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drawings/drawing3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3.xml" ContentType="application/vnd.openxmlformats-officedocument.drawingml.chart+xml"/>
  <Override PartName="/ppt/drawings/drawing4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4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5.xml" ContentType="application/vnd.openxmlformats-officedocument.drawingml.chartshape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72" r:id="rId1"/>
  </p:sldMasterIdLst>
  <p:notesMasterIdLst>
    <p:notesMasterId r:id="rId69"/>
  </p:notesMasterIdLst>
  <p:handoutMasterIdLst>
    <p:handoutMasterId r:id="rId70"/>
  </p:handoutMasterIdLst>
  <p:sldIdLst>
    <p:sldId id="472" r:id="rId2"/>
    <p:sldId id="453" r:id="rId3"/>
    <p:sldId id="393" r:id="rId4"/>
    <p:sldId id="470" r:id="rId5"/>
    <p:sldId id="395" r:id="rId6"/>
    <p:sldId id="396" r:id="rId7"/>
    <p:sldId id="397" r:id="rId8"/>
    <p:sldId id="473" r:id="rId9"/>
    <p:sldId id="455" r:id="rId10"/>
    <p:sldId id="344" r:id="rId11"/>
    <p:sldId id="482" r:id="rId12"/>
    <p:sldId id="447" r:id="rId13"/>
    <p:sldId id="457" r:id="rId14"/>
    <p:sldId id="399" r:id="rId15"/>
    <p:sldId id="400" r:id="rId16"/>
    <p:sldId id="401" r:id="rId17"/>
    <p:sldId id="449" r:id="rId18"/>
    <p:sldId id="475" r:id="rId19"/>
    <p:sldId id="281" r:id="rId20"/>
    <p:sldId id="403" r:id="rId21"/>
    <p:sldId id="459" r:id="rId22"/>
    <p:sldId id="429" r:id="rId23"/>
    <p:sldId id="460" r:id="rId24"/>
    <p:sldId id="404" r:id="rId25"/>
    <p:sldId id="461" r:id="rId26"/>
    <p:sldId id="462" r:id="rId27"/>
    <p:sldId id="407" r:id="rId28"/>
    <p:sldId id="408" r:id="rId29"/>
    <p:sldId id="409" r:id="rId30"/>
    <p:sldId id="410" r:id="rId31"/>
    <p:sldId id="411" r:id="rId32"/>
    <p:sldId id="412" r:id="rId33"/>
    <p:sldId id="413" r:id="rId34"/>
    <p:sldId id="414" r:id="rId35"/>
    <p:sldId id="415" r:id="rId36"/>
    <p:sldId id="430" r:id="rId37"/>
    <p:sldId id="463" r:id="rId38"/>
    <p:sldId id="444" r:id="rId39"/>
    <p:sldId id="443" r:id="rId40"/>
    <p:sldId id="445" r:id="rId41"/>
    <p:sldId id="446" r:id="rId42"/>
    <p:sldId id="418" r:id="rId43"/>
    <p:sldId id="419" r:id="rId44"/>
    <p:sldId id="477" r:id="rId45"/>
    <p:sldId id="478" r:id="rId46"/>
    <p:sldId id="422" r:id="rId47"/>
    <p:sldId id="423" r:id="rId48"/>
    <p:sldId id="442" r:id="rId49"/>
    <p:sldId id="468" r:id="rId50"/>
    <p:sldId id="426" r:id="rId51"/>
    <p:sldId id="427" r:id="rId52"/>
    <p:sldId id="428" r:id="rId53"/>
    <p:sldId id="431" r:id="rId54"/>
    <p:sldId id="464" r:id="rId55"/>
    <p:sldId id="432" r:id="rId56"/>
    <p:sldId id="433" r:id="rId57"/>
    <p:sldId id="434" r:id="rId58"/>
    <p:sldId id="435" r:id="rId59"/>
    <p:sldId id="436" r:id="rId60"/>
    <p:sldId id="479" r:id="rId61"/>
    <p:sldId id="480" r:id="rId62"/>
    <p:sldId id="481" r:id="rId63"/>
    <p:sldId id="476" r:id="rId64"/>
    <p:sldId id="483" r:id="rId65"/>
    <p:sldId id="484" r:id="rId66"/>
    <p:sldId id="440" r:id="rId67"/>
    <p:sldId id="451" r:id="rId68"/>
  </p:sldIdLst>
  <p:sldSz cx="9144000" cy="6858000" type="screen4x3"/>
  <p:notesSz cx="6735763" cy="9799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C75D5"/>
    <a:srgbClr val="760000"/>
    <a:srgbClr val="F7710D"/>
    <a:srgbClr val="A304FC"/>
    <a:srgbClr val="FF9900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396" autoAdjust="0"/>
  </p:normalViewPr>
  <p:slideViewPr>
    <p:cSldViewPr>
      <p:cViewPr varScale="1">
        <p:scale>
          <a:sx n="89" d="100"/>
          <a:sy n="89" d="100"/>
        </p:scale>
        <p:origin x="131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515626085473993E-2"/>
          <c:y val="2.1580707187863018E-2"/>
          <c:w val="0.88840825154948744"/>
          <c:h val="0.5660094266282209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Лист1!$A$6:$A$11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Лист1!$B$6:$B$11</c:f>
              <c:numCache>
                <c:formatCode>#,##0.0</c:formatCode>
                <c:ptCount val="6"/>
                <c:pt idx="0" formatCode="General">
                  <c:v>112.5</c:v>
                </c:pt>
                <c:pt idx="1">
                  <c:v>112</c:v>
                </c:pt>
                <c:pt idx="2" formatCode="General">
                  <c:v>111.3</c:v>
                </c:pt>
                <c:pt idx="3" formatCode="General">
                  <c:v>111</c:v>
                </c:pt>
                <c:pt idx="4" formatCode="General">
                  <c:v>110.9</c:v>
                </c:pt>
                <c:pt idx="5" formatCode="General">
                  <c:v>110.8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0880016"/>
        <c:axId val="220880408"/>
      </c:barChart>
      <c:catAx>
        <c:axId val="220880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0880408"/>
        <c:crosses val="autoZero"/>
        <c:auto val="1"/>
        <c:lblAlgn val="ctr"/>
        <c:lblOffset val="100"/>
        <c:noMultiLvlLbl val="0"/>
      </c:catAx>
      <c:valAx>
        <c:axId val="220880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0880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608959886634575E-3"/>
          <c:y val="4.7738366473952076E-2"/>
          <c:w val="0.99003913333678761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dLbl>
              <c:idx val="5"/>
              <c:tx>
                <c:rich>
                  <a:bodyPr/>
                  <a:lstStyle/>
                  <a:p>
                    <a:r>
                      <a:rPr lang="en-US" dirty="0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202.9</c:v>
                </c:pt>
                <c:pt idx="8">
                  <c:v>48.4</c:v>
                </c:pt>
                <c:pt idx="9">
                  <c:v>168.9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80.3</c:v>
                </c:pt>
                <c:pt idx="8">
                  <c:v>250.2</c:v>
                </c:pt>
                <c:pt idx="9">
                  <c:v>230.2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142177392"/>
        <c:axId val="142177784"/>
      </c:barChart>
      <c:catAx>
        <c:axId val="142177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25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142177784"/>
        <c:crosses val="autoZero"/>
        <c:auto val="1"/>
        <c:lblAlgn val="ctr"/>
        <c:lblOffset val="100"/>
        <c:noMultiLvlLbl val="0"/>
      </c:catAx>
      <c:valAx>
        <c:axId val="142177784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142177392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5275556607604391E-2"/>
          <c:w val="1"/>
          <c:h val="0.933710445136496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prstDash val="sysDash"/>
            </a:ln>
          </c:spPr>
          <c:cat>
            <c:numRef>
              <c:f>Лист1!$A$2:$A$11</c:f>
              <c:numCache>
                <c:formatCode>m/d/yyyy</c:formatCode>
                <c:ptCount val="10"/>
                <c:pt idx="0">
                  <c:v>42005</c:v>
                </c:pt>
                <c:pt idx="1">
                  <c:v>42370</c:v>
                </c:pt>
                <c:pt idx="2">
                  <c:v>42736</c:v>
                </c:pt>
                <c:pt idx="3">
                  <c:v>43101</c:v>
                </c:pt>
                <c:pt idx="4">
                  <c:v>43466</c:v>
                </c:pt>
                <c:pt idx="5">
                  <c:v>43831</c:v>
                </c:pt>
                <c:pt idx="6">
                  <c:v>44197</c:v>
                </c:pt>
                <c:pt idx="7">
                  <c:v>44562</c:v>
                </c:pt>
                <c:pt idx="8">
                  <c:v>44927</c:v>
                </c:pt>
                <c:pt idx="9">
                  <c:v>45292</c:v>
                </c:pt>
              </c:numCache>
            </c:num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50.2</c:v>
                </c:pt>
                <c:pt idx="1">
                  <c:v>90.6</c:v>
                </c:pt>
                <c:pt idx="2">
                  <c:v>91.1</c:v>
                </c:pt>
                <c:pt idx="3">
                  <c:v>128.9</c:v>
                </c:pt>
                <c:pt idx="4">
                  <c:v>165</c:v>
                </c:pt>
                <c:pt idx="5">
                  <c:v>188.4</c:v>
                </c:pt>
                <c:pt idx="6">
                  <c:v>249.6</c:v>
                </c:pt>
                <c:pt idx="7">
                  <c:v>283.2</c:v>
                </c:pt>
                <c:pt idx="8">
                  <c:v>298.60000000000002</c:v>
                </c:pt>
                <c:pt idx="9">
                  <c:v>399.1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2178568"/>
        <c:axId val="142178960"/>
      </c:lineChart>
      <c:dateAx>
        <c:axId val="14217856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142178960"/>
        <c:crosses val="autoZero"/>
        <c:auto val="1"/>
        <c:lblOffset val="100"/>
        <c:baseTimeUnit val="years"/>
      </c:dateAx>
      <c:valAx>
        <c:axId val="1421789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421785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626529246015634"/>
          <c:y val="1.4087657040486626E-2"/>
          <c:w val="0.74045197085381365"/>
          <c:h val="0.748522516595392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4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rgbClr val="FF66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rgbClr val="FC18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0.40964930571750768"/>
                  <c:y val="0.2257444141801459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26%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506657141602899"/>
                  <c:y val="-0.3634093381106243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 dirty="0" smtClean="0"/>
                      <a:t>36%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ln>
                        <a:noFill/>
                      </a:ln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56059886787113"/>
                      <c:h val="9.2045037621570902E-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7097775658807196"/>
                  <c:y val="-7.2843300593644938E-2"/>
                </c:manualLayout>
              </c:layout>
              <c:tx>
                <c:rich>
                  <a:bodyPr/>
                  <a:lstStyle/>
                  <a:p>
                    <a:fld id="{D9839E57-2FDE-4481-90B6-F2A2FF42B1E5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244446151609017"/>
                      <c:h val="6.9285759986838058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9A7A904-CEBB-4545-B793-C17AA2505F0D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5.4241762854720599E-2"/>
                  <c:y val="7.67431215403045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ln>
                      <a:noFill/>
                    </a:ln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Бюджетные орг-и всех отраслей </c:v>
                </c:pt>
                <c:pt idx="1">
                  <c:v>Субъекты МСП, ТОСЭР</c:v>
                </c:pt>
                <c:pt idx="2">
                  <c:v>АО "СХК", ГК "Росатом"</c:v>
                </c:pt>
                <c:pt idx="3">
                  <c:v>Прочие организации</c:v>
                </c:pt>
                <c:pt idx="4">
                  <c:v>Физические лица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36</c:v>
                </c:pt>
                <c:pt idx="1">
                  <c:v>26</c:v>
                </c:pt>
                <c:pt idx="2">
                  <c:v>19</c:v>
                </c:pt>
                <c:pt idx="3">
                  <c:v>14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548169020267345E-2"/>
          <c:y val="0.63161370399707661"/>
          <c:w val="0.92025197863004204"/>
          <c:h val="0.2822427140983392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40"/>
      <c:rotY val="2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39923906606125E-2"/>
          <c:y val="0"/>
          <c:w val="0.90194026451803466"/>
          <c:h val="0.783088916046365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harsh" dir="t">
                <a:rot lat="0" lon="0" rev="3000000"/>
              </a:lightRig>
            </a:scene3d>
            <a:sp3d>
              <a:bevelT w="82550" h="44450" prst="angle"/>
              <a:bevelB w="82550" h="44450" prst="angle"/>
              <a:contourClr>
                <a:srgbClr val="000000"/>
              </a:contourClr>
            </a:sp3d>
          </c:spPr>
          <c:explosion val="25"/>
          <c:dPt>
            <c:idx val="6"/>
            <c:bubble3D val="0"/>
            <c:spPr>
              <a:solidFill>
                <a:srgbClr val="00FF00"/>
              </a:solidFill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0.28786346260835238"/>
                  <c:y val="9.555122793914437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4050770778300474E-3"/>
                  <c:y val="-2.971658039611576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98048739398674"/>
                      <c:h val="0.18406116833686753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7.2544281757773513E-2"/>
                  <c:y val="3.379852577637851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0649372188773846E-2"/>
                  <c:y val="3.521866598761965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0992447283694824"/>
                  <c:y val="6.0336656703079594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6.0924085103771092E-2"/>
                  <c:y val="9.0021836176844838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000" b="0" dirty="0">
                        <a:latin typeface="Times New Roman" pitchFamily="18" charset="0"/>
                        <a:cs typeface="Times New Roman" pitchFamily="18" charset="0"/>
                      </a:rPr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614617705912253"/>
                      <c:h val="0.18030056855184909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4.1463389948817618E-2"/>
                  <c:y val="-0.1805078882907164"/>
                </c:manualLayout>
              </c:layout>
              <c:tx>
                <c:rich>
                  <a:bodyPr/>
                  <a:lstStyle/>
                  <a:p>
                    <a:pPr>
                      <a:defRPr sz="1000" b="0" baseline="0">
                        <a:latin typeface="Times New Roman" pitchFamily="18" charset="0"/>
                        <a:cs typeface="Times New Roman" pitchFamily="18" charset="0"/>
                      </a:defRPr>
                    </a:pPr>
                    <a:fld id="{EF8CCE86-F6A3-417B-8C2F-9450926D0473}" type="CATEGORYNAME">
                      <a:rPr lang="ru-RU" baseline="0" dirty="0"/>
                      <a:pPr>
                        <a:defRPr sz="1000" b="0" baseline="0"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УСН</c:v>
                </c:pt>
                <c:pt idx="2">
                  <c:v>Патент</c:v>
                </c:pt>
                <c:pt idx="3">
                  <c:v>НИФЛ</c:v>
                </c:pt>
                <c:pt idx="4">
                  <c:v>ЗН</c:v>
                </c:pt>
                <c:pt idx="5">
                  <c:v>Госпошлина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886.7</c:v>
                </c:pt>
                <c:pt idx="1">
                  <c:v>93.3</c:v>
                </c:pt>
                <c:pt idx="2">
                  <c:v>25.4</c:v>
                </c:pt>
                <c:pt idx="3">
                  <c:v>45.8</c:v>
                </c:pt>
                <c:pt idx="4">
                  <c:v>108.9</c:v>
                </c:pt>
                <c:pt idx="5">
                  <c:v>16.100000000000001</c:v>
                </c:pt>
                <c:pt idx="6">
                  <c:v>11.700000000000149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63819487166659"/>
          <c:y val="5.9448104799949761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06501657275653E-3"/>
                  <c:y val="3.7009242562793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1.5495073196995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972831147770039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4170567542587847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2021</c:v>
                </c:pt>
                <c:pt idx="1">
                  <c:v>Факт 2022</c:v>
                </c:pt>
                <c:pt idx="2">
                  <c:v>Прогноз 2023</c:v>
                </c:pt>
                <c:pt idx="3">
                  <c:v>Прогноз 2024</c:v>
                </c:pt>
                <c:pt idx="4">
                  <c:v>Прогноз 2025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1058</c:v>
                </c:pt>
                <c:pt idx="1">
                  <c:v>1139</c:v>
                </c:pt>
                <c:pt idx="2">
                  <c:v>1188</c:v>
                </c:pt>
                <c:pt idx="3">
                  <c:v>1233</c:v>
                </c:pt>
                <c:pt idx="4">
                  <c:v>1274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1689024"/>
        <c:axId val="141689416"/>
      </c:barChart>
      <c:catAx>
        <c:axId val="1416890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1689416"/>
        <c:crosses val="autoZero"/>
        <c:auto val="1"/>
        <c:lblAlgn val="ctr"/>
        <c:lblOffset val="100"/>
        <c:noMultiLvlLbl val="0"/>
      </c:catAx>
      <c:valAx>
        <c:axId val="1416894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16890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60"/>
      <c:rotY val="25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6739857904636492E-3"/>
          <c:w val="0.93312788564397364"/>
          <c:h val="0.8764777176471146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8"/>
          </c:dPt>
          <c:dPt>
            <c:idx val="2"/>
            <c:bubble3D val="0"/>
            <c:explosion val="12"/>
          </c:dPt>
          <c:dPt>
            <c:idx val="3"/>
            <c:bubble3D val="0"/>
            <c:explosion val="6"/>
          </c:dPt>
          <c:dPt>
            <c:idx val="4"/>
            <c:bubble3D val="0"/>
            <c:explosion val="8"/>
          </c:dPt>
          <c:dLbls>
            <c:dLbl>
              <c:idx val="0"/>
              <c:layout>
                <c:manualLayout>
                  <c:x val="-0.20445019648706797"/>
                  <c:y val="8.795016835249149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AB806C11-DEBE-4DB2-9B1E-B42BF3391390}" type="CATEGORYNAME">
                      <a:rPr lang="ru-RU" sz="90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F6065DD4-DEC5-4A73-A1F8-030F788A2254}" type="PERCENTAGE">
                      <a:rPr lang="ru-RU" sz="900" baseline="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26797066827773"/>
                      <c:h val="0.3597549622176669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49700447292136846"/>
                  <c:y val="-8.3633172595353571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752836452923475"/>
                      <c:h val="0.2014794847879344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3843525349325744"/>
                  <c:y val="1.6421048457587881E-2"/>
                </c:manualLayout>
              </c:layout>
              <c:spPr/>
              <c:txPr>
                <a:bodyPr/>
                <a:lstStyle/>
                <a:p>
                  <a:pPr>
                    <a:defRPr sz="80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810884662923526"/>
                      <c:h val="0.2208921733763423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2.8715517766975989E-2"/>
                  <c:y val="-2.828373558056206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59485420049991"/>
                      <c:h val="0.3196835352471325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10810114234088711"/>
                  <c:y val="-0.2334555803001752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Платежи за пользование природными ресурсами</c:v>
                </c:pt>
                <c:pt idx="2">
                  <c:v>Платные услуги</c:v>
                </c:pt>
                <c:pt idx="3">
                  <c:v>Доходы от продаж мат. и немат. активов</c:v>
                </c:pt>
                <c:pt idx="4">
                  <c:v>Штрафы, санкции, возмещение ущерба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122</c:v>
                </c:pt>
                <c:pt idx="1">
                  <c:v>3.8</c:v>
                </c:pt>
                <c:pt idx="2">
                  <c:v>3.6</c:v>
                </c:pt>
                <c:pt idx="3">
                  <c:v>11.1</c:v>
                </c:pt>
                <c:pt idx="4">
                  <c:v>6.2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24916412244698"/>
          <c:y val="0.13085115363669919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17448549408405E-3"/>
                  <c:y val="3.3902097297831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1330441922979534E-3"/>
                  <c:y val="2.08377052755462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7410075902333156E-3"/>
                  <c:y val="1.67033909812489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3503144717671862E-3"/>
                  <c:y val="1.84398235586992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2021</c:v>
                </c:pt>
                <c:pt idx="1">
                  <c:v>Оценка 2022</c:v>
                </c:pt>
                <c:pt idx="2">
                  <c:v>Прогноз 2023</c:v>
                </c:pt>
                <c:pt idx="3">
                  <c:v>Прогноз 2024</c:v>
                </c:pt>
                <c:pt idx="4">
                  <c:v>Прогноз 2025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179</c:v>
                </c:pt>
                <c:pt idx="1">
                  <c:v>158</c:v>
                </c:pt>
                <c:pt idx="2">
                  <c:v>147</c:v>
                </c:pt>
                <c:pt idx="3">
                  <c:v>131</c:v>
                </c:pt>
                <c:pt idx="4">
                  <c:v>128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7835880"/>
        <c:axId val="227836272"/>
      </c:barChart>
      <c:catAx>
        <c:axId val="2278358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7836272"/>
        <c:crosses val="autoZero"/>
        <c:auto val="1"/>
        <c:lblAlgn val="ctr"/>
        <c:lblOffset val="100"/>
        <c:noMultiLvlLbl val="0"/>
      </c:catAx>
      <c:valAx>
        <c:axId val="227836272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</a:prst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78358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5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pP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 2023 года</a:t>
            </a:r>
            <a:endParaRPr lang="ru-RU" sz="1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1.8383177550502765E-2"/>
          <c:y val="1.1589858071325483E-2"/>
        </c:manualLayout>
      </c:layout>
      <c:overlay val="0"/>
    </c:title>
    <c:autoTitleDeleted val="0"/>
    <c:view3D>
      <c:rotX val="30"/>
      <c:rotY val="4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26788942642737E-2"/>
          <c:y val="0.15225738806800038"/>
          <c:w val="0.87816086220040601"/>
          <c:h val="0.81225873533530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2023 года</c:v>
                </c:pt>
              </c:strCache>
            </c:strRef>
          </c:tx>
          <c:spPr>
            <a:solidFill>
              <a:srgbClr val="0070C0"/>
            </a:solidFill>
          </c:spPr>
          <c:explosion val="19"/>
          <c:dPt>
            <c:idx val="0"/>
            <c:bubble3D val="0"/>
            <c:explosion val="21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0.14634964801890699"/>
                  <c:y val="-0.20953292516109687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6324063B-557D-497E-9D50-555F7A1B08FA}" type="CATEGORYNAME">
                      <a:rPr lang="ru-RU" b="1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fld id="{9069911D-7F3C-4599-9D7D-9DE9BBCA696C}" type="PERCENTAGE">
                      <a:rPr lang="ru-RU" b="1" baseline="0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5170674834988"/>
                      <c:h val="0.2201613015220530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2929004057020366E-4"/>
                  <c:y val="-3.651829484223975E-2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4686246982659"/>
                      <c:h val="0.1796762165314964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4505875609780794"/>
                  <c:y val="0.13601440117765126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46161678365861"/>
                      <c:h val="0.22348432304320429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6.9689548848989119E-2"/>
                  <c:y val="3.0903679160407895E-2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Иные </a:t>
                    </a:r>
                    <a:r>
                      <a:rPr lang="ru-RU" b="0" dirty="0">
                        <a:solidFill>
                          <a:schemeClr val="tx1"/>
                        </a:solidFill>
                      </a:rPr>
                      <a:t>МБТ
</a:t>
                    </a: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0,3%</a:t>
                    </a:r>
                    <a:endParaRPr lang="ru-RU" b="0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08158094431027"/>
                      <c:h val="0.2043572863863534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3175"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1648.4</c:v>
                </c:pt>
                <c:pt idx="1">
                  <c:v>268</c:v>
                </c:pt>
                <c:pt idx="2">
                  <c:v>1456</c:v>
                </c:pt>
                <c:pt idx="3">
                  <c:v>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</c:rich>
      </c:tx>
      <c:layout>
        <c:manualLayout>
          <c:xMode val="edge"/>
          <c:yMode val="edge"/>
          <c:x val="1.9664481724253444E-3"/>
          <c:y val="4.14986570119659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889531431373525"/>
          <c:y val="0.14949850343425894"/>
          <c:w val="0.82835408134728339"/>
          <c:h val="0.764433036852114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Первоначальный прогноз 2022 года</c:v>
                </c:pt>
              </c:strCache>
            </c:strRef>
          </c:tx>
          <c:explosion val="25"/>
          <c:dPt>
            <c:idx val="0"/>
            <c:bubble3D val="0"/>
            <c:explosion val="29"/>
            <c:spPr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  <a:sp3d contourW="25400">
                <a:contourClr>
                  <a:srgbClr val="C00000"/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rgbClr val="00B050"/>
              </a:solidFill>
              <a:ln w="25400">
                <a:solidFill>
                  <a:srgbClr val="00B050"/>
                </a:solidFill>
              </a:ln>
              <a:effectLst/>
              <a:sp3d contourW="25400">
                <a:contourClr>
                  <a:srgbClr val="00B050"/>
                </a:contourClr>
              </a:sp3d>
            </c:spPr>
          </c:dPt>
          <c:dPt>
            <c:idx val="2"/>
            <c:bubble3D val="0"/>
            <c:explosion val="26"/>
            <c:spPr>
              <a:solidFill>
                <a:srgbClr val="0070C0"/>
              </a:solidFill>
              <a:ln w="25400">
                <a:solidFill>
                  <a:srgbClr val="0070C0"/>
                </a:solidFill>
              </a:ln>
              <a:effectLst/>
              <a:sp3d contourW="25400">
                <a:contourClr>
                  <a:srgbClr val="0070C0"/>
                </a:contourClr>
              </a:sp3d>
            </c:spPr>
          </c:dPt>
          <c:dPt>
            <c:idx val="3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5971617188734338"/>
                  <c:y val="-0.2746124613605135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9.0043723212040711E-2"/>
                  <c:y val="-2.1415921106805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4145154506642624"/>
                  <c:y val="0.1316892077350882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527134411965996E-2"/>
                  <c:y val="7.832463059660092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0" baseline="0" dirty="0" smtClean="0"/>
                      <a:t>Иные МБТ
0,3%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1503</c:v>
                </c:pt>
                <c:pt idx="1">
                  <c:v>247.7</c:v>
                </c:pt>
                <c:pt idx="2">
                  <c:v>1357.9</c:v>
                </c:pt>
                <c:pt idx="3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375562845960906"/>
          <c:w val="1"/>
          <c:h val="0.1462443715404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3311824658263"/>
          <c:y val="9.3365160281337248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МБТ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1.254490241824714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84696144872792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972831147770039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4170567542587847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2021</c:v>
                </c:pt>
                <c:pt idx="1">
                  <c:v>Факт 2022</c:v>
                </c:pt>
                <c:pt idx="2">
                  <c:v>Прогноз 2023</c:v>
                </c:pt>
                <c:pt idx="3">
                  <c:v>Прогноз 2024</c:v>
                </c:pt>
                <c:pt idx="4">
                  <c:v>Прогноз 2025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3746</c:v>
                </c:pt>
                <c:pt idx="1">
                  <c:v>4037</c:v>
                </c:pt>
                <c:pt idx="2">
                  <c:v>3382</c:v>
                </c:pt>
                <c:pt idx="3">
                  <c:v>2527</c:v>
                </c:pt>
                <c:pt idx="4">
                  <c:v>2489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7837840"/>
        <c:axId val="227838232"/>
      </c:barChart>
      <c:catAx>
        <c:axId val="227837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7838232"/>
        <c:crosses val="autoZero"/>
        <c:auto val="1"/>
        <c:lblAlgn val="ctr"/>
        <c:lblOffset val="100"/>
        <c:noMultiLvlLbl val="0"/>
      </c:catAx>
      <c:valAx>
        <c:axId val="2278382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78378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1210798243706106"/>
          <c:y val="3.9410568711563482E-2"/>
          <c:w val="0.39064623753198835"/>
          <c:h val="0.428785012564699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3"/>
            <c:bubble3D val="0"/>
            <c:explosion val="55"/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4085845409356181E-2"/>
                  <c:y val="-2.0167079265695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4.2566508762765867E-2"/>
                  <c:y val="-0.1236520508218585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0713588002444069E-3"/>
                  <c:y val="-7.3793821141038239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1.3766578302201397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378.6</c:v>
                </c:pt>
                <c:pt idx="1">
                  <c:v>631.5</c:v>
                </c:pt>
                <c:pt idx="2">
                  <c:v>422.1</c:v>
                </c:pt>
                <c:pt idx="3">
                  <c:v>2663.7</c:v>
                </c:pt>
                <c:pt idx="4">
                  <c:v>287</c:v>
                </c:pt>
                <c:pt idx="5">
                  <c:v>277.8</c:v>
                </c:pt>
                <c:pt idx="6">
                  <c:v>97.1</c:v>
                </c:pt>
                <c:pt idx="7">
                  <c:v>59.6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3940794581296022E-2"/>
          <c:y val="0.40483649371981612"/>
          <c:w val="0.94838946334381602"/>
          <c:h val="4.1906527929647601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31250000000001E-2"/>
          <c:y val="2.7657911747180092E-2"/>
          <c:w val="0.77824146981627362"/>
          <c:h val="0.704575122966135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-2.1928769813780433E-2"/>
                  <c:y val="1.85871562514724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6064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4160123988450434E-3"/>
                  <c:y val="1.10192771627315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11533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4896905928104727E-2"/>
                  <c:y val="0.159858892498004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6064</c:v>
                </c:pt>
                <c:pt idx="1">
                  <c:v>11533</c:v>
                </c:pt>
                <c:pt idx="2">
                  <c:v>1155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808000"/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5.3351212785339623E-3"/>
                  <c:y val="1.57356302138849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4981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8935201104353547E-3"/>
                  <c:y val="1.41275497975730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11723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8.6276995578867186E-2"/>
                  <c:y val="-4.2923265275468239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1155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4981</c:v>
                </c:pt>
                <c:pt idx="1">
                  <c:v>11723</c:v>
                </c:pt>
                <c:pt idx="2">
                  <c:v>1244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8719664"/>
        <c:axId val="338720056"/>
      </c:barChart>
      <c:catAx>
        <c:axId val="338719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38720056"/>
        <c:crosses val="autoZero"/>
        <c:auto val="1"/>
        <c:lblAlgn val="ctr"/>
        <c:lblOffset val="100"/>
        <c:noMultiLvlLbl val="0"/>
      </c:catAx>
      <c:valAx>
        <c:axId val="3387200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387196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9684328475455755"/>
          <c:y val="0.83928742907872067"/>
          <c:w val="0.20229528227834231"/>
          <c:h val="7.5404912343152081E-2"/>
        </c:manualLayout>
      </c:layout>
      <c:overlay val="0"/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296,8</a:t>
                    </a:r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4232775135068514E-3"/>
                  <c:y val="2.709283322076443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Факт 2022</c:v>
                </c:pt>
                <c:pt idx="1">
                  <c:v>Прогноз 2023</c:v>
                </c:pt>
                <c:pt idx="2">
                  <c:v>Прогноз 2024</c:v>
                </c:pt>
                <c:pt idx="3">
                  <c:v>Прогноз 2025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296.8</c:v>
                </c:pt>
                <c:pt idx="1">
                  <c:v>216.5</c:v>
                </c:pt>
                <c:pt idx="2">
                  <c:v>79.400000000000006</c:v>
                </c:pt>
                <c:pt idx="3">
                  <c:v>79.400000000000006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1963696"/>
        <c:axId val="341964088"/>
      </c:barChart>
      <c:catAx>
        <c:axId val="3419636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41964088"/>
        <c:crosses val="autoZero"/>
        <c:auto val="1"/>
        <c:lblAlgn val="ctr"/>
        <c:lblOffset val="100"/>
        <c:noMultiLvlLbl val="0"/>
      </c:catAx>
      <c:valAx>
        <c:axId val="3419640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41963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259326650924198E-3"/>
          <c:y val="0.23285766894848212"/>
          <c:w val="0.331945354243732"/>
          <c:h val="0.6854969135692865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Национальные проекты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4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955946174936056E-2"/>
                  <c:y val="-1.5625166518058661E-2"/>
                </c:manualLayout>
              </c:layout>
              <c:tx>
                <c:rich>
                  <a:bodyPr/>
                  <a:lstStyle/>
                  <a:p>
                    <a:r>
                      <a:rPr lang="ru-RU" sz="2000" baseline="0" dirty="0" smtClean="0">
                        <a:solidFill>
                          <a:schemeClr val="bg1"/>
                        </a:solidFill>
                      </a:rPr>
                      <a:t>200,0 млн руб.</a:t>
                    </a:r>
                  </a:p>
                  <a:p>
                    <a:r>
                      <a:rPr lang="ru-RU" sz="2000" baseline="0" dirty="0" smtClean="0">
                        <a:solidFill>
                          <a:schemeClr val="bg1"/>
                        </a:solidFill>
                      </a:rPr>
                      <a:t>92%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568933299936384"/>
                      <c:h val="0.16822951348126983"/>
                    </c:manualLayout>
                  </c15:layout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7319335083114494E-2"/>
                  <c:y val="3.4604172076843812E-2"/>
                </c:manualLayout>
              </c:layout>
              <c:tx>
                <c:rich>
                  <a:bodyPr/>
                  <a:lstStyle/>
                  <a:p>
                    <a:fld id="{4312E5B2-8E3C-490B-9E0E-CFE0C11C0EF3}" type="VALUE">
                      <a:rPr lang="ru-RU" sz="2000" smtClean="0"/>
                      <a:pPr/>
                      <a:t>[ЗНАЧЕНИЕ]</a:t>
                    </a:fld>
                    <a:r>
                      <a:rPr lang="ru-RU" sz="2000" dirty="0" smtClean="0"/>
                      <a:t>,0</a:t>
                    </a:r>
                    <a:r>
                      <a:rPr lang="ru-RU" dirty="0" smtClean="0"/>
                      <a:t> </a:t>
                    </a:r>
                    <a:r>
                      <a:rPr lang="ru-RU" sz="1200" dirty="0" smtClean="0"/>
                      <a:t>млн руб.</a:t>
                    </a:r>
                  </a:p>
                  <a:p>
                    <a:fld id="{52F0DD46-CDFA-494C-B20B-3A4F35515C34}" type="PERCENTAGE">
                      <a:rPr lang="ru-RU" baseline="0" smtClean="0"/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4.5185531496062976E-2"/>
                  <c:y val="-0.17035910579130589"/>
                </c:manualLayout>
              </c:layout>
              <c:tx>
                <c:rich>
                  <a:bodyPr/>
                  <a:lstStyle/>
                  <a:p>
                    <a:fld id="{E111AB0E-386D-4653-BC2F-BB028B21A90A}" type="VALUE">
                      <a:rPr lang="ru-RU" sz="2000" smtClean="0">
                        <a:solidFill>
                          <a:schemeClr val="accent5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r>
                      <a:rPr lang="ru-RU" sz="2000" dirty="0" smtClean="0">
                        <a:solidFill>
                          <a:schemeClr val="accent5">
                            <a:lumMod val="50000"/>
                          </a:schemeClr>
                        </a:solidFill>
                      </a:rPr>
                      <a:t> </a:t>
                    </a:r>
                    <a:r>
                      <a:rPr lang="ru-RU" sz="1200" dirty="0" smtClean="0">
                        <a:solidFill>
                          <a:schemeClr val="accent5">
                            <a:lumMod val="50000"/>
                          </a:schemeClr>
                        </a:solidFill>
                      </a:rPr>
                      <a:t>млн руб.</a:t>
                    </a:r>
                    <a:r>
                      <a:rPr lang="ru-RU" sz="1200" dirty="0" smtClean="0"/>
                      <a:t>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049122376657454"/>
                      <c:h val="8.8373731765477179E-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Демография</c:v>
                </c:pt>
                <c:pt idx="1">
                  <c:v>Безопасные качественные дороги</c:v>
                </c:pt>
                <c:pt idx="2">
                  <c:v>Жилье и городская среда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13.2</c:v>
                </c:pt>
                <c:pt idx="1">
                  <c:v>200</c:v>
                </c:pt>
                <c:pt idx="2">
                  <c:v>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4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chemeClr val="accent6">
            <a:lumMod val="50000"/>
          </a:schemeClr>
        </a:solidFill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                        и результативности в условиях ухудшения геополитической ситуации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</a:t>
          </a:r>
          <a:r>
            <a:rPr lang="ru-RU" sz="1500" dirty="0" err="1" smtClean="0">
              <a:latin typeface="Times New Roman" pitchFamily="18" charset="0"/>
              <a:cs typeface="Times New Roman" pitchFamily="18" charset="0"/>
            </a:rPr>
            <a:t>взвешанной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 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X="-651" custLinFactNeighborY="52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 custLinFactNeighborX="86" custLinFactNeighborY="128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144775" custLinFactNeighborX="92" custLinFactNeighborY="-6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224CC9-3443-498C-9219-30EA8C675D88}" type="presOf" srcId="{71888E2C-26F1-402E-AEAF-D8DBAFDD796D}" destId="{276E7494-29EA-45D8-8D38-D5FEA4933F2C}" srcOrd="0" destOrd="0" presId="urn:microsoft.com/office/officeart/2005/8/layout/chevron2"/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BD886B4F-664B-419F-914D-76CBFC0D40E9}" type="presOf" srcId="{C027E776-9FA5-4CC5-BFFE-895C8E68E4BA}" destId="{87FAE3C5-40CC-4FFA-9267-A2B5A0D45042}" srcOrd="0" destOrd="0" presId="urn:microsoft.com/office/officeart/2005/8/layout/chevron2"/>
    <dgm:cxn modelId="{2AA6FE88-AC14-4E1D-A740-1FC302BB0CDC}" type="presOf" srcId="{68F4EBDB-DEF0-40A0-A56B-1CD5B262386F}" destId="{5803C9DB-DC48-4A13-8568-7C3FCC6ED40F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CC93E2F7-7C61-4D58-92D6-5D7C6C273E9B}" type="presOf" srcId="{902F2231-2FD7-47BF-8F3C-592423605387}" destId="{D48C05DF-A781-4524-9B24-FE9E6E3B78C5}" srcOrd="0" destOrd="0" presId="urn:microsoft.com/office/officeart/2005/8/layout/chevron2"/>
    <dgm:cxn modelId="{AEC676A4-4054-470F-974D-5AA114B61250}" type="presOf" srcId="{ADAA84FE-B6E3-4205-BC02-FA774D4D1267}" destId="{43FEAE83-A169-460C-B3C7-A9F2C28D1951}" srcOrd="0" destOrd="0" presId="urn:microsoft.com/office/officeart/2005/8/layout/chevron2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F26A7019-85F3-4CB7-8584-F7D8354234C9}" type="presOf" srcId="{A81C668B-22C5-42CF-9FF7-981023CDC6A3}" destId="{CBC2AFE8-4E82-4597-8A07-2FC74AF65068}" srcOrd="0" destOrd="0" presId="urn:microsoft.com/office/officeart/2005/8/layout/chevron2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F272D7BE-4677-4986-A444-43D2B5AF1C4E}" type="presOf" srcId="{CF9F9273-32F8-4D81-B18D-DE2EE2D9A50A}" destId="{E76AC49C-1E55-4EC4-A47F-75F16DAE9193}" srcOrd="0" destOrd="0" presId="urn:microsoft.com/office/officeart/2005/8/layout/chevron2"/>
    <dgm:cxn modelId="{095C62C7-CA9E-48C0-A396-793F8962C628}" type="presOf" srcId="{43E6675B-C2EC-465E-BE88-7BFECDCE4355}" destId="{4EB4FEBD-D92A-42E3-BCD8-57D6E5ED813D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D01AEEEF-D6C1-4BD5-849C-764C9862CD32}" type="presOf" srcId="{FFC56A53-3947-4A27-B37E-03F3E7D343A7}" destId="{CE528C4E-0884-45BB-A76B-113EB3F3D63A}" srcOrd="0" destOrd="0" presId="urn:microsoft.com/office/officeart/2005/8/layout/chevron2"/>
    <dgm:cxn modelId="{30492A3D-C427-4CDF-8D2D-F04235FDE94E}" type="presOf" srcId="{3E8D24CC-2D23-4D4E-ABBC-AF15C9743DBC}" destId="{63E658C5-5BAF-468D-9790-E7345A01F0CE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94A5147C-A3E5-48BE-A8BD-99F51D0F498E}" type="presOf" srcId="{96FF4110-615C-45A7-82A7-B60DCA9EC8B3}" destId="{83EFA6CB-7C0D-4521-8935-EDCF0FA8D597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349925F7-C710-41B7-96F4-0578ABD85C16}" type="presOf" srcId="{BCCDD597-E23C-4559-B53A-F99F0D81BE40}" destId="{2FF120AB-B76E-4D36-936F-8A2AA4B05E89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F3D8463B-936F-4195-A2A6-83AD9BEE80F0}" type="presOf" srcId="{E8E7BB8F-54B1-43CD-BE0E-86B251B5A5EC}" destId="{CFACD03F-94FA-47A4-8714-6235410280C2}" srcOrd="0" destOrd="0" presId="urn:microsoft.com/office/officeart/2005/8/layout/chevron2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8622C4A2-E28C-4D41-8C23-7CFA195B0DE7}" type="presOf" srcId="{AA0FBA09-39C1-4BE6-9A8B-885114EA25FB}" destId="{4374C2BD-CF89-42E1-B990-973049FD7299}" srcOrd="0" destOrd="0" presId="urn:microsoft.com/office/officeart/2005/8/layout/chevron2"/>
    <dgm:cxn modelId="{21EAF07B-C5D4-4238-91B7-8FBD837EBB1B}" type="presOf" srcId="{218A7CB4-A752-4445-88AD-2AC265534A1D}" destId="{690D61F5-6015-4DB6-8B0D-2EEC445B95D5}" srcOrd="0" destOrd="0" presId="urn:microsoft.com/office/officeart/2005/8/layout/chevron2"/>
    <dgm:cxn modelId="{A12C698B-CE4C-47A8-ADC4-ECF0A5802B83}" type="presOf" srcId="{F3900C61-6D15-48E8-A7C2-8F19FEC952FB}" destId="{734328F6-3F33-4E19-86D4-8E31B472D63C}" srcOrd="0" destOrd="0" presId="urn:microsoft.com/office/officeart/2005/8/layout/chevron2"/>
    <dgm:cxn modelId="{A5E6EE5C-DA7A-49C6-9F49-C53991FF2D4D}" type="presOf" srcId="{3AFB0A72-A741-4218-BF47-B14369CAD78D}" destId="{FE0EDF0A-7FCF-4F94-A626-289E04329A25}" srcOrd="0" destOrd="0" presId="urn:microsoft.com/office/officeart/2005/8/layout/chevron2"/>
    <dgm:cxn modelId="{C0175092-D53A-4B9D-9858-556AEF004624}" type="presParOf" srcId="{2FF120AB-B76E-4D36-936F-8A2AA4B05E89}" destId="{DFB7870A-506E-4B60-839B-AB0033AC8A9B}" srcOrd="0" destOrd="0" presId="urn:microsoft.com/office/officeart/2005/8/layout/chevron2"/>
    <dgm:cxn modelId="{DB64943A-3939-417F-8E49-A60D164898AB}" type="presParOf" srcId="{DFB7870A-506E-4B60-839B-AB0033AC8A9B}" destId="{4374C2BD-CF89-42E1-B990-973049FD7299}" srcOrd="0" destOrd="0" presId="urn:microsoft.com/office/officeart/2005/8/layout/chevron2"/>
    <dgm:cxn modelId="{A355FB9C-10AD-4BE2-BA9A-65075DB0B089}" type="presParOf" srcId="{DFB7870A-506E-4B60-839B-AB0033AC8A9B}" destId="{FE0EDF0A-7FCF-4F94-A626-289E04329A25}" srcOrd="1" destOrd="0" presId="urn:microsoft.com/office/officeart/2005/8/layout/chevron2"/>
    <dgm:cxn modelId="{76E75AB4-F254-4D48-BBEE-72411643B792}" type="presParOf" srcId="{2FF120AB-B76E-4D36-936F-8A2AA4B05E89}" destId="{B3FC6B63-ECFD-444A-B8CA-9E6CB7D3B995}" srcOrd="1" destOrd="0" presId="urn:microsoft.com/office/officeart/2005/8/layout/chevron2"/>
    <dgm:cxn modelId="{47B7E9AC-C547-4C75-8233-0467E47C5EF7}" type="presParOf" srcId="{2FF120AB-B76E-4D36-936F-8A2AA4B05E89}" destId="{952B2257-FE38-4644-A5CD-B5C78093F421}" srcOrd="2" destOrd="0" presId="urn:microsoft.com/office/officeart/2005/8/layout/chevron2"/>
    <dgm:cxn modelId="{19C87B4E-8DA0-44D9-85BC-9AF37FF50DBC}" type="presParOf" srcId="{952B2257-FE38-4644-A5CD-B5C78093F421}" destId="{734328F6-3F33-4E19-86D4-8E31B472D63C}" srcOrd="0" destOrd="0" presId="urn:microsoft.com/office/officeart/2005/8/layout/chevron2"/>
    <dgm:cxn modelId="{40F03826-B55E-4E0E-9A63-F3DA3FE181E9}" type="presParOf" srcId="{952B2257-FE38-4644-A5CD-B5C78093F421}" destId="{276E7494-29EA-45D8-8D38-D5FEA4933F2C}" srcOrd="1" destOrd="0" presId="urn:microsoft.com/office/officeart/2005/8/layout/chevron2"/>
    <dgm:cxn modelId="{253663AE-C0C6-4F82-A533-630CA952DC85}" type="presParOf" srcId="{2FF120AB-B76E-4D36-936F-8A2AA4B05E89}" destId="{D5820DD0-B543-4666-85ED-4C9B8B7BF292}" srcOrd="3" destOrd="0" presId="urn:microsoft.com/office/officeart/2005/8/layout/chevron2"/>
    <dgm:cxn modelId="{CF42030D-8132-4FAE-82B4-BC90963283DC}" type="presParOf" srcId="{2FF120AB-B76E-4D36-936F-8A2AA4B05E89}" destId="{8926D646-C521-4C23-9C92-D3156C52C3AD}" srcOrd="4" destOrd="0" presId="urn:microsoft.com/office/officeart/2005/8/layout/chevron2"/>
    <dgm:cxn modelId="{3A86CD4D-F2A8-4DFA-BE80-DBFA52510E49}" type="presParOf" srcId="{8926D646-C521-4C23-9C92-D3156C52C3AD}" destId="{63E658C5-5BAF-468D-9790-E7345A01F0CE}" srcOrd="0" destOrd="0" presId="urn:microsoft.com/office/officeart/2005/8/layout/chevron2"/>
    <dgm:cxn modelId="{3D43A774-1441-4B4F-AB07-2F63550E2C54}" type="presParOf" srcId="{8926D646-C521-4C23-9C92-D3156C52C3AD}" destId="{5803C9DB-DC48-4A13-8568-7C3FCC6ED40F}" srcOrd="1" destOrd="0" presId="urn:microsoft.com/office/officeart/2005/8/layout/chevron2"/>
    <dgm:cxn modelId="{58BDC4B9-D7A1-453A-A84E-1103F11A991A}" type="presParOf" srcId="{2FF120AB-B76E-4D36-936F-8A2AA4B05E89}" destId="{3A81E995-84FD-482D-8E5A-D797AD17F66D}" srcOrd="5" destOrd="0" presId="urn:microsoft.com/office/officeart/2005/8/layout/chevron2"/>
    <dgm:cxn modelId="{A17A2F95-411C-4AA3-822F-3E84AAF91EB4}" type="presParOf" srcId="{2FF120AB-B76E-4D36-936F-8A2AA4B05E89}" destId="{E63DE3B4-8A55-470C-9396-7126A80BD2D4}" srcOrd="6" destOrd="0" presId="urn:microsoft.com/office/officeart/2005/8/layout/chevron2"/>
    <dgm:cxn modelId="{88DC611C-8BEF-4231-B684-62C3884AB6DC}" type="presParOf" srcId="{E63DE3B4-8A55-470C-9396-7126A80BD2D4}" destId="{D48C05DF-A781-4524-9B24-FE9E6E3B78C5}" srcOrd="0" destOrd="0" presId="urn:microsoft.com/office/officeart/2005/8/layout/chevron2"/>
    <dgm:cxn modelId="{7DE35810-EA18-4F2D-95C4-7DE2B5BB7A3C}" type="presParOf" srcId="{E63DE3B4-8A55-470C-9396-7126A80BD2D4}" destId="{4EB4FEBD-D92A-42E3-BCD8-57D6E5ED813D}" srcOrd="1" destOrd="0" presId="urn:microsoft.com/office/officeart/2005/8/layout/chevron2"/>
    <dgm:cxn modelId="{9A975057-8C21-42C9-9B76-7A0E764E87A7}" type="presParOf" srcId="{2FF120AB-B76E-4D36-936F-8A2AA4B05E89}" destId="{207A2C6B-3F79-4E25-93A1-289DF7B5C4AA}" srcOrd="7" destOrd="0" presId="urn:microsoft.com/office/officeart/2005/8/layout/chevron2"/>
    <dgm:cxn modelId="{C5A0CBC4-3EC8-422D-91DB-FC80345766EE}" type="presParOf" srcId="{2FF120AB-B76E-4D36-936F-8A2AA4B05E89}" destId="{9D4F554B-EAAD-4FE2-AB7C-2B7F1C6A2A8A}" srcOrd="8" destOrd="0" presId="urn:microsoft.com/office/officeart/2005/8/layout/chevron2"/>
    <dgm:cxn modelId="{68E37427-3C05-4A2A-9521-E9A0701C369A}" type="presParOf" srcId="{9D4F554B-EAAD-4FE2-AB7C-2B7F1C6A2A8A}" destId="{CFACD03F-94FA-47A4-8714-6235410280C2}" srcOrd="0" destOrd="0" presId="urn:microsoft.com/office/officeart/2005/8/layout/chevron2"/>
    <dgm:cxn modelId="{3AB27AE4-F649-40C6-A79D-925FEFB5E0D0}" type="presParOf" srcId="{9D4F554B-EAAD-4FE2-AB7C-2B7F1C6A2A8A}" destId="{E76AC49C-1E55-4EC4-A47F-75F16DAE9193}" srcOrd="1" destOrd="0" presId="urn:microsoft.com/office/officeart/2005/8/layout/chevron2"/>
    <dgm:cxn modelId="{59579058-1997-4BE0-A472-136BB0931F3E}" type="presParOf" srcId="{2FF120AB-B76E-4D36-936F-8A2AA4B05E89}" destId="{0BE67450-81F0-4258-AE7D-C389006C54B6}" srcOrd="9" destOrd="0" presId="urn:microsoft.com/office/officeart/2005/8/layout/chevron2"/>
    <dgm:cxn modelId="{A5EF21D0-95C5-42F9-B068-B5B913773648}" type="presParOf" srcId="{2FF120AB-B76E-4D36-936F-8A2AA4B05E89}" destId="{5421DA5A-3970-4550-A10B-3B13D7236003}" srcOrd="10" destOrd="0" presId="urn:microsoft.com/office/officeart/2005/8/layout/chevron2"/>
    <dgm:cxn modelId="{C72C4F26-0B78-4343-A4EE-D844B8A9D1EA}" type="presParOf" srcId="{5421DA5A-3970-4550-A10B-3B13D7236003}" destId="{CBC2AFE8-4E82-4597-8A07-2FC74AF65068}" srcOrd="0" destOrd="0" presId="urn:microsoft.com/office/officeart/2005/8/layout/chevron2"/>
    <dgm:cxn modelId="{CE56B797-BF5C-4ED2-9A42-8A9B66C9B282}" type="presParOf" srcId="{5421DA5A-3970-4550-A10B-3B13D7236003}" destId="{87FAE3C5-40CC-4FFA-9267-A2B5A0D45042}" srcOrd="1" destOrd="0" presId="urn:microsoft.com/office/officeart/2005/8/layout/chevron2"/>
    <dgm:cxn modelId="{A96D1292-756E-44F5-A15B-D62FCF1808F5}" type="presParOf" srcId="{2FF120AB-B76E-4D36-936F-8A2AA4B05E89}" destId="{2E880C90-91A6-4976-9823-07717779E2EC}" srcOrd="11" destOrd="0" presId="urn:microsoft.com/office/officeart/2005/8/layout/chevron2"/>
    <dgm:cxn modelId="{C3FDEED6-3BFD-46D7-82C9-24B1A8665ADE}" type="presParOf" srcId="{2FF120AB-B76E-4D36-936F-8A2AA4B05E89}" destId="{9E98751C-5FB9-4703-BBE2-1AED0F1118C7}" srcOrd="12" destOrd="0" presId="urn:microsoft.com/office/officeart/2005/8/layout/chevron2"/>
    <dgm:cxn modelId="{8DF1633B-CF9C-4792-BE43-4A431A76060B}" type="presParOf" srcId="{9E98751C-5FB9-4703-BBE2-1AED0F1118C7}" destId="{43FEAE83-A169-460C-B3C7-A9F2C28D1951}" srcOrd="0" destOrd="0" presId="urn:microsoft.com/office/officeart/2005/8/layout/chevron2"/>
    <dgm:cxn modelId="{046B4047-6287-40C0-8D26-8D90FFFAD94A}" type="presParOf" srcId="{9E98751C-5FB9-4703-BBE2-1AED0F1118C7}" destId="{83EFA6CB-7C0D-4521-8935-EDCF0FA8D597}" srcOrd="1" destOrd="0" presId="urn:microsoft.com/office/officeart/2005/8/layout/chevron2"/>
    <dgm:cxn modelId="{64A6540F-88B7-4348-B85F-DE40162CAAE6}" type="presParOf" srcId="{2FF120AB-B76E-4D36-936F-8A2AA4B05E89}" destId="{44772283-BEB0-4CAC-9925-A88E9BA83587}" srcOrd="13" destOrd="0" presId="urn:microsoft.com/office/officeart/2005/8/layout/chevron2"/>
    <dgm:cxn modelId="{B58155DE-D221-4456-97CA-6B8A333824C8}" type="presParOf" srcId="{2FF120AB-B76E-4D36-936F-8A2AA4B05E89}" destId="{E3DA1BA0-0618-4EE0-87C5-7D153DD3CDCF}" srcOrd="14" destOrd="0" presId="urn:microsoft.com/office/officeart/2005/8/layout/chevron2"/>
    <dgm:cxn modelId="{8EC2EA16-811E-4316-80E3-74EE63B0BEA6}" type="presParOf" srcId="{E3DA1BA0-0618-4EE0-87C5-7D153DD3CDCF}" destId="{690D61F5-6015-4DB6-8B0D-2EEC445B95D5}" srcOrd="0" destOrd="0" presId="urn:microsoft.com/office/officeart/2005/8/layout/chevron2"/>
    <dgm:cxn modelId="{881AAB76-666F-400F-A4B2-D31DF89F3112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7CDEB4-6466-44C9-AAA3-2CA7868D93C2}" type="presOf" srcId="{FFF75145-F87A-4D15-B348-A6FCA9B2A930}" destId="{0F8B3C05-2985-4EA1-B95F-A82E0744B4D0}" srcOrd="0" destOrd="0" presId="urn:microsoft.com/office/officeart/2005/8/layout/hProcess9"/>
    <dgm:cxn modelId="{F4F2C137-FADA-4E2D-87C7-CDC85743E041}" type="presOf" srcId="{850CDA29-7FB7-4366-96EC-C75A76B20CA4}" destId="{8835B2B9-0018-4458-8A17-E315A8E25E20}" srcOrd="0" destOrd="0" presId="urn:microsoft.com/office/officeart/2005/8/layout/hProcess9"/>
    <dgm:cxn modelId="{5BC6FDFD-F394-44D6-930F-08A9E19B87BE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FBF4828-D9A9-46C0-BAF8-652194394FEC}" type="presParOf" srcId="{8835B2B9-0018-4458-8A17-E315A8E25E20}" destId="{B693457C-C494-4A50-9FA7-BB11458DA3E1}" srcOrd="0" destOrd="0" presId="urn:microsoft.com/office/officeart/2005/8/layout/hProcess9"/>
    <dgm:cxn modelId="{BDBFA527-6DC9-4896-A0F3-4F261E32AA4A}" type="presParOf" srcId="{8835B2B9-0018-4458-8A17-E315A8E25E20}" destId="{6718C75E-AC7B-41AB-BB4F-AD508F048CFB}" srcOrd="1" destOrd="0" presId="urn:microsoft.com/office/officeart/2005/8/layout/hProcess9"/>
    <dgm:cxn modelId="{3B6155F2-328A-49E8-8E32-C76C37523618}" type="presParOf" srcId="{6718C75E-AC7B-41AB-BB4F-AD508F048CFB}" destId="{1E7F28CF-C78C-42A1-8ECD-D743D8FC7CE3}" srcOrd="0" destOrd="0" presId="urn:microsoft.com/office/officeart/2005/8/layout/hProcess9"/>
    <dgm:cxn modelId="{199E2283-7289-42C0-8F8E-3B55337638CA}" type="presParOf" srcId="{6718C75E-AC7B-41AB-BB4F-AD508F048CFB}" destId="{871C5271-B43D-4E78-82F5-F9D6E7FF0E54}" srcOrd="1" destOrd="0" presId="urn:microsoft.com/office/officeart/2005/8/layout/hProcess9"/>
    <dgm:cxn modelId="{FC14D00A-5CC3-4105-B820-20CAF56CD0A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4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90000"/>
            </a:lnSpc>
          </a:pPr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>
            <a:lnSpc>
              <a:spcPts val="1200"/>
            </a:lnSpc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FlipVert="1" custScaleX="12371" custScaleY="30070" custLinFactNeighborX="-8376" custLinFactNeighborY="5544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03753" custScaleY="250000" custLinFactNeighborX="-58079" custLinFactNeighborY="-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31804" custScaleY="250000" custLinFactNeighborX="54378" custLinFactNeighborY="-2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5D5AC-A244-459D-B931-92844509832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EE98F174-54FA-4598-A150-655B74F3A5FB}" type="presOf" srcId="{FFF75145-F87A-4D15-B348-A6FCA9B2A930}" destId="{0F8B3C05-2985-4EA1-B95F-A82E0744B4D0}" srcOrd="0" destOrd="0" presId="urn:microsoft.com/office/officeart/2005/8/layout/hProcess9"/>
    <dgm:cxn modelId="{7F660FBD-5069-4131-9CB3-5F9AB3BFA784}" type="presOf" srcId="{850CDA29-7FB7-4366-96EC-C75A76B20CA4}" destId="{8835B2B9-0018-4458-8A17-E315A8E25E20}" srcOrd="0" destOrd="0" presId="urn:microsoft.com/office/officeart/2005/8/layout/hProcess9"/>
    <dgm:cxn modelId="{50711444-CB63-4CF9-83C8-F05F0899975A}" type="presParOf" srcId="{8835B2B9-0018-4458-8A17-E315A8E25E20}" destId="{B693457C-C494-4A50-9FA7-BB11458DA3E1}" srcOrd="0" destOrd="0" presId="urn:microsoft.com/office/officeart/2005/8/layout/hProcess9"/>
    <dgm:cxn modelId="{B18DCCDC-9091-43A8-AB52-513C30157295}" type="presParOf" srcId="{8835B2B9-0018-4458-8A17-E315A8E25E20}" destId="{6718C75E-AC7B-41AB-BB4F-AD508F048CFB}" srcOrd="1" destOrd="0" presId="urn:microsoft.com/office/officeart/2005/8/layout/hProcess9"/>
    <dgm:cxn modelId="{2206E687-F10B-4FFF-9A77-A2ED217CE4AD}" type="presParOf" srcId="{6718C75E-AC7B-41AB-BB4F-AD508F048CFB}" destId="{1E7F28CF-C78C-42A1-8ECD-D743D8FC7CE3}" srcOrd="0" destOrd="0" presId="urn:microsoft.com/office/officeart/2005/8/layout/hProcess9"/>
    <dgm:cxn modelId="{5C204BB1-1421-469E-AD57-A834E395C543}" type="presParOf" srcId="{6718C75E-AC7B-41AB-BB4F-AD508F048CFB}" destId="{871C5271-B43D-4E78-82F5-F9D6E7FF0E54}" srcOrd="1" destOrd="0" presId="urn:microsoft.com/office/officeart/2005/8/layout/hProcess9"/>
    <dgm:cxn modelId="{18E03391-2FCB-48A2-8BAC-DFE2426D3ED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652CDF-826F-410A-9651-50B2BEA904F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BA3CDDD-7E11-4D3A-894C-4FEF30697A73}" type="presOf" srcId="{5E2FAA9D-4315-4B72-8800-631B8DE57775}" destId="{1E7F28CF-C78C-42A1-8ECD-D743D8FC7CE3}" srcOrd="0" destOrd="0" presId="urn:microsoft.com/office/officeart/2005/8/layout/hProcess9"/>
    <dgm:cxn modelId="{BB2469F4-2F97-4DDE-AD3B-F22BDB4C7252}" type="presOf" srcId="{850CDA29-7FB7-4366-96EC-C75A76B20CA4}" destId="{8835B2B9-0018-4458-8A17-E315A8E25E20}" srcOrd="0" destOrd="0" presId="urn:microsoft.com/office/officeart/2005/8/layout/hProcess9"/>
    <dgm:cxn modelId="{42E2E3C4-DB48-480C-8765-9A0C36A46791}" type="presParOf" srcId="{8835B2B9-0018-4458-8A17-E315A8E25E20}" destId="{B693457C-C494-4A50-9FA7-BB11458DA3E1}" srcOrd="0" destOrd="0" presId="urn:microsoft.com/office/officeart/2005/8/layout/hProcess9"/>
    <dgm:cxn modelId="{D1D7920F-F489-4A01-A6E7-AC2956633DCC}" type="presParOf" srcId="{8835B2B9-0018-4458-8A17-E315A8E25E20}" destId="{6718C75E-AC7B-41AB-BB4F-AD508F048CFB}" srcOrd="1" destOrd="0" presId="urn:microsoft.com/office/officeart/2005/8/layout/hProcess9"/>
    <dgm:cxn modelId="{A708BCE8-6201-4811-901D-340B5AAF12BD}" type="presParOf" srcId="{6718C75E-AC7B-41AB-BB4F-AD508F048CFB}" destId="{1E7F28CF-C78C-42A1-8ECD-D743D8FC7CE3}" srcOrd="0" destOrd="0" presId="urn:microsoft.com/office/officeart/2005/8/layout/hProcess9"/>
    <dgm:cxn modelId="{23C1BF7C-9100-4750-AE73-762877AFDED8}" type="presParOf" srcId="{6718C75E-AC7B-41AB-BB4F-AD508F048CFB}" destId="{871C5271-B43D-4E78-82F5-F9D6E7FF0E54}" srcOrd="1" destOrd="0" presId="urn:microsoft.com/office/officeart/2005/8/layout/hProcess9"/>
    <dgm:cxn modelId="{7DA1C043-9951-427E-8287-5241B52A1F0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29388A-B664-4193-892C-C0B72E2EB8C1}" type="presOf" srcId="{850CDA29-7FB7-4366-96EC-C75A76B20CA4}" destId="{8835B2B9-0018-4458-8A17-E315A8E25E20}" srcOrd="0" destOrd="0" presId="urn:microsoft.com/office/officeart/2005/8/layout/hProcess9"/>
    <dgm:cxn modelId="{39FD73C5-E0C7-47D4-915A-00DBC703C216}" type="presOf" srcId="{5E2FAA9D-4315-4B72-8800-631B8DE57775}" destId="{1E7F28CF-C78C-42A1-8ECD-D743D8FC7CE3}" srcOrd="0" destOrd="0" presId="urn:microsoft.com/office/officeart/2005/8/layout/hProcess9"/>
    <dgm:cxn modelId="{DB5F3251-7D40-4590-9A86-A90573F84A76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E4E6706-8454-4AAE-B036-966B33691BF1}" type="presParOf" srcId="{8835B2B9-0018-4458-8A17-E315A8E25E20}" destId="{B693457C-C494-4A50-9FA7-BB11458DA3E1}" srcOrd="0" destOrd="0" presId="urn:microsoft.com/office/officeart/2005/8/layout/hProcess9"/>
    <dgm:cxn modelId="{3481A349-3F30-4B40-B1FF-C08886F0BB67}" type="presParOf" srcId="{8835B2B9-0018-4458-8A17-E315A8E25E20}" destId="{6718C75E-AC7B-41AB-BB4F-AD508F048CFB}" srcOrd="1" destOrd="0" presId="urn:microsoft.com/office/officeart/2005/8/layout/hProcess9"/>
    <dgm:cxn modelId="{ECE174E6-EE2A-4DCB-B784-48C958CF9921}" type="presParOf" srcId="{6718C75E-AC7B-41AB-BB4F-AD508F048CFB}" destId="{1E7F28CF-C78C-42A1-8ECD-D743D8FC7CE3}" srcOrd="0" destOrd="0" presId="urn:microsoft.com/office/officeart/2005/8/layout/hProcess9"/>
    <dgm:cxn modelId="{47FB8971-1F8C-4FB8-A5CA-7886F76A7858}" type="presParOf" srcId="{6718C75E-AC7B-41AB-BB4F-AD508F048CFB}" destId="{871C5271-B43D-4E78-82F5-F9D6E7FF0E54}" srcOrd="1" destOrd="0" presId="urn:microsoft.com/office/officeart/2005/8/layout/hProcess9"/>
    <dgm:cxn modelId="{03C1E229-5E50-435B-AC1A-BCDA83D83B0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9E6780-575B-4488-A5D7-193ADC0F9D85}" type="presOf" srcId="{5E2FAA9D-4315-4B72-8800-631B8DE57775}" destId="{1E7F28CF-C78C-42A1-8ECD-D743D8FC7CE3}" srcOrd="0" destOrd="0" presId="urn:microsoft.com/office/officeart/2005/8/layout/hProcess9"/>
    <dgm:cxn modelId="{EAB27F4A-C38F-4FBE-A5C3-939C02A67D2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8483D7-7265-4552-868C-41DCCC330626}" type="presOf" srcId="{850CDA29-7FB7-4366-96EC-C75A76B20CA4}" destId="{8835B2B9-0018-4458-8A17-E315A8E25E20}" srcOrd="0" destOrd="0" presId="urn:microsoft.com/office/officeart/2005/8/layout/hProcess9"/>
    <dgm:cxn modelId="{D1C5117E-491B-4436-AFD0-3FFDA85A4954}" type="presParOf" srcId="{8835B2B9-0018-4458-8A17-E315A8E25E20}" destId="{B693457C-C494-4A50-9FA7-BB11458DA3E1}" srcOrd="0" destOrd="0" presId="urn:microsoft.com/office/officeart/2005/8/layout/hProcess9"/>
    <dgm:cxn modelId="{B9FA062A-89E3-43E6-BA1B-53FCB665E0D0}" type="presParOf" srcId="{8835B2B9-0018-4458-8A17-E315A8E25E20}" destId="{6718C75E-AC7B-41AB-BB4F-AD508F048CFB}" srcOrd="1" destOrd="0" presId="urn:microsoft.com/office/officeart/2005/8/layout/hProcess9"/>
    <dgm:cxn modelId="{8A9A6CDD-C008-44ED-8D07-2FCB213DACA7}" type="presParOf" srcId="{6718C75E-AC7B-41AB-BB4F-AD508F048CFB}" destId="{1E7F28CF-C78C-42A1-8ECD-D743D8FC7CE3}" srcOrd="0" destOrd="0" presId="urn:microsoft.com/office/officeart/2005/8/layout/hProcess9"/>
    <dgm:cxn modelId="{F7314D7E-EB05-4041-82F8-AF10AE6E45A5}" type="presParOf" srcId="{6718C75E-AC7B-41AB-BB4F-AD508F048CFB}" destId="{871C5271-B43D-4E78-82F5-F9D6E7FF0E54}" srcOrd="1" destOrd="0" presId="urn:microsoft.com/office/officeart/2005/8/layout/hProcess9"/>
    <dgm:cxn modelId="{F3F67218-CE04-4B1E-8B36-4CE57563461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BE6D6-86B6-4369-AE11-CD43717BB46C}" type="presOf" srcId="{5E2FAA9D-4315-4B72-8800-631B8DE57775}" destId="{1E7F28CF-C78C-42A1-8ECD-D743D8FC7CE3}" srcOrd="0" destOrd="0" presId="urn:microsoft.com/office/officeart/2005/8/layout/hProcess9"/>
    <dgm:cxn modelId="{EDE4DCF2-CB41-44FE-8763-D8A283B9868B}" type="presOf" srcId="{850CDA29-7FB7-4366-96EC-C75A76B20CA4}" destId="{8835B2B9-0018-4458-8A17-E315A8E25E20}" srcOrd="0" destOrd="0" presId="urn:microsoft.com/office/officeart/2005/8/layout/hProcess9"/>
    <dgm:cxn modelId="{6AC8E874-ABED-4DB8-880A-A68CE7AFD02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93902A0-28EB-486E-91FE-ED1C526E9065}" type="presParOf" srcId="{8835B2B9-0018-4458-8A17-E315A8E25E20}" destId="{B693457C-C494-4A50-9FA7-BB11458DA3E1}" srcOrd="0" destOrd="0" presId="urn:microsoft.com/office/officeart/2005/8/layout/hProcess9"/>
    <dgm:cxn modelId="{A640AAF3-109A-4A6D-9E88-CA468F252589}" type="presParOf" srcId="{8835B2B9-0018-4458-8A17-E315A8E25E20}" destId="{6718C75E-AC7B-41AB-BB4F-AD508F048CFB}" srcOrd="1" destOrd="0" presId="urn:microsoft.com/office/officeart/2005/8/layout/hProcess9"/>
    <dgm:cxn modelId="{EA1EC5A1-6298-413E-8A15-A88EA9F90985}" type="presParOf" srcId="{6718C75E-AC7B-41AB-BB4F-AD508F048CFB}" destId="{1E7F28CF-C78C-42A1-8ECD-D743D8FC7CE3}" srcOrd="0" destOrd="0" presId="urn:microsoft.com/office/officeart/2005/8/layout/hProcess9"/>
    <dgm:cxn modelId="{BCEA35B8-FE7C-41FA-97CA-2F962FABD539}" type="presParOf" srcId="{6718C75E-AC7B-41AB-BB4F-AD508F048CFB}" destId="{871C5271-B43D-4E78-82F5-F9D6E7FF0E54}" srcOrd="1" destOrd="0" presId="urn:microsoft.com/office/officeart/2005/8/layout/hProcess9"/>
    <dgm:cxn modelId="{12D589AA-BE35-4CCB-AFE9-5C98910C61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A21641-2DA8-4700-9591-D18F59AA7452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4F9BB3B4-CC71-433C-9E4F-BDAD4811AA64}" type="presOf" srcId="{5E2FAA9D-4315-4B72-8800-631B8DE57775}" destId="{1E7F28CF-C78C-42A1-8ECD-D743D8FC7CE3}" srcOrd="0" destOrd="0" presId="urn:microsoft.com/office/officeart/2005/8/layout/hProcess9"/>
    <dgm:cxn modelId="{B7AE6DC7-A1CF-4C71-9713-7D8F0635072C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5E36BF5-3988-4489-A0D5-22F6CCBCF783}" type="presParOf" srcId="{8835B2B9-0018-4458-8A17-E315A8E25E20}" destId="{B693457C-C494-4A50-9FA7-BB11458DA3E1}" srcOrd="0" destOrd="0" presId="urn:microsoft.com/office/officeart/2005/8/layout/hProcess9"/>
    <dgm:cxn modelId="{86758BF4-1CF2-4EC5-BE28-4788BDC9B571}" type="presParOf" srcId="{8835B2B9-0018-4458-8A17-E315A8E25E20}" destId="{6718C75E-AC7B-41AB-BB4F-AD508F048CFB}" srcOrd="1" destOrd="0" presId="urn:microsoft.com/office/officeart/2005/8/layout/hProcess9"/>
    <dgm:cxn modelId="{B81EB50D-09D9-40DE-87ED-06F8DC3F40C5}" type="presParOf" srcId="{6718C75E-AC7B-41AB-BB4F-AD508F048CFB}" destId="{1E7F28CF-C78C-42A1-8ECD-D743D8FC7CE3}" srcOrd="0" destOrd="0" presId="urn:microsoft.com/office/officeart/2005/8/layout/hProcess9"/>
    <dgm:cxn modelId="{1343B7C6-B3D3-406E-8AF1-2CC271E37F7B}" type="presParOf" srcId="{6718C75E-AC7B-41AB-BB4F-AD508F048CFB}" destId="{871C5271-B43D-4E78-82F5-F9D6E7FF0E54}" srcOrd="1" destOrd="0" presId="urn:microsoft.com/office/officeart/2005/8/layout/hProcess9"/>
    <dgm:cxn modelId="{2051D691-FC86-41F5-848D-9536A8D33F4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 custLinFactNeighborX="725" custLinFactNeighborY="-29436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8357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LinFactNeighborX="29493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9A9042-3BB1-4936-BEE3-181F3182ECEA}" type="presOf" srcId="{FFF75145-F87A-4D15-B348-A6FCA9B2A930}" destId="{0F8B3C05-2985-4EA1-B95F-A82E0744B4D0}" srcOrd="0" destOrd="0" presId="urn:microsoft.com/office/officeart/2005/8/layout/hProcess9"/>
    <dgm:cxn modelId="{C6B73E26-0583-40EE-B19E-D61069054127}" type="presOf" srcId="{5E2FAA9D-4315-4B72-8800-631B8DE57775}" destId="{1E7F28CF-C78C-42A1-8ECD-D743D8FC7CE3}" srcOrd="0" destOrd="0" presId="urn:microsoft.com/office/officeart/2005/8/layout/hProcess9"/>
    <dgm:cxn modelId="{4F797FD2-5E2B-430E-A844-22CD638925B1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C58A2B9-2DE9-4FF2-9E13-BF7267F80E3F}" type="presParOf" srcId="{8835B2B9-0018-4458-8A17-E315A8E25E20}" destId="{B693457C-C494-4A50-9FA7-BB11458DA3E1}" srcOrd="0" destOrd="0" presId="urn:microsoft.com/office/officeart/2005/8/layout/hProcess9"/>
    <dgm:cxn modelId="{D989A52B-5E7D-4A87-86C5-A0F17CCBFCCC}" type="presParOf" srcId="{8835B2B9-0018-4458-8A17-E315A8E25E20}" destId="{6718C75E-AC7B-41AB-BB4F-AD508F048CFB}" srcOrd="1" destOrd="0" presId="urn:microsoft.com/office/officeart/2005/8/layout/hProcess9"/>
    <dgm:cxn modelId="{5DBD91F5-76F9-4B8A-907D-AF53ED2CB299}" type="presParOf" srcId="{6718C75E-AC7B-41AB-BB4F-AD508F048CFB}" destId="{1E7F28CF-C78C-42A1-8ECD-D743D8FC7CE3}" srcOrd="0" destOrd="0" presId="urn:microsoft.com/office/officeart/2005/8/layout/hProcess9"/>
    <dgm:cxn modelId="{A71E7D1C-3780-4B07-BA6D-8C2568ABFCF7}" type="presParOf" srcId="{6718C75E-AC7B-41AB-BB4F-AD508F048CFB}" destId="{871C5271-B43D-4E78-82F5-F9D6E7FF0E54}" srcOrd="1" destOrd="0" presId="urn:microsoft.com/office/officeart/2005/8/layout/hProcess9"/>
    <dgm:cxn modelId="{1369560F-64AB-4129-8AE0-3ADF05DEDFC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5F14ECC-D3D2-4BDC-91AE-5DB295C53453}" type="presOf" srcId="{5E2FAA9D-4315-4B72-8800-631B8DE57775}" destId="{1E7F28CF-C78C-42A1-8ECD-D743D8FC7CE3}" srcOrd="0" destOrd="0" presId="urn:microsoft.com/office/officeart/2005/8/layout/hProcess9"/>
    <dgm:cxn modelId="{64B0286B-6B6B-48D7-AA0E-C1E1B3ADB79E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6C78197-72DE-426C-B6C5-D6A658667B24}" type="presOf" srcId="{850CDA29-7FB7-4366-96EC-C75A76B20CA4}" destId="{8835B2B9-0018-4458-8A17-E315A8E25E20}" srcOrd="0" destOrd="0" presId="urn:microsoft.com/office/officeart/2005/8/layout/hProcess9"/>
    <dgm:cxn modelId="{2132BD00-271B-4DFD-B12E-2D06C92046F3}" type="presParOf" srcId="{8835B2B9-0018-4458-8A17-E315A8E25E20}" destId="{B693457C-C494-4A50-9FA7-BB11458DA3E1}" srcOrd="0" destOrd="0" presId="urn:microsoft.com/office/officeart/2005/8/layout/hProcess9"/>
    <dgm:cxn modelId="{EE876B24-DA32-425A-B770-2921D3D7AA0A}" type="presParOf" srcId="{8835B2B9-0018-4458-8A17-E315A8E25E20}" destId="{6718C75E-AC7B-41AB-BB4F-AD508F048CFB}" srcOrd="1" destOrd="0" presId="urn:microsoft.com/office/officeart/2005/8/layout/hProcess9"/>
    <dgm:cxn modelId="{D6BCF03E-1024-4FF4-A745-13DBAC9639C8}" type="presParOf" srcId="{6718C75E-AC7B-41AB-BB4F-AD508F048CFB}" destId="{1E7F28CF-C78C-42A1-8ECD-D743D8FC7CE3}" srcOrd="0" destOrd="0" presId="urn:microsoft.com/office/officeart/2005/8/layout/hProcess9"/>
    <dgm:cxn modelId="{F56D92A5-68C4-42E9-968F-3C1BAD4A5306}" type="presParOf" srcId="{6718C75E-AC7B-41AB-BB4F-AD508F048CFB}" destId="{871C5271-B43D-4E78-82F5-F9D6E7FF0E54}" srcOrd="1" destOrd="0" presId="urn:microsoft.com/office/officeart/2005/8/layout/hProcess9"/>
    <dgm:cxn modelId="{7EB01A29-3511-4563-A80F-6A41074EBE8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43650" custLinFactNeighborY="2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B1F49D-6FD8-4008-A0B6-255018AD45F4}" type="presOf" srcId="{FFF75145-F87A-4D15-B348-A6FCA9B2A930}" destId="{0F8B3C05-2985-4EA1-B95F-A82E0744B4D0}" srcOrd="0" destOrd="0" presId="urn:microsoft.com/office/officeart/2005/8/layout/hProcess9"/>
    <dgm:cxn modelId="{749859B9-8EDD-40AE-95F9-4F575E2EF235}" type="presOf" srcId="{5E2FAA9D-4315-4B72-8800-631B8DE57775}" destId="{1E7F28CF-C78C-42A1-8ECD-D743D8FC7CE3}" srcOrd="0" destOrd="0" presId="urn:microsoft.com/office/officeart/2005/8/layout/hProcess9"/>
    <dgm:cxn modelId="{113411AA-5522-46E5-9540-29771F32FA30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D3D711D-6698-45B3-9F9A-4D555F669FE0}" type="presParOf" srcId="{8835B2B9-0018-4458-8A17-E315A8E25E20}" destId="{B693457C-C494-4A50-9FA7-BB11458DA3E1}" srcOrd="0" destOrd="0" presId="urn:microsoft.com/office/officeart/2005/8/layout/hProcess9"/>
    <dgm:cxn modelId="{C9C3E7B0-52A2-4AF7-922C-784EA49F1BAC}" type="presParOf" srcId="{8835B2B9-0018-4458-8A17-E315A8E25E20}" destId="{6718C75E-AC7B-41AB-BB4F-AD508F048CFB}" srcOrd="1" destOrd="0" presId="urn:microsoft.com/office/officeart/2005/8/layout/hProcess9"/>
    <dgm:cxn modelId="{1395328E-1D54-4E46-B859-DD1E4571AAF6}" type="presParOf" srcId="{6718C75E-AC7B-41AB-BB4F-AD508F048CFB}" destId="{1E7F28CF-C78C-42A1-8ECD-D743D8FC7CE3}" srcOrd="0" destOrd="0" presId="urn:microsoft.com/office/officeart/2005/8/layout/hProcess9"/>
    <dgm:cxn modelId="{0D9289F0-500C-40CF-A700-DF210FF718E7}" type="presParOf" srcId="{6718C75E-AC7B-41AB-BB4F-AD508F048CFB}" destId="{871C5271-B43D-4E78-82F5-F9D6E7FF0E54}" srcOrd="1" destOrd="0" presId="urn:microsoft.com/office/officeart/2005/8/layout/hProcess9"/>
    <dgm:cxn modelId="{8461ED11-7D31-4208-9D2B-655DEB0F85AA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534FBB-FCF6-4E8F-83EA-5A5EA64E854F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EB1F120-D418-405F-8D04-868ADE99122B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7EBF4E-9B47-4021-A57F-D317C17CEDCD}" type="presOf" srcId="{850CDA29-7FB7-4366-96EC-C75A76B20CA4}" destId="{8835B2B9-0018-4458-8A17-E315A8E25E20}" srcOrd="0" destOrd="0" presId="urn:microsoft.com/office/officeart/2005/8/layout/hProcess9"/>
    <dgm:cxn modelId="{C7999FBB-8428-4664-AF88-F0355F04ED08}" type="presParOf" srcId="{8835B2B9-0018-4458-8A17-E315A8E25E20}" destId="{B693457C-C494-4A50-9FA7-BB11458DA3E1}" srcOrd="0" destOrd="0" presId="urn:microsoft.com/office/officeart/2005/8/layout/hProcess9"/>
    <dgm:cxn modelId="{C0747517-28ED-4221-9D7A-F3DB107D8F8E}" type="presParOf" srcId="{8835B2B9-0018-4458-8A17-E315A8E25E20}" destId="{6718C75E-AC7B-41AB-BB4F-AD508F048CFB}" srcOrd="1" destOrd="0" presId="urn:microsoft.com/office/officeart/2005/8/layout/hProcess9"/>
    <dgm:cxn modelId="{6B9903C2-B24E-429A-854F-D0C7276DA15B}" type="presParOf" srcId="{6718C75E-AC7B-41AB-BB4F-AD508F048CFB}" destId="{1E7F28CF-C78C-42A1-8ECD-D743D8FC7CE3}" srcOrd="0" destOrd="0" presId="urn:microsoft.com/office/officeart/2005/8/layout/hProcess9"/>
    <dgm:cxn modelId="{96FDA5AD-C11D-408F-B636-C86DCDC11735}" type="presParOf" srcId="{6718C75E-AC7B-41AB-BB4F-AD508F048CFB}" destId="{871C5271-B43D-4E78-82F5-F9D6E7FF0E54}" srcOrd="1" destOrd="0" presId="urn:microsoft.com/office/officeart/2005/8/layout/hProcess9"/>
    <dgm:cxn modelId="{856302F7-4EB3-4A50-8037-9B4FF3866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equation2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общественных пространств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2023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2E04220-80E9-4917-B7CA-9BE3D58B0F10}" type="pres">
      <dgm:prSet presAssocID="{6226C9B4-8E1D-4450-BCC1-43E3554D5AB7}" presName="Name0" presStyleCnt="0">
        <dgm:presLayoutVars>
          <dgm:dir/>
          <dgm:resizeHandles val="exact"/>
        </dgm:presLayoutVars>
      </dgm:prSet>
      <dgm:spPr/>
    </dgm:pt>
    <dgm:pt modelId="{8747EB2E-C8EA-4E02-A3D1-8CDE8F1FAC24}" type="pres">
      <dgm:prSet presAssocID="{6226C9B4-8E1D-4450-BCC1-43E3554D5AB7}" presName="vNodes" presStyleCnt="0"/>
      <dgm:spPr/>
    </dgm:pt>
    <dgm:pt modelId="{F896ED04-12C7-4EC1-AD4F-3B57B5397ABA}" type="pres">
      <dgm:prSet presAssocID="{349C7ECD-BED8-4363-BF5C-E1E439D08093}" presName="node" presStyleLbl="node1" presStyleIdx="0" presStyleCnt="2" custScaleX="96942" custScaleY="71348" custLinFactNeighborX="-45700" custLinFactNeighborY="-5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2F406B-68D0-4298-ADDC-36439473F7EE}" type="pres">
      <dgm:prSet presAssocID="{6226C9B4-8E1D-4450-BCC1-43E3554D5AB7}" presName="sibTransLast" presStyleLbl="sibTrans2D1" presStyleIdx="0" presStyleCnt="1" custLinFactNeighborX="-7284" custLinFactNeighborY="-19727"/>
      <dgm:spPr/>
      <dgm:t>
        <a:bodyPr/>
        <a:lstStyle/>
        <a:p>
          <a:endParaRPr lang="ru-RU"/>
        </a:p>
      </dgm:t>
    </dgm:pt>
    <dgm:pt modelId="{36F59A85-ACA8-49C9-B883-7842FA35653B}" type="pres">
      <dgm:prSet presAssocID="{6226C9B4-8E1D-4450-BCC1-43E3554D5AB7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5F1865AC-1F3A-4A9F-855E-6E03CD930C83}" type="pres">
      <dgm:prSet presAssocID="{6226C9B4-8E1D-4450-BCC1-43E3554D5AB7}" presName="lastNode" presStyleLbl="node1" presStyleIdx="1" presStyleCnt="2" custScaleX="85669" custScaleY="75946" custLinFactNeighborX="57379" custLinFactNeighborY="-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6EA9E2-78E8-4B1F-BAC0-5A4C4ABE3D20}" type="presOf" srcId="{D531B77A-5335-4C67-B2BC-00D9A0FFF83B}" destId="{292F406B-68D0-4298-ADDC-36439473F7EE}" srcOrd="0" destOrd="0" presId="urn:microsoft.com/office/officeart/2005/8/layout/equation2"/>
    <dgm:cxn modelId="{CCB55870-4D43-4608-A506-0AE2D5F0C137}" type="presOf" srcId="{D531B77A-5335-4C67-B2BC-00D9A0FFF83B}" destId="{36F59A85-ACA8-49C9-B883-7842FA35653B}" srcOrd="1" destOrd="0" presId="urn:microsoft.com/office/officeart/2005/8/layout/equation2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1B615539-F70A-4DF9-99FA-B0BF05435370}" type="presOf" srcId="{349C7ECD-BED8-4363-BF5C-E1E439D08093}" destId="{F896ED04-12C7-4EC1-AD4F-3B57B5397ABA}" srcOrd="0" destOrd="0" presId="urn:microsoft.com/office/officeart/2005/8/layout/equation2"/>
    <dgm:cxn modelId="{C77C2AE1-6AE0-49F8-92D1-D30A4992EC3B}" type="presOf" srcId="{76AEA9F8-E27C-47FB-A2D9-456D2837651C}" destId="{5F1865AC-1F3A-4A9F-855E-6E03CD930C83}" srcOrd="0" destOrd="0" presId="urn:microsoft.com/office/officeart/2005/8/layout/equation2"/>
    <dgm:cxn modelId="{AA03F7D8-22DF-462F-ABF6-97545BE50CA6}" type="presOf" srcId="{6226C9B4-8E1D-4450-BCC1-43E3554D5AB7}" destId="{E2E04220-80E9-4917-B7CA-9BE3D58B0F10}" srcOrd="0" destOrd="0" presId="urn:microsoft.com/office/officeart/2005/8/layout/equation2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CA766C8C-2C79-47A4-8C15-6D3B7618540E}" type="presParOf" srcId="{E2E04220-80E9-4917-B7CA-9BE3D58B0F10}" destId="{8747EB2E-C8EA-4E02-A3D1-8CDE8F1FAC24}" srcOrd="0" destOrd="0" presId="urn:microsoft.com/office/officeart/2005/8/layout/equation2"/>
    <dgm:cxn modelId="{4AA75FD0-49A3-439D-AC3F-22B8472A09D0}" type="presParOf" srcId="{8747EB2E-C8EA-4E02-A3D1-8CDE8F1FAC24}" destId="{F896ED04-12C7-4EC1-AD4F-3B57B5397ABA}" srcOrd="0" destOrd="0" presId="urn:microsoft.com/office/officeart/2005/8/layout/equation2"/>
    <dgm:cxn modelId="{31200DC5-161B-40B6-8C90-53A6345BCB0B}" type="presParOf" srcId="{E2E04220-80E9-4917-B7CA-9BE3D58B0F10}" destId="{292F406B-68D0-4298-ADDC-36439473F7EE}" srcOrd="1" destOrd="0" presId="urn:microsoft.com/office/officeart/2005/8/layout/equation2"/>
    <dgm:cxn modelId="{B68B1A39-1A98-4C53-84B5-625A0057ED51}" type="presParOf" srcId="{292F406B-68D0-4298-ADDC-36439473F7EE}" destId="{36F59A85-ACA8-49C9-B883-7842FA35653B}" srcOrd="0" destOrd="0" presId="urn:microsoft.com/office/officeart/2005/8/layout/equation2"/>
    <dgm:cxn modelId="{52093C8D-07A2-430C-AD9D-EBF75E39B4A3}" type="presParOf" srcId="{E2E04220-80E9-4917-B7CA-9BE3D58B0F10}" destId="{5F1865AC-1F3A-4A9F-855E-6E03CD930C8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13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09B0C-0CA6-4C4E-B571-70527CAA84B1}" type="presOf" srcId="{5E2FAA9D-4315-4B72-8800-631B8DE57775}" destId="{1E7F28CF-C78C-42A1-8ECD-D743D8FC7CE3}" srcOrd="0" destOrd="0" presId="urn:microsoft.com/office/officeart/2005/8/layout/hProcess9"/>
    <dgm:cxn modelId="{004309C5-8994-4527-B54E-7125F9381B9E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528DAD0C-4EC7-4C63-B97D-9B185E41D622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30F38D3-42E2-4BF9-B3E1-D72E508940F5}" type="presParOf" srcId="{8835B2B9-0018-4458-8A17-E315A8E25E20}" destId="{B693457C-C494-4A50-9FA7-BB11458DA3E1}" srcOrd="0" destOrd="0" presId="urn:microsoft.com/office/officeart/2005/8/layout/hProcess9"/>
    <dgm:cxn modelId="{A69BAE67-839D-41A1-8B26-68C3CD366365}" type="presParOf" srcId="{8835B2B9-0018-4458-8A17-E315A8E25E20}" destId="{6718C75E-AC7B-41AB-BB4F-AD508F048CFB}" srcOrd="1" destOrd="0" presId="urn:microsoft.com/office/officeart/2005/8/layout/hProcess9"/>
    <dgm:cxn modelId="{D33D75CC-9018-40B2-B998-5A5CD2E4BBED}" type="presParOf" srcId="{6718C75E-AC7B-41AB-BB4F-AD508F048CFB}" destId="{1E7F28CF-C78C-42A1-8ECD-D743D8FC7CE3}" srcOrd="0" destOrd="0" presId="urn:microsoft.com/office/officeart/2005/8/layout/hProcess9"/>
    <dgm:cxn modelId="{E9AB2CA1-A37E-4924-A93C-A0298B1C332F}" type="presParOf" srcId="{6718C75E-AC7B-41AB-BB4F-AD508F048CFB}" destId="{871C5271-B43D-4E78-82F5-F9D6E7FF0E54}" srcOrd="1" destOrd="0" presId="urn:microsoft.com/office/officeart/2005/8/layout/hProcess9"/>
    <dgm:cxn modelId="{56EC528B-B3F2-460B-B1C4-4C6F9A49965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7BF906C4-26AF-4310-81E9-662534D4089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82D7713-5C89-4E5F-A229-63C23FAA91E2}" type="presOf" srcId="{850CDA29-7FB7-4366-96EC-C75A76B20CA4}" destId="{8835B2B9-0018-4458-8A17-E315A8E25E20}" srcOrd="0" destOrd="0" presId="urn:microsoft.com/office/officeart/2005/8/layout/hProcess9"/>
    <dgm:cxn modelId="{3AFF7EC4-CA7E-4315-88F0-358080AC1FB2}" type="presOf" srcId="{FFF75145-F87A-4D15-B348-A6FCA9B2A930}" destId="{0F8B3C05-2985-4EA1-B95F-A82E0744B4D0}" srcOrd="0" destOrd="0" presId="urn:microsoft.com/office/officeart/2005/8/layout/hProcess9"/>
    <dgm:cxn modelId="{9FA0DE5E-3371-4D74-A100-F95B21AAF616}" type="presParOf" srcId="{8835B2B9-0018-4458-8A17-E315A8E25E20}" destId="{B693457C-C494-4A50-9FA7-BB11458DA3E1}" srcOrd="0" destOrd="0" presId="urn:microsoft.com/office/officeart/2005/8/layout/hProcess9"/>
    <dgm:cxn modelId="{A213E34F-4C11-4E3A-9699-C2BDDBE0BEE6}" type="presParOf" srcId="{8835B2B9-0018-4458-8A17-E315A8E25E20}" destId="{6718C75E-AC7B-41AB-BB4F-AD508F048CFB}" srcOrd="1" destOrd="0" presId="urn:microsoft.com/office/officeart/2005/8/layout/hProcess9"/>
    <dgm:cxn modelId="{0F30477F-FB3B-43E1-A3BB-2834EBA5C078}" type="presParOf" srcId="{6718C75E-AC7B-41AB-BB4F-AD508F048CFB}" destId="{1E7F28CF-C78C-42A1-8ECD-D743D8FC7CE3}" srcOrd="0" destOrd="0" presId="urn:microsoft.com/office/officeart/2005/8/layout/hProcess9"/>
    <dgm:cxn modelId="{79604A71-084C-4FAE-A7AE-D7841FAD2ED2}" type="presParOf" srcId="{6718C75E-AC7B-41AB-BB4F-AD508F048CFB}" destId="{871C5271-B43D-4E78-82F5-F9D6E7FF0E54}" srcOrd="1" destOrd="0" presId="urn:microsoft.com/office/officeart/2005/8/layout/hProcess9"/>
    <dgm:cxn modelId="{21B97532-157B-4BE6-BB23-7E25842091E1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73E41-CB4E-434F-9BF1-9F00512FB00D}" type="presOf" srcId="{850CDA29-7FB7-4366-96EC-C75A76B20CA4}" destId="{8835B2B9-0018-4458-8A17-E315A8E25E20}" srcOrd="0" destOrd="0" presId="urn:microsoft.com/office/officeart/2005/8/layout/hProcess9"/>
    <dgm:cxn modelId="{1D139973-5F5E-4E54-9FF4-4ABF6673A01F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CC09A18C-D466-46F4-8610-FAB5AEB0A35E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3844B13-0A7E-41EF-8EB7-317FF5F4FBFC}" type="presParOf" srcId="{8835B2B9-0018-4458-8A17-E315A8E25E20}" destId="{B693457C-C494-4A50-9FA7-BB11458DA3E1}" srcOrd="0" destOrd="0" presId="urn:microsoft.com/office/officeart/2005/8/layout/hProcess9"/>
    <dgm:cxn modelId="{D616A435-675F-47D1-BF8C-F3D677B2254A}" type="presParOf" srcId="{8835B2B9-0018-4458-8A17-E315A8E25E20}" destId="{6718C75E-AC7B-41AB-BB4F-AD508F048CFB}" srcOrd="1" destOrd="0" presId="urn:microsoft.com/office/officeart/2005/8/layout/hProcess9"/>
    <dgm:cxn modelId="{8113A108-8CD1-450B-B547-10679725058E}" type="presParOf" srcId="{6718C75E-AC7B-41AB-BB4F-AD508F048CFB}" destId="{1E7F28CF-C78C-42A1-8ECD-D743D8FC7CE3}" srcOrd="0" destOrd="0" presId="urn:microsoft.com/office/officeart/2005/8/layout/hProcess9"/>
    <dgm:cxn modelId="{2F57D1F7-8250-4616-AA48-4442D3E6A43F}" type="presParOf" srcId="{6718C75E-AC7B-41AB-BB4F-AD508F048CFB}" destId="{871C5271-B43D-4E78-82F5-F9D6E7FF0E54}" srcOrd="1" destOrd="0" presId="urn:microsoft.com/office/officeart/2005/8/layout/hProcess9"/>
    <dgm:cxn modelId="{78A1AB1C-BEFE-41C9-AC44-D9EF949FDE6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B5BE78-C7B6-4468-8496-2CE2B49E9F94}" type="presOf" srcId="{FFF75145-F87A-4D15-B348-A6FCA9B2A930}" destId="{0F8B3C05-2985-4EA1-B95F-A82E0744B4D0}" srcOrd="0" destOrd="0" presId="urn:microsoft.com/office/officeart/2005/8/layout/hProcess9"/>
    <dgm:cxn modelId="{848CBC94-3474-46E5-B98E-4BB0C5014609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4A65B347-4FEB-4487-AFD0-A9F0C6DC74E5}" type="presOf" srcId="{850CDA29-7FB7-4366-96EC-C75A76B20CA4}" destId="{8835B2B9-0018-4458-8A17-E315A8E25E20}" srcOrd="0" destOrd="0" presId="urn:microsoft.com/office/officeart/2005/8/layout/hProcess9"/>
    <dgm:cxn modelId="{C357496A-824F-45CD-A527-DF3F68AC85EE}" type="presParOf" srcId="{8835B2B9-0018-4458-8A17-E315A8E25E20}" destId="{B693457C-C494-4A50-9FA7-BB11458DA3E1}" srcOrd="0" destOrd="0" presId="urn:microsoft.com/office/officeart/2005/8/layout/hProcess9"/>
    <dgm:cxn modelId="{62D16EEC-90BF-4C1E-9A1C-602DDE5DCA3B}" type="presParOf" srcId="{8835B2B9-0018-4458-8A17-E315A8E25E20}" destId="{6718C75E-AC7B-41AB-BB4F-AD508F048CFB}" srcOrd="1" destOrd="0" presId="urn:microsoft.com/office/officeart/2005/8/layout/hProcess9"/>
    <dgm:cxn modelId="{D29DF390-A9EF-42CE-81F2-C794B7DEEA33}" type="presParOf" srcId="{6718C75E-AC7B-41AB-BB4F-AD508F048CFB}" destId="{1E7F28CF-C78C-42A1-8ECD-D743D8FC7CE3}" srcOrd="0" destOrd="0" presId="urn:microsoft.com/office/officeart/2005/8/layout/hProcess9"/>
    <dgm:cxn modelId="{556D985A-5323-477B-841D-9E3382876A79}" type="presParOf" srcId="{6718C75E-AC7B-41AB-BB4F-AD508F048CFB}" destId="{871C5271-B43D-4E78-82F5-F9D6E7FF0E54}" srcOrd="1" destOrd="0" presId="urn:microsoft.com/office/officeart/2005/8/layout/hProcess9"/>
    <dgm:cxn modelId="{18D29FFA-2B59-48AD-B2C7-27340CE68AC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D50A3A-CED1-486F-819F-16179776AD5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38045592-C145-434B-A274-DC494CB1BDE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BC29F36-7D6F-4AB9-A2D8-8EE135FA09F7}" type="presOf" srcId="{5E2FAA9D-4315-4B72-8800-631B8DE57775}" destId="{1E7F28CF-C78C-42A1-8ECD-D743D8FC7CE3}" srcOrd="0" destOrd="0" presId="urn:microsoft.com/office/officeart/2005/8/layout/hProcess9"/>
    <dgm:cxn modelId="{2F53C005-1DBA-4C0C-984E-C322CCF86655}" type="presParOf" srcId="{8835B2B9-0018-4458-8A17-E315A8E25E20}" destId="{B693457C-C494-4A50-9FA7-BB11458DA3E1}" srcOrd="0" destOrd="0" presId="urn:microsoft.com/office/officeart/2005/8/layout/hProcess9"/>
    <dgm:cxn modelId="{4D8CDE75-5D44-41CD-827B-405C7720BFFF}" type="presParOf" srcId="{8835B2B9-0018-4458-8A17-E315A8E25E20}" destId="{6718C75E-AC7B-41AB-BB4F-AD508F048CFB}" srcOrd="1" destOrd="0" presId="urn:microsoft.com/office/officeart/2005/8/layout/hProcess9"/>
    <dgm:cxn modelId="{BF9F7280-00F7-41B0-80AB-E6BFBC54C5D2}" type="presParOf" srcId="{6718C75E-AC7B-41AB-BB4F-AD508F048CFB}" destId="{1E7F28CF-C78C-42A1-8ECD-D743D8FC7CE3}" srcOrd="0" destOrd="0" presId="urn:microsoft.com/office/officeart/2005/8/layout/hProcess9"/>
    <dgm:cxn modelId="{EA1F00B7-3685-4612-86EE-8BB32C951E2C}" type="presParOf" srcId="{6718C75E-AC7B-41AB-BB4F-AD508F048CFB}" destId="{871C5271-B43D-4E78-82F5-F9D6E7FF0E54}" srcOrd="1" destOrd="0" presId="urn:microsoft.com/office/officeart/2005/8/layout/hProcess9"/>
    <dgm:cxn modelId="{11C92841-6265-4E1A-8280-67143C0F9DC9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08F2B6-49F1-44BD-A13E-CB44399105CE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6F100D98-6519-4A6A-9F71-73D11ED92268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E1AD912-7F22-4AD0-82EE-10DBC63E7972}" type="presOf" srcId="{850CDA29-7FB7-4366-96EC-C75A76B20CA4}" destId="{8835B2B9-0018-4458-8A17-E315A8E25E20}" srcOrd="0" destOrd="0" presId="urn:microsoft.com/office/officeart/2005/8/layout/hProcess9"/>
    <dgm:cxn modelId="{A453E692-970F-48E3-B4F3-C828F08A34EB}" type="presParOf" srcId="{8835B2B9-0018-4458-8A17-E315A8E25E20}" destId="{B693457C-C494-4A50-9FA7-BB11458DA3E1}" srcOrd="0" destOrd="0" presId="urn:microsoft.com/office/officeart/2005/8/layout/hProcess9"/>
    <dgm:cxn modelId="{73C3F8D9-224A-4A8F-B329-642D138D9F9D}" type="presParOf" srcId="{8835B2B9-0018-4458-8A17-E315A8E25E20}" destId="{6718C75E-AC7B-41AB-BB4F-AD508F048CFB}" srcOrd="1" destOrd="0" presId="urn:microsoft.com/office/officeart/2005/8/layout/hProcess9"/>
    <dgm:cxn modelId="{0C3C1317-BC0D-4D64-8349-D5A2865EAC47}" type="presParOf" srcId="{6718C75E-AC7B-41AB-BB4F-AD508F048CFB}" destId="{1E7F28CF-C78C-42A1-8ECD-D743D8FC7CE3}" srcOrd="0" destOrd="0" presId="urn:microsoft.com/office/officeart/2005/8/layout/hProcess9"/>
    <dgm:cxn modelId="{F076E90E-1BA7-493C-A55C-B57760022BB2}" type="presParOf" srcId="{6718C75E-AC7B-41AB-BB4F-AD508F048CFB}" destId="{871C5271-B43D-4E78-82F5-F9D6E7FF0E54}" srcOrd="1" destOrd="0" presId="urn:microsoft.com/office/officeart/2005/8/layout/hProcess9"/>
    <dgm:cxn modelId="{4C9F0FDE-02F7-4C47-9C7A-18A50950EE7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645667-54C6-4C92-9AE0-017EAC345927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7C068D6-2629-4890-9C3B-3A494C65D8E9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0F6ACFB-CFCB-4FB0-8160-C75609C04ED7}" type="presOf" srcId="{5E2FAA9D-4315-4B72-8800-631B8DE57775}" destId="{1E7F28CF-C78C-42A1-8ECD-D743D8FC7CE3}" srcOrd="0" destOrd="0" presId="urn:microsoft.com/office/officeart/2005/8/layout/hProcess9"/>
    <dgm:cxn modelId="{C3EFB954-0C2A-43AB-8F3C-6EE270B702EE}" type="presParOf" srcId="{8835B2B9-0018-4458-8A17-E315A8E25E20}" destId="{B693457C-C494-4A50-9FA7-BB11458DA3E1}" srcOrd="0" destOrd="0" presId="urn:microsoft.com/office/officeart/2005/8/layout/hProcess9"/>
    <dgm:cxn modelId="{7FEF0456-B401-4C16-B391-3C116879B80A}" type="presParOf" srcId="{8835B2B9-0018-4458-8A17-E315A8E25E20}" destId="{6718C75E-AC7B-41AB-BB4F-AD508F048CFB}" srcOrd="1" destOrd="0" presId="urn:microsoft.com/office/officeart/2005/8/layout/hProcess9"/>
    <dgm:cxn modelId="{23F60FFF-7086-4420-B979-174F39D313BF}" type="presParOf" srcId="{6718C75E-AC7B-41AB-BB4F-AD508F048CFB}" destId="{1E7F28CF-C78C-42A1-8ECD-D743D8FC7CE3}" srcOrd="0" destOrd="0" presId="urn:microsoft.com/office/officeart/2005/8/layout/hProcess9"/>
    <dgm:cxn modelId="{E9754212-BC2B-425B-8276-6DC788903023}" type="presParOf" srcId="{6718C75E-AC7B-41AB-BB4F-AD508F048CFB}" destId="{871C5271-B43D-4E78-82F5-F9D6E7FF0E54}" srcOrd="1" destOrd="0" presId="urn:microsoft.com/office/officeart/2005/8/layout/hProcess9"/>
    <dgm:cxn modelId="{0202A7A5-EA53-42FF-8ECE-7376D9FE789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43795" y="707616"/>
        <a:ext cx="2147750" cy="799345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94768" y="707616"/>
        <a:ext cx="2147750" cy="7993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 flipV="1">
          <a:off x="941856" y="166655"/>
          <a:ext cx="109136" cy="12370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0" y="0"/>
          <a:ext cx="3546849" cy="1368152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kern="1200" dirty="0"/>
        </a:p>
      </dsp:txBody>
      <dsp:txXfrm>
        <a:off x="66788" y="66788"/>
        <a:ext cx="3413273" cy="1234576"/>
      </dsp:txXfrm>
    </dsp:sp>
    <dsp:sp modelId="{0F8B3C05-2985-4EA1-B95F-A82E0744B4D0}">
      <dsp:nvSpPr>
        <dsp:cNvPr id="0" name=""/>
        <dsp:cNvSpPr/>
      </dsp:nvSpPr>
      <dsp:spPr>
        <a:xfrm>
          <a:off x="3883808" y="0"/>
          <a:ext cx="4505787" cy="1368152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6223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50596" y="66788"/>
        <a:ext cx="4372211" cy="1234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5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07" y="570658"/>
        <a:ext cx="3932384" cy="644634"/>
      </dsp:txXfrm>
    </dsp:sp>
    <dsp:sp modelId="{0F8B3C05-2985-4EA1-B95F-A82E0744B4D0}">
      <dsp:nvSpPr>
        <dsp:cNvPr id="0" name=""/>
        <dsp:cNvSpPr/>
      </dsp:nvSpPr>
      <dsp:spPr>
        <a:xfrm>
          <a:off x="4352981" y="535785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87854" y="570658"/>
        <a:ext cx="3932384" cy="6446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694" y="535785"/>
          <a:ext cx="3720419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567" y="570658"/>
        <a:ext cx="3650673" cy="644634"/>
      </dsp:txXfrm>
    </dsp:sp>
    <dsp:sp modelId="{0F8B3C05-2985-4EA1-B95F-A82E0744B4D0}">
      <dsp:nvSpPr>
        <dsp:cNvPr id="0" name=""/>
        <dsp:cNvSpPr/>
      </dsp:nvSpPr>
      <dsp:spPr>
        <a:xfrm>
          <a:off x="4016509" y="535785"/>
          <a:ext cx="4337042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51382" y="570658"/>
        <a:ext cx="4267296" cy="6446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36815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09979" y="273630"/>
          <a:ext cx="3292920" cy="82089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50052" y="313703"/>
        <a:ext cx="3212774" cy="740745"/>
      </dsp:txXfrm>
    </dsp:sp>
    <dsp:sp modelId="{0F8B3C05-2985-4EA1-B95F-A82E0744B4D0}">
      <dsp:nvSpPr>
        <dsp:cNvPr id="0" name=""/>
        <dsp:cNvSpPr/>
      </dsp:nvSpPr>
      <dsp:spPr>
        <a:xfrm>
          <a:off x="4131526" y="273630"/>
          <a:ext cx="4031021" cy="82089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71599" y="313703"/>
        <a:ext cx="3950875" cy="7407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5"/>
          <a:ext cx="3416327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9534" y="570658"/>
        <a:ext cx="3346581" cy="644634"/>
      </dsp:txXfrm>
    </dsp:sp>
    <dsp:sp modelId="{0F8B3C05-2985-4EA1-B95F-A82E0744B4D0}">
      <dsp:nvSpPr>
        <dsp:cNvPr id="0" name=""/>
        <dsp:cNvSpPr/>
      </dsp:nvSpPr>
      <dsp:spPr>
        <a:xfrm>
          <a:off x="4142473" y="535785"/>
          <a:ext cx="3982549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7346" y="570658"/>
        <a:ext cx="3912803" cy="644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051" y="535785"/>
          <a:ext cx="372504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924" y="570658"/>
        <a:ext cx="3655301" cy="644634"/>
      </dsp:txXfrm>
    </dsp:sp>
    <dsp:sp modelId="{0F8B3C05-2985-4EA1-B95F-A82E0744B4D0}">
      <dsp:nvSpPr>
        <dsp:cNvPr id="0" name=""/>
        <dsp:cNvSpPr/>
      </dsp:nvSpPr>
      <dsp:spPr>
        <a:xfrm>
          <a:off x="4085195" y="535785"/>
          <a:ext cx="434243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20068" y="570658"/>
        <a:ext cx="4272690" cy="6446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84174" y="0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096" y="192653"/>
          <a:ext cx="37112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969" y="227526"/>
        <a:ext cx="3641525" cy="644634"/>
      </dsp:txXfrm>
    </dsp:sp>
    <dsp:sp modelId="{0F8B3C05-2985-4EA1-B95F-A82E0744B4D0}">
      <dsp:nvSpPr>
        <dsp:cNvPr id="0" name=""/>
        <dsp:cNvSpPr/>
      </dsp:nvSpPr>
      <dsp:spPr>
        <a:xfrm>
          <a:off x="4103306" y="192653"/>
          <a:ext cx="4326377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38179" y="227526"/>
        <a:ext cx="4256631" cy="644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5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1455" y="570658"/>
        <a:ext cx="3012357" cy="644634"/>
      </dsp:txXfrm>
    </dsp:sp>
    <dsp:sp modelId="{0F8B3C05-2985-4EA1-B95F-A82E0744B4D0}">
      <dsp:nvSpPr>
        <dsp:cNvPr id="0" name=""/>
        <dsp:cNvSpPr/>
      </dsp:nvSpPr>
      <dsp:spPr>
        <a:xfrm>
          <a:off x="4170170" y="535785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05043" y="570658"/>
        <a:ext cx="3523184" cy="6446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51519" y="551558"/>
          <a:ext cx="36353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86392" y="586431"/>
        <a:ext cx="3565555" cy="644634"/>
      </dsp:txXfrm>
    </dsp:sp>
    <dsp:sp modelId="{0F8B3C05-2985-4EA1-B95F-A82E0744B4D0}">
      <dsp:nvSpPr>
        <dsp:cNvPr id="0" name=""/>
        <dsp:cNvSpPr/>
      </dsp:nvSpPr>
      <dsp:spPr>
        <a:xfrm>
          <a:off x="4124326" y="535785"/>
          <a:ext cx="423781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59199" y="570658"/>
        <a:ext cx="4168070" cy="644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5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093" y="570658"/>
        <a:ext cx="3667118" cy="644634"/>
      </dsp:txXfrm>
    </dsp:sp>
    <dsp:sp modelId="{0F8B3C05-2985-4EA1-B95F-A82E0744B4D0}">
      <dsp:nvSpPr>
        <dsp:cNvPr id="0" name=""/>
        <dsp:cNvSpPr/>
      </dsp:nvSpPr>
      <dsp:spPr>
        <a:xfrm>
          <a:off x="4071250" y="535785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6123" y="570658"/>
        <a:ext cx="4286466" cy="6446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436" y="535785"/>
          <a:ext cx="40530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6309" y="570658"/>
        <a:ext cx="3983281" cy="644634"/>
      </dsp:txXfrm>
    </dsp:sp>
    <dsp:sp modelId="{0F8B3C05-2985-4EA1-B95F-A82E0744B4D0}">
      <dsp:nvSpPr>
        <dsp:cNvPr id="0" name=""/>
        <dsp:cNvSpPr/>
      </dsp:nvSpPr>
      <dsp:spPr>
        <a:xfrm>
          <a:off x="4273026" y="535785"/>
          <a:ext cx="415522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307899" y="570658"/>
        <a:ext cx="4085474" cy="6446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9219" y="0"/>
          <a:ext cx="7131156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47" y="535785"/>
          <a:ext cx="3730205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520" y="570658"/>
        <a:ext cx="3660459" cy="644634"/>
      </dsp:txXfrm>
    </dsp:sp>
    <dsp:sp modelId="{0F8B3C05-2985-4EA1-B95F-A82E0744B4D0}">
      <dsp:nvSpPr>
        <dsp:cNvPr id="0" name=""/>
        <dsp:cNvSpPr/>
      </dsp:nvSpPr>
      <dsp:spPr>
        <a:xfrm>
          <a:off x="4039498" y="535785"/>
          <a:ext cx="4348449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74371" y="570658"/>
        <a:ext cx="4278703" cy="64463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5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2094" y="570658"/>
        <a:ext cx="3381155" cy="644634"/>
      </dsp:txXfrm>
    </dsp:sp>
    <dsp:sp modelId="{0F8B3C05-2985-4EA1-B95F-A82E0744B4D0}">
      <dsp:nvSpPr>
        <dsp:cNvPr id="0" name=""/>
        <dsp:cNvSpPr/>
      </dsp:nvSpPr>
      <dsp:spPr>
        <a:xfrm>
          <a:off x="4139607" y="535785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4480" y="570658"/>
        <a:ext cx="3953108" cy="64463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765" y="741394"/>
        <a:ext cx="3672932" cy="644634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99673" y="741394"/>
        <a:ext cx="4293244" cy="64463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4082" y="479352"/>
        <a:ext cx="3705364" cy="541493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399" y="479352"/>
        <a:ext cx="4329201" cy="54149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29" y="470058"/>
          <a:ext cx="3754760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886" y="509815"/>
        <a:ext cx="3675246" cy="734920"/>
      </dsp:txXfrm>
    </dsp:sp>
    <dsp:sp modelId="{0F8B3C05-2985-4EA1-B95F-A82E0744B4D0}">
      <dsp:nvSpPr>
        <dsp:cNvPr id="0" name=""/>
        <dsp:cNvSpPr/>
      </dsp:nvSpPr>
      <dsp:spPr>
        <a:xfrm>
          <a:off x="4052480" y="470058"/>
          <a:ext cx="4377074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2237" y="509815"/>
        <a:ext cx="4297560" cy="7349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5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00816" y="570658"/>
        <a:ext cx="2643558" cy="644634"/>
      </dsp:txXfrm>
    </dsp:sp>
    <dsp:sp modelId="{0F8B3C05-2985-4EA1-B95F-A82E0744B4D0}">
      <dsp:nvSpPr>
        <dsp:cNvPr id="0" name=""/>
        <dsp:cNvSpPr/>
      </dsp:nvSpPr>
      <dsp:spPr>
        <a:xfrm>
          <a:off x="4200732" y="535785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35605" y="570658"/>
        <a:ext cx="3093261" cy="64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Relationship Id="rId4" Type="http://schemas.openxmlformats.org/officeDocument/2006/relationships/image" Target="../media/image58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4" Type="http://schemas.openxmlformats.org/officeDocument/2006/relationships/image" Target="../media/image74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Relationship Id="rId4" Type="http://schemas.openxmlformats.org/officeDocument/2006/relationships/image" Target="../media/image7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image" Target="../media/image86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emf"/><Relationship Id="rId1" Type="http://schemas.openxmlformats.org/officeDocument/2006/relationships/image" Target="../media/image100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emf"/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emf"/><Relationship Id="rId2" Type="http://schemas.openxmlformats.org/officeDocument/2006/relationships/image" Target="../media/image111.emf"/><Relationship Id="rId1" Type="http://schemas.openxmlformats.org/officeDocument/2006/relationships/image" Target="../media/image110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emf"/><Relationship Id="rId2" Type="http://schemas.openxmlformats.org/officeDocument/2006/relationships/image" Target="../media/image115.emf"/><Relationship Id="rId1" Type="http://schemas.openxmlformats.org/officeDocument/2006/relationships/image" Target="../media/image114.emf"/><Relationship Id="rId4" Type="http://schemas.openxmlformats.org/officeDocument/2006/relationships/image" Target="../media/image117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emf"/><Relationship Id="rId1" Type="http://schemas.openxmlformats.org/officeDocument/2006/relationships/image" Target="../media/image119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emf"/><Relationship Id="rId2" Type="http://schemas.openxmlformats.org/officeDocument/2006/relationships/image" Target="../media/image125.emf"/><Relationship Id="rId1" Type="http://schemas.openxmlformats.org/officeDocument/2006/relationships/image" Target="../media/image12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0.15716</cdr:x>
      <cdr:y>0.57356</cdr:y>
    </cdr:from>
    <cdr:to>
      <cdr:x>0.24967</cdr:x>
      <cdr:y>0.62189</cdr:y>
    </cdr:to>
    <cdr:sp macro="" textlink="">
      <cdr:nvSpPr>
        <cdr:cNvPr id="4" name="TextBox 49"/>
        <cdr:cNvSpPr txBox="1"/>
      </cdr:nvSpPr>
      <cdr:spPr>
        <a:xfrm xmlns:a="http://schemas.openxmlformats.org/drawingml/2006/main">
          <a:off x="1367204" y="3287720"/>
          <a:ext cx="804802" cy="27703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+0,6 %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0.14195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0" y="0"/>
          <a:ext cx="2915816" cy="4924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Доходы 2023 г.</a:t>
          </a:r>
        </a:p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 плательщикам </a:t>
          </a:r>
          <a:endParaRPr lang="ru-RU" sz="13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0.02014</cdr:x>
      <cdr:y>0.04051</cdr:y>
    </cdr:from>
    <cdr:to>
      <cdr:x>0.29509</cdr:x>
      <cdr:y>0.41248</cdr:y>
    </cdr:to>
    <cdr:pic>
      <cdr:nvPicPr>
        <cdr:cNvPr id="8" name="Рисунок 7" descr="1f51bef118816e78a2817150d2c9e73e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74460" y="225622"/>
          <a:ext cx="2381315" cy="20716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0.02073</cdr:x>
      <cdr:y>0.13871</cdr:y>
    </cdr:from>
    <cdr:to>
      <cdr:x>0.29292</cdr:x>
      <cdr:y>0.35423</cdr:y>
    </cdr:to>
    <cdr:sp macro="" textlink="">
      <cdr:nvSpPr>
        <cdr:cNvPr id="9" name="TextBox 3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79542" y="772555"/>
          <a:ext cx="2357428" cy="120032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b="1" dirty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расходов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на одного жителя </a:t>
          </a:r>
          <a:endParaRPr lang="ru-RU" b="1" dirty="0" smtClean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перв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план 2022 года 39,8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тыс.рублей</a:t>
          </a:r>
        </a:p>
      </cdr:txBody>
    </cdr:sp>
  </cdr:relSizeAnchor>
  <cdr:relSizeAnchor xmlns:cdr="http://schemas.openxmlformats.org/drawingml/2006/chartDrawing">
    <cdr:from>
      <cdr:x>0.71911</cdr:x>
      <cdr:y>0.03648</cdr:y>
    </cdr:from>
    <cdr:to>
      <cdr:x>1</cdr:x>
      <cdr:y>0.40844</cdr:y>
    </cdr:to>
    <cdr:pic>
      <cdr:nvPicPr>
        <cdr:cNvPr id="11" name="Рисунок 10" descr="1f51bef118816e78a2817150d2c9e73e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6228184" y="203162"/>
          <a:ext cx="2432780" cy="20716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0.72781</cdr:x>
      <cdr:y>0.15164</cdr:y>
    </cdr:from>
    <cdr:to>
      <cdr:x>1</cdr:x>
      <cdr:y>0.36715</cdr:y>
    </cdr:to>
    <cdr:sp macro="" textlink="">
      <cdr:nvSpPr>
        <cdr:cNvPr id="12" name="TextBox 3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303527" y="844560"/>
          <a:ext cx="2357437" cy="120032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b="1" dirty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расходов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на одного жителя </a:t>
          </a:r>
          <a:endParaRPr lang="ru-RU" b="1" dirty="0" smtClean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в 2023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году составит 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43,2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тыс.рублей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0.74108</cdr:x>
      <cdr:y>0.58985</cdr:y>
    </cdr:from>
    <cdr:to>
      <cdr:x>0.82743</cdr:x>
      <cdr:y>0.66324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499992" y="2057705"/>
          <a:ext cx="524301" cy="256054"/>
        </a:xfrm>
        <a:prstGeom xmlns:a="http://schemas.openxmlformats.org/drawingml/2006/main" prst="rect">
          <a:avLst/>
        </a:prstGeom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0.38865</cdr:x>
      <cdr:y>0.61377</cdr:y>
    </cdr:from>
    <cdr:to>
      <cdr:x>0.4954</cdr:x>
      <cdr:y>0.70542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389005" y="2591653"/>
          <a:ext cx="930846" cy="38699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0.57198</cdr:x>
      <cdr:y>9.99404E-5</cdr:y>
    </cdr:from>
    <cdr:to>
      <cdr:x>0.77472</cdr:x>
      <cdr:y>0.20221</cdr:y>
    </cdr:to>
    <cdr:sp macro="" textlink="">
      <cdr:nvSpPr>
        <cdr:cNvPr id="23" name="TextBox 1"/>
        <cdr:cNvSpPr txBox="1"/>
      </cdr:nvSpPr>
      <cdr:spPr>
        <a:xfrm xmlns:a="http://schemas.openxmlformats.org/drawingml/2006/main">
          <a:off x="4987592" y="422"/>
          <a:ext cx="1767867" cy="853433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региональных проекта 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ОБ – 149,1 млн руб.</a:t>
          </a:r>
          <a:endParaRPr lang="ru-RU" sz="1400" b="1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0.80124</cdr:x>
      <cdr:y>0</cdr:y>
    </cdr:from>
    <cdr:to>
      <cdr:x>1</cdr:x>
      <cdr:y>0.20221</cdr:y>
    </cdr:to>
    <cdr:sp macro="" textlink="">
      <cdr:nvSpPr>
        <cdr:cNvPr id="24" name="TextBox 1"/>
        <cdr:cNvSpPr txBox="1"/>
      </cdr:nvSpPr>
      <cdr:spPr>
        <a:xfrm xmlns:a="http://schemas.openxmlformats.org/drawingml/2006/main">
          <a:off x="6986710" y="-770649"/>
          <a:ext cx="1733162" cy="853855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3 муниципальных программы 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МБ – 67,4 млн руб.</a:t>
          </a:r>
          <a:endParaRPr lang="ru-RU" sz="1400" b="1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0.33395</cdr:x>
      <cdr:y>0</cdr:y>
    </cdr:from>
    <cdr:to>
      <cdr:x>0.54047</cdr:x>
      <cdr:y>0.20221</cdr:y>
    </cdr:to>
    <cdr:sp macro="" textlink="">
      <cdr:nvSpPr>
        <cdr:cNvPr id="26" name="TextBox 1"/>
        <cdr:cNvSpPr txBox="1"/>
      </cdr:nvSpPr>
      <cdr:spPr>
        <a:xfrm xmlns:a="http://schemas.openxmlformats.org/drawingml/2006/main">
          <a:off x="2912001" y="0"/>
          <a:ext cx="1800828" cy="853854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3 национальных проекта 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ФБ – 0 млн руб. </a:t>
          </a:r>
          <a:endParaRPr lang="ru-RU" sz="1400" b="1" cap="none" spc="0" dirty="0" smtClean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0.49917</cdr:x>
      <cdr:y>0.37247</cdr:y>
    </cdr:from>
    <cdr:to>
      <cdr:x>0.62992</cdr:x>
      <cdr:y>0.37377</cdr:y>
    </cdr:to>
    <cdr:cxnSp macro="">
      <cdr:nvCxnSpPr>
        <cdr:cNvPr id="28" name="Прямая соединительная линия 27"/>
        <cdr:cNvCxnSpPr/>
      </cdr:nvCxnSpPr>
      <cdr:spPr>
        <a:xfrm xmlns:a="http://schemas.openxmlformats.org/drawingml/2006/main" flipV="1">
          <a:off x="4473356" y="1572743"/>
          <a:ext cx="1171739" cy="548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accent5">
              <a:lumMod val="75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0.49684</cdr:x>
      <cdr:y>0.66179</cdr:y>
    </cdr:from>
    <cdr:to>
      <cdr:x>0.62839</cdr:x>
      <cdr:y>0.66179</cdr:y>
    </cdr:to>
    <cdr:cxnSp macro="">
      <cdr:nvCxnSpPr>
        <cdr:cNvPr id="53" name="Прямая со стрелкой 52"/>
        <cdr:cNvCxnSpPr/>
      </cdr:nvCxnSpPr>
      <cdr:spPr>
        <a:xfrm xmlns:a="http://schemas.openxmlformats.org/drawingml/2006/main">
          <a:off x="4332404" y="2794426"/>
          <a:ext cx="1147108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6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4"/>
        </a:lnRef>
        <a:fillRef xmlns:a="http://schemas.openxmlformats.org/drawingml/2006/main" idx="0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0.50584</cdr:x>
      <cdr:y>0.91947</cdr:y>
    </cdr:from>
    <cdr:to>
      <cdr:x>0.63712</cdr:x>
      <cdr:y>0.91947</cdr:y>
    </cdr:to>
    <cdr:cxnSp macro="">
      <cdr:nvCxnSpPr>
        <cdr:cNvPr id="55" name="Прямая со стрелкой 54"/>
        <cdr:cNvCxnSpPr/>
      </cdr:nvCxnSpPr>
      <cdr:spPr>
        <a:xfrm xmlns:a="http://schemas.openxmlformats.org/drawingml/2006/main">
          <a:off x="4533182" y="3882487"/>
          <a:ext cx="1176489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4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0.01263</cdr:x>
      <cdr:y>0.22993</cdr:y>
    </cdr:from>
    <cdr:to>
      <cdr:x>0.16169</cdr:x>
      <cdr:y>0.92065</cdr:y>
    </cdr:to>
    <cdr:cxnSp macro="">
      <cdr:nvCxnSpPr>
        <cdr:cNvPr id="85" name="Соединительная линия уступом 84"/>
        <cdr:cNvCxnSpPr/>
      </cdr:nvCxnSpPr>
      <cdr:spPr>
        <a:xfrm xmlns:a="http://schemas.openxmlformats.org/drawingml/2006/main" rot="5400000">
          <a:off x="-677183" y="1761254"/>
          <a:ext cx="2916577" cy="1335831"/>
        </a:xfrm>
        <a:prstGeom xmlns:a="http://schemas.openxmlformats.org/drawingml/2006/main" prst="bentConnector3">
          <a:avLst>
            <a:gd name="adj1" fmla="val -9774"/>
          </a:avLst>
        </a:prstGeom>
        <a:ln xmlns:a="http://schemas.openxmlformats.org/drawingml/2006/main" w="19050">
          <a:solidFill>
            <a:schemeClr val="accent4">
              <a:lumMod val="50000"/>
            </a:schemeClr>
          </a:solidFill>
          <a:headEnd type="oval" w="med" len="med"/>
          <a:tailEnd type="oval" w="med" len="med"/>
        </a:ln>
      </cdr:spPr>
      <cdr:style>
        <a:lnRef xmlns:a="http://schemas.openxmlformats.org/drawingml/2006/main" idx="1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0.58755</cdr:x>
      <cdr:y>0.75412</cdr:y>
    </cdr:from>
    <cdr:to>
      <cdr:x>0.79602</cdr:x>
      <cdr:y>0.88452</cdr:y>
    </cdr:to>
    <cdr:sp macro="" textlink="">
      <cdr:nvSpPr>
        <cdr:cNvPr id="111" name="TextBox 110"/>
        <cdr:cNvSpPr txBox="1"/>
      </cdr:nvSpPr>
      <cdr:spPr>
        <a:xfrm xmlns:a="http://schemas.openxmlformats.org/drawingml/2006/main">
          <a:off x="5265444" y="3184286"/>
          <a:ext cx="1868241" cy="5506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комфортной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err="1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гор.среды</a:t>
          </a:r>
          <a:endParaRPr lang="ru-RU" sz="1500" b="1" i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0.37401</cdr:x>
      <cdr:y>0.23873</cdr:y>
    </cdr:from>
    <cdr:to>
      <cdr:x>0.51455</cdr:x>
      <cdr:y>0.30646</cdr:y>
    </cdr:to>
    <cdr:sp macro="" textlink="">
      <cdr:nvSpPr>
        <cdr:cNvPr id="80" name="TextBox 32"/>
        <cdr:cNvSpPr txBox="1"/>
      </cdr:nvSpPr>
      <cdr:spPr>
        <a:xfrm xmlns:a="http://schemas.openxmlformats.org/drawingml/2006/main">
          <a:off x="3351729" y="1008020"/>
          <a:ext cx="1259474" cy="28599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5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Демография</a:t>
          </a:r>
          <a:endParaRPr lang="ru-RU" sz="15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0.35422</cdr:x>
      <cdr:y>0.77468</cdr:y>
    </cdr:from>
    <cdr:to>
      <cdr:x>0.54693</cdr:x>
      <cdr:y>0.871</cdr:y>
    </cdr:to>
    <cdr:sp macro="" textlink="">
      <cdr:nvSpPr>
        <cdr:cNvPr id="81" name="TextBox 32"/>
        <cdr:cNvSpPr txBox="1"/>
      </cdr:nvSpPr>
      <cdr:spPr>
        <a:xfrm xmlns:a="http://schemas.openxmlformats.org/drawingml/2006/main">
          <a:off x="3174383" y="3271087"/>
          <a:ext cx="1727011" cy="40671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Жилье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городская среда</a:t>
          </a:r>
          <a:endParaRPr lang="ru-RU" sz="1500" b="1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0.36109</cdr:x>
      <cdr:y>0.49857</cdr:y>
    </cdr:from>
    <cdr:to>
      <cdr:x>0.52835</cdr:x>
      <cdr:y>0.6237</cdr:y>
    </cdr:to>
    <cdr:sp macro="" textlink="">
      <cdr:nvSpPr>
        <cdr:cNvPr id="82" name="TextBox 32"/>
        <cdr:cNvSpPr txBox="1"/>
      </cdr:nvSpPr>
      <cdr:spPr>
        <a:xfrm xmlns:a="http://schemas.openxmlformats.org/drawingml/2006/main">
          <a:off x="3236010" y="2105223"/>
          <a:ext cx="1498935" cy="52835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08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Безопасные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качественные  </a:t>
          </a:r>
        </a:p>
        <a:p xmlns:a="http://schemas.openxmlformats.org/drawingml/2006/main">
          <a:pPr algn="ctr">
            <a:lnSpc>
              <a:spcPts val="108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дороги</a:t>
          </a:r>
          <a:endParaRPr lang="ru-RU" sz="15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0.82715</cdr:x>
      <cdr:y>0.2105</cdr:y>
    </cdr:from>
    <cdr:to>
      <cdr:x>0.99972</cdr:x>
      <cdr:y>0.34326</cdr:y>
    </cdr:to>
    <cdr:sp macro="" textlink="">
      <cdr:nvSpPr>
        <cdr:cNvPr id="86" name="TextBox 32"/>
        <cdr:cNvSpPr txBox="1"/>
      </cdr:nvSpPr>
      <cdr:spPr>
        <a:xfrm xmlns:a="http://schemas.openxmlformats.org/drawingml/2006/main">
          <a:off x="7412676" y="888837"/>
          <a:ext cx="1546517" cy="56060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физ.культуры</a:t>
          </a:r>
          <a:r>
            <a:rPr lang="ru-RU" sz="15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спорта</a:t>
          </a:r>
          <a:endParaRPr lang="ru-RU" sz="1500" b="1" i="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0.11714</cdr:x>
      <cdr:y>0.86248</cdr:y>
    </cdr:from>
    <cdr:to>
      <cdr:x>0.22754</cdr:x>
      <cdr:y>0.93794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069665" y="4114985"/>
          <a:ext cx="100811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0.60199</cdr:x>
      <cdr:y>0.49615</cdr:y>
    </cdr:from>
    <cdr:to>
      <cdr:x>0.76427</cdr:x>
      <cdr:y>0.62127</cdr:y>
    </cdr:to>
    <cdr:sp macro="" textlink="">
      <cdr:nvSpPr>
        <cdr:cNvPr id="50" name="TextBox 32"/>
        <cdr:cNvSpPr txBox="1"/>
      </cdr:nvSpPr>
      <cdr:spPr>
        <a:xfrm xmlns:a="http://schemas.openxmlformats.org/drawingml/2006/main">
          <a:off x="5394883" y="2094991"/>
          <a:ext cx="1454244" cy="52835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08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Региональная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местная </a:t>
          </a:r>
        </a:p>
        <a:p xmlns:a="http://schemas.openxmlformats.org/drawingml/2006/main">
          <a:pPr algn="ctr">
            <a:lnSpc>
              <a:spcPts val="108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дорожная сеть</a:t>
          </a:r>
          <a:endParaRPr lang="ru-RU" sz="15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0.8286</cdr:x>
      <cdr:y>0.45674</cdr:y>
    </cdr:from>
    <cdr:to>
      <cdr:x>1</cdr:x>
      <cdr:y>0.62438</cdr:y>
    </cdr:to>
    <cdr:sp macro="" textlink="">
      <cdr:nvSpPr>
        <cdr:cNvPr id="51" name="TextBox 32"/>
        <cdr:cNvSpPr txBox="1"/>
      </cdr:nvSpPr>
      <cdr:spPr>
        <a:xfrm xmlns:a="http://schemas.openxmlformats.org/drawingml/2006/main">
          <a:off x="7425684" y="1928583"/>
          <a:ext cx="1535993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Дорожная деятельность </a:t>
          </a:r>
        </a:p>
        <a:p xmlns:a="http://schemas.openxmlformats.org/drawingml/2006/main">
          <a:pPr algn="ctr">
            <a:lnSpc>
              <a:spcPts val="1200"/>
            </a:lnSpc>
          </a:pPr>
          <a:r>
            <a:rPr lang="ru-RU" sz="15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транспортное обслуживание </a:t>
          </a:r>
          <a:endParaRPr lang="ru-RU" sz="15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0.74022</cdr:x>
      <cdr:y>0.64662</cdr:y>
    </cdr:from>
    <cdr:to>
      <cdr:x>0.86559</cdr:x>
      <cdr:y>0.64662</cdr:y>
    </cdr:to>
    <cdr:cxnSp macro="">
      <cdr:nvCxnSpPr>
        <cdr:cNvPr id="56" name="Прямая со стрелкой 55"/>
        <cdr:cNvCxnSpPr/>
      </cdr:nvCxnSpPr>
      <cdr:spPr>
        <a:xfrm xmlns:a="http://schemas.openxmlformats.org/drawingml/2006/main">
          <a:off x="6633596" y="2730359"/>
          <a:ext cx="1123572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6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4"/>
        </a:lnRef>
        <a:fillRef xmlns:a="http://schemas.openxmlformats.org/drawingml/2006/main" idx="0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0.86559</cdr:x>
      <cdr:y>0.6062</cdr:y>
    </cdr:from>
    <cdr:to>
      <cdr:x>0.97234</cdr:x>
      <cdr:y>0.69785</cdr:y>
    </cdr:to>
    <cdr:sp macro="" textlink="">
      <cdr:nvSpPr>
        <cdr:cNvPr id="58" name="Прямоугольник 57"/>
        <cdr:cNvSpPr/>
      </cdr:nvSpPr>
      <cdr:spPr>
        <a:xfrm xmlns:a="http://schemas.openxmlformats.org/drawingml/2006/main">
          <a:off x="7757168" y="2559691"/>
          <a:ext cx="956659" cy="38699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63,0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0.62867</cdr:x>
      <cdr:y>0.60842</cdr:y>
    </cdr:from>
    <cdr:to>
      <cdr:x>0.73542</cdr:x>
      <cdr:y>0.70007</cdr:y>
    </cdr:to>
    <cdr:sp macro="" textlink="">
      <cdr:nvSpPr>
        <cdr:cNvPr id="60" name="Прямоугольник 59"/>
        <cdr:cNvSpPr/>
      </cdr:nvSpPr>
      <cdr:spPr>
        <a:xfrm xmlns:a="http://schemas.openxmlformats.org/drawingml/2006/main">
          <a:off x="5481884" y="2569048"/>
          <a:ext cx="930847" cy="38699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137,0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0.3947</cdr:x>
      <cdr:y>0.87364</cdr:y>
    </cdr:from>
    <cdr:to>
      <cdr:x>0.50145</cdr:x>
      <cdr:y>0.9653</cdr:y>
    </cdr:to>
    <cdr:sp macro="" textlink="">
      <cdr:nvSpPr>
        <cdr:cNvPr id="64" name="Прямоугольник 63"/>
        <cdr:cNvSpPr/>
      </cdr:nvSpPr>
      <cdr:spPr>
        <a:xfrm xmlns:a="http://schemas.openxmlformats.org/drawingml/2006/main">
          <a:off x="3537169" y="3688969"/>
          <a:ext cx="956659" cy="387035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0.86359</cdr:x>
      <cdr:y>0.32927</cdr:y>
    </cdr:from>
    <cdr:to>
      <cdr:x>0.97034</cdr:x>
      <cdr:y>0.42093</cdr:y>
    </cdr:to>
    <cdr:sp macro="" textlink="">
      <cdr:nvSpPr>
        <cdr:cNvPr id="65" name="Прямоугольник 64"/>
        <cdr:cNvSpPr/>
      </cdr:nvSpPr>
      <cdr:spPr>
        <a:xfrm xmlns:a="http://schemas.openxmlformats.org/drawingml/2006/main">
          <a:off x="7739180" y="1390335"/>
          <a:ext cx="956659" cy="387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75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1,1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0.62773</cdr:x>
      <cdr:y>0.32794</cdr:y>
    </cdr:from>
    <cdr:to>
      <cdr:x>0.73448</cdr:x>
      <cdr:y>0.4196</cdr:y>
    </cdr:to>
    <cdr:sp macro="" textlink="">
      <cdr:nvSpPr>
        <cdr:cNvPr id="66" name="Прямоугольник 65"/>
        <cdr:cNvSpPr/>
      </cdr:nvSpPr>
      <cdr:spPr>
        <a:xfrm xmlns:a="http://schemas.openxmlformats.org/drawingml/2006/main">
          <a:off x="5625484" y="1384713"/>
          <a:ext cx="956659" cy="387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75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12,1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0.38863</cdr:x>
      <cdr:y>0.32299</cdr:y>
    </cdr:from>
    <cdr:to>
      <cdr:x>0.49538</cdr:x>
      <cdr:y>0.41465</cdr:y>
    </cdr:to>
    <cdr:sp macro="" textlink="">
      <cdr:nvSpPr>
        <cdr:cNvPr id="67" name="Прямоугольник 66"/>
        <cdr:cNvSpPr/>
      </cdr:nvSpPr>
      <cdr:spPr>
        <a:xfrm xmlns:a="http://schemas.openxmlformats.org/drawingml/2006/main">
          <a:off x="3482734" y="1363834"/>
          <a:ext cx="956659" cy="387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75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0.63576</cdr:x>
      <cdr:y>0.87364</cdr:y>
    </cdr:from>
    <cdr:to>
      <cdr:x>0.74251</cdr:x>
      <cdr:y>0.9653</cdr:y>
    </cdr:to>
    <cdr:sp macro="" textlink="">
      <cdr:nvSpPr>
        <cdr:cNvPr id="68" name="Прямоугольник 67"/>
        <cdr:cNvSpPr/>
      </cdr:nvSpPr>
      <cdr:spPr>
        <a:xfrm xmlns:a="http://schemas.openxmlformats.org/drawingml/2006/main">
          <a:off x="5697492" y="3688969"/>
          <a:ext cx="956659" cy="387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</a:p>
      </cdr:txBody>
    </cdr:sp>
  </cdr:relSizeAnchor>
  <cdr:relSizeAnchor xmlns:cdr="http://schemas.openxmlformats.org/drawingml/2006/chartDrawing">
    <cdr:from>
      <cdr:x>0.86559</cdr:x>
      <cdr:y>0.87365</cdr:y>
    </cdr:from>
    <cdr:to>
      <cdr:x>0.97234</cdr:x>
      <cdr:y>0.9653</cdr:y>
    </cdr:to>
    <cdr:sp macro="" textlink="">
      <cdr:nvSpPr>
        <cdr:cNvPr id="69" name="Прямоугольник 68"/>
        <cdr:cNvSpPr/>
      </cdr:nvSpPr>
      <cdr:spPr>
        <a:xfrm xmlns:a="http://schemas.openxmlformats.org/drawingml/2006/main">
          <a:off x="7757168" y="3688990"/>
          <a:ext cx="956659" cy="38699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>
          <a:solidFill>
            <a:srgbClr val="3E0000"/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3,3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0.01917</cdr:x>
      <cdr:y>0.02696</cdr:y>
    </cdr:from>
    <cdr:to>
      <cdr:x>0.14718</cdr:x>
      <cdr:y>0.15816</cdr:y>
    </cdr:to>
    <cdr:sp macro="" textlink="">
      <cdr:nvSpPr>
        <cdr:cNvPr id="70" name="TextBox 39"/>
        <cdr:cNvSpPr txBox="1"/>
      </cdr:nvSpPr>
      <cdr:spPr>
        <a:xfrm xmlns:a="http://schemas.openxmlformats.org/drawingml/2006/main">
          <a:off x="171786" y="113831"/>
          <a:ext cx="1147174" cy="55399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>
            <a:lnSpc>
              <a:spcPts val="1800"/>
            </a:lnSpc>
          </a:pPr>
          <a:r>
            <a:rPr lang="ru-RU" sz="20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3,3</a:t>
          </a:r>
          <a:r>
            <a:rPr lang="ru-RU" sz="16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 руб.</a:t>
          </a:r>
        </a:p>
        <a:p xmlns:a="http://schemas.openxmlformats.org/drawingml/2006/main">
          <a:pPr algn="ctr">
            <a:lnSpc>
              <a:spcPts val="1800"/>
            </a:lnSpc>
          </a:pPr>
          <a:r>
            <a:rPr lang="ru-RU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2% </a:t>
          </a:r>
          <a:endParaRPr lang="ru-RU" b="1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0.74825</cdr:x>
      <cdr:y>0.91947</cdr:y>
    </cdr:from>
    <cdr:to>
      <cdr:x>0.86559</cdr:x>
      <cdr:y>0.91948</cdr:y>
    </cdr:to>
    <cdr:cxnSp macro="">
      <cdr:nvCxnSpPr>
        <cdr:cNvPr id="34" name="Прямая со стрелкой 33"/>
        <cdr:cNvCxnSpPr>
          <a:endCxn xmlns:a="http://schemas.openxmlformats.org/drawingml/2006/main" id="69" idx="1"/>
        </cdr:cNvCxnSpPr>
      </cdr:nvCxnSpPr>
      <cdr:spPr>
        <a:xfrm xmlns:a="http://schemas.openxmlformats.org/drawingml/2006/main">
          <a:off x="6705604" y="3882487"/>
          <a:ext cx="1051534" cy="1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4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4" y="10"/>
            <a:ext cx="2919413" cy="490377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7" y="10"/>
            <a:ext cx="2919412" cy="490377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12.01.2023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4" y="9307691"/>
            <a:ext cx="2919413" cy="490376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7" y="9307691"/>
            <a:ext cx="2919412" cy="490376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4" y="10"/>
            <a:ext cx="2919413" cy="490377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7" y="10"/>
            <a:ext cx="2919412" cy="490377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12.01.2023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33425"/>
            <a:ext cx="4910137" cy="3683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40" tIns="45072" rIns="90140" bIns="45072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7" y="4654633"/>
            <a:ext cx="5389567" cy="4410232"/>
          </a:xfrm>
          <a:prstGeom prst="rect">
            <a:avLst/>
          </a:prstGeom>
        </p:spPr>
        <p:txBody>
          <a:bodyPr vert="horz" lIns="90140" tIns="45072" rIns="90140" bIns="45072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4" y="9307691"/>
            <a:ext cx="2919413" cy="490376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7" y="9307691"/>
            <a:ext cx="2919412" cy="490376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301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321226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02A68-F531-482E-A414-49486106B0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83303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51110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86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559128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4685835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342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241C42-A3EF-4987-B631-5D1D5660F01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5212096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E12A57-9C57-4665-A7AA-AD6A49930283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638851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E2DF47-BB8B-4ECF-B8A2-DB358175B02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17980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237BCD-19B0-4106-9B38-13AD2AFA887D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09921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0BFA8-8206-4A36-8006-A3866A691A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427058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162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284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D048F-B18A-49A7-8D17-1FFA3C5360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5867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251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32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89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83979B-6C68-4A46-9F92-EA0B825477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1902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64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944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48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028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380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12.01.2023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9356628"/>
      </p:ext>
    </p:extLst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12.01.2023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55141"/>
      </p:ext>
    </p:extLst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58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4.xml"/><Relationship Id="rId5" Type="http://schemas.openxmlformats.org/officeDocument/2006/relationships/image" Target="../media/image23.emf"/><Relationship Id="rId4" Type="http://schemas.openxmlformats.org/officeDocument/2006/relationships/oleObject" Target="../embeddings/_____Microsoft_Excel_97-20034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chart" Target="../charts/char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0.emf"/><Relationship Id="rId4" Type="http://schemas.openxmlformats.org/officeDocument/2006/relationships/oleObject" Target="../embeddings/_____Microsoft_Excel_97-20035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6.xls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38.emf"/><Relationship Id="rId5" Type="http://schemas.openxmlformats.org/officeDocument/2006/relationships/diagramQuickStyle" Target="../diagrams/quickStyle2.xml"/><Relationship Id="rId10" Type="http://schemas.openxmlformats.org/officeDocument/2006/relationships/oleObject" Target="../embeddings/_____Microsoft_Excel_97-20037.xls"/><Relationship Id="rId4" Type="http://schemas.openxmlformats.org/officeDocument/2006/relationships/diagramLayout" Target="../diagrams/layout2.xml"/><Relationship Id="rId9" Type="http://schemas.openxmlformats.org/officeDocument/2006/relationships/image" Target="../media/image37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oleObject" Target="../embeddings/_____Microsoft_Excel_97-200310.xls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4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3.xml"/><Relationship Id="rId11" Type="http://schemas.openxmlformats.org/officeDocument/2006/relationships/oleObject" Target="../embeddings/_____Microsoft_Excel_97-20039.xls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45.emf"/><Relationship Id="rId4" Type="http://schemas.openxmlformats.org/officeDocument/2006/relationships/diagramLayout" Target="../diagrams/layout3.xml"/><Relationship Id="rId9" Type="http://schemas.openxmlformats.org/officeDocument/2006/relationships/oleObject" Target="../embeddings/_____Microsoft_Excel_97-20038.xls"/><Relationship Id="rId14" Type="http://schemas.openxmlformats.org/officeDocument/2006/relationships/image" Target="../media/image4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image" Target="../media/image53.jpeg"/><Relationship Id="rId3" Type="http://schemas.openxmlformats.org/officeDocument/2006/relationships/image" Target="../media/image42.png"/><Relationship Id="rId7" Type="http://schemas.openxmlformats.org/officeDocument/2006/relationships/diagramColors" Target="../diagrams/colors4.xml"/><Relationship Id="rId12" Type="http://schemas.openxmlformats.org/officeDocument/2006/relationships/image" Target="../media/image5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diagramQuickStyle" Target="../diagrams/quickStyle4.xml"/><Relationship Id="rId11" Type="http://schemas.openxmlformats.org/officeDocument/2006/relationships/oleObject" Target="../embeddings/_____Microsoft_Excel_97-200312.xls"/><Relationship Id="rId5" Type="http://schemas.openxmlformats.org/officeDocument/2006/relationships/diagramLayout" Target="../diagrams/layout4.xml"/><Relationship Id="rId10" Type="http://schemas.openxmlformats.org/officeDocument/2006/relationships/image" Target="../media/image51.emf"/><Relationship Id="rId4" Type="http://schemas.openxmlformats.org/officeDocument/2006/relationships/diagramData" Target="../diagrams/data4.xml"/><Relationship Id="rId9" Type="http://schemas.openxmlformats.org/officeDocument/2006/relationships/oleObject" Target="../embeddings/_____Microsoft_Excel_97-200311.xls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3.xls"/><Relationship Id="rId13" Type="http://schemas.openxmlformats.org/officeDocument/2006/relationships/image" Target="../media/image57.e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oleObject" Target="../embeddings/_____Microsoft_Excel_97-20031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56.emf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58.emf"/><Relationship Id="rId10" Type="http://schemas.openxmlformats.org/officeDocument/2006/relationships/oleObject" Target="../embeddings/_____Microsoft_Excel_97-200314.xls"/><Relationship Id="rId4" Type="http://schemas.openxmlformats.org/officeDocument/2006/relationships/diagramLayout" Target="../diagrams/layout5.xml"/><Relationship Id="rId9" Type="http://schemas.openxmlformats.org/officeDocument/2006/relationships/image" Target="../media/image55.emf"/><Relationship Id="rId14" Type="http://schemas.openxmlformats.org/officeDocument/2006/relationships/oleObject" Target="../embeddings/_____Microsoft_Excel_97-200316.xls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1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oleObject" Target="../embeddings/_____Microsoft_Excel_97-200318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60.emf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62.emf"/><Relationship Id="rId10" Type="http://schemas.openxmlformats.org/officeDocument/2006/relationships/oleObject" Target="../embeddings/_____Microsoft_Excel_97-200317.xls"/><Relationship Id="rId4" Type="http://schemas.openxmlformats.org/officeDocument/2006/relationships/diagramLayout" Target="../diagrams/layout6.xml"/><Relationship Id="rId9" Type="http://schemas.openxmlformats.org/officeDocument/2006/relationships/image" Target="../media/image64.jpeg"/><Relationship Id="rId14" Type="http://schemas.openxmlformats.org/officeDocument/2006/relationships/oleObject" Target="../embeddings/_____Microsoft_Excel_97-200319.xls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0.xls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67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6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13" Type="http://schemas.openxmlformats.org/officeDocument/2006/relationships/image" Target="../media/image73.emf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oleObject" Target="../embeddings/_____Microsoft_Excel_97-20032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72.emf"/><Relationship Id="rId5" Type="http://schemas.openxmlformats.org/officeDocument/2006/relationships/diagramQuickStyle" Target="../diagrams/quickStyle8.xml"/><Relationship Id="rId15" Type="http://schemas.openxmlformats.org/officeDocument/2006/relationships/image" Target="../media/image74.emf"/><Relationship Id="rId10" Type="http://schemas.openxmlformats.org/officeDocument/2006/relationships/oleObject" Target="../embeddings/_____Microsoft_Excel_97-200322.xls"/><Relationship Id="rId4" Type="http://schemas.openxmlformats.org/officeDocument/2006/relationships/diagramLayout" Target="../diagrams/layout8.xml"/><Relationship Id="rId9" Type="http://schemas.openxmlformats.org/officeDocument/2006/relationships/image" Target="../media/image71.emf"/><Relationship Id="rId14" Type="http://schemas.openxmlformats.org/officeDocument/2006/relationships/oleObject" Target="../embeddings/_____Microsoft_Excel_97-200324.xls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5.xls"/><Relationship Id="rId13" Type="http://schemas.openxmlformats.org/officeDocument/2006/relationships/image" Target="../media/image78.emf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oleObject" Target="../embeddings/_____Microsoft_Excel_97-20032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77.emf"/><Relationship Id="rId5" Type="http://schemas.openxmlformats.org/officeDocument/2006/relationships/diagramQuickStyle" Target="../diagrams/quickStyle9.xml"/><Relationship Id="rId15" Type="http://schemas.openxmlformats.org/officeDocument/2006/relationships/image" Target="../media/image79.emf"/><Relationship Id="rId10" Type="http://schemas.openxmlformats.org/officeDocument/2006/relationships/oleObject" Target="../embeddings/_____Microsoft_Excel_97-200326.xls"/><Relationship Id="rId4" Type="http://schemas.openxmlformats.org/officeDocument/2006/relationships/diagramLayout" Target="../diagrams/layout9.xml"/><Relationship Id="rId9" Type="http://schemas.openxmlformats.org/officeDocument/2006/relationships/image" Target="../media/image76.emf"/><Relationship Id="rId14" Type="http://schemas.openxmlformats.org/officeDocument/2006/relationships/oleObject" Target="../embeddings/_____Microsoft_Excel_97-200328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13" Type="http://schemas.openxmlformats.org/officeDocument/2006/relationships/image" Target="../media/image84.emf"/><Relationship Id="rId3" Type="http://schemas.openxmlformats.org/officeDocument/2006/relationships/oleObject" Target="../embeddings/_____Microsoft_Excel_97-200329.xls"/><Relationship Id="rId7" Type="http://schemas.openxmlformats.org/officeDocument/2006/relationships/diagramQuickStyle" Target="../diagrams/quickStyle10.xml"/><Relationship Id="rId12" Type="http://schemas.openxmlformats.org/officeDocument/2006/relationships/oleObject" Target="../embeddings/_____Microsoft_Excel_97-2003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diagramLayout" Target="../diagrams/layout10.xml"/><Relationship Id="rId11" Type="http://schemas.openxmlformats.org/officeDocument/2006/relationships/image" Target="../media/image83.emf"/><Relationship Id="rId5" Type="http://schemas.openxmlformats.org/officeDocument/2006/relationships/diagramData" Target="../diagrams/data10.xml"/><Relationship Id="rId10" Type="http://schemas.openxmlformats.org/officeDocument/2006/relationships/oleObject" Target="../embeddings/_____Microsoft_Excel_97-200330.xls"/><Relationship Id="rId4" Type="http://schemas.openxmlformats.org/officeDocument/2006/relationships/image" Target="../media/image82.emf"/><Relationship Id="rId9" Type="http://schemas.microsoft.com/office/2007/relationships/diagramDrawing" Target="../diagrams/drawing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2.xls"/><Relationship Id="rId13" Type="http://schemas.openxmlformats.org/officeDocument/2006/relationships/image" Target="../media/image88.emf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oleObject" Target="../embeddings/_____Microsoft_Excel_97-2003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87.emf"/><Relationship Id="rId5" Type="http://schemas.openxmlformats.org/officeDocument/2006/relationships/diagramQuickStyle" Target="../diagrams/quickStyle11.xml"/><Relationship Id="rId10" Type="http://schemas.openxmlformats.org/officeDocument/2006/relationships/oleObject" Target="../embeddings/_____Microsoft_Excel_97-200333.xls"/><Relationship Id="rId4" Type="http://schemas.openxmlformats.org/officeDocument/2006/relationships/diagramLayout" Target="../diagrams/layout11.xml"/><Relationship Id="rId9" Type="http://schemas.openxmlformats.org/officeDocument/2006/relationships/image" Target="../media/image86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13" Type="http://schemas.openxmlformats.org/officeDocument/2006/relationships/image" Target="../media/image93.emf"/><Relationship Id="rId3" Type="http://schemas.openxmlformats.org/officeDocument/2006/relationships/oleObject" Target="../embeddings/_____Microsoft_Excel_97-200335.xls"/><Relationship Id="rId7" Type="http://schemas.openxmlformats.org/officeDocument/2006/relationships/diagramQuickStyle" Target="../diagrams/quickStyle12.xml"/><Relationship Id="rId12" Type="http://schemas.openxmlformats.org/officeDocument/2006/relationships/oleObject" Target="../embeddings/_____Microsoft_Excel_97-20033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diagramLayout" Target="../diagrams/layout12.xml"/><Relationship Id="rId11" Type="http://schemas.openxmlformats.org/officeDocument/2006/relationships/image" Target="../media/image92.emf"/><Relationship Id="rId5" Type="http://schemas.openxmlformats.org/officeDocument/2006/relationships/diagramData" Target="../diagrams/data12.xml"/><Relationship Id="rId10" Type="http://schemas.openxmlformats.org/officeDocument/2006/relationships/oleObject" Target="../embeddings/_____Microsoft_Excel_97-200336.xls"/><Relationship Id="rId4" Type="http://schemas.openxmlformats.org/officeDocument/2006/relationships/image" Target="../media/image91.emf"/><Relationship Id="rId9" Type="http://schemas.microsoft.com/office/2007/relationships/diagramDrawing" Target="../diagrams/drawing12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95.jpeg"/><Relationship Id="rId7" Type="http://schemas.openxmlformats.org/officeDocument/2006/relationships/diagramColors" Target="../diagrams/colors13.xm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8.xls"/><Relationship Id="rId13" Type="http://schemas.openxmlformats.org/officeDocument/2006/relationships/image" Target="../media/image98.em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oleObject" Target="../embeddings/_____Microsoft_Excel_97-20034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97.emf"/><Relationship Id="rId5" Type="http://schemas.openxmlformats.org/officeDocument/2006/relationships/diagramQuickStyle" Target="../diagrams/quickStyle14.xml"/><Relationship Id="rId10" Type="http://schemas.openxmlformats.org/officeDocument/2006/relationships/oleObject" Target="../embeddings/_____Microsoft_Excel_97-200339.xls"/><Relationship Id="rId4" Type="http://schemas.openxmlformats.org/officeDocument/2006/relationships/diagramLayout" Target="../diagrams/layout14.xml"/><Relationship Id="rId9" Type="http://schemas.openxmlformats.org/officeDocument/2006/relationships/image" Target="../media/image96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1.xls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101.emf"/><Relationship Id="rId5" Type="http://schemas.openxmlformats.org/officeDocument/2006/relationships/diagramQuickStyle" Target="../diagrams/quickStyle15.xml"/><Relationship Id="rId10" Type="http://schemas.openxmlformats.org/officeDocument/2006/relationships/oleObject" Target="../embeddings/_____Microsoft_Excel_97-200342.xls"/><Relationship Id="rId4" Type="http://schemas.openxmlformats.org/officeDocument/2006/relationships/diagramLayout" Target="../diagrams/layout15.xml"/><Relationship Id="rId9" Type="http://schemas.openxmlformats.org/officeDocument/2006/relationships/image" Target="../media/image100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3.xls"/><Relationship Id="rId13" Type="http://schemas.openxmlformats.org/officeDocument/2006/relationships/image" Target="../media/image104.em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oleObject" Target="../embeddings/_____Microsoft_Excel_97-20034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103.emf"/><Relationship Id="rId5" Type="http://schemas.openxmlformats.org/officeDocument/2006/relationships/diagramQuickStyle" Target="../diagrams/quickStyle16.xml"/><Relationship Id="rId10" Type="http://schemas.openxmlformats.org/officeDocument/2006/relationships/oleObject" Target="../embeddings/_____Microsoft_Excel_97-200344.xls"/><Relationship Id="rId4" Type="http://schemas.openxmlformats.org/officeDocument/2006/relationships/diagramLayout" Target="../diagrams/layout16.xml"/><Relationship Id="rId9" Type="http://schemas.openxmlformats.org/officeDocument/2006/relationships/image" Target="../media/image102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6.xls"/><Relationship Id="rId13" Type="http://schemas.openxmlformats.org/officeDocument/2006/relationships/oleObject" Target="../embeddings/_____Microsoft_Excel_97-200348.xls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image" Target="../media/image11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7.xml"/><Relationship Id="rId11" Type="http://schemas.openxmlformats.org/officeDocument/2006/relationships/oleObject" Target="../embeddings/_____Microsoft_Excel_97-200347.xls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1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10.emf"/><Relationship Id="rId14" Type="http://schemas.openxmlformats.org/officeDocument/2006/relationships/image" Target="../media/image112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9.xls"/><Relationship Id="rId13" Type="http://schemas.openxmlformats.org/officeDocument/2006/relationships/image" Target="../media/image116.em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oleObject" Target="../embeddings/_____Microsoft_Excel_97-20035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115.emf"/><Relationship Id="rId5" Type="http://schemas.openxmlformats.org/officeDocument/2006/relationships/diagramQuickStyle" Target="../diagrams/quickStyle18.xml"/><Relationship Id="rId15" Type="http://schemas.openxmlformats.org/officeDocument/2006/relationships/image" Target="../media/image117.emf"/><Relationship Id="rId10" Type="http://schemas.openxmlformats.org/officeDocument/2006/relationships/oleObject" Target="../embeddings/_____Microsoft_Excel_97-200350.xls"/><Relationship Id="rId4" Type="http://schemas.openxmlformats.org/officeDocument/2006/relationships/diagramLayout" Target="../diagrams/layout18.xml"/><Relationship Id="rId9" Type="http://schemas.openxmlformats.org/officeDocument/2006/relationships/image" Target="../media/image114.emf"/><Relationship Id="rId14" Type="http://schemas.openxmlformats.org/officeDocument/2006/relationships/oleObject" Target="../embeddings/_____Microsoft_Excel_97-200352.xls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image" Target="../media/image12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19.xml"/><Relationship Id="rId11" Type="http://schemas.openxmlformats.org/officeDocument/2006/relationships/oleObject" Target="../embeddings/_____Microsoft_Excel_97-200354.xls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119.emf"/><Relationship Id="rId4" Type="http://schemas.openxmlformats.org/officeDocument/2006/relationships/diagramLayout" Target="../diagrams/layout19.xml"/><Relationship Id="rId9" Type="http://schemas.openxmlformats.org/officeDocument/2006/relationships/oleObject" Target="../embeddings/_____Microsoft_Excel_97-200353.xls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5.xls"/><Relationship Id="rId13" Type="http://schemas.openxmlformats.org/officeDocument/2006/relationships/image" Target="../media/image126.em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oleObject" Target="../embeddings/_____Microsoft_Excel_97-20035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125.emf"/><Relationship Id="rId5" Type="http://schemas.openxmlformats.org/officeDocument/2006/relationships/diagramQuickStyle" Target="../diagrams/quickStyle20.xml"/><Relationship Id="rId10" Type="http://schemas.openxmlformats.org/officeDocument/2006/relationships/oleObject" Target="../embeddings/_____Microsoft_Excel_97-200356.xls"/><Relationship Id="rId4" Type="http://schemas.openxmlformats.org/officeDocument/2006/relationships/diagramLayout" Target="../diagrams/layout20.xml"/><Relationship Id="rId9" Type="http://schemas.openxmlformats.org/officeDocument/2006/relationships/image" Target="../media/image124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2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2.wp.com/zato-govorim.ru/wp-content/uploads/DSC_6219.jpg?fit=1200%2C696&amp;ssl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0" y="97671"/>
            <a:ext cx="3239206" cy="1878740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https://www.culture.ru/storage/images/a67ebc299b77c40a21bdfba0dcbbcf10/b33d565ff6deac381f3d6bc5be89bb8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45" y="1904592"/>
            <a:ext cx="5578189" cy="2999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291" y="2081109"/>
            <a:ext cx="1855081" cy="2778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032" y="-48389"/>
            <a:ext cx="2829776" cy="2122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8" descr="Zvonok_11kl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368" y="4904310"/>
            <a:ext cx="2955737" cy="1957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4" name="Picture 24" descr="https://miro.medium.com/max/2000/1*T6BMvew1X7fA82I5etKjtQ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87" y="4882652"/>
            <a:ext cx="2917151" cy="1944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98" name="Picture 18" descr="https://atomculture.ru/wp-content/uploads/2020/06/zSFOsAK84aY-1260x8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35" y="4802455"/>
            <a:ext cx="3064392" cy="20429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10" cstate="print">
            <a:lum bright="-16000" contrast="-4000"/>
          </a:blip>
          <a:stretch>
            <a:fillRect/>
          </a:stretch>
        </p:blipFill>
        <p:spPr>
          <a:xfrm>
            <a:off x="580447" y="62185"/>
            <a:ext cx="727249" cy="8925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1364333" y="2787818"/>
            <a:ext cx="61926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решению Думы ЗАТО Северск 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 22.12.2022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32/1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«О бюджете ЗАТО Северск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годов»</a:t>
            </a: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Picture 22" descr="https://sun9-28.userapi.com/impg/rdbogGiQZdfybCV0RiM-Ot03lSXda5vUn0FQcw/l1EXIOtM1Qk.jpg?size=453x604&amp;quality=96&amp;sign=130b8fc7ca9918b29436ebbd9d06ba38&amp;type=albu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988" y="2223609"/>
            <a:ext cx="1821140" cy="2428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_VD99726.JPG"/>
          <p:cNvPicPr>
            <a:picLocks noChangeAspect="1"/>
          </p:cNvPicPr>
          <p:nvPr/>
        </p:nvPicPr>
        <p:blipFill>
          <a:blip r:embed="rId12" cstate="print"/>
          <a:srcRect l="12195" r="7317" b="19512"/>
          <a:stretch>
            <a:fillRect/>
          </a:stretch>
        </p:blipFill>
        <p:spPr>
          <a:xfrm>
            <a:off x="3320141" y="-1547"/>
            <a:ext cx="2726297" cy="19961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12522"/>
          </a:effectLst>
        </p:spPr>
      </p:pic>
    </p:spTree>
    <p:extLst>
      <p:ext uri="{BB962C8B-B14F-4D97-AF65-F5344CB8AC3E}">
        <p14:creationId xmlns:p14="http://schemas.microsoft.com/office/powerpoint/2010/main" val="3010594122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СЕНТЯБРЬ, 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ОКТЯБРЬ - 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ДЕКАБРЯ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3244589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6632"/>
            <a:ext cx="8701088" cy="5949280"/>
          </a:xfrm>
          <a:prstGeom prst="rect">
            <a:avLst/>
          </a:prstGeom>
        </p:spPr>
      </p:pic>
      <p:sp>
        <p:nvSpPr>
          <p:cNvPr id="60418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365104"/>
            <a:ext cx="8701088" cy="2421459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</a:p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РАЗВИТИЯ ТЕРРИТОРИИ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309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123704"/>
              </p:ext>
            </p:extLst>
          </p:nvPr>
        </p:nvGraphicFramePr>
        <p:xfrm>
          <a:off x="428612" y="48389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15,45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2 678,8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2 689,0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2 697,0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2771800" y="116632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2780929" y="4293096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30990184"/>
              </p:ext>
            </p:extLst>
          </p:nvPr>
        </p:nvGraphicFramePr>
        <p:xfrm>
          <a:off x="135470" y="697868"/>
          <a:ext cx="5372634" cy="4226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3501008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5954" name="Picture 2" descr="https://backend.tomsk.ru/api/v1/news-image/14564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8"/>
          <a:stretch/>
        </p:blipFill>
        <p:spPr bwMode="auto">
          <a:xfrm>
            <a:off x="5508104" y="1440065"/>
            <a:ext cx="3559811" cy="206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28039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3326333"/>
              </p:ext>
            </p:extLst>
          </p:nvPr>
        </p:nvGraphicFramePr>
        <p:xfrm>
          <a:off x="395288" y="3748088"/>
          <a:ext cx="4302125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09" name="Лист" r:id="rId3" imgW="3322419" imgH="746712" progId="Excel.Sheet.8">
                  <p:embed/>
                </p:oleObj>
              </mc:Choice>
              <mc:Fallback>
                <p:oleObj name="Лист" r:id="rId3" imgW="3322419" imgH="746712" progId="Excel.Sheet.8">
                  <p:embed/>
                  <p:pic>
                    <p:nvPicPr>
                      <p:cNvPr id="0" name="Picture 47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3748088"/>
                        <a:ext cx="4302125" cy="1038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178303"/>
              </p:ext>
            </p:extLst>
          </p:nvPr>
        </p:nvGraphicFramePr>
        <p:xfrm>
          <a:off x="107505" y="407058"/>
          <a:ext cx="5328097" cy="295050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70421"/>
                <a:gridCol w="677263"/>
                <a:gridCol w="677263"/>
                <a:gridCol w="677263"/>
                <a:gridCol w="925887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26 220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27 011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27 460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27 940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6 588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48 220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50 508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52 457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54 680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38 848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40 621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42 289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44 084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832876"/>
              </p:ext>
            </p:extLst>
          </p:nvPr>
        </p:nvGraphicFramePr>
        <p:xfrm>
          <a:off x="5564188" y="519113"/>
          <a:ext cx="2936875" cy="303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10" name="Лист" r:id="rId5" imgW="3040400" imgH="2979504" progId="Excel.Sheet.8">
                  <p:embed/>
                </p:oleObj>
              </mc:Choice>
              <mc:Fallback>
                <p:oleObj name="Лист" r:id="rId5" imgW="3040400" imgH="2979504" progId="Excel.Sheet.8">
                  <p:embed/>
                  <p:pic>
                    <p:nvPicPr>
                      <p:cNvPr id="0" name="Picture 48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4188" y="519113"/>
                        <a:ext cx="2936875" cy="3033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715275" y="209391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24,4%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7764972" y="1181400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75,6%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576447"/>
              </p:ext>
            </p:extLst>
          </p:nvPr>
        </p:nvGraphicFramePr>
        <p:xfrm>
          <a:off x="395536" y="5124017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1,18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3,9%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1844361"/>
              </p:ext>
            </p:extLst>
          </p:nvPr>
        </p:nvGraphicFramePr>
        <p:xfrm>
          <a:off x="4397375" y="3632200"/>
          <a:ext cx="479425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11" name="Лист" r:id="rId7" imgW="5174018" imgH="1104840" progId="Excel.Sheet.8">
                  <p:embed/>
                </p:oleObj>
              </mc:Choice>
              <mc:Fallback>
                <p:oleObj name="Лист" r:id="rId7" imgW="5174018" imgH="1104840" progId="Excel.Sheet.8">
                  <p:embed/>
                  <p:pic>
                    <p:nvPicPr>
                      <p:cNvPr id="0" name="Picture 481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3632200"/>
                        <a:ext cx="4794250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088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6"/>
          <p:cNvSpPr>
            <a:spLocks noChangeArrowheads="1"/>
          </p:cNvSpPr>
          <p:nvPr/>
        </p:nvSpPr>
        <p:spPr bwMode="auto">
          <a:xfrm>
            <a:off x="1152645" y="446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730834"/>
              </p:ext>
            </p:extLst>
          </p:nvPr>
        </p:nvGraphicFramePr>
        <p:xfrm>
          <a:off x="395536" y="548680"/>
          <a:ext cx="8429684" cy="280036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0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6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Северск</a:t>
                      </a: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30 790,1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32 704,5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35 182,7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36 133,5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1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25 065,3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46 107,6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40 076,4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32 127,9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12 755,9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14 031,6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14 663,0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15 249,5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Протяженность улично-дорожной сети, км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234,28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234,28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234,28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234,28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6200" name="Picture 8" descr="https://shopandmall.ru/foto/logo/gb_7636bc193143a78f47a31f30ad2c7c6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6" r="14853" b="33651"/>
          <a:stretch/>
        </p:blipFill>
        <p:spPr bwMode="auto">
          <a:xfrm>
            <a:off x="4453364" y="3572602"/>
            <a:ext cx="4656015" cy="284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78" name="Picture 2" descr="ÐÐ ÐÐµÐ½Ð¸Ð½Ð°, 126, ÑÐµÐ½Ñ, ÑÐ¾ÑÐ¾, Ð¿Ð»Ð°Ð½Ð¸ÑÐ¾Ð²ÐºÐ¸ ÐºÐ²Ð°ÑÑÐ¸Ñ, ÑÐ¾Ð´ ÑÑÑÐ¾Ð¸ÑÐµÐ»ÑÑÑÐ²Ð°,  Ð¾ÑÐ¸ÑÐ¸Ð°Ð»ÑÐ½ÑÐ¹ ÑÐ°Ð¹Ñ, ÐºÑÐ¿Ð¸ÑÑ ÐºÐ²Ð°ÑÑÐ¸ÑÑ Ð² ÐÐ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2602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843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3143250"/>
            <a:ext cx="8701087" cy="3643313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БЮДЖЕТА, ОСНОВНЫЕ ЗАДАЧИ И ПРИОРИТЕТНЫЕ НАПРАВЛЕНИЯ БЮДЖЕТНОЙ И НАЛОГОВОЙ ПОЛИТИКИ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7" name="Рисунок 4" descr="1372758075_i.jpg"/>
          <p:cNvPicPr>
            <a:picLocks noChangeAspect="1"/>
          </p:cNvPicPr>
          <p:nvPr/>
        </p:nvPicPr>
        <p:blipFill>
          <a:blip r:embed="rId3" cstate="print"/>
          <a:srcRect r="3906" b="38287"/>
          <a:stretch>
            <a:fillRect/>
          </a:stretch>
        </p:blipFill>
        <p:spPr bwMode="auto">
          <a:xfrm>
            <a:off x="222250" y="150813"/>
            <a:ext cx="869950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86354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роцесс 3"/>
          <p:cNvSpPr/>
          <p:nvPr/>
        </p:nvSpPr>
        <p:spPr>
          <a:xfrm rot="10800000">
            <a:off x="0" y="-8853"/>
            <a:ext cx="9154040" cy="78125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388232" y="-13397"/>
            <a:ext cx="8588523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107504" y="692696"/>
          <a:ext cx="8869251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47985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4" descr="http://clipart-library.com/images/6ip5BjBp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023" y="2509801"/>
            <a:ext cx="2594207" cy="286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227912"/>
            <a:ext cx="7920880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ПАРАМЕТРЫ</a:t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2023-2025 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9512" y="1268760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2023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7161" y="2638483"/>
            <a:ext cx="74892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  <a:endParaRPr kumimoji="0" lang="ru-RU" sz="2200" b="1" i="0" u="none" strike="noStrike" kern="0" cap="none" spc="0" normalizeH="0" baseline="0" noProof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3936532" y="1735426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8" name="Прямоугольник 97"/>
          <p:cNvSpPr/>
          <p:nvPr/>
        </p:nvSpPr>
        <p:spPr>
          <a:xfrm>
            <a:off x="1154479" y="1759110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99" name="Группа 98"/>
          <p:cNvGrpSpPr/>
          <p:nvPr/>
        </p:nvGrpSpPr>
        <p:grpSpPr>
          <a:xfrm>
            <a:off x="1180462" y="1374342"/>
            <a:ext cx="2160240" cy="659758"/>
            <a:chOff x="122342" y="135"/>
            <a:chExt cx="2080362" cy="673603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00" name="Скругленный прямоугольник 99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01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4 716,9 млн руб.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02" name="Прямоугольник 101"/>
          <p:cNvSpPr/>
          <p:nvPr/>
        </p:nvSpPr>
        <p:spPr>
          <a:xfrm>
            <a:off x="3589711" y="1898573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3" name="Группа 102"/>
          <p:cNvGrpSpPr/>
          <p:nvPr/>
        </p:nvGrpSpPr>
        <p:grpSpPr>
          <a:xfrm>
            <a:off x="4060291" y="1367941"/>
            <a:ext cx="2199917" cy="634415"/>
            <a:chOff x="121841" y="-40732"/>
            <a:chExt cx="2052224" cy="752399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04" name="Скругленный прямоугольник 103"/>
            <p:cNvSpPr/>
            <p:nvPr/>
          </p:nvSpPr>
          <p:spPr>
            <a:xfrm>
              <a:off x="121841" y="-40732"/>
              <a:ext cx="2044108" cy="7523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05" name="Скругленный прямоугольник 4"/>
            <p:cNvSpPr/>
            <p:nvPr/>
          </p:nvSpPr>
          <p:spPr>
            <a:xfrm>
              <a:off x="126044" y="-35879"/>
              <a:ext cx="2048021" cy="7174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4 817,4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 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06" name="Равно 105"/>
          <p:cNvSpPr/>
          <p:nvPr/>
        </p:nvSpPr>
        <p:spPr>
          <a:xfrm>
            <a:off x="6556477" y="1527522"/>
            <a:ext cx="432237" cy="415808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7156883" y="1343581"/>
            <a:ext cx="1814709" cy="68160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08" name="Скругленный прямоугольник 4"/>
          <p:cNvSpPr/>
          <p:nvPr/>
        </p:nvSpPr>
        <p:spPr>
          <a:xfrm>
            <a:off x="7301713" y="1416680"/>
            <a:ext cx="1590767" cy="527382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4529" tIns="0" rIns="64529" bIns="0" numCol="1" spcCol="1270" anchor="ctr" anchorCtr="0">
            <a:noAutofit/>
          </a:bodyPr>
          <a:lstStyle/>
          <a:p>
            <a:pPr lvl="0" algn="ctr" defTabSz="800100">
              <a:spcBef>
                <a:spcPct val="0"/>
              </a:spcBef>
            </a:pPr>
            <a:r>
              <a:rPr lang="ru-RU" sz="18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ДЕФИЦИТ</a:t>
            </a:r>
          </a:p>
          <a:p>
            <a:pPr lvl="0" algn="ctr" defTabSz="800100">
              <a:spcBef>
                <a:spcPct val="0"/>
              </a:spcBef>
            </a:pPr>
            <a:r>
              <a:rPr lang="ru-RU" sz="18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100,5 млн руб.</a:t>
            </a:r>
            <a:endParaRPr lang="ru-RU" sz="21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3997740" y="2908621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0" name="Прямоугольник 109"/>
          <p:cNvSpPr/>
          <p:nvPr/>
        </p:nvSpPr>
        <p:spPr>
          <a:xfrm>
            <a:off x="1117155" y="2942231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1" name="Группа 110"/>
          <p:cNvGrpSpPr/>
          <p:nvPr/>
        </p:nvGrpSpPr>
        <p:grpSpPr>
          <a:xfrm>
            <a:off x="1163554" y="2509801"/>
            <a:ext cx="2160240" cy="689141"/>
            <a:chOff x="122342" y="135"/>
            <a:chExt cx="2080362" cy="673603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12" name="Скругленный прямоугольник 111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13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3 890,5 млн.руб.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14" name="Прямоугольник 113"/>
          <p:cNvSpPr/>
          <p:nvPr/>
        </p:nvSpPr>
        <p:spPr>
          <a:xfrm>
            <a:off x="3597911" y="2837523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5" name="Группа 114"/>
          <p:cNvGrpSpPr/>
          <p:nvPr/>
        </p:nvGrpSpPr>
        <p:grpSpPr>
          <a:xfrm>
            <a:off x="4095983" y="2492607"/>
            <a:ext cx="2191217" cy="647242"/>
            <a:chOff x="121841" y="5604"/>
            <a:chExt cx="2044108" cy="744258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16" name="Скругленный прямоугольник 115"/>
            <p:cNvSpPr/>
            <p:nvPr/>
          </p:nvSpPr>
          <p:spPr>
            <a:xfrm>
              <a:off x="121841" y="5604"/>
              <a:ext cx="2044108" cy="74425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17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890,5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млн.руб.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18" name="Прямоугольник 117"/>
          <p:cNvSpPr/>
          <p:nvPr/>
        </p:nvSpPr>
        <p:spPr>
          <a:xfrm>
            <a:off x="4052933" y="4097910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9" name="Прямоугольник 118"/>
          <p:cNvSpPr/>
          <p:nvPr/>
        </p:nvSpPr>
        <p:spPr>
          <a:xfrm>
            <a:off x="1124728" y="4103772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0" name="Группа 119"/>
          <p:cNvGrpSpPr/>
          <p:nvPr/>
        </p:nvGrpSpPr>
        <p:grpSpPr>
          <a:xfrm>
            <a:off x="1147719" y="3670461"/>
            <a:ext cx="2160240" cy="736693"/>
            <a:chOff x="122342" y="33018"/>
            <a:chExt cx="2080362" cy="607837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22342" y="57738"/>
              <a:ext cx="2080362" cy="51570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22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3 887,5 млн руб</a:t>
              </a: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23" name="Прямоугольник 122"/>
          <p:cNvSpPr/>
          <p:nvPr/>
        </p:nvSpPr>
        <p:spPr>
          <a:xfrm>
            <a:off x="3571715" y="3969869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4" name="Группа 123"/>
          <p:cNvGrpSpPr/>
          <p:nvPr/>
        </p:nvGrpSpPr>
        <p:grpSpPr>
          <a:xfrm>
            <a:off x="4105049" y="3670269"/>
            <a:ext cx="2191217" cy="704271"/>
            <a:chOff x="130381" y="41936"/>
            <a:chExt cx="2044108" cy="674911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25" name="Скругленный прямоугольник 124"/>
            <p:cNvSpPr/>
            <p:nvPr/>
          </p:nvSpPr>
          <p:spPr>
            <a:xfrm>
              <a:off x="130381" y="55393"/>
              <a:ext cx="2044108" cy="66145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26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3 730,5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 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42850" y="363337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2025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</p:spTree>
    <p:extLst>
      <p:ext uri="{BB962C8B-B14F-4D97-AF65-F5344CB8AC3E}">
        <p14:creationId xmlns:p14="http://schemas.microsoft.com/office/powerpoint/2010/main" val="25587187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251519" y="4379136"/>
            <a:ext cx="583264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Покрытие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дефицита бюджета обеспечивается за счет соответствующих источников.   Согласно бюджетному законодательству в ЗАТО Северск утверждены следующие источники покрытия дефицита: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кредиты;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Иные источники (средства от продажи акций и иных форм участия в капитале);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5823" y="873"/>
            <a:ext cx="8358187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141169"/>
              </p:ext>
            </p:extLst>
          </p:nvPr>
        </p:nvGraphicFramePr>
        <p:xfrm>
          <a:off x="179513" y="1122292"/>
          <a:ext cx="8574271" cy="3281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58090"/>
                <a:gridCol w="1245834"/>
                <a:gridCol w="1172549"/>
                <a:gridCol w="1099266"/>
                <a:gridCol w="1099265"/>
                <a:gridCol w="1099267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Профицит (+)/дефицит (-)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-55,6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-100,5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316,8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-154,5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-133,5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-316,8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Иные источники 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4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Изменение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остатков средств на счетах по учету средств бюджета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308304" y="836712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194135" y="4437112"/>
            <a:ext cx="10399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24930" name="Picture 2" descr="ÐÑÐ¾ÐµÐºÑ ÑÐ±Ð°Ð»Ð°Ð½ÑÐ¸ÑÐ¾Ð²Ð°Ð½Ð½Ð¾Ð³Ð¾ Ð±ÑÐ´Ð¶ÐµÑÐ° Ð¡ÐµÐ²ÐµÑÑÐºÐ° Ð½Ð° 2013 Ð³ Ð¿ÑÐ¾ÑÐµÐ» ÑÐ»ÑÑÐ°Ð½Ð¸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81128"/>
            <a:ext cx="2948265" cy="198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99360228"/>
              </p:ext>
            </p:extLst>
          </p:nvPr>
        </p:nvGraphicFramePr>
        <p:xfrm>
          <a:off x="306279" y="-199957"/>
          <a:ext cx="8699619" cy="573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953257808"/>
              </p:ext>
            </p:extLst>
          </p:nvPr>
        </p:nvGraphicFramePr>
        <p:xfrm>
          <a:off x="569927" y="-118189"/>
          <a:ext cx="8347228" cy="4156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937" y="3451076"/>
            <a:ext cx="9727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лн руб.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499" y="5156051"/>
            <a:ext cx="2593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01.01.2022 </a:t>
            </a:r>
          </a:p>
          <a:p>
            <a:pPr lvl="0"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283,2 млн руб.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15816" y="5207147"/>
            <a:ext cx="3276570" cy="93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01.01.2023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298,6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2530936" y="5217693"/>
            <a:ext cx="836773" cy="851142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46520" y="595609"/>
            <a:ext cx="2714644" cy="4286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Коммерческие кредиты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36924" y="1276427"/>
            <a:ext cx="2714644" cy="42862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Бюджетные кредиты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5793534" y="5355685"/>
            <a:ext cx="926928" cy="736931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92386" y="5238793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01.01.2024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399,1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3d-персона-финансовохозяйственный-успех-29022290.jpg"/>
          <p:cNvPicPr>
            <a:picLocks noChangeAspect="1"/>
          </p:cNvPicPr>
          <p:nvPr/>
        </p:nvPicPr>
        <p:blipFill>
          <a:blip r:embed="rId4" cstate="print"/>
          <a:srcRect l="7807" t="18651" r="7557" b="19453"/>
          <a:stretch>
            <a:fillRect/>
          </a:stretch>
        </p:blipFill>
        <p:spPr>
          <a:xfrm>
            <a:off x="452365" y="917402"/>
            <a:ext cx="2303545" cy="1495074"/>
          </a:xfrm>
          <a:prstGeom prst="rect">
            <a:avLst/>
          </a:prstGeom>
        </p:spPr>
      </p:pic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231702" y="23384"/>
            <a:ext cx="8893652" cy="8965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МУНИЦИПАЛЬНЫЙ ДОЛГ</a:t>
            </a:r>
          </a:p>
        </p:txBody>
      </p:sp>
      <p:sp>
        <p:nvSpPr>
          <p:cNvPr id="22" name="TextBox 49"/>
          <p:cNvSpPr txBox="1"/>
          <p:nvPr/>
        </p:nvSpPr>
        <p:spPr>
          <a:xfrm>
            <a:off x="7526897" y="429032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+100,5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49"/>
          <p:cNvSpPr txBox="1"/>
          <p:nvPr/>
        </p:nvSpPr>
        <p:spPr>
          <a:xfrm>
            <a:off x="6826326" y="1027462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+15,4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49"/>
          <p:cNvSpPr txBox="1"/>
          <p:nvPr/>
        </p:nvSpPr>
        <p:spPr>
          <a:xfrm>
            <a:off x="686137" y="3004258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+40,4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5901176" y="1357498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+33,6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49"/>
          <p:cNvSpPr txBox="1"/>
          <p:nvPr/>
        </p:nvSpPr>
        <p:spPr>
          <a:xfrm>
            <a:off x="4979753" y="1857979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+61,2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49"/>
          <p:cNvSpPr txBox="1"/>
          <p:nvPr/>
        </p:nvSpPr>
        <p:spPr>
          <a:xfrm>
            <a:off x="4207357" y="2096064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+23,4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49"/>
          <p:cNvSpPr txBox="1"/>
          <p:nvPr/>
        </p:nvSpPr>
        <p:spPr>
          <a:xfrm>
            <a:off x="3291875" y="2358336"/>
            <a:ext cx="838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+36,1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49"/>
          <p:cNvSpPr txBox="1"/>
          <p:nvPr/>
        </p:nvSpPr>
        <p:spPr>
          <a:xfrm>
            <a:off x="2388328" y="2613089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+37,8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49"/>
          <p:cNvSpPr txBox="1"/>
          <p:nvPr/>
        </p:nvSpPr>
        <p:spPr>
          <a:xfrm>
            <a:off x="1604137" y="2780928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+0,5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49"/>
          <p:cNvSpPr txBox="1"/>
          <p:nvPr/>
        </p:nvSpPr>
        <p:spPr>
          <a:xfrm>
            <a:off x="7600951" y="750463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+33,7%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49"/>
          <p:cNvSpPr txBox="1"/>
          <p:nvPr/>
        </p:nvSpPr>
        <p:spPr>
          <a:xfrm>
            <a:off x="6785118" y="1258999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+5,4%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49"/>
          <p:cNvSpPr txBox="1"/>
          <p:nvPr/>
        </p:nvSpPr>
        <p:spPr>
          <a:xfrm>
            <a:off x="5951660" y="1591751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+13,5%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9"/>
          <p:cNvSpPr txBox="1"/>
          <p:nvPr/>
        </p:nvSpPr>
        <p:spPr>
          <a:xfrm>
            <a:off x="5009520" y="2120571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+32,5%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9"/>
          <p:cNvSpPr txBox="1"/>
          <p:nvPr/>
        </p:nvSpPr>
        <p:spPr>
          <a:xfrm>
            <a:off x="4213022" y="2373726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+14,2%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9"/>
          <p:cNvSpPr txBox="1"/>
          <p:nvPr/>
        </p:nvSpPr>
        <p:spPr>
          <a:xfrm>
            <a:off x="3348638" y="2643867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+28%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9"/>
          <p:cNvSpPr txBox="1"/>
          <p:nvPr/>
        </p:nvSpPr>
        <p:spPr>
          <a:xfrm>
            <a:off x="2430260" y="2942648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+41,5%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9"/>
          <p:cNvSpPr txBox="1"/>
          <p:nvPr/>
        </p:nvSpPr>
        <p:spPr>
          <a:xfrm>
            <a:off x="697089" y="3284169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+80,5 %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61790" y="0"/>
            <a:ext cx="835818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11"/>
          <p:cNvSpPr>
            <a:spLocks noChangeArrowheads="1"/>
          </p:cNvSpPr>
          <p:nvPr/>
        </p:nvSpPr>
        <p:spPr bwMode="auto">
          <a:xfrm>
            <a:off x="1421910" y="6092206"/>
            <a:ext cx="8784977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500" b="1" i="1" dirty="0" smtClean="0">
                <a:latin typeface="Times New Roman" pitchFamily="18" charset="0"/>
                <a:cs typeface="Times New Roman" pitchFamily="18" charset="0"/>
              </a:rPr>
              <a:t>В 2022 году качественно изменена структура муниципального долга: </a:t>
            </a:r>
          </a:p>
          <a:p>
            <a:pPr marL="360000"/>
            <a:r>
              <a:rPr lang="ru-RU" sz="1500" b="1" i="1" dirty="0" smtClean="0">
                <a:latin typeface="Times New Roman" pitchFamily="18" charset="0"/>
                <a:cs typeface="Times New Roman" pitchFamily="18" charset="0"/>
              </a:rPr>
              <a:t>84% или 250,2 млн руб. - бюджетные кредиты;</a:t>
            </a:r>
          </a:p>
          <a:p>
            <a:pPr marL="360000"/>
            <a:r>
              <a:rPr lang="ru-RU" sz="1500" b="1" i="1" dirty="0" smtClean="0">
                <a:latin typeface="Times New Roman" pitchFamily="18" charset="0"/>
                <a:cs typeface="Times New Roman" pitchFamily="18" charset="0"/>
              </a:rPr>
              <a:t>16% или 48,4 млн руб. -  коммерческие кредиты. </a:t>
            </a: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wiki.cuspu.edu.ua/images/thumb/7/7a/%D0%92%D0%BE%D1%81%D0%BA%D0%BB%D0%B8%D1%86%D0%B0%D1%82%D0%B5%D0%BB%D1%8C%D0%BD%D1%8B%D0%B9_%D0%B7%D0%BD%D0%B0%D0%BA1.jpg/672px-%D0%92%D0%BE%D1%81%D0%BA%D0%BB%D0%B8%D1%86%D0%B0%D1%82%D0%B5%D0%BB%D1%8C%D0%BD%D1%8B%D0%B9_%D0%B7%D0%BD%D0%B0%D0%BA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723898" y="6008234"/>
            <a:ext cx="10399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3131111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ÐÐ»Ð°ÑÑÐ¸ Ð Ð¤ Ð¼Ð¾Ð³ÑÑ ÑÐ¿ÑÐ¾ÑÑÐ¸ÑÑ Ð¿ÑÐ°Ð²Ð¸Ð»Ð° ÑÐµÐ³Ð¸ÑÑÑÐ°ÑÐ¸Ð¸ ÑÐµÐ·Ð¸Ð´ÐµÐ½ÑÐ¾Ð² ÑÐµÐ²ÐµÑÑÐºÐ¾Ð¹ Ð¢ÐÐ  -  Ð ÐÐ Ð¢Ð¾Ð¼ÑÐ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17" y="116632"/>
            <a:ext cx="8680112" cy="476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896544"/>
            <a:ext cx="8701087" cy="1890020"/>
          </a:xfrm>
        </p:spPr>
        <p:txBody>
          <a:bodyPr/>
          <a:lstStyle/>
          <a:p>
            <a:pPr algn="ctr"/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ЗАТО СЕВЕРСК</a:t>
            </a:r>
            <a:endParaRPr sz="5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7441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2" y="450912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2021-2022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1483" y="3861048"/>
            <a:ext cx="91711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3643312" y="4927727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42,3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8048123"/>
              </p:ext>
            </p:extLst>
          </p:nvPr>
        </p:nvGraphicFramePr>
        <p:xfrm>
          <a:off x="1425575" y="715963"/>
          <a:ext cx="7018338" cy="342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029" name="Лист" r:id="rId4" imgW="7155281" imgH="3329856" progId="Excel.Sheet.8">
                  <p:embed/>
                </p:oleObj>
              </mc:Choice>
              <mc:Fallback>
                <p:oleObj name="Лист" r:id="rId4" imgW="7155281" imgH="3329856" progId="Excel.Sheet.8">
                  <p:embed/>
                  <p:pic>
                    <p:nvPicPr>
                      <p:cNvPr id="0" name="Picture 7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5575" y="715963"/>
                        <a:ext cx="7018338" cy="3421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031344123"/>
              </p:ext>
            </p:extLst>
          </p:nvPr>
        </p:nvGraphicFramePr>
        <p:xfrm>
          <a:off x="6300192" y="3177223"/>
          <a:ext cx="2915816" cy="3501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70340" y="888213"/>
            <a:ext cx="1857971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13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доходы от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использования муниципального имущества,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штрафы, санкции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трансферты 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90900" y="1038492"/>
            <a:ext cx="797809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4 970,0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64088" y="1477410"/>
            <a:ext cx="780385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3 890,5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00192" y="1484784"/>
            <a:ext cx="823888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3 887,5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09616" y="930435"/>
            <a:ext cx="830098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5 325,0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0" y="1186039"/>
            <a:ext cx="764539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4 716,9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686" y="4457406"/>
            <a:ext cx="2400126" cy="217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37"/>
          <p:cNvSpPr txBox="1">
            <a:spLocks noChangeArrowheads="1"/>
          </p:cNvSpPr>
          <p:nvPr/>
        </p:nvSpPr>
        <p:spPr bwMode="auto">
          <a:xfrm>
            <a:off x="385686" y="5048073"/>
            <a:ext cx="23574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перв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план 2022 года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38,9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тыс.рублей</a:t>
            </a:r>
          </a:p>
        </p:txBody>
      </p:sp>
    </p:spTree>
    <p:extLst>
      <p:ext uri="{BB962C8B-B14F-4D97-AF65-F5344CB8AC3E}">
        <p14:creationId xmlns:p14="http://schemas.microsoft.com/office/powerpoint/2010/main" val="128134916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256112" y="50348"/>
            <a:ext cx="8780384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НАЛОГОВЫХ 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14034"/>
              </p:ext>
            </p:extLst>
          </p:nvPr>
        </p:nvGraphicFramePr>
        <p:xfrm>
          <a:off x="3430328" y="1575813"/>
          <a:ext cx="5390144" cy="3690795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096842"/>
                <a:gridCol w="886051"/>
                <a:gridCol w="886051"/>
                <a:gridCol w="793008"/>
                <a:gridCol w="864096"/>
                <a:gridCol w="864096"/>
              </a:tblGrid>
              <a:tr h="44685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2021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2023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2024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2025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8629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773,0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854,6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886,7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920,1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954,5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90,7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017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Патент</a:t>
                      </a:r>
                      <a:endParaRPr lang="ru-RU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45,8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50,9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51,2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108,9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52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1 057,8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1 187,9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1 233,0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1 273,9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4173598"/>
              </p:ext>
            </p:extLst>
          </p:nvPr>
        </p:nvGraphicFramePr>
        <p:xfrm>
          <a:off x="202693" y="1196752"/>
          <a:ext cx="3062943" cy="221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430328" y="836712"/>
            <a:ext cx="5390144" cy="64807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2021-2025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354923" y="5445224"/>
            <a:ext cx="55030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в  2023 году 34,78%, в 2024 – 35,14%, в 2025 – 34,37%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Акцизы: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дифференцированный норматив 0,34656%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УСН: 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- 30%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7564" y="764704"/>
            <a:ext cx="3071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доходов        в 202</a:t>
            </a:r>
            <a:r>
              <a:rPr lang="ru-RU"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году</a:t>
            </a:r>
            <a:endParaRPr sz="1400" b="1" kern="0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68529063.jpg"/>
          <p:cNvPicPr>
            <a:picLocks noChangeAspect="1"/>
          </p:cNvPicPr>
          <p:nvPr/>
        </p:nvPicPr>
        <p:blipFill>
          <a:blip r:embed="rId3" cstate="print"/>
          <a:srcRect l="4651" r="6976" b="10625"/>
          <a:stretch>
            <a:fillRect/>
          </a:stretch>
        </p:blipFill>
        <p:spPr>
          <a:xfrm>
            <a:off x="623075" y="5351011"/>
            <a:ext cx="2460812" cy="14845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211227735"/>
              </p:ext>
            </p:extLst>
          </p:nvPr>
        </p:nvGraphicFramePr>
        <p:xfrm>
          <a:off x="107504" y="3532293"/>
          <a:ext cx="3178612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51613" y="3275788"/>
            <a:ext cx="28575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50860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665481" cy="85723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596420" y="836712"/>
            <a:ext cx="5224052" cy="64807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2021-2025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78016" y="764704"/>
            <a:ext cx="3608380" cy="2752180"/>
            <a:chOff x="-88625" y="-588647"/>
            <a:chExt cx="3608380" cy="4736447"/>
          </a:xfrm>
        </p:grpSpPr>
        <p:graphicFrame>
          <p:nvGraphicFramePr>
            <p:cNvPr id="9" name="Объект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536389639"/>
                </p:ext>
              </p:extLst>
            </p:nvPr>
          </p:nvGraphicFramePr>
          <p:xfrm>
            <a:off x="-88625" y="154899"/>
            <a:ext cx="3608380" cy="39929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" name="Прямоугольник 9"/>
            <p:cNvSpPr/>
            <p:nvPr/>
          </p:nvSpPr>
          <p:spPr>
            <a:xfrm>
              <a:off x="-27775" y="-588647"/>
              <a:ext cx="3357554" cy="9004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sz="1400" b="1" kern="0" dirty="0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Структура неналоговых доходов           в 202</a:t>
              </a:r>
              <a:r>
                <a:rPr lang="ru-RU" sz="1400" b="1" kern="0" dirty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ru-RU" sz="1400" b="1" kern="0" dirty="0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400" b="1" kern="0" dirty="0" err="1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году</a:t>
              </a:r>
              <a:endParaRPr sz="1400" b="1" kern="0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3" name="Рисунок 12" descr="692_9231_c.jpg"/>
          <p:cNvPicPr>
            <a:picLocks noChangeAspect="1"/>
          </p:cNvPicPr>
          <p:nvPr/>
        </p:nvPicPr>
        <p:blipFill>
          <a:blip r:embed="rId3" cstate="print"/>
          <a:srcRect t="4621"/>
          <a:stretch>
            <a:fillRect/>
          </a:stretch>
        </p:blipFill>
        <p:spPr>
          <a:xfrm>
            <a:off x="500034" y="5373215"/>
            <a:ext cx="2581977" cy="1408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2005541131"/>
              </p:ext>
            </p:extLst>
          </p:nvPr>
        </p:nvGraphicFramePr>
        <p:xfrm>
          <a:off x="10975" y="3573016"/>
          <a:ext cx="3549917" cy="18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03413" y="3516884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526868"/>
              </p:ext>
            </p:extLst>
          </p:nvPr>
        </p:nvGraphicFramePr>
        <p:xfrm>
          <a:off x="3596420" y="1497166"/>
          <a:ext cx="5248604" cy="4926601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447058"/>
                <a:gridCol w="819942"/>
                <a:gridCol w="745401"/>
                <a:gridCol w="745401"/>
                <a:gridCol w="745401"/>
                <a:gridCol w="745401"/>
              </a:tblGrid>
              <a:tr h="40657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133,6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107,3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122,0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041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при пользовании 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компенсации затрат гос-ва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возме-щение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ущерба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22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12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178,8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160,6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146,7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131,1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128,1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9765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521690"/>
              </p:ext>
            </p:extLst>
          </p:nvPr>
        </p:nvGraphicFramePr>
        <p:xfrm>
          <a:off x="271273" y="2984651"/>
          <a:ext cx="8322193" cy="19050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33035"/>
                <a:gridCol w="1059253"/>
                <a:gridCol w="1224136"/>
                <a:gridCol w="1080120"/>
                <a:gridCol w="1152128"/>
                <a:gridCol w="1152128"/>
                <a:gridCol w="1121393"/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 202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1 435,2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1 503,0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1 617,8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1 648,4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1 008,5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537,6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247,7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603,9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268,0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1 376,8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1 357,9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1 447,6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1 456,0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1 455,9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1 455,9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396,1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3 745,7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3 117,6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036,8</a:t>
                      </a:r>
                      <a:endParaRPr lang="ru-RU" sz="13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3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382,3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2 526,5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2 485,5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9126982"/>
              </p:ext>
            </p:extLst>
          </p:nvPr>
        </p:nvGraphicFramePr>
        <p:xfrm>
          <a:off x="4716016" y="548680"/>
          <a:ext cx="417646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3082753"/>
              </p:ext>
            </p:extLst>
          </p:nvPr>
        </p:nvGraphicFramePr>
        <p:xfrm>
          <a:off x="251520" y="476672"/>
          <a:ext cx="4520675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094323892"/>
              </p:ext>
            </p:extLst>
          </p:nvPr>
        </p:nvGraphicFramePr>
        <p:xfrm>
          <a:off x="251520" y="5120317"/>
          <a:ext cx="4320480" cy="1592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971600" y="4869160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24_expert-sibir_23.jpg"/>
          <p:cNvPicPr>
            <a:picLocks noChangeAspect="1"/>
          </p:cNvPicPr>
          <p:nvPr/>
        </p:nvPicPr>
        <p:blipFill>
          <a:blip r:embed="rId5" cstate="print"/>
          <a:srcRect b="22103"/>
          <a:stretch>
            <a:fillRect/>
          </a:stretch>
        </p:blipFill>
        <p:spPr>
          <a:xfrm>
            <a:off x="4860032" y="5086032"/>
            <a:ext cx="3700463" cy="144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546707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IMG_9036.jpg"/>
          <p:cNvPicPr>
            <a:picLocks noChangeAspect="1"/>
          </p:cNvPicPr>
          <p:nvPr/>
        </p:nvPicPr>
        <p:blipFill>
          <a:blip r:embed="rId3" cstate="print"/>
          <a:srcRect b="11539"/>
          <a:stretch>
            <a:fillRect/>
          </a:stretch>
        </p:blipFill>
        <p:spPr bwMode="auto">
          <a:xfrm>
            <a:off x="220663" y="-171400"/>
            <a:ext cx="8671904" cy="511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942800"/>
            <a:ext cx="8701087" cy="18437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</a:t>
            </a:r>
          </a:p>
        </p:txBody>
      </p:sp>
    </p:spTree>
    <p:extLst>
      <p:ext uri="{BB962C8B-B14F-4D97-AF65-F5344CB8AC3E}">
        <p14:creationId xmlns:p14="http://schemas.microsoft.com/office/powerpoint/2010/main" val="39714432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/>
          </p:nvPr>
        </p:nvGraphicFramePr>
        <p:xfrm>
          <a:off x="0" y="352192"/>
          <a:ext cx="8660964" cy="5569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04448" y="6356350"/>
            <a:ext cx="539552" cy="501650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696791"/>
              </p:ext>
            </p:extLst>
          </p:nvPr>
        </p:nvGraphicFramePr>
        <p:xfrm>
          <a:off x="827584" y="2852936"/>
          <a:ext cx="7503027" cy="381240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92670"/>
                <a:gridCol w="1043106"/>
                <a:gridCol w="1137933"/>
                <a:gridCol w="1043106"/>
                <a:gridCol w="1043106"/>
                <a:gridCol w="1043106"/>
              </a:tblGrid>
              <a:tr h="259702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93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339,4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349,5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378,6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350,5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410,3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27,8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35,5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28,9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583,3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627,3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631,5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389,4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351,7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435,1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414,1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422,1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233,0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234,7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2 835,1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3 </a:t>
                      </a:r>
                      <a:r>
                        <a:rPr lang="ru-RU" sz="1200" b="0" i="0" u="none" strike="noStrike" dirty="0" smtClean="0">
                          <a:latin typeface="Times New Roman"/>
                        </a:rPr>
                        <a:t>051,0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663,7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2 338,5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2 338,6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422,5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445,3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287,0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224,7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225,2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124,9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136,6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97,1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77,8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77,5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246,1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277,8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212,5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196,1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19,2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35,8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24,2</a:t>
                      </a:r>
                    </a:p>
                  </a:txBody>
                  <a:tcPr marL="9525" marR="9525" marT="9525" marB="0" anchor="ctr"/>
                </a:tc>
              </a:tr>
              <a:tr h="1961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5 025,6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5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317,1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4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817,4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3 890,5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3 887,5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3" name="Заголовок 1"/>
          <p:cNvSpPr txBox="1">
            <a:spLocks/>
          </p:cNvSpPr>
          <p:nvPr/>
        </p:nvSpPr>
        <p:spPr>
          <a:xfrm>
            <a:off x="251520" y="0"/>
            <a:ext cx="8974776" cy="5486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2400" b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771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692468" y="3861915"/>
            <a:ext cx="2839972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4796268"/>
              </p:ext>
            </p:extLst>
          </p:nvPr>
        </p:nvGraphicFramePr>
        <p:xfrm>
          <a:off x="749300" y="1752600"/>
          <a:ext cx="7475538" cy="133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9" name="Worksheet" r:id="rId4" imgW="6219811" imgH="1152630" progId="Excel.Sheet.8">
                  <p:embed/>
                </p:oleObj>
              </mc:Choice>
              <mc:Fallback>
                <p:oleObj name="Worksheet" r:id="rId4" imgW="6219811" imgH="1152630" progId="Excel.Sheet.8">
                  <p:embed/>
                  <p:pic>
                    <p:nvPicPr>
                      <p:cNvPr id="0" name="Picture 22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1752600"/>
                        <a:ext cx="7475538" cy="1335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3125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38753" y="165321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8676" y="3788100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3 325,61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70,5%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257,8млн.руб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5,4 %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92468" y="4052180"/>
            <a:ext cx="26802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3 093,62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2023– 2025 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735888" cy="2714625"/>
          </a:xfrm>
        </p:spPr>
        <p:txBody>
          <a:bodyPr/>
          <a:lstStyle/>
          <a:p>
            <a:pPr algn="ctr"/>
            <a:r>
              <a:rPr sz="4500"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sz="45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Площадь им В.И. Ленина..jpg"/>
          <p:cNvPicPr>
            <a:picLocks noChangeAspect="1"/>
          </p:cNvPicPr>
          <p:nvPr/>
        </p:nvPicPr>
        <p:blipFill rotWithShape="1">
          <a:blip r:embed="rId3" cstate="print"/>
          <a:srcRect l="2524" t="957" r="35687" b="9899"/>
          <a:stretch/>
        </p:blipFill>
        <p:spPr>
          <a:xfrm>
            <a:off x="228600" y="121305"/>
            <a:ext cx="8735888" cy="39553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83710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90645" y="-254162"/>
            <a:ext cx="8677813" cy="7512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</a:t>
            </a:r>
            <a: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задач социально-экономического развития ЗАТО </a:t>
            </a:r>
            <a: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 на 2023 год</a:t>
            </a:r>
            <a: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2339752" cy="221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04664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2656"/>
            <a:ext cx="258061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91" y="332656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67544" y="1124744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(3 296,1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980728"/>
            <a:ext cx="1584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Городская среда и инженерная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(1 051,9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16016" y="908720"/>
            <a:ext cx="18722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(174,7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48264" y="1052736"/>
            <a:ext cx="17281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(7,7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1079612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7504" y="2636912"/>
            <a:ext cx="2143125" cy="38164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1"/>
          <p:cNvSpPr>
            <a:spLocks noChangeArrowheads="1"/>
          </p:cNvSpPr>
          <p:nvPr/>
        </p:nvSpPr>
        <p:spPr bwMode="auto">
          <a:xfrm>
            <a:off x="251520" y="2708920"/>
            <a:ext cx="1779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образования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(2 287,0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2"/>
          <p:cNvSpPr>
            <a:spLocks noChangeArrowheads="1"/>
          </p:cNvSpPr>
          <p:nvPr/>
        </p:nvSpPr>
        <p:spPr bwMode="auto">
          <a:xfrm>
            <a:off x="208863" y="4572158"/>
            <a:ext cx="2062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благоприятного социального климата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(91,5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18"/>
          <p:cNvSpPr>
            <a:spLocks noChangeArrowheads="1"/>
          </p:cNvSpPr>
          <p:nvPr/>
        </p:nvSpPr>
        <p:spPr bwMode="auto">
          <a:xfrm>
            <a:off x="251520" y="3562275"/>
            <a:ext cx="22151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спорта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(394,5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19"/>
          <p:cNvSpPr>
            <a:spLocks noChangeArrowheads="1"/>
          </p:cNvSpPr>
          <p:nvPr/>
        </p:nvSpPr>
        <p:spPr bwMode="auto">
          <a:xfrm>
            <a:off x="231107" y="4118412"/>
            <a:ext cx="18914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политика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111,7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0"/>
          <p:cNvSpPr>
            <a:spLocks noChangeArrowheads="1"/>
          </p:cNvSpPr>
          <p:nvPr/>
        </p:nvSpPr>
        <p:spPr bwMode="auto">
          <a:xfrm>
            <a:off x="217165" y="3112221"/>
            <a:ext cx="2071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туризма (411,0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3217" y="5162850"/>
            <a:ext cx="1928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(</a:t>
            </a:r>
            <a:r>
              <a:rPr lang="ru-RU" sz="1200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0,4 млн руб.)</a:t>
            </a:r>
            <a:endParaRPr lang="ru-RU" sz="1200" u="sng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3383868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5688124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5400000">
            <a:off x="7920372" y="2384884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318390" y="2634978"/>
            <a:ext cx="2502594" cy="410445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рямоугольник 17"/>
          <p:cNvSpPr>
            <a:spLocks noChangeArrowheads="1"/>
          </p:cNvSpPr>
          <p:nvPr/>
        </p:nvSpPr>
        <p:spPr bwMode="auto">
          <a:xfrm>
            <a:off x="2488016" y="3008345"/>
            <a:ext cx="23042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бл-ва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озеленения (196,2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24"/>
          <p:cNvSpPr>
            <a:spLocks noChangeArrowheads="1"/>
          </p:cNvSpPr>
          <p:nvPr/>
        </p:nvSpPr>
        <p:spPr bwMode="auto">
          <a:xfrm>
            <a:off x="2478832" y="3552932"/>
            <a:ext cx="25202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энергоэффектив-ности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134,6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25"/>
          <p:cNvSpPr>
            <a:spLocks noChangeArrowheads="1"/>
          </p:cNvSpPr>
          <p:nvPr/>
        </p:nvSpPr>
        <p:spPr bwMode="auto">
          <a:xfrm>
            <a:off x="2487608" y="5241649"/>
            <a:ext cx="243115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Северск (25,4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26"/>
          <p:cNvSpPr>
            <a:spLocks noChangeArrowheads="1"/>
          </p:cNvSpPr>
          <p:nvPr/>
        </p:nvSpPr>
        <p:spPr bwMode="auto">
          <a:xfrm>
            <a:off x="2472742" y="3916549"/>
            <a:ext cx="2520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(65,9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>
            <a:spLocks noChangeArrowheads="1"/>
          </p:cNvSpPr>
          <p:nvPr/>
        </p:nvSpPr>
        <p:spPr bwMode="auto">
          <a:xfrm>
            <a:off x="2445296" y="5817121"/>
            <a:ext cx="257517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городской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среды (8,0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Прямоугольник 23"/>
          <p:cNvSpPr>
            <a:spLocks noChangeArrowheads="1"/>
          </p:cNvSpPr>
          <p:nvPr/>
        </p:nvSpPr>
        <p:spPr bwMode="auto">
          <a:xfrm>
            <a:off x="2464138" y="4824753"/>
            <a:ext cx="2503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коммун.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инфрастр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 (21,2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14"/>
          <p:cNvSpPr>
            <a:spLocks noChangeArrowheads="1"/>
          </p:cNvSpPr>
          <p:nvPr/>
        </p:nvSpPr>
        <p:spPr bwMode="auto">
          <a:xfrm>
            <a:off x="2471692" y="6233910"/>
            <a:ext cx="24311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среды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(1,2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12"/>
          <p:cNvSpPr>
            <a:spLocks noChangeArrowheads="1"/>
          </p:cNvSpPr>
          <p:nvPr/>
        </p:nvSpPr>
        <p:spPr bwMode="auto">
          <a:xfrm>
            <a:off x="2480994" y="4431381"/>
            <a:ext cx="22510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населения (63,5 млн.руб.)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934755" y="2620069"/>
            <a:ext cx="2089373" cy="208252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ямоугольник 15"/>
          <p:cNvSpPr>
            <a:spLocks noChangeArrowheads="1"/>
          </p:cNvSpPr>
          <p:nvPr/>
        </p:nvSpPr>
        <p:spPr bwMode="auto">
          <a:xfrm>
            <a:off x="4942178" y="3273840"/>
            <a:ext cx="197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финансами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(57,4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Прямоугольник 16"/>
          <p:cNvSpPr>
            <a:spLocks noChangeArrowheads="1"/>
          </p:cNvSpPr>
          <p:nvPr/>
        </p:nvSpPr>
        <p:spPr bwMode="auto">
          <a:xfrm>
            <a:off x="4934755" y="2728729"/>
            <a:ext cx="2157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имуществом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(99,4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94747" y="3883770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(17,9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7092280" y="2708920"/>
            <a:ext cx="1571625" cy="78581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рямоугольник 13"/>
          <p:cNvSpPr>
            <a:spLocks noChangeArrowheads="1"/>
          </p:cNvSpPr>
          <p:nvPr/>
        </p:nvSpPr>
        <p:spPr bwMode="auto">
          <a:xfrm>
            <a:off x="7092280" y="2780928"/>
            <a:ext cx="18590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предпринимательства (7,7 млн.руб.)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" name="Рисунок 4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4775" y="4653136"/>
            <a:ext cx="2949225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Прямоугольник 44"/>
          <p:cNvSpPr>
            <a:spLocks noChangeArrowheads="1"/>
          </p:cNvSpPr>
          <p:nvPr/>
        </p:nvSpPr>
        <p:spPr bwMode="auto">
          <a:xfrm>
            <a:off x="6444208" y="4941168"/>
            <a:ext cx="2448272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исполнения программ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4 530,4 млн руб.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Непрограммные расходы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287,0 млн руб.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24"/>
          <p:cNvSpPr>
            <a:spLocks noChangeArrowheads="1"/>
          </p:cNvSpPr>
          <p:nvPr/>
        </p:nvSpPr>
        <p:spPr bwMode="auto">
          <a:xfrm>
            <a:off x="2466653" y="263497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трансп.обсл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535,9 млн руб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083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zato-govorim.ru/wp-content/uploads/DSC_6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49" y="116632"/>
            <a:ext cx="8649593" cy="5443839"/>
          </a:xfrm>
          <a:prstGeom prst="rect">
            <a:avLst/>
          </a:prstGeom>
          <a:noFill/>
        </p:spPr>
      </p:pic>
      <p:sp>
        <p:nvSpPr>
          <p:cNvPr id="7168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СОЦИАЛЬНЫХ ИНФРАСТУКТУР»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1872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8961" y="858940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ÐÐ¾ÑÑÐ¾Ð¿ÑÐ¸Ð¼ÐµÑÐ°ÑÐµÐ»ÑÐ½Ð¾ÑÑÐ¸ Ð¡ÐµÐ²ÐµÑÑÐºÐ°: ÑÐ¿Ð¸ÑÐ¾Ðº, ÑÐ¾ÑÐ¾ Ð¸ Ð¾Ð¿Ð¸ÑÐ°Ð½Ð¸Ðµ | ÐÑÐµ  Ð´Ð¾ÑÑÐ¾Ð¿ÑÐ¸Ð¼ÐµÑÐ°ÑÐµÐ»ÑÐ½Ð¾ÑÑ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43062"/>
            <a:ext cx="2538437" cy="16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Ð¡ÐµÐ²ÐµÑÑÐºÐ¸Ð¹ ÑÐµÐ°ÑÑ Ð´Ð»Ñ Ð´ÐµÑÐµÐ¹ Ð¸ ÑÐ½Ð¾ÑÐµÑÑÐ²Ð° - Ð¢ÐµÐ°ÑÑÑ - ÐÐ¤ÐÐ¨Ð Ð¢Ð¾Ð¼ÑÐºÐ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8" y="858940"/>
            <a:ext cx="2666724" cy="194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771684"/>
              </p:ext>
            </p:extLst>
          </p:nvPr>
        </p:nvGraphicFramePr>
        <p:xfrm>
          <a:off x="393108" y="2407101"/>
          <a:ext cx="7978933" cy="4330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6259"/>
                <a:gridCol w="970097"/>
                <a:gridCol w="799844"/>
                <a:gridCol w="799844"/>
                <a:gridCol w="799844"/>
                <a:gridCol w="85304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</a:t>
                      </a: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2 622,1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287,0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2 060,2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2 060,5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400,1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394,5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310,7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smtClean="0">
                          <a:latin typeface="Times New Roman" pitchFamily="18" charset="0"/>
                          <a:cs typeface="Times New Roman" pitchFamily="18" charset="0"/>
                        </a:rPr>
                        <a:t>294,2</a:t>
                      </a:r>
                      <a:endParaRPr lang="ru-RU" sz="1400" b="0" i="0" u="none" strike="noStrike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588,8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411,0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308,9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309,1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4.Социальная поддержка населения/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2021 года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92,9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77,8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117,3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79,6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3 577,5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3 821,6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837,6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821,7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72,0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3018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857750" y="571500"/>
            <a:ext cx="36433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школ;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иных учреждения.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8" y="2411685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114626" y="401346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14752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17913" y="280101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01228" y="43992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Диаграмма 13"/>
          <p:cNvGraphicFramePr>
            <a:graphicFrameLocks/>
          </p:cNvGraphicFramePr>
          <p:nvPr>
            <p:extLst/>
          </p:nvPr>
        </p:nvGraphicFramePr>
        <p:xfrm>
          <a:off x="4279900" y="2336800"/>
          <a:ext cx="424180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78" name="Worksheet" r:id="rId8" imgW="4267290" imgH="1000080" progId="Excel.Sheet.8">
                  <p:embed/>
                </p:oleObj>
              </mc:Choice>
              <mc:Fallback>
                <p:oleObj name="Worksheet" r:id="rId8" imgW="4267290" imgH="1000080" progId="Excel.Sheet.8">
                  <p:embed/>
                  <p:pic>
                    <p:nvPicPr>
                      <p:cNvPr id="0" name="Picture 24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336800"/>
                        <a:ext cx="4241800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9610896"/>
              </p:ext>
            </p:extLst>
          </p:nvPr>
        </p:nvGraphicFramePr>
        <p:xfrm>
          <a:off x="4356100" y="3860800"/>
          <a:ext cx="426402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79" name="Worksheet" r:id="rId10" imgW="4267290" imgH="800010" progId="Excel.Sheet.8">
                  <p:embed/>
                </p:oleObj>
              </mc:Choice>
              <mc:Fallback>
                <p:oleObj name="Worksheet" r:id="rId10" imgW="4267290" imgH="800010" progId="Excel.Sheet.8">
                  <p:embed/>
                  <p:pic>
                    <p:nvPicPr>
                      <p:cNvPr id="0" name="Picture 24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860800"/>
                        <a:ext cx="4264025" cy="792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394327" y="3404929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394326" y="4960773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pic>
        <p:nvPicPr>
          <p:cNvPr id="12385" name="Picture 97" descr="http://ds47.seversk.ru/wp-content/uploads/2017/05/yo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83" y="5283209"/>
            <a:ext cx="7135287" cy="145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9085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50479"/>
              </p:ext>
            </p:extLst>
          </p:nvPr>
        </p:nvGraphicFramePr>
        <p:xfrm>
          <a:off x="323528" y="1628800"/>
          <a:ext cx="868468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8659"/>
                <a:gridCol w="1038800"/>
                <a:gridCol w="1113000"/>
                <a:gridCol w="1113000"/>
                <a:gridCol w="1071229"/>
              </a:tblGrid>
              <a:tr h="636154"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361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2 411,7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2 169,2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1 950,9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1 172,9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1 064,0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43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 и МБУ ДО «Центр «Поиск»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1 236,6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1 105,2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1 010,3</a:t>
                      </a:r>
                    </a:p>
                    <a:p>
                      <a:pPr algn="ctr"/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4396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участие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региональном проекте «Патриотическое воспитание граждан Российской Федерации»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43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участие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региональном проекте «Цифровая образовательная среда»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43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МАУ «РЦО»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43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6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2 622,0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2 287,0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2 060,2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2 060,5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44624"/>
            <a:ext cx="857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548680"/>
            <a:ext cx="46085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целенаправленного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интересах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4693008.jpg"/>
          <p:cNvPicPr>
            <a:picLocks noChangeAspect="1"/>
          </p:cNvPicPr>
          <p:nvPr/>
        </p:nvPicPr>
        <p:blipFill>
          <a:blip r:embed="rId2" cstate="print"/>
          <a:srcRect t="7407" b="18519"/>
          <a:stretch>
            <a:fillRect/>
          </a:stretch>
        </p:blipFill>
        <p:spPr>
          <a:xfrm>
            <a:off x="6228184" y="404664"/>
            <a:ext cx="2619746" cy="108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11666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27660" y="5672729"/>
            <a:ext cx="428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1,9 тыс.руб. в месяц </a:t>
            </a:r>
          </a:p>
          <a:p>
            <a:pPr algn="ctr"/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/>
          </p:nvPr>
        </p:nvGraphicFramePr>
        <p:xfrm>
          <a:off x="0" y="795231"/>
          <a:ext cx="6072198" cy="348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1174" y="53362"/>
            <a:ext cx="84296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7660" y="4156575"/>
            <a:ext cx="4143404" cy="1143008"/>
          </a:xfrm>
          <a:prstGeom prst="wedgeRoundRectCallout">
            <a:avLst>
              <a:gd name="adj1" fmla="val 24068"/>
              <a:gd name="adj2" fmla="val 58835"/>
              <a:gd name="adj3" fmla="val 16667"/>
            </a:avLst>
          </a:prstGeom>
          <a:noFill/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427660" y="5608605"/>
            <a:ext cx="4143404" cy="1000108"/>
          </a:xfrm>
          <a:prstGeom prst="wedgeRoundRectCallout">
            <a:avLst>
              <a:gd name="adj1" fmla="val -23665"/>
              <a:gd name="adj2" fmla="val 61284"/>
              <a:gd name="adj3" fmla="val 16667"/>
            </a:avLst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grpSp>
        <p:nvGrpSpPr>
          <p:cNvPr id="16" name="Группа 15"/>
          <p:cNvGrpSpPr/>
          <p:nvPr/>
        </p:nvGrpSpPr>
        <p:grpSpPr>
          <a:xfrm>
            <a:off x="6161697" y="2360874"/>
            <a:ext cx="2357454" cy="2075216"/>
            <a:chOff x="5929322" y="357166"/>
            <a:chExt cx="2571391" cy="2428892"/>
          </a:xfrm>
        </p:grpSpPr>
        <p:pic>
          <p:nvPicPr>
            <p:cNvPr id="15" name="Рисунок 1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9322" y="357166"/>
              <a:ext cx="2571391" cy="242889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072198" y="928670"/>
              <a:ext cx="2071702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Целевые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группы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:</a:t>
              </a: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года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8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6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17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4767" y="531070"/>
            <a:ext cx="49291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«целевых групп»</a:t>
            </a:r>
            <a:endParaRPr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image-68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b="12903"/>
          <a:stretch>
            <a:fillRect/>
          </a:stretch>
        </p:blipFill>
        <p:spPr>
          <a:xfrm>
            <a:off x="5870912" y="4468176"/>
            <a:ext cx="2952770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578" name="Picture 2" descr="*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63005"/>
            <a:ext cx="2948665" cy="189786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39552" y="4149081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</a:t>
            </a:r>
          </a:p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составит:</a:t>
            </a:r>
          </a:p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детском саду -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18,1 тыс.руб. в месяц;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школах -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7,0 тыс.руб. в месяц </a:t>
            </a:r>
          </a:p>
        </p:txBody>
      </p:sp>
    </p:spTree>
    <p:extLst>
      <p:ext uri="{BB962C8B-B14F-4D97-AF65-F5344CB8AC3E}">
        <p14:creationId xmlns:p14="http://schemas.microsoft.com/office/powerpoint/2010/main" val="128331438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-27444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211989940"/>
              </p:ext>
            </p:extLst>
          </p:nvPr>
        </p:nvGraphicFramePr>
        <p:xfrm>
          <a:off x="142875" y="383024"/>
          <a:ext cx="8389596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0" y="2205552"/>
            <a:ext cx="357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граждан, получающих социальную поддержку,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142875" y="4112411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социально ориентированных некоммерческих организаций, которым предоставлена поддержка, от общего количества обратившихся социально ориентированных некоммерческих организаций,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56093" y="3068960"/>
            <a:ext cx="35718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детей-сирот и детей, оставшихся без попечения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родителей, приемных родителей,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получивших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социальную поддержку,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1917729" y="1815644"/>
            <a:ext cx="482453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показатели  результативности программы</a:t>
            </a:r>
            <a:endParaRPr lang="ru-RU" sz="1400" b="1" dirty="0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14750" y="2359485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40315" y="435451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683664" y="3293831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Рисунок 16" descr="seversk_gor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79078" y="5312740"/>
            <a:ext cx="2857500" cy="1381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2797146"/>
              </p:ext>
            </p:extLst>
          </p:nvPr>
        </p:nvGraphicFramePr>
        <p:xfrm>
          <a:off x="4279900" y="2120900"/>
          <a:ext cx="42418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0" name="Worksheet" r:id="rId9" imgW="4257565" imgH="1190700" progId="Excel.Sheet.8">
                  <p:embed/>
                </p:oleObj>
              </mc:Choice>
              <mc:Fallback>
                <p:oleObj name="Worksheet" r:id="rId9" imgW="4257565" imgH="1190700" progId="Excel.Sheet.8">
                  <p:embed/>
                  <p:pic>
                    <p:nvPicPr>
                      <p:cNvPr id="0" name="Picture 36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120900"/>
                        <a:ext cx="4241800" cy="109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5230457"/>
              </p:ext>
            </p:extLst>
          </p:nvPr>
        </p:nvGraphicFramePr>
        <p:xfrm>
          <a:off x="4356100" y="4437112"/>
          <a:ext cx="4322763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1" name="Worksheet" r:id="rId11" imgW="4276745" imgH="600210" progId="Excel.Sheet.8">
                  <p:embed/>
                </p:oleObj>
              </mc:Choice>
              <mc:Fallback>
                <p:oleObj name="Worksheet" r:id="rId11" imgW="4276745" imgH="600210" progId="Excel.Sheet.8">
                  <p:embed/>
                  <p:pic>
                    <p:nvPicPr>
                      <p:cNvPr id="0" name="Picture 36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4437112"/>
                        <a:ext cx="4322763" cy="5760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1734532"/>
              </p:ext>
            </p:extLst>
          </p:nvPr>
        </p:nvGraphicFramePr>
        <p:xfrm>
          <a:off x="4343400" y="3200401"/>
          <a:ext cx="4189413" cy="948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2" name="Worksheet" r:id="rId13" imgW="4286199" imgH="923940" progId="Excel.Sheet.8">
                  <p:embed/>
                </p:oleObj>
              </mc:Choice>
              <mc:Fallback>
                <p:oleObj name="Worksheet" r:id="rId13" imgW="4286199" imgH="923940" progId="Excel.Sheet.8">
                  <p:embed/>
                  <p:pic>
                    <p:nvPicPr>
                      <p:cNvPr id="0" name="Picture 364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200401"/>
                        <a:ext cx="4189413" cy="9486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10801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179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297834"/>
              </p:ext>
            </p:extLst>
          </p:nvPr>
        </p:nvGraphicFramePr>
        <p:xfrm>
          <a:off x="439636" y="4308475"/>
          <a:ext cx="8389596" cy="213229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1228696"/>
                <a:gridCol w="1080120"/>
                <a:gridCol w="1080120"/>
              </a:tblGrid>
              <a:tr h="51912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16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социальных мер (льгот) для отдельных категорий граждан и поддержка социально ориентированных некоммерческих организаций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303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Опека детей-сирот и детей, оставшихся без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714375" y="4286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366897" y="2098941"/>
            <a:ext cx="18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6496909" y="1335652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3122" name="Picture 2" descr="http://tambov-news.net/img/20190425/d04a4a65e414ce652751920355a3d3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993" y="1111205"/>
            <a:ext cx="4200882" cy="279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1226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6219188" y="4005582"/>
            <a:ext cx="2759067" cy="2522917"/>
            <a:chOff x="5766215" y="375943"/>
            <a:chExt cx="2571391" cy="2428892"/>
          </a:xfrm>
        </p:grpSpPr>
        <p:pic>
          <p:nvPicPr>
            <p:cNvPr id="25" name="Рисунок 2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44208" y="4475421"/>
            <a:ext cx="2332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  <a:endParaRPr lang="ru-RU"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7,2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79512" y="2852936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6508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851920" y="299695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5" name="Диаграмма 15"/>
          <p:cNvGraphicFramePr>
            <a:graphicFrameLocks/>
          </p:cNvGraphicFramePr>
          <p:nvPr>
            <p:extLst/>
          </p:nvPr>
        </p:nvGraphicFramePr>
        <p:xfrm>
          <a:off x="4305300" y="2070100"/>
          <a:ext cx="4251325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2" name="Worksheet" r:id="rId9" imgW="4267290" imgH="609660" progId="Excel.Sheet.8">
                  <p:embed/>
                </p:oleObj>
              </mc:Choice>
              <mc:Fallback>
                <p:oleObj name="Worksheet" r:id="rId9" imgW="4267290" imgH="609660" progId="Excel.Sheet.8">
                  <p:embed/>
                  <p:pic>
                    <p:nvPicPr>
                      <p:cNvPr id="0" name="Picture 25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070100"/>
                        <a:ext cx="4251325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/>
          </p:nvPr>
        </p:nvGraphicFramePr>
        <p:xfrm>
          <a:off x="4284663" y="2997200"/>
          <a:ext cx="4254500" cy="7198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3" name="Worksheet" r:id="rId11" imgW="4257565" imgH="866700" progId="Excel.Sheet.8">
                  <p:embed/>
                </p:oleObj>
              </mc:Choice>
              <mc:Fallback>
                <p:oleObj name="Worksheet" r:id="rId11" imgW="4257565" imgH="866700" progId="Excel.Sheet.8">
                  <p:embed/>
                  <p:pic>
                    <p:nvPicPr>
                      <p:cNvPr id="0" name="Picture 25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2997200"/>
                        <a:ext cx="4254500" cy="7198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419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072" y="4160492"/>
            <a:ext cx="3604468" cy="252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22833" y="4229433"/>
            <a:ext cx="2357454" cy="2075216"/>
            <a:chOff x="5766215" y="375943"/>
            <a:chExt cx="2571391" cy="2428892"/>
          </a:xfrm>
        </p:grpSpPr>
        <p:pic>
          <p:nvPicPr>
            <p:cNvPr id="21" name="Рисунок 20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2" name="Прямоугольник 21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56443" y="4870953"/>
            <a:ext cx="19535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 группа: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в возрасте от 5 до 18 лет</a:t>
            </a:r>
          </a:p>
        </p:txBody>
      </p:sp>
    </p:spTree>
    <p:extLst>
      <p:ext uri="{BB962C8B-B14F-4D97-AF65-F5344CB8AC3E}">
        <p14:creationId xmlns:p14="http://schemas.microsoft.com/office/powerpoint/2010/main" val="30451076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4283968" y="836712"/>
            <a:ext cx="43576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452320" y="2564904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629061"/>
              </p:ext>
            </p:extLst>
          </p:nvPr>
        </p:nvGraphicFramePr>
        <p:xfrm>
          <a:off x="395536" y="2924944"/>
          <a:ext cx="8424936" cy="375190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680520"/>
                <a:gridCol w="1224136"/>
                <a:gridCol w="1296144"/>
                <a:gridCol w="1224136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29,9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29,9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13,5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и капитальный ремонт  объектов спортивного назначения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14,3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16,4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13,2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13,1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13,1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363,8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280,8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280,7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361,6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280,8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280,7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2,2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394,5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310,7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294,2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Delfi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45534"/>
            <a:ext cx="4032448" cy="1721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33186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143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детей школьного возраста,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охваченных организованными формами отдыха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оздоровления,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5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2985418"/>
              </p:ext>
            </p:extLst>
          </p:nvPr>
        </p:nvGraphicFramePr>
        <p:xfrm>
          <a:off x="4285745" y="1884697"/>
          <a:ext cx="4254500" cy="792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26" name="Лист" r:id="rId8" imgW="4276825" imgH="809561" progId="Excel.Sheet.8">
                  <p:embed/>
                </p:oleObj>
              </mc:Choice>
              <mc:Fallback>
                <p:oleObj name="Лист" r:id="rId8" imgW="4276825" imgH="809561" progId="Excel.Sheet.8">
                  <p:embed/>
                  <p:pic>
                    <p:nvPicPr>
                      <p:cNvPr id="0" name="Picture 47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5745" y="1884697"/>
                        <a:ext cx="4254500" cy="792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598508"/>
              </p:ext>
            </p:extLst>
          </p:nvPr>
        </p:nvGraphicFramePr>
        <p:xfrm>
          <a:off x="4285745" y="3355303"/>
          <a:ext cx="4254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27" name="Лист" r:id="rId10" imgW="4276825" imgH="609536" progId="Excel.Sheet.8">
                  <p:embed/>
                </p:oleObj>
              </mc:Choice>
              <mc:Fallback>
                <p:oleObj name="Лист" r:id="rId10" imgW="4276825" imgH="609536" progId="Excel.Sheet.8">
                  <p:embed/>
                  <p:pic>
                    <p:nvPicPr>
                      <p:cNvPr id="0" name="Picture 47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5745" y="3355303"/>
                        <a:ext cx="4254500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578009"/>
              </p:ext>
            </p:extLst>
          </p:nvPr>
        </p:nvGraphicFramePr>
        <p:xfrm>
          <a:off x="4286250" y="4497388"/>
          <a:ext cx="4254500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28" name="Лист" r:id="rId12" imgW="4276825" imgH="819021" progId="Excel.Sheet.8">
                  <p:embed/>
                </p:oleObj>
              </mc:Choice>
              <mc:Fallback>
                <p:oleObj name="Лист" r:id="rId12" imgW="4276825" imgH="819021" progId="Excel.Sheet.8">
                  <p:embed/>
                  <p:pic>
                    <p:nvPicPr>
                      <p:cNvPr id="0" name="Picture 48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4497388"/>
                        <a:ext cx="4254500" cy="803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7886635"/>
              </p:ext>
            </p:extLst>
          </p:nvPr>
        </p:nvGraphicFramePr>
        <p:xfrm>
          <a:off x="4286250" y="5808663"/>
          <a:ext cx="423545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29" name="Лист" r:id="rId14" imgW="4257665" imgH="752526" progId="Excel.Sheet.8">
                  <p:embed/>
                </p:oleObj>
              </mc:Choice>
              <mc:Fallback>
                <p:oleObj name="Лист" r:id="rId14" imgW="4257665" imgH="752526" progId="Excel.Sheet.8">
                  <p:embed/>
                  <p:pic>
                    <p:nvPicPr>
                      <p:cNvPr id="0" name="Picture 48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5808663"/>
                        <a:ext cx="4235450" cy="733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25577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61034" cy="334457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860634"/>
                <a:gridCol w="1296144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292046" y="400050"/>
            <a:ext cx="3286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500938" y="2857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4146" name="Picture 2" descr="https://www.rgo.ru/sites/default/files/styles/head_image_article/public/node/41818/sab-guvinkq.jpg?itok=4TNeV-m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463"/>
            <a:ext cx="3816424" cy="253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828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32656"/>
          <a:ext cx="857252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644008" y="4725144"/>
            <a:ext cx="39290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 дополнительного художественного образования)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3 180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3,4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772816"/>
            <a:ext cx="3714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Увеличение числа посещений организаций культуры, тыс.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79912" y="198884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0" y="3717032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благоустроенных, капитально отремонтированных, реконструированных объектов туристской инфраструктуры,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79912" y="3861048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63" y="5229200"/>
            <a:ext cx="2170112" cy="14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928938" y="5301207"/>
            <a:ext cx="1857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дети в возрасте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6 до 17 лет</a:t>
            </a:r>
          </a:p>
        </p:txBody>
      </p:sp>
      <p:pic>
        <p:nvPicPr>
          <p:cNvPr id="13" name="Рисунок 12" descr="25e352104b4b.jpg"/>
          <p:cNvPicPr>
            <a:picLocks noChangeAspect="1"/>
          </p:cNvPicPr>
          <p:nvPr/>
        </p:nvPicPr>
        <p:blipFill>
          <a:blip r:embed="rId9" cstate="print"/>
          <a:srcRect l="10156"/>
          <a:stretch>
            <a:fillRect/>
          </a:stretch>
        </p:blipFill>
        <p:spPr>
          <a:xfrm>
            <a:off x="142875" y="4797152"/>
            <a:ext cx="2527300" cy="1846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9"/>
          <p:cNvGraphicFramePr>
            <a:graphicFrameLocks/>
          </p:cNvGraphicFramePr>
          <p:nvPr>
            <p:extLst/>
          </p:nvPr>
        </p:nvGraphicFramePr>
        <p:xfrm>
          <a:off x="4279900" y="1765301"/>
          <a:ext cx="4254500" cy="655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8" name="Worksheet" r:id="rId10" imgW="4286199" imgH="695250" progId="Excel.Sheet.8">
                  <p:embed/>
                </p:oleObj>
              </mc:Choice>
              <mc:Fallback>
                <p:oleObj name="Worksheet" r:id="rId10" imgW="4286199" imgH="695250" progId="Excel.Sheet.8">
                  <p:embed/>
                  <p:pic>
                    <p:nvPicPr>
                      <p:cNvPr id="0" name="Picture 35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765301"/>
                        <a:ext cx="4254500" cy="655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279900" y="3644900"/>
          <a:ext cx="4267200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9" name="Worksheet" r:id="rId12" imgW="4286199" imgH="619110" progId="Excel.Sheet.8">
                  <p:embed/>
                </p:oleObj>
              </mc:Choice>
              <mc:Fallback>
                <p:oleObj name="Worksheet" r:id="rId12" imgW="4286199" imgH="619110" progId="Excel.Sheet.8">
                  <p:embed/>
                  <p:pic>
                    <p:nvPicPr>
                      <p:cNvPr id="0" name="Picture 35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644900"/>
                        <a:ext cx="4267200" cy="519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0" y="2492896"/>
            <a:ext cx="35718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общем количестве муниципальных учреждений культуры,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779912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4279900" y="2705100"/>
          <a:ext cx="4254500" cy="6518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10" name="Worksheet" r:id="rId14" imgW="4286199" imgH="657180" progId="Excel.Sheet.8">
                  <p:embed/>
                </p:oleObj>
              </mc:Choice>
              <mc:Fallback>
                <p:oleObj name="Worksheet" r:id="rId14" imgW="4286199" imgH="657180" progId="Excel.Sheet.8">
                  <p:embed/>
                  <p:pic>
                    <p:nvPicPr>
                      <p:cNvPr id="0" name="Picture 36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705100"/>
                        <a:ext cx="4254500" cy="6518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9053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668344" y="2276872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404963"/>
              </p:ext>
            </p:extLst>
          </p:nvPr>
        </p:nvGraphicFramePr>
        <p:xfrm>
          <a:off x="323528" y="2564904"/>
          <a:ext cx="8352928" cy="388576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1332624"/>
                <a:gridCol w="1224136"/>
                <a:gridCol w="1224136"/>
              </a:tblGrid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398,8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297,8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297,9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565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художественного образования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128,0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88,7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88,7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256,6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202,5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202,6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материально-технической базы учреждений</a:t>
                      </a:r>
                      <a:r>
                        <a:rPr lang="ru-RU" sz="13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мероприятий, поддержка творческой деятельности учреждений культуры, их работников и иных организаций в сфере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11,3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6,1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6,1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 «Развитие туризма на территории ЗАТО Северск»</a:t>
                      </a:r>
                      <a:endParaRPr lang="ru-RU" sz="13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12,1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11,1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11,1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411,0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308,9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309,0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5174" name="Picture 6" descr="http://gdk.seversk.ru/wp-content/uploads/2016_itogi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5" t="28779" r="8454" b="14771"/>
          <a:stretch/>
        </p:blipFill>
        <p:spPr bwMode="auto">
          <a:xfrm>
            <a:off x="1763688" y="436229"/>
            <a:ext cx="5976664" cy="198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4304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61032" cy="170190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1194141"/>
                <a:gridCol w="1152128"/>
                <a:gridCol w="11521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«Мониторинг распространения 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 среди подростков и молодежи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ВИЧ-инфекции среди подростков и молодежи ЗАТО Северск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395536" y="2060848"/>
            <a:ext cx="3714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молодежи в возрасте от 13 до 18 лет, относящихся к «группе риска»,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  <p:graphicFrame>
        <p:nvGraphicFramePr>
          <p:cNvPr id="17410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0457423"/>
              </p:ext>
            </p:extLst>
          </p:nvPr>
        </p:nvGraphicFramePr>
        <p:xfrm>
          <a:off x="177800" y="3644900"/>
          <a:ext cx="426402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1" name="Лист" r:id="rId8" imgW="4295714" imgH="618996" progId="Excel.Sheet.8">
                  <p:embed/>
                </p:oleObj>
              </mc:Choice>
              <mc:Fallback>
                <p:oleObj name="Лист" r:id="rId8" imgW="4295714" imgH="618996" progId="Excel.Sheet.8">
                  <p:embed/>
                  <p:pic>
                    <p:nvPicPr>
                      <p:cNvPr id="0" name="Picture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3644900"/>
                        <a:ext cx="426402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2051720" y="299695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1" name="Рисунок 10" descr="ad56cec6fd4d0d29780b42cbe2b673fd.jpg"/>
          <p:cNvPicPr>
            <a:picLocks noChangeAspect="1"/>
          </p:cNvPicPr>
          <p:nvPr/>
        </p:nvPicPr>
        <p:blipFill>
          <a:blip r:embed="rId10" cstate="print"/>
          <a:srcRect b="6297"/>
          <a:stretch>
            <a:fillRect/>
          </a:stretch>
        </p:blipFill>
        <p:spPr>
          <a:xfrm>
            <a:off x="4572000" y="2214563"/>
            <a:ext cx="3668713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41797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/>
          </p:cNvSpPr>
          <p:nvPr>
            <p:ph type="body" sz="quarter" idx="10"/>
          </p:nvPr>
        </p:nvSpPr>
        <p:spPr>
          <a:xfrm>
            <a:off x="228598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ГОРОДСКОЙ СРЕДЫ И  ИНЖЕНЕРНЫХ ИНФРАСТУКТУР»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7042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 rotWithShape="1">
          <a:blip r:embed="rId3" cstate="print"/>
          <a:srcRect t="14750" b="20102"/>
          <a:stretch/>
        </p:blipFill>
        <p:spPr bwMode="auto">
          <a:xfrm>
            <a:off x="228599" y="116632"/>
            <a:ext cx="8672513" cy="39553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5472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0"/>
            <a:ext cx="2616300" cy="18722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5821" y="420567"/>
            <a:ext cx="3476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126450"/>
              </p:ext>
            </p:extLst>
          </p:nvPr>
        </p:nvGraphicFramePr>
        <p:xfrm>
          <a:off x="539552" y="1916832"/>
          <a:ext cx="7960849" cy="4565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954"/>
                <a:gridCol w="695578"/>
                <a:gridCol w="772331"/>
                <a:gridCol w="761031"/>
                <a:gridCol w="761031"/>
                <a:gridCol w="793924"/>
              </a:tblGrid>
              <a:tr h="4387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</a:p>
                  </a:txBody>
                  <a:tcPr/>
                </a:tc>
              </a:tr>
              <a:tr h="22049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err="1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479,1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517,5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535,9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63,5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77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997,1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1 013,5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1 051,9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585,3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012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3" y="111927"/>
            <a:ext cx="2592288" cy="176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346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жителей, удовлетворенных благоустройством города Северск от числа участников онлайн-опросов на официальных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интернет-ресурсах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с обновленными элементами благоустройства относительно общего количества объектов, подлежащих обновлению (нарастающим итогом),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выданных за год предписаний надзорных органов, направленных на улучшение санитарного состояния города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1988840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обращений жителей города в ландшафтную комиссию с целью сноса или формовочной обрезки деревьев на территории города Северска,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1976201"/>
              </p:ext>
            </p:extLst>
          </p:nvPr>
        </p:nvGraphicFramePr>
        <p:xfrm>
          <a:off x="4283968" y="2060848"/>
          <a:ext cx="4176464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0" name="Worksheet" r:id="rId8" imgW="4267290" imgH="809730" progId="Excel.Sheet.8">
                  <p:embed/>
                </p:oleObj>
              </mc:Choice>
              <mc:Fallback>
                <p:oleObj name="Worksheet" r:id="rId8" imgW="4267290" imgH="809730" progId="Excel.Sheet.8">
                  <p:embed/>
                  <p:pic>
                    <p:nvPicPr>
                      <p:cNvPr id="0" name="Picture 44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2060848"/>
                        <a:ext cx="4176464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312625"/>
              </p:ext>
            </p:extLst>
          </p:nvPr>
        </p:nvGraphicFramePr>
        <p:xfrm>
          <a:off x="4283968" y="3212976"/>
          <a:ext cx="4176464" cy="724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1" name="Worksheet" r:id="rId10" imgW="4286199" imgH="676350" progId="Excel.Sheet.8">
                  <p:embed/>
                </p:oleObj>
              </mc:Choice>
              <mc:Fallback>
                <p:oleObj name="Worksheet" r:id="rId10" imgW="4286199" imgH="676350" progId="Excel.Sheet.8">
                  <p:embed/>
                  <p:pic>
                    <p:nvPicPr>
                      <p:cNvPr id="0" name="Picture 44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3212976"/>
                        <a:ext cx="4176464" cy="7241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3834193"/>
              </p:ext>
            </p:extLst>
          </p:nvPr>
        </p:nvGraphicFramePr>
        <p:xfrm>
          <a:off x="4355976" y="4437112"/>
          <a:ext cx="4167312" cy="648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2" name="Worksheet" r:id="rId12" imgW="4162478" imgH="695250" progId="Excel.Sheet.8">
                  <p:embed/>
                </p:oleObj>
              </mc:Choice>
              <mc:Fallback>
                <p:oleObj name="Worksheet" r:id="rId12" imgW="4162478" imgH="695250" progId="Excel.Sheet.8">
                  <p:embed/>
                  <p:pic>
                    <p:nvPicPr>
                      <p:cNvPr id="0" name="Picture 444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4437112"/>
                        <a:ext cx="4167312" cy="6485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6720087"/>
              </p:ext>
            </p:extLst>
          </p:nvPr>
        </p:nvGraphicFramePr>
        <p:xfrm>
          <a:off x="4355976" y="5517232"/>
          <a:ext cx="4188966" cy="6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3" name="Worksheet" r:id="rId14" imgW="4276745" imgH="790560" progId="Excel.Sheet.8">
                  <p:embed/>
                </p:oleObj>
              </mc:Choice>
              <mc:Fallback>
                <p:oleObj name="Worksheet" r:id="rId14" imgW="4276745" imgH="790560" progId="Excel.Sheet.8">
                  <p:embed/>
                  <p:pic>
                    <p:nvPicPr>
                      <p:cNvPr id="0" name="Picture 44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5517232"/>
                        <a:ext cx="4188966" cy="674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4427984" y="615504"/>
            <a:ext cx="4464088" cy="4506259"/>
            <a:chOff x="3983468" y="-3013395"/>
            <a:chExt cx="4160433" cy="4338318"/>
          </a:xfrm>
        </p:grpSpPr>
        <p:pic>
          <p:nvPicPr>
            <p:cNvPr id="10" name="Рисунок 9" descr="1f51bef118816e78a2817150d2c9e73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83468" y="-3013395"/>
              <a:ext cx="3218945" cy="3040561"/>
            </a:xfrm>
            <a:prstGeom prst="rect">
              <a:avLst/>
            </a:prstGeom>
          </p:spPr>
        </p:pic>
        <p:sp>
          <p:nvSpPr>
            <p:cNvPr id="14" name="Прямоугольник 13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4643437" y="1241273"/>
            <a:ext cx="3145192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2023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34,0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67,1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3,7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животных без владельцев  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825993" y="3627701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988440"/>
              </p:ext>
            </p:extLst>
          </p:nvPr>
        </p:nvGraphicFramePr>
        <p:xfrm>
          <a:off x="394965" y="4082118"/>
          <a:ext cx="8496944" cy="20116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«Озеленение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города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 на территории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51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УЖКХ ТиС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196,2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7218" name="Picture 2" descr="http://banzaiclub.premium.cs2.netpoint-dc.com/uploads/posts/2017-07/1501223526_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62"/>
          <a:stretch/>
        </p:blipFill>
        <p:spPr bwMode="auto">
          <a:xfrm>
            <a:off x="567520" y="901606"/>
            <a:ext cx="3736625" cy="27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210890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риск (число лиц, погибших в дорожно-транспортных происшествиях,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тыс. транспортных средств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1757" y="4309757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исполненных предписаний надзорных органов по вопросам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 и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содержания объектов улично-дорожной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1757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 (год), млн.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2898" y="1916832"/>
            <a:ext cx="39290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 общего пользования местного значения, не отвечающих нормативным требованиям, в общей протяженности автомобильных дорог общего пользования местного значения,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4143372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143372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414337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4143372" y="335699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695561"/>
              </p:ext>
            </p:extLst>
          </p:nvPr>
        </p:nvGraphicFramePr>
        <p:xfrm>
          <a:off x="5004048" y="1844824"/>
          <a:ext cx="3528392" cy="1094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30" name="Worksheet" r:id="rId8" imgW="4183387" imgH="1417392" progId="Excel.Sheet.8">
                  <p:embed/>
                </p:oleObj>
              </mc:Choice>
              <mc:Fallback>
                <p:oleObj name="Worksheet" r:id="rId8" imgW="4183387" imgH="1417392" progId="Excel.Sheet.8">
                  <p:embed/>
                  <p:pic>
                    <p:nvPicPr>
                      <p:cNvPr id="0" name="Picture 43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1844824"/>
                        <a:ext cx="3528392" cy="10948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3851796"/>
              </p:ext>
            </p:extLst>
          </p:nvPr>
        </p:nvGraphicFramePr>
        <p:xfrm>
          <a:off x="5004048" y="2996952"/>
          <a:ext cx="3528392" cy="1047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31" name="Worksheet" r:id="rId10" imgW="4221421" imgH="1371600" progId="Excel.Sheet.8">
                  <p:embed/>
                </p:oleObj>
              </mc:Choice>
              <mc:Fallback>
                <p:oleObj name="Worksheet" r:id="rId10" imgW="4221421" imgH="1371600" progId="Excel.Sheet.8">
                  <p:embed/>
                  <p:pic>
                    <p:nvPicPr>
                      <p:cNvPr id="0" name="Picture 4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2996952"/>
                        <a:ext cx="3528392" cy="10475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452753"/>
              </p:ext>
            </p:extLst>
          </p:nvPr>
        </p:nvGraphicFramePr>
        <p:xfrm>
          <a:off x="5004048" y="4221088"/>
          <a:ext cx="3528392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32" name="Worksheet" r:id="rId12" imgW="3947183" imgH="685800" progId="Excel.Sheet.8">
                  <p:embed/>
                </p:oleObj>
              </mc:Choice>
              <mc:Fallback>
                <p:oleObj name="Worksheet" r:id="rId12" imgW="3947183" imgH="685800" progId="Excel.Sheet.8">
                  <p:embed/>
                  <p:pic>
                    <p:nvPicPr>
                      <p:cNvPr id="0" name="Picture 44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221088"/>
                        <a:ext cx="3528392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535863"/>
              </p:ext>
            </p:extLst>
          </p:nvPr>
        </p:nvGraphicFramePr>
        <p:xfrm>
          <a:off x="5004048" y="5301208"/>
          <a:ext cx="3528392" cy="93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33" name="Worksheet" r:id="rId14" imgW="4221421" imgH="792504" progId="Excel.Sheet.8">
                  <p:embed/>
                </p:oleObj>
              </mc:Choice>
              <mc:Fallback>
                <p:oleObj name="Worksheet" r:id="rId14" imgW="4221421" imgH="792504" progId="Excel.Sheet.8">
                  <p:embed/>
                  <p:pic>
                    <p:nvPicPr>
                      <p:cNvPr id="0" name="Picture 44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5301208"/>
                        <a:ext cx="3528392" cy="936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04663"/>
            <a:ext cx="4176464" cy="396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2915816" y="1551081"/>
            <a:ext cx="27363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2023 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216,0 млн.руб.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ремонт автодорог;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9,7 млн.руб.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дорог 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пром.зоны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8,7 млн.руб.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разметку дорог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740352" y="321297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ÐÑÐ·Ð±Ð°ÑÑÐ´Ð¾ÑÑÑÑÐ¾Ð¹Â» Ð¾ÑÑÐµÐ¼Ð¾Ð½ÑÐ¸ÑÑÐµÑ Ð´Ð¾ÑÐ¾Ð³Ð¸ Ð² ÐÐÐ¢Ð Ð¡ÐµÐ²ÐµÑÑÐº Ð·Ð° 83 Ð¼Ð¸Ð»Ð»Ð¸Ð¾Ð½Ð° ÑÑÐ±Ð»ÐµÐ¹  Â» vseverske.info"/>
          <p:cNvPicPr/>
          <p:nvPr/>
        </p:nvPicPr>
        <p:blipFill>
          <a:blip r:embed="rId3" cstate="print"/>
          <a:srcRect r="2805"/>
          <a:stretch>
            <a:fillRect/>
          </a:stretch>
        </p:blipFill>
        <p:spPr bwMode="auto">
          <a:xfrm>
            <a:off x="166669" y="1050776"/>
            <a:ext cx="2664296" cy="1944216"/>
          </a:xfrm>
          <a:prstGeom prst="rect">
            <a:avLst/>
          </a:prstGeom>
          <a:noFill/>
        </p:spPr>
      </p:pic>
      <p:pic>
        <p:nvPicPr>
          <p:cNvPr id="129028" name="Picture 4" descr="Ð ÐµÐ¼Ð¾Ð½Ñ Ð´Ð¾ÑÐ¾Ð³ 2019 Ð³Ð¾Ð´Ð° | Ð£Ð¿ÑÐ°Ð²Ð»ÐµÐ½Ð¸Ðµ ÐºÐ°Ð¿Ð¸ÑÐ°Ð»ÑÐ½Ð¾Ð³Ð¾ ÑÑÑÐ¾Ð¸ÑÐµÐ»ÑÑÑÐ²Ð°  ÐÐ´Ð¼Ð¸Ð½Ð¸ÑÑÑÐ°ÑÐ¸Ð¸ ÐÐÐ¢Ð Ð¡ÐµÐ²ÐµÑÑÐ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8570" y="908720"/>
            <a:ext cx="2808312" cy="1944216"/>
          </a:xfrm>
          <a:prstGeom prst="rect">
            <a:avLst/>
          </a:prstGeom>
          <a:noFill/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80490"/>
              </p:ext>
            </p:extLst>
          </p:nvPr>
        </p:nvGraphicFramePr>
        <p:xfrm>
          <a:off x="179512" y="3645024"/>
          <a:ext cx="8496944" cy="2468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216,0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63,0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63,0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 на территории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20,6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5,9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улучшение транспортной инфраструктуры»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259,3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209,2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172,0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2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12,1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7,3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7,2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4000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УКС Администрации ЗАТО Северск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27,9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27,9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27,9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535,9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313,2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276,0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0747"/>
              </p:ext>
            </p:extLst>
          </p:nvPr>
        </p:nvGraphicFramePr>
        <p:xfrm>
          <a:off x="0" y="5229200"/>
          <a:ext cx="4229100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93" name="Worksheet" r:id="rId3" imgW="4286199" imgH="1019250" progId="Excel.Sheet.8">
                  <p:embed/>
                </p:oleObj>
              </mc:Choice>
              <mc:Fallback>
                <p:oleObj name="Worksheet" r:id="rId3" imgW="4286199" imgH="1019250" progId="Excel.Sheet.8">
                  <p:embed/>
                  <p:pic>
                    <p:nvPicPr>
                      <p:cNvPr id="0" name="Picture 37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229200"/>
                        <a:ext cx="4229100" cy="98266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5759022"/>
              </p:ext>
            </p:extLst>
          </p:nvPr>
        </p:nvGraphicFramePr>
        <p:xfrm>
          <a:off x="0" y="1854200"/>
          <a:ext cx="4257675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94" name="Worksheet" r:id="rId10" imgW="4286199" imgH="1228770" progId="Excel.Sheet.8">
                  <p:embed/>
                </p:oleObj>
              </mc:Choice>
              <mc:Fallback>
                <p:oleObj name="Worksheet" r:id="rId10" imgW="4286199" imgH="1228770" progId="Excel.Sheet.8">
                  <p:embed/>
                  <p:pic>
                    <p:nvPicPr>
                      <p:cNvPr id="0" name="Picture 37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4200"/>
                        <a:ext cx="4257675" cy="1214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392779"/>
              </p:ext>
            </p:extLst>
          </p:nvPr>
        </p:nvGraphicFramePr>
        <p:xfrm>
          <a:off x="0" y="3717032"/>
          <a:ext cx="4232275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95" name="Worksheet" r:id="rId12" imgW="4257565" imgH="1000080" progId="Excel.Sheet.8">
                  <p:embed/>
                </p:oleObj>
              </mc:Choice>
              <mc:Fallback>
                <p:oleObj name="Worksheet" r:id="rId12" imgW="4257565" imgH="1000080" progId="Excel.Sheet.8">
                  <p:embed/>
                  <p:pic>
                    <p:nvPicPr>
                      <p:cNvPr id="0" name="Picture 37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17032"/>
                        <a:ext cx="4232275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49"/>
            <a:ext cx="2059409" cy="1337336"/>
            <a:chOff x="4286248" y="3896029"/>
            <a:chExt cx="2090566" cy="1226748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575742" y="4360497"/>
              <a:ext cx="1801072" cy="7622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4254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2" y="5301208"/>
            <a:ext cx="2445989" cy="1263045"/>
            <a:chOff x="4286248" y="3909632"/>
            <a:chExt cx="2482994" cy="115814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576320" y="4305798"/>
              <a:ext cx="2192922" cy="761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76320" y="3909632"/>
              <a:ext cx="1714654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31040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09892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872085"/>
              </p:ext>
            </p:extLst>
          </p:nvPr>
        </p:nvGraphicFramePr>
        <p:xfrm>
          <a:off x="251520" y="4869160"/>
          <a:ext cx="8424936" cy="14630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1080120"/>
                <a:gridCol w="1080120"/>
                <a:gridCol w="115212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«Повышение энергетической эффективности в муниципальном </a:t>
                      </a: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 жилищном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«Развитие сетей энергоснабжения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133,2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395536" y="3429000"/>
            <a:ext cx="76328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освещения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модернизацию освещения пешеходных переходов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строительство сетей газоснабжения от ГРС к участкам ТОР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668344" y="450912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8244" name="Picture 4" descr="http://banzaiclub.premium.cs2.netpoint-dc.com/uploads/posts/2013-12/1387169592_q6mz8qip85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81"/>
          <a:stretch/>
        </p:blipFill>
        <p:spPr bwMode="auto">
          <a:xfrm>
            <a:off x="1475656" y="404664"/>
            <a:ext cx="5976664" cy="306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8369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47466506"/>
              </p:ext>
            </p:extLst>
          </p:nvPr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аварийного жилищного фонда в общей площади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помещений, находящихся                           в муниципальной собственности, требующих проведения ремонта, в общей площади муниципального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МКД, в которых выполнен выборочный капитальный ремонт, от общего количества МКД, включенных в Региональную программу капитального ремонта,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572000" y="2420938"/>
          <a:ext cx="3859213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50" name="Worksheet" r:id="rId8" imgW="4198514" imgH="594432" progId="Excel.Sheet.8">
                  <p:embed/>
                </p:oleObj>
              </mc:Choice>
              <mc:Fallback>
                <p:oleObj name="Worksheet" r:id="rId8" imgW="4198514" imgH="594432" progId="Excel.Sheet.8">
                  <p:embed/>
                  <p:pic>
                    <p:nvPicPr>
                      <p:cNvPr id="0" name="Picture 4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420938"/>
                        <a:ext cx="3859213" cy="720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644008" y="3717032"/>
          <a:ext cx="3846513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51" name="Worksheet" r:id="rId10" imgW="4198514" imgH="594432" progId="Excel.Sheet.8">
                  <p:embed/>
                </p:oleObj>
              </mc:Choice>
              <mc:Fallback>
                <p:oleObj name="Worksheet" r:id="rId10" imgW="4198514" imgH="594432" progId="Excel.Sheet.8">
                  <p:embed/>
                  <p:pic>
                    <p:nvPicPr>
                      <p:cNvPr id="0" name="Picture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3717032"/>
                        <a:ext cx="3846513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644008" y="5157192"/>
          <a:ext cx="3843908" cy="71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52" name="Worksheet" r:id="rId12" imgW="4366213" imgH="723816" progId="Excel.Sheet.8">
                  <p:embed/>
                </p:oleObj>
              </mc:Choice>
              <mc:Fallback>
                <p:oleObj name="Worksheet" r:id="rId12" imgW="4366213" imgH="723816" progId="Excel.Sheet.8">
                  <p:embed/>
                  <p:pic>
                    <p:nvPicPr>
                      <p:cNvPr id="0" name="Picture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5157192"/>
                        <a:ext cx="3843908" cy="7193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43609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833879"/>
              </p:ext>
            </p:extLst>
          </p:nvPr>
        </p:nvGraphicFramePr>
        <p:xfrm>
          <a:off x="107504" y="3657600"/>
          <a:ext cx="8280919" cy="30175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968552"/>
                <a:gridCol w="1152128"/>
                <a:gridCol w="1084881"/>
                <a:gridCol w="107535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реализация проекта «Губернаторская ипотека» на территории Томской области»</a:t>
                      </a:r>
                      <a:endParaRPr lang="ru-RU" sz="1200" i="1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жилых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помещений, находящихся в муниципальной собственности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в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домах в части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380312" y="335699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7042" name="Picture 2" descr="https://img04.domclick.ru/79/1b/791bec0a7279aa4acff3d514656542e2383b39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48680"/>
            <a:ext cx="4752528" cy="2736304"/>
          </a:xfrm>
          <a:prstGeom prst="rect">
            <a:avLst/>
          </a:prstGeom>
          <a:noFill/>
        </p:spPr>
      </p:pic>
      <p:pic>
        <p:nvPicPr>
          <p:cNvPr id="87044" name="Picture 4" descr="http://itd2.mycdn.me/image?id=893142446211&amp;t=20&amp;plc=MOBILE&amp;tkn=*A5VAeuW4130f6L0Spw-tObA9mx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3436639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505931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835395"/>
              </p:ext>
            </p:extLst>
          </p:nvPr>
        </p:nvGraphicFramePr>
        <p:xfrm>
          <a:off x="4355976" y="3789040"/>
          <a:ext cx="4176837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35" name="Worksheet" r:id="rId3" imgW="4153024" imgH="1009530" progId="Excel.Sheet.8">
                  <p:embed/>
                </p:oleObj>
              </mc:Choice>
              <mc:Fallback>
                <p:oleObj name="Worksheet" r:id="rId3" imgW="4153024" imgH="1009530" progId="Excel.Sheet.8">
                  <p:embed/>
                  <p:pic>
                    <p:nvPicPr>
                      <p:cNvPr id="0" name="Picture 36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789040"/>
                        <a:ext cx="4176837" cy="112553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7246037"/>
              </p:ext>
            </p:extLst>
          </p:nvPr>
        </p:nvGraphicFramePr>
        <p:xfrm>
          <a:off x="4355976" y="2564904"/>
          <a:ext cx="4044950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36" name="Worksheet" r:id="rId10" imgW="4067122" imgH="704970" progId="Excel.Sheet.8">
                  <p:embed/>
                </p:oleObj>
              </mc:Choice>
              <mc:Fallback>
                <p:oleObj name="Worksheet" r:id="rId10" imgW="4067122" imgH="704970" progId="Excel.Sheet.8">
                  <p:embed/>
                  <p:pic>
                    <p:nvPicPr>
                      <p:cNvPr id="0" name="Picture 36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2564904"/>
                        <a:ext cx="4044950" cy="6842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944036"/>
              </p:ext>
            </p:extLst>
          </p:nvPr>
        </p:nvGraphicFramePr>
        <p:xfrm>
          <a:off x="4427984" y="5626100"/>
          <a:ext cx="4320480" cy="683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37" name="Worksheet" r:id="rId12" imgW="4448279" imgH="619110" progId="Excel.Sheet.8">
                  <p:embed/>
                </p:oleObj>
              </mc:Choice>
              <mc:Fallback>
                <p:oleObj name="Worksheet" r:id="rId12" imgW="4448279" imgH="619110" progId="Excel.Sheet.8">
                  <p:embed/>
                  <p:pic>
                    <p:nvPicPr>
                      <p:cNvPr id="0" name="Picture 36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5626100"/>
                        <a:ext cx="4320480" cy="68322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54366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0" name="Picture 4" descr="https://xn----7sbhlbh0a1awgee.xn--p1ai/uploads/1/08c7b21fa0d3d760f4fca06148e19b8b25cab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67621"/>
            <a:ext cx="3528392" cy="2889571"/>
          </a:xfrm>
          <a:prstGeom prst="rect">
            <a:avLst/>
          </a:prstGeom>
          <a:noFill/>
        </p:spPr>
      </p:pic>
      <p:pic>
        <p:nvPicPr>
          <p:cNvPr id="193538" name="Picture 2" descr="https://xn----7sbhlbh0a1awgee.xn--p1ai/uploads/1/0b6701994294a1590ae2c774574c8528669dad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405787"/>
            <a:ext cx="3672408" cy="2535381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18730"/>
              </p:ext>
            </p:extLst>
          </p:nvPr>
        </p:nvGraphicFramePr>
        <p:xfrm>
          <a:off x="395536" y="5157192"/>
          <a:ext cx="8424936" cy="1554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1048583"/>
                <a:gridCol w="1152128"/>
                <a:gridCol w="1152128"/>
              </a:tblGrid>
              <a:tr h="42289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94432785"/>
              </p:ext>
            </p:extLst>
          </p:nvPr>
        </p:nvGraphicFramePr>
        <p:xfrm>
          <a:off x="467544" y="357736"/>
          <a:ext cx="8856984" cy="1991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668344" y="4869160"/>
            <a:ext cx="128180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sp>
        <p:nvSpPr>
          <p:cNvPr id="2" name="AutoShape 2" descr="ÐÑÐ¾ÐµÐºÑ Â«Ð¤Ð¾ÑÐ¼Ð¸ÑÐ¾Ð²Ð°Ð½Ð¸Ðµ ÐºÐ¾Ð¼ÑÐ¾ÑÑÐ½Ð¾Ð¹ Ð³Ð¾ÑÐ¾Ð´ÑÐºÐ¾Ð¹ ÑÑÐµÐ´ÑÂ» | ÐÐ´Ð¼Ð¸Ð½Ð¸ÑÑÑÐ°ÑÐ¸Ñ Ð¢Ð¾Ð¼ÑÐºÐ¾Ð¹  Ð¾Ð±Ð»Ð°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4719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67764565"/>
              </p:ext>
            </p:extLst>
          </p:nvPr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дорог,     не соответствовавших нормативам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площади дорог),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Доля обеспеченных теплоснабжением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водоснабжением жилых многоквартирных домов,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 имеющих приборов учета,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от общего количества многоквартирных домов,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3563888" y="551723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78" name="Object 6"/>
          <p:cNvGraphicFramePr>
            <a:graphicFrameLocks/>
          </p:cNvGraphicFramePr>
          <p:nvPr/>
        </p:nvGraphicFramePr>
        <p:xfrm>
          <a:off x="4716462" y="3933056"/>
          <a:ext cx="3743969" cy="720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03" name="Worksheet" r:id="rId8" imgW="4213858" imgH="609552" progId="Excel.Sheet.8">
                  <p:embed/>
                </p:oleObj>
              </mc:Choice>
              <mc:Fallback>
                <p:oleObj name="Worksheet" r:id="rId8" imgW="4213858" imgH="609552" progId="Excel.Sheet.8">
                  <p:embed/>
                  <p:pic>
                    <p:nvPicPr>
                      <p:cNvPr id="0" name="Picture 36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2" y="3933056"/>
                        <a:ext cx="3743969" cy="7200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3563888" y="4149080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80" name="Object 8"/>
          <p:cNvGraphicFramePr>
            <a:graphicFrameLocks/>
          </p:cNvGraphicFramePr>
          <p:nvPr/>
        </p:nvGraphicFramePr>
        <p:xfrm>
          <a:off x="4716463" y="2852738"/>
          <a:ext cx="3671887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04" name="Worksheet" r:id="rId10" imgW="4213858" imgH="891648" progId="Excel.Sheet.8">
                  <p:embed/>
                </p:oleObj>
              </mc:Choice>
              <mc:Fallback>
                <p:oleObj name="Worksheet" r:id="rId10" imgW="4213858" imgH="891648" progId="Excel.Sheet.8">
                  <p:embed/>
                  <p:pic>
                    <p:nvPicPr>
                      <p:cNvPr id="0" name="Picture 36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2852738"/>
                        <a:ext cx="3671887" cy="642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97" name="Object 325"/>
          <p:cNvGraphicFramePr>
            <a:graphicFrameLocks/>
          </p:cNvGraphicFramePr>
          <p:nvPr/>
        </p:nvGraphicFramePr>
        <p:xfrm>
          <a:off x="4787900" y="5229201"/>
          <a:ext cx="3549650" cy="6480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05" name="Worksheet" r:id="rId12" imgW="4183387" imgH="609552" progId="Excel.Sheet.8">
                  <p:embed/>
                </p:oleObj>
              </mc:Choice>
              <mc:Fallback>
                <p:oleObj name="Worksheet" r:id="rId12" imgW="4183387" imgH="609552" progId="Excel.Sheet.8">
                  <p:embed/>
                  <p:pic>
                    <p:nvPicPr>
                      <p:cNvPr id="0" name="Picture 36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5229201"/>
                        <a:ext cx="3549650" cy="6480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910090"/>
              </p:ext>
            </p:extLst>
          </p:nvPr>
        </p:nvGraphicFramePr>
        <p:xfrm>
          <a:off x="256391" y="2912675"/>
          <a:ext cx="8132034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712927"/>
                <a:gridCol w="806369"/>
                <a:gridCol w="806369"/>
                <a:gridCol w="806369"/>
              </a:tblGrid>
              <a:tr h="44431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r>
                        <a:rPr lang="ru-RU" sz="1400" b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Основное мероприятие: содержание и ремонт улично-дорожной сети внегородских территорий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«Создание условий для развития субъектов малых форм хозяйствования и обеспечения граждан внегородских территорий услугами теплоснабжения и водоснабжения»,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ВЦП «Возмещение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ресурсоснабжающим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организациям затрат в связи с оказанием услуг в сфере теплоснабжения и водоснабжения гражданам на внегородских территориях ЗАТО Северск»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6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2965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12" y="93007"/>
            <a:ext cx="79551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899592" y="1340768"/>
            <a:ext cx="30243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452320" y="2636912"/>
            <a:ext cx="12961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7282" name="Picture 2" descr="http://vseverske.info/uploads/posts/2016-08/1470894719_es_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764704"/>
            <a:ext cx="3959944" cy="1944216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404664"/>
            <a:ext cx="5148064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kumimoji="0" lang="ru-RU" sz="1400" b="1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268760"/>
            <a:ext cx="2664296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комфортной среды проживания                       на внегородских территориях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173200"/>
              </p:ext>
            </p:extLst>
          </p:nvPr>
        </p:nvGraphicFramePr>
        <p:xfrm>
          <a:off x="71406" y="4929198"/>
          <a:ext cx="8533042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6658"/>
                <a:gridCol w="1224136"/>
                <a:gridCol w="1080120"/>
                <a:gridCol w="1152128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Экологическое развитие ЗАТО </a:t>
                      </a:r>
                      <a:r>
                        <a:rPr lang="ru-RU" sz="12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38959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в экологических мероприятиях, от численности детей этой же возрастной группы, обучающихся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образовательных учреждениях,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уборкой от отходов,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/>
          </p:nvPr>
        </p:nvGraphicFramePr>
        <p:xfrm>
          <a:off x="4064000" y="2298700"/>
          <a:ext cx="42418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14" name="Worksheet" r:id="rId8" imgW="4257565" imgH="800010" progId="Excel.Sheet.8">
                  <p:embed/>
                </p:oleObj>
              </mc:Choice>
              <mc:Fallback>
                <p:oleObj name="Worksheet" r:id="rId8" imgW="4257565" imgH="800010" progId="Excel.Sheet.8">
                  <p:embed/>
                  <p:pic>
                    <p:nvPicPr>
                      <p:cNvPr id="0" name="Picture 24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0" y="2298700"/>
                        <a:ext cx="4241800" cy="927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/>
          </p:nvPr>
        </p:nvGraphicFramePr>
        <p:xfrm>
          <a:off x="4140200" y="3429001"/>
          <a:ext cx="4113213" cy="792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15" name="Worksheet" r:id="rId10" imgW="4295654" imgH="743040" progId="Excel.Sheet.8">
                  <p:embed/>
                </p:oleObj>
              </mc:Choice>
              <mc:Fallback>
                <p:oleObj name="Worksheet" r:id="rId10" imgW="4295654" imgH="743040" progId="Excel.Sheet.8">
                  <p:embed/>
                  <p:pic>
                    <p:nvPicPr>
                      <p:cNvPr id="0" name="Picture 24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3429001"/>
                        <a:ext cx="4113213" cy="792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312159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Уровень преступности, преступлений на 100 тыс. населения,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Мероприятия, направленные на обеспечение безопасности в период весеннего половодья, % выполненных мероприятий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/>
          </p:nvPr>
        </p:nvGraphicFramePr>
        <p:xfrm>
          <a:off x="4356100" y="2708275"/>
          <a:ext cx="4022725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7" name="Worksheet" r:id="rId8" imgW="3954746" imgH="891648" progId="Excel.Sheet.8">
                  <p:embed/>
                </p:oleObj>
              </mc:Choice>
              <mc:Fallback>
                <p:oleObj name="Worksheet" r:id="rId8" imgW="3954746" imgH="891648" progId="Excel.Sheet.8">
                  <p:embed/>
                  <p:pic>
                    <p:nvPicPr>
                      <p:cNvPr id="0" name="Picture 35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2708275"/>
                        <a:ext cx="4022725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427984" y="3933056"/>
          <a:ext cx="3888432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8" name="Worksheet" r:id="rId10" imgW="4183387" imgH="594432" progId="Excel.Sheet.8">
                  <p:embed/>
                </p:oleObj>
              </mc:Choice>
              <mc:Fallback>
                <p:oleObj name="Worksheet" r:id="rId10" imgW="4183387" imgH="594432" progId="Excel.Sheet.8">
                  <p:embed/>
                  <p:pic>
                    <p:nvPicPr>
                      <p:cNvPr id="0" name="Picture 36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3933056"/>
                        <a:ext cx="3888432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/>
          </p:nvPr>
        </p:nvGraphicFramePr>
        <p:xfrm>
          <a:off x="4644008" y="5157192"/>
          <a:ext cx="3710881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79" name="Worksheet" r:id="rId12" imgW="4221421" imgH="594432" progId="Excel.Sheet.8">
                  <p:embed/>
                </p:oleObj>
              </mc:Choice>
              <mc:Fallback>
                <p:oleObj name="Worksheet" r:id="rId12" imgW="4221421" imgH="594432" progId="Excel.Sheet.8">
                  <p:embed/>
                  <p:pic>
                    <p:nvPicPr>
                      <p:cNvPr id="0" name="Picture 36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5157192"/>
                        <a:ext cx="3710881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409818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584776"/>
              </p:ext>
            </p:extLst>
          </p:nvPr>
        </p:nvGraphicFramePr>
        <p:xfrm>
          <a:off x="395536" y="2996952"/>
          <a:ext cx="8533042" cy="352839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8626"/>
                <a:gridCol w="1368152"/>
                <a:gridCol w="1224136"/>
                <a:gridCol w="1152128"/>
              </a:tblGrid>
              <a:tr h="50847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508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 на территории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8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в том числе: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64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муниципальных 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11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ЗАТО Северск от чрезвычайных ситуаций мирного и военного времени», в том числе: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504" y="332656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884368" y="263691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00706" name="Picture 2" descr="https://xn----7sbhlbh0a1awgee.xn--p1ai/uploads/ckfinder/userfiles/images/IMG-20200616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764704"/>
            <a:ext cx="2880320" cy="2160240"/>
          </a:xfrm>
          <a:prstGeom prst="rect">
            <a:avLst/>
          </a:prstGeom>
          <a:noFill/>
        </p:spPr>
      </p:pic>
      <p:pic>
        <p:nvPicPr>
          <p:cNvPr id="200708" name="Picture 4" descr="http://banzaiclub.premium.cs2.netpoint-dc.com/uploads/posts/2016-08/1472015358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764705"/>
            <a:ext cx="3204355" cy="21362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531404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>
            <a:spLocks noGrp="1"/>
          </p:cNvSpPr>
          <p:nvPr>
            <p:ph type="body" sz="quarter" idx="10"/>
          </p:nvPr>
        </p:nvSpPr>
        <p:spPr>
          <a:xfrm>
            <a:off x="131111" y="3657940"/>
            <a:ext cx="8782676" cy="301083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«СОВЕРШЕНСТВОВАНИЕ ДЕЙСТВУЮЩЕЙ СИСТЕМЫ МУНИЦИПАЛЬНОГО УПРАВЛЕНИЯ»</a:t>
            </a:r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377" name="Picture 1" descr="D:\Мои документы\Холоша\СЕВЕРСК ФОТО\_VD99726.JPG"/>
          <p:cNvPicPr>
            <a:picLocks noChangeAspect="1" noChangeArrowheads="1"/>
          </p:cNvPicPr>
          <p:nvPr/>
        </p:nvPicPr>
        <p:blipFill rotWithShape="1">
          <a:blip r:embed="rId3" cstate="print"/>
          <a:srcRect l="12178" r="5003" b="50092"/>
          <a:stretch/>
        </p:blipFill>
        <p:spPr bwMode="auto">
          <a:xfrm>
            <a:off x="131111" y="116632"/>
            <a:ext cx="8782676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4277659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139083"/>
              </p:ext>
            </p:extLst>
          </p:nvPr>
        </p:nvGraphicFramePr>
        <p:xfrm>
          <a:off x="323528" y="3312758"/>
          <a:ext cx="8301228" cy="3348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035"/>
                <a:gridCol w="645506"/>
                <a:gridCol w="645505"/>
                <a:gridCol w="1004120"/>
                <a:gridCol w="1093587"/>
                <a:gridCol w="1039475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3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</a:p>
                    <a:p>
                      <a:pPr algn="ctr"/>
                      <a:endParaRPr lang="ru-RU" sz="1150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78,5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3.Развитие информационного общества 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2022 года 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0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</a:t>
                      </a:r>
                      <a:r>
                        <a:rPr lang="ru-RU" sz="125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ДЕЙСТВУЮЩЕЙ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134,2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141,7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130,1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5735787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61236788"/>
              </p:ext>
            </p:extLst>
          </p:nvPr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101671"/>
              </p:ext>
            </p:extLst>
          </p:nvPr>
        </p:nvGraphicFramePr>
        <p:xfrm>
          <a:off x="71406" y="4500570"/>
          <a:ext cx="8533042" cy="188749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1228127"/>
                <a:gridCol w="1152128"/>
                <a:gridCol w="1152128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долговой устойчивости бюджета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43188" y="3268199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11960" y="1475846"/>
            <a:ext cx="42827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налоговых и неналоговых доходов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(за исключением поступлений по доп. нормативам отчислений) в общем объеме собственных доходов,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/>
          </p:nvPr>
        </p:nvGraphicFramePr>
        <p:xfrm>
          <a:off x="5346700" y="3251200"/>
          <a:ext cx="3343275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16" name="Worksheet" r:id="rId8" imgW="3695635" imgH="769608" progId="Excel.Sheet.8">
                  <p:embed/>
                </p:oleObj>
              </mc:Choice>
              <mc:Fallback>
                <p:oleObj name="Worksheet" r:id="rId8" imgW="3695635" imgH="769608" progId="Excel.Sheet.8">
                  <p:embed/>
                  <p:pic>
                    <p:nvPicPr>
                      <p:cNvPr id="0" name="Picture 37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3251200"/>
                        <a:ext cx="3343275" cy="754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5612" name="Рисунок 14" descr="59ea1d56c92a515f3a829b28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43250"/>
            <a:ext cx="264318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0" y="2082800"/>
          <a:ext cx="4140200" cy="1185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17" name="Worksheet" r:id="rId11" imgW="4183387" imgH="1188648" progId="Excel.Sheet.8">
                  <p:embed/>
                </p:oleObj>
              </mc:Choice>
              <mc:Fallback>
                <p:oleObj name="Worksheet" r:id="rId11" imgW="4183387" imgH="1188648" progId="Excel.Sheet.8">
                  <p:embed/>
                  <p:pic>
                    <p:nvPicPr>
                      <p:cNvPr id="0" name="Picture 37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82800"/>
                        <a:ext cx="4140200" cy="1185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633515"/>
              </p:ext>
            </p:extLst>
          </p:nvPr>
        </p:nvGraphicFramePr>
        <p:xfrm>
          <a:off x="4419601" y="2349500"/>
          <a:ext cx="3896816" cy="791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18" name="Worksheet" r:id="rId13" imgW="4198514" imgH="1409616" progId="Excel.Sheet.8">
                  <p:embed/>
                </p:oleObj>
              </mc:Choice>
              <mc:Fallback>
                <p:oleObj name="Worksheet" r:id="rId13" imgW="4198514" imgH="1409616" progId="Excel.Sheet.8">
                  <p:embed/>
                  <p:pic>
                    <p:nvPicPr>
                      <p:cNvPr id="0" name="Picture 373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1" y="2349500"/>
                        <a:ext cx="3896816" cy="7914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550263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556792"/>
            <a:ext cx="3571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государственную регистрацию права собственности, от общего количества объектов недвижимости, числящихся в Реестре муниципального имущества ЗАТО Северск и подлежащих регистрации,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3789040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%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2494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земельных участков, являющихся объектами налогообложения земельным налогом,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общей площади территории городского округа,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51920" y="314096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51920" y="4797152"/>
            <a:ext cx="428628" cy="428628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7" name="Диаграмма 18"/>
          <p:cNvGraphicFramePr>
            <a:graphicFrameLocks/>
          </p:cNvGraphicFramePr>
          <p:nvPr>
            <p:extLst/>
          </p:nvPr>
        </p:nvGraphicFramePr>
        <p:xfrm>
          <a:off x="4279900" y="1841500"/>
          <a:ext cx="42608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69" name="Worksheet" r:id="rId8" imgW="4267290" imgH="609660" progId="Excel.Sheet.8">
                  <p:embed/>
                </p:oleObj>
              </mc:Choice>
              <mc:Fallback>
                <p:oleObj name="Worksheet" r:id="rId8" imgW="4267290" imgH="609660" progId="Excel.Sheet.8">
                  <p:embed/>
                  <p:pic>
                    <p:nvPicPr>
                      <p:cNvPr id="0" name="Picture 48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841500"/>
                        <a:ext cx="4260850" cy="62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203700" y="2984500"/>
          <a:ext cx="4100513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70" name="Worksheet" r:id="rId10" imgW="4257565" imgH="600210" progId="Excel.Sheet.8">
                  <p:embed/>
                </p:oleObj>
              </mc:Choice>
              <mc:Fallback>
                <p:oleObj name="Worksheet" r:id="rId10" imgW="4257565" imgH="600210" progId="Excel.Sheet.8">
                  <p:embed/>
                  <p:pic>
                    <p:nvPicPr>
                      <p:cNvPr id="0" name="Picture 48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2984500"/>
                        <a:ext cx="4100513" cy="665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/>
          </p:nvPr>
        </p:nvGraphicFramePr>
        <p:xfrm>
          <a:off x="4211638" y="4005263"/>
          <a:ext cx="42513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71" name="Worksheet" r:id="rId12" imgW="4257565" imgH="600210" progId="Excel.Sheet.8">
                  <p:embed/>
                </p:oleObj>
              </mc:Choice>
              <mc:Fallback>
                <p:oleObj name="Worksheet" r:id="rId12" imgW="4257565" imgH="600210" progId="Excel.Sheet.8">
                  <p:embed/>
                  <p:pic>
                    <p:nvPicPr>
                      <p:cNvPr id="0" name="Picture 48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38" y="4005263"/>
                        <a:ext cx="42513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16"/>
          <p:cNvSpPr>
            <a:spLocks noChangeArrowheads="1"/>
          </p:cNvSpPr>
          <p:nvPr/>
        </p:nvSpPr>
        <p:spPr bwMode="auto">
          <a:xfrm>
            <a:off x="179512" y="4869160"/>
            <a:ext cx="3571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 м3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8" name="Object 8"/>
          <p:cNvGraphicFramePr>
            <a:graphicFrameLocks/>
          </p:cNvGraphicFramePr>
          <p:nvPr/>
        </p:nvGraphicFramePr>
        <p:xfrm>
          <a:off x="4279900" y="4724400"/>
          <a:ext cx="425132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72" name="Worksheet" r:id="rId14" imgW="4257565" imgH="600210" progId="Excel.Sheet.8">
                  <p:embed/>
                </p:oleObj>
              </mc:Choice>
              <mc:Fallback>
                <p:oleObj name="Worksheet" r:id="rId14" imgW="4257565" imgH="600210" progId="Excel.Sheet.8">
                  <p:embed/>
                  <p:pic>
                    <p:nvPicPr>
                      <p:cNvPr id="0" name="Picture 484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4724400"/>
                        <a:ext cx="4251325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Стрелка вправо 24"/>
          <p:cNvSpPr/>
          <p:nvPr/>
        </p:nvSpPr>
        <p:spPr>
          <a:xfrm>
            <a:off x="3851920" y="407707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208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192162"/>
              </p:ext>
            </p:extLst>
          </p:nvPr>
        </p:nvGraphicFramePr>
        <p:xfrm>
          <a:off x="179512" y="476672"/>
          <a:ext cx="8389596" cy="304653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1259924"/>
                <a:gridCol w="1224136"/>
                <a:gridCol w="1152128"/>
              </a:tblGrid>
              <a:tr h="48146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81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1,3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7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28,7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15,4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15,9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3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28,7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15,4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15,9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7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устойчивого управления лесами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19,3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17,3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16,7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47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50,1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38,8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38,9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99,4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72,6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72,6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8344" y="188640"/>
            <a:ext cx="8778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7" name="Picture 2" descr="https://im0-tub-ru.yandex.net/i?id=8e1a28441d8f09eba6c57c2b5a3fc163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8496944" cy="26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473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0"/>
            <a:ext cx="8424936" cy="369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«Цифровое развитие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246600803"/>
              </p:ext>
            </p:extLst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аттестованных муниципальных информационных систем ЗАТО Северск (нарастающим итогом), 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2780928"/>
            <a:ext cx="35718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067944" y="3068960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85" name="Picture 13" descr="https://economic-definition.com/Images/Forex_Otzovik/290/380/3251090491-dostup_k_informacii_cherez_global_nuyu_cifrovuyu_set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8259" y="3899957"/>
            <a:ext cx="3811881" cy="2448272"/>
          </a:xfrm>
          <a:prstGeom prst="rect">
            <a:avLst/>
          </a:prstGeom>
          <a:noFill/>
        </p:spPr>
      </p:pic>
      <p:graphicFrame>
        <p:nvGraphicFramePr>
          <p:cNvPr id="11" name="Диаграмма 18"/>
          <p:cNvGraphicFramePr>
            <a:graphicFrameLocks/>
          </p:cNvGraphicFramePr>
          <p:nvPr>
            <p:extLst/>
          </p:nvPr>
        </p:nvGraphicFramePr>
        <p:xfrm>
          <a:off x="4394200" y="1905000"/>
          <a:ext cx="4267200" cy="731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16" name="Worksheet" r:id="rId9" imgW="4286199" imgH="619110" progId="Excel.Sheet.8">
                  <p:embed/>
                </p:oleObj>
              </mc:Choice>
              <mc:Fallback>
                <p:oleObj name="Worksheet" r:id="rId9" imgW="4286199" imgH="619110" progId="Excel.Sheet.8">
                  <p:embed/>
                  <p:pic>
                    <p:nvPicPr>
                      <p:cNvPr id="0" name="Picture 24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1905000"/>
                        <a:ext cx="4267200" cy="731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4394200" y="2996952"/>
          <a:ext cx="4257675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17" name="Worksheet" r:id="rId11" imgW="4267290" imgH="609660" progId="Excel.Sheet.8">
                  <p:embed/>
                </p:oleObj>
              </mc:Choice>
              <mc:Fallback>
                <p:oleObj name="Worksheet" r:id="rId11" imgW="4267290" imgH="609660" progId="Excel.Sheet.8">
                  <p:embed/>
                  <p:pic>
                    <p:nvPicPr>
                      <p:cNvPr id="0" name="Picture 24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996952"/>
                        <a:ext cx="4257675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3541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400150"/>
              </p:ext>
            </p:extLst>
          </p:nvPr>
        </p:nvGraphicFramePr>
        <p:xfrm>
          <a:off x="323527" y="728835"/>
          <a:ext cx="8424937" cy="226537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860945"/>
                <a:gridCol w="1211757"/>
                <a:gridCol w="1069197"/>
                <a:gridCol w="1283038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42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Цифровизация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городского хозяйства «Умный город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Импортозамещение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информационных технологиях»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использованием информационно-телекоммуникационных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293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5" y="9224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«Цифровое развитие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6276" y="438501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126978" name="Picture 2" descr="http://commitpoint.com/assets/images/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84984"/>
            <a:ext cx="5112568" cy="340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696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581128"/>
            <a:ext cx="8672513" cy="220543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«ДИВЕРСИФИКАЦИЯ ЭКОНОМИКИ»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tomskw.ru/wp-content/uploads/2020/11/3-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8640960" cy="444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2174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занятых в сфере малого и среднего предпринимательства, включая индивидуальных предпринимателей,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941168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общем числе занятых ЗАТО </a:t>
            </a:r>
            <a:r>
              <a:rPr lang="ru-RU" sz="12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15719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/>
          </p:nvPr>
        </p:nvGraphicFramePr>
        <p:xfrm>
          <a:off x="4279900" y="2197100"/>
          <a:ext cx="4173538" cy="76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74" name="Worksheet" r:id="rId8" imgW="4190950" imgH="784944" progId="Excel.Sheet.8">
                  <p:embed/>
                </p:oleObj>
              </mc:Choice>
              <mc:Fallback>
                <p:oleObj name="Worksheet" r:id="rId8" imgW="4190950" imgH="784944" progId="Excel.Sheet.8">
                  <p:embed/>
                  <p:pic>
                    <p:nvPicPr>
                      <p:cNvPr id="0" name="Picture 4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197100"/>
                        <a:ext cx="4173538" cy="766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279900" y="3479800"/>
          <a:ext cx="4189413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75" name="Worksheet" r:id="rId10" imgW="4206294" imgH="792504" progId="Excel.Sheet.8">
                  <p:embed/>
                </p:oleObj>
              </mc:Choice>
              <mc:Fallback>
                <p:oleObj name="Worksheet" r:id="rId10" imgW="4206294" imgH="792504" progId="Excel.Sheet.8">
                  <p:embed/>
                  <p:pic>
                    <p:nvPicPr>
                      <p:cNvPr id="0" name="Picture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479800"/>
                        <a:ext cx="4189413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292600" y="4965700"/>
          <a:ext cx="4110038" cy="767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76" name="Worksheet" r:id="rId12" imgW="4183387" imgH="609552" progId="Excel.Sheet.8">
                  <p:embed/>
                </p:oleObj>
              </mc:Choice>
              <mc:Fallback>
                <p:oleObj name="Worksheet" r:id="rId12" imgW="4183387" imgH="609552" progId="Excel.Sheet.8">
                  <p:embed/>
                  <p:pic>
                    <p:nvPicPr>
                      <p:cNvPr id="0" name="Picture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4965700"/>
                        <a:ext cx="4110038" cy="7675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06898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16632"/>
            <a:ext cx="85725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236296" y="2780928"/>
            <a:ext cx="1296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337105"/>
              </p:ext>
            </p:extLst>
          </p:nvPr>
        </p:nvGraphicFramePr>
        <p:xfrm>
          <a:off x="251520" y="3284984"/>
          <a:ext cx="8136904" cy="245704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5472608"/>
                <a:gridCol w="877556"/>
                <a:gridCol w="922644"/>
                <a:gridCol w="864096"/>
              </a:tblGrid>
              <a:tr h="48378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24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 в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ÐÐ¸Ð·Ð½ÐµÑÐ¼ÐµÐ½Ñ Ð¸Ð·Ð¾Ð¼ÐµÑÑÐ¸ÑÐµÑÐºÐ¸Ðµ Ð¸ÐºÐ¾Ð½ÐºÐ¸ Ñ Ð¼ÑÐ¶ÑÐºÐ¸Ð¼Ð¸ Ð¸ Ð¶ÐµÐ½ÑÐºÐ¸Ð¼Ð¸ Ð»Ð¸ÑÐ°Ð¼Ð¸ Ð¸ Ð´ÐµÐ½ÑÐ³Ð¸ Ð¸ Ð±Ð¸Ð·Ð½ÐµÑ ÑÐ¸Ð¼Ð²Ð¾Ð»Ñ Ð¸Ð·Ð¾Ð»Ð¸ÑÐ¾Ð²Ð°Ð½Ñ ÐÐµÑÐ¿Ð»Ð°ÑÐ½ÑÐµ Ð²ÐµÐºÑÐ¾ÑÑ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548680"/>
            <a:ext cx="3168352" cy="2376264"/>
          </a:xfrm>
          <a:prstGeom prst="rect">
            <a:avLst/>
          </a:prstGeom>
          <a:noFill/>
        </p:spPr>
      </p:pic>
      <p:pic>
        <p:nvPicPr>
          <p:cNvPr id="10" name="Picture 4" descr="https://rv-news.ru/wp-content/uploads/2022/04/881_n1998835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4859378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1829" y="5366258"/>
            <a:ext cx="2037171" cy="1441299"/>
          </a:xfrm>
          <a:prstGeom prst="rect">
            <a:avLst/>
          </a:prstGeom>
          <a:noFill/>
        </p:spPr>
      </p:pic>
      <p:sp>
        <p:nvSpPr>
          <p:cNvPr id="69" name="Блок-схема: процесс 68"/>
          <p:cNvSpPr/>
          <p:nvPr/>
        </p:nvSpPr>
        <p:spPr>
          <a:xfrm rot="10800000">
            <a:off x="-14624" y="-19749"/>
            <a:ext cx="9154040" cy="673103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4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583" y="5179149"/>
            <a:ext cx="2037313" cy="1457888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/>
          </p:nvPr>
        </p:nvGraphicFramePr>
        <p:xfrm>
          <a:off x="2555776" y="5373216"/>
          <a:ext cx="4680520" cy="1224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-1923112" y="8194725"/>
            <a:ext cx="731595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8368578" y="6454475"/>
            <a:ext cx="720080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kumimoji="0"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Заголовок 1"/>
          <p:cNvSpPr txBox="1">
            <a:spLocks/>
          </p:cNvSpPr>
          <p:nvPr/>
        </p:nvSpPr>
        <p:spPr>
          <a:xfrm>
            <a:off x="674655" y="-23960"/>
            <a:ext cx="8435280" cy="7073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ИНТЕГРАЦИЯ МУНИЦИПАЛЬНЫХ ПРОГРАММ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НАЦИОНАЛЬНЫЕ И РЕГИОНАЛЬНЫЕ ПРОЕКТЫ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32280" y="1134130"/>
            <a:ext cx="9088658" cy="4222515"/>
            <a:chOff x="98644" y="770649"/>
            <a:chExt cx="8961677" cy="4222515"/>
          </a:xfrm>
        </p:grpSpPr>
        <p:graphicFrame>
          <p:nvGraphicFramePr>
            <p:cNvPr id="20" name="Диаграмма 19"/>
            <p:cNvGraphicFramePr/>
            <p:nvPr>
              <p:extLst/>
            </p:nvPr>
          </p:nvGraphicFramePr>
          <p:xfrm>
            <a:off x="98644" y="770649"/>
            <a:ext cx="8961677" cy="42225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Прямоугольник 20"/>
            <p:cNvSpPr/>
            <p:nvPr/>
          </p:nvSpPr>
          <p:spPr>
            <a:xfrm>
              <a:off x="959040" y="2611927"/>
              <a:ext cx="1516179" cy="11079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200" b="1" dirty="0" smtClean="0">
                  <a:ln w="0"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ВСЕГО</a:t>
              </a:r>
            </a:p>
            <a:p>
              <a:pPr algn="ctr"/>
              <a:r>
                <a:rPr lang="ru-RU" sz="2200" b="1" dirty="0" smtClean="0">
                  <a:ln w="0"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216,5</a:t>
              </a:r>
            </a:p>
            <a:p>
              <a:pPr algn="ctr"/>
              <a:r>
                <a:rPr lang="ru-RU" sz="2200" b="1" dirty="0" smtClean="0">
                  <a:ln w="0"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 руб.</a:t>
              </a:r>
              <a:endParaRPr lang="ru-RU" sz="2200" b="1" dirty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2" name="Соединительная линия уступом 21"/>
            <p:cNvCxnSpPr/>
            <p:nvPr/>
          </p:nvCxnSpPr>
          <p:spPr>
            <a:xfrm>
              <a:off x="1956814" y="1741530"/>
              <a:ext cx="1586895" cy="526188"/>
            </a:xfrm>
            <a:prstGeom prst="bentConnector3">
              <a:avLst>
                <a:gd name="adj1" fmla="val 65617"/>
              </a:avLst>
            </a:prstGeom>
            <a:ln w="19050">
              <a:solidFill>
                <a:schemeClr val="accent5">
                  <a:lumMod val="75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Соединительная линия уступом 22"/>
            <p:cNvCxnSpPr/>
            <p:nvPr/>
          </p:nvCxnSpPr>
          <p:spPr>
            <a:xfrm flipV="1">
              <a:off x="2627784" y="3573016"/>
              <a:ext cx="915925" cy="720082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accent6">
                  <a:lumMod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334380" y="1801267"/>
              <a:ext cx="1713123" cy="406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ru-RU" sz="1500" b="1" dirty="0" smtClean="0">
                  <a:solidFill>
                    <a:schemeClr val="accent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Спорт-</a:t>
              </a:r>
            </a:p>
            <a:p>
              <a:pPr algn="ctr">
                <a:lnSpc>
                  <a:spcPts val="1200"/>
                </a:lnSpc>
              </a:pPr>
              <a:r>
                <a:rPr lang="ru-RU" sz="1500" b="1" dirty="0" smtClean="0">
                  <a:solidFill>
                    <a:schemeClr val="accent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норма жизни</a:t>
              </a:r>
              <a:endParaRPr lang="ru-RU" sz="1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5" name="Прямая со стрелкой 24"/>
            <p:cNvCxnSpPr/>
            <p:nvPr/>
          </p:nvCxnSpPr>
          <p:spPr>
            <a:xfrm>
              <a:off x="183204" y="4653136"/>
              <a:ext cx="3452692" cy="0"/>
            </a:xfrm>
            <a:prstGeom prst="straightConnector1">
              <a:avLst/>
            </a:prstGeom>
            <a:ln w="19050">
              <a:solidFill>
                <a:schemeClr val="accent4">
                  <a:lumMod val="50000"/>
                </a:schemeClr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26" name="TextBox 1"/>
            <p:cNvSpPr txBox="1"/>
            <p:nvPr/>
          </p:nvSpPr>
          <p:spPr>
            <a:xfrm>
              <a:off x="7571988" y="3954935"/>
              <a:ext cx="1488333" cy="291917"/>
            </a:xfrm>
            <a:prstGeom prst="rect">
              <a:avLst/>
            </a:prstGeom>
          </p:spPr>
          <p:txBody>
            <a:bodyPr wrap="non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200"/>
                </a:lnSpc>
              </a:pPr>
              <a:r>
                <a:rPr lang="ru-RU" sz="15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Формирование </a:t>
              </a:r>
            </a:p>
            <a:p>
              <a:pPr algn="ctr">
                <a:lnSpc>
                  <a:spcPts val="1200"/>
                </a:lnSpc>
              </a:pPr>
              <a:r>
                <a:rPr lang="ru-RU" sz="15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современной </a:t>
              </a:r>
            </a:p>
            <a:p>
              <a:pPr algn="ctr">
                <a:lnSpc>
                  <a:spcPts val="1200"/>
                </a:lnSpc>
              </a:pPr>
              <a:r>
                <a:rPr lang="ru-RU" sz="1500" b="1" dirty="0" err="1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гор.среды</a:t>
              </a:r>
              <a:endParaRPr lang="ru-RU" sz="15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>
              <a:off x="6732240" y="2348880"/>
              <a:ext cx="1123572" cy="0"/>
            </a:xfrm>
            <a:prstGeom prst="line">
              <a:avLst/>
            </a:prstGeom>
            <a:ln w="19050">
              <a:solidFill>
                <a:schemeClr val="accent5">
                  <a:lumMod val="75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1717129" y="1187532"/>
              <a:ext cx="1457741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ru-RU" sz="20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13,2</a:t>
              </a:r>
              <a:r>
                <a:rPr lang="ru-RU" sz="16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200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 руб.</a:t>
              </a:r>
            </a:p>
            <a:p>
              <a:pPr algn="ctr">
                <a:lnSpc>
                  <a:spcPts val="1800"/>
                </a:lnSpc>
              </a:pPr>
              <a:r>
                <a:rPr lang="ru-RU" b="1" dirty="0" smtClean="0">
                  <a:solidFill>
                    <a:schemeClr val="accent5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6% </a:t>
              </a:r>
              <a:endPara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347864" y="683372"/>
            <a:ext cx="4213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2023 год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79405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Блок-схема: процесс 13"/>
          <p:cNvSpPr/>
          <p:nvPr/>
        </p:nvSpPr>
        <p:spPr>
          <a:xfrm rot="10800000">
            <a:off x="6400" y="-77408"/>
            <a:ext cx="9154040" cy="554079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3634" y="117793"/>
            <a:ext cx="856895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200" b="1" spc="50" dirty="0" smtClean="0">
                <a:ln w="13500">
                  <a:solidFill>
                    <a:srgbClr val="002060">
                      <a:alpha val="65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«БЮДЖЕТ РАЗВИТИЯ» и  КАПИТАЛЬНЫЙ РЕМОНТ </a:t>
            </a:r>
            <a:endParaRPr lang="ru-RU" sz="2200" b="1" spc="50" dirty="0">
              <a:ln w="13500">
                <a:solidFill>
                  <a:srgbClr val="002060">
                    <a:alpha val="65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61456" y="620688"/>
            <a:ext cx="827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kumimoji="0" lang="ru-RU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лн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руб.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8575248" y="6367893"/>
            <a:ext cx="576064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283334"/>
              </p:ext>
            </p:extLst>
          </p:nvPr>
        </p:nvGraphicFramePr>
        <p:xfrm>
          <a:off x="156512" y="980728"/>
          <a:ext cx="8708752" cy="247338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35487"/>
                <a:gridCol w="1162682"/>
                <a:gridCol w="1162682"/>
                <a:gridCol w="1162682"/>
                <a:gridCol w="985219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2022г.</a:t>
                      </a:r>
                      <a:endParaRPr lang="ru-RU" sz="13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030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1. «Бюджет развития», в том числе: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168,6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224,2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- строительство, реконструкция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196,0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68,6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85,0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- приобретение оборудования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58,3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28,2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2. Капитальный ремонт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40,6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33,7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1904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(1+2):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209,2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257,9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198631" y="3717032"/>
          <a:ext cx="8640961" cy="276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3854"/>
                <a:gridCol w="1477107"/>
              </a:tblGrid>
              <a:tr h="3081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Объекты</a:t>
                      </a:r>
                      <a:r>
                        <a:rPr lang="ru-RU" sz="1800" b="1" spc="50" baseline="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капитального строительства (2023г.):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0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28014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ВСЕГО, из них</a:t>
                      </a:r>
                      <a:endParaRPr lang="ru-RU" sz="15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196,0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67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сетей газоснабжения от ГРС к участкам ТОСЭР "Северск" </a:t>
                      </a:r>
                      <a:endParaRPr lang="ru-RU" sz="17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88,7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общественного кладбища</a:t>
                      </a: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67,1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27854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внутриквартального проезда в микрорайоне №10</a:t>
                      </a:r>
                      <a:endParaRPr lang="ru-RU" sz="17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492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скважин водозабора №2 в </a:t>
                      </a:r>
                      <a:r>
                        <a:rPr lang="ru-RU" sz="17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7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системы оповещения территории </a:t>
                      </a:r>
                      <a:r>
                        <a:rPr lang="ru-RU" sz="17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endParaRPr lang="ru-RU" sz="17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пожарных резервуаров  в пос.Самусь  и пос. Орловка</a:t>
                      </a: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ЦТП по адресу: ЗАТО Северск, пос.Самусь</a:t>
                      </a: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40302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Блок-схема: процесс 13"/>
          <p:cNvSpPr/>
          <p:nvPr/>
        </p:nvSpPr>
        <p:spPr>
          <a:xfrm rot="10800000">
            <a:off x="0" y="-8854"/>
            <a:ext cx="9154040" cy="581498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220072" y="697406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 руб.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8575248" y="6367893"/>
            <a:ext cx="576064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117725" y="967691"/>
          <a:ext cx="6259429" cy="56703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207606"/>
                <a:gridCol w="1051823"/>
              </a:tblGrid>
              <a:tr h="7436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  <a:endParaRPr lang="ru-RU" sz="1400" b="0" u="none" strike="noStrike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b="0" u="none" strike="noStrike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2023 год</a:t>
                      </a:r>
                    </a:p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421306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капитальный</a:t>
                      </a:r>
                      <a:r>
                        <a:rPr lang="ru-RU" sz="15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ремонт</a:t>
                      </a:r>
                      <a:r>
                        <a:rPr lang="ru-RU" sz="1500" b="0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33,7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471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 Объектов социального назначения: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65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здания СК «Молодость» МАУДО ДЮСШ им.Л.Егоровой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059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кровли здания МБУДО ДЮСШ гимнастики им.Р.Кузнецова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здания МБУ «Музей </a:t>
                      </a:r>
                      <a:r>
                        <a:rPr lang="ru-RU" sz="14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помещений здания МБУ ДО «Центр Поиск»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08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холодного и горячего водоснабжения и водоотведения в здании МБОУ «СОШ №84»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408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 Объектов ЖКХ: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840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сетей теплоснабжения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8251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жилищного фонда в ЗАТО Северск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375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артезианской скважины на водозаборе в пос.Самусь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821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 Капитальный ремонт системы автоматической пожарной сигнализации и системы оповещения городского архива, ул.Свердлова, 14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5" name="Picture 10" descr="ÐÑÐ´ÐµÐ» ÑÐ°Ð·Ð²Ð¸ÑÐ¸Ñ Ð¾Ð±ÑÐ°Ð·Ð¾Ð²Ð°ÑÐµÐ»ÑÐ½ÑÑ ÑÐ¸ÑÑÐµÐ¼ ÑÐ¾Ð²Ð¼ÐµÑÑÐ½Ð¾ Ñ ÐÐÐÐ£ &amp;quot;Ð¡ÐÐ¨ â 84&amp;quot;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7854" y="835906"/>
            <a:ext cx="2592288" cy="1753768"/>
          </a:xfrm>
          <a:prstGeom prst="rect">
            <a:avLst/>
          </a:prstGeom>
          <a:noFill/>
        </p:spPr>
      </p:pic>
      <p:pic>
        <p:nvPicPr>
          <p:cNvPr id="16" name="Picture 2" descr="https://appreal.org/wp-content/uploads/2019/11/5-1-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4360" y="4954603"/>
            <a:ext cx="2572136" cy="1714757"/>
          </a:xfrm>
          <a:prstGeom prst="rect">
            <a:avLst/>
          </a:prstGeom>
          <a:noFill/>
        </p:spPr>
      </p:pic>
      <p:pic>
        <p:nvPicPr>
          <p:cNvPr id="12" name="Picture 2" descr="ÐÐ ÐÐµÐ½Ð¸Ð½Ð°, 126, ÑÐµÐ½Ñ, ÑÐ¾ÑÐ¾, Ð¿Ð»Ð°Ð½Ð¸ÑÐ¾Ð²ÐºÐ¸ ÐºÐ²Ð°ÑÑÐ¸Ñ, ÑÐ¾Ð´ ÑÑÑÐ¾Ð¸ÑÐµÐ»ÑÑÑÐ²Ð°,  Ð¾ÑÐ¸ÑÐ¸Ð°Ð»ÑÐ½ÑÐ¹ ÑÐ°Ð¹Ñ, ÐºÑÐ¿Ð¸ÑÑ ÐºÐ²Ð°ÑÑÐ¸ÑÑ Ð² ÐÐ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4" y="2852936"/>
            <a:ext cx="2546792" cy="191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243712" y="44715"/>
            <a:ext cx="8572528" cy="548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ОБЪЕКТЫ КАПИТАЛЬНОГО РЕМОНТА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289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889449"/>
              </p:ext>
            </p:extLst>
          </p:nvPr>
        </p:nvGraphicFramePr>
        <p:xfrm>
          <a:off x="395536" y="404664"/>
          <a:ext cx="8136904" cy="3354486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4392488"/>
                <a:gridCol w="1296144"/>
                <a:gridCol w="1224136"/>
                <a:gridCol w="1224136"/>
              </a:tblGrid>
              <a:tr h="524167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0768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7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19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174,6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174,7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38,0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38,0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121,5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59,3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118,5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152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109570" name="Picture 2" descr="D:\Мои документы\Холоша\СЕВЕРСК ФОТО\IMG_8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933056"/>
            <a:ext cx="421196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62294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www.riatomsk.ru/Upload/sub-13/68302_4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9" r="12879"/>
          <a:stretch>
            <a:fillRect/>
          </a:stretch>
        </p:blipFill>
        <p:spPr bwMode="auto">
          <a:xfrm>
            <a:off x="228600" y="152400"/>
            <a:ext cx="6858000" cy="523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76819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  <a:fontScheme name="NewsPrint">
    <a:majorFont>
      <a:latin typeface="Impact"/>
      <a:ea typeface=""/>
      <a:cs typeface=""/>
      <a:font script="Jpan" typeface="HGP創英角ｺﾞｼｯｸUB"/>
      <a:font script="Hang" typeface="HY견고딕"/>
      <a:font script="Hans" typeface="微软雅黑"/>
      <a:font script="Hant" typeface="微軟正黑體"/>
      <a:font script="Arab" typeface="Tahoma"/>
      <a:font script="Hebr" typeface="To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NewsPrint">
    <a:fillStyleLst>
      <a:solidFill>
        <a:schemeClr val="phClr"/>
      </a:solidFill>
      <a:gradFill rotWithShape="1">
        <a:gsLst>
          <a:gs pos="0">
            <a:schemeClr val="phClr">
              <a:tint val="37000"/>
              <a:hueMod val="100000"/>
              <a:satMod val="200000"/>
              <a:lumMod val="88000"/>
            </a:schemeClr>
          </a:gs>
          <a:gs pos="100000">
            <a:schemeClr val="phClr">
              <a:tint val="53000"/>
              <a:shade val="100000"/>
              <a:hueMod val="100000"/>
              <a:satMod val="350000"/>
              <a:lumMod val="79000"/>
            </a:schemeClr>
          </a:gs>
        </a:gsLst>
        <a:lin ang="5400000" scaled="1"/>
      </a:gradFill>
      <a:gradFill rotWithShape="1">
        <a:gsLst>
          <a:gs pos="0">
            <a:schemeClr val="phClr">
              <a:tint val="83000"/>
              <a:shade val="100000"/>
              <a:alpha val="100000"/>
              <a:hueMod val="100000"/>
              <a:satMod val="220000"/>
              <a:lumMod val="90000"/>
            </a:schemeClr>
          </a:gs>
          <a:gs pos="76000">
            <a:schemeClr val="phClr">
              <a:shade val="100000"/>
            </a:schemeClr>
          </a:gs>
          <a:gs pos="100000">
            <a:schemeClr val="phClr">
              <a:shade val="93000"/>
              <a:alpha val="100000"/>
              <a:satMod val="100000"/>
              <a:lumMod val="93000"/>
            </a:schemeClr>
          </a:gs>
        </a:gsLst>
        <a:path path="circle">
          <a:fillToRect l="15000" t="15000" r="100000" b="100000"/>
        </a:path>
      </a:gradFill>
    </a:fillStyleLst>
    <a:lnStyleLst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12700" dir="5280000" rotWithShape="0">
            <a:srgbClr val="000000">
              <a:alpha val="40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3000"/>
            </a:schemeClr>
          </a:gs>
          <a:gs pos="100000">
            <a:schemeClr val="phClr">
              <a:shade val="55000"/>
            </a:schemeClr>
          </a:gs>
        </a:gsLst>
        <a:lin ang="5400000" scaled="1"/>
      </a:gradFill>
      <a:blipFill rotWithShape="1">
        <a:blip xmlns:r="http://schemas.openxmlformats.org/officeDocument/2006/relationships" r:embed="rId1">
          <a:duotone>
            <a:schemeClr val="phClr">
              <a:shade val="20000"/>
              <a:satMod val="350000"/>
              <a:lumMod val="125000"/>
            </a:schemeClr>
            <a:schemeClr val="phClr">
              <a:tint val="90000"/>
              <a:satMod val="25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6510</Words>
  <Application>Microsoft Office PowerPoint</Application>
  <PresentationFormat>Экран (4:3)</PresentationFormat>
  <Paragraphs>1842</Paragraphs>
  <Slides>67</Slides>
  <Notes>15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67</vt:i4>
      </vt:variant>
    </vt:vector>
  </HeadingPairs>
  <TitlesOfParts>
    <vt:vector size="76" baseType="lpstr">
      <vt:lpstr>Batang</vt:lpstr>
      <vt:lpstr>Arial</vt:lpstr>
      <vt:lpstr>Calibri</vt:lpstr>
      <vt:lpstr>Calibri Light</vt:lpstr>
      <vt:lpstr>Times New Roman</vt:lpstr>
      <vt:lpstr>Wingdings</vt:lpstr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Приоритетные направления расходов</vt:lpstr>
      <vt:lpstr>Презентация PowerPoint</vt:lpstr>
      <vt:lpstr>  Группировка муниципальных программ по их направленности  на решение задач социально-экономического развития ЗАТО Северск на 2023 год </vt:lpstr>
      <vt:lpstr>Презентация PowerPoint</vt:lpstr>
      <vt:lpstr>МУНИЦИПАЛЬНЫЕ ПРОГРАММЫ, НАПРАВЛЕННЫЕ   НА МОДЕРНИЗАЦИЮ СОЦИАЛЬНЫХ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 НАПРАВЛЕННЫЕ НА МОДЕРНИЗАЦИЮ   ГОРОДСКОЙ СРЕДЫ  И ИНЖЕНЕРНЫХ 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ОБЪЕКТЫ КАПИТАЛЬНОГО РЕМОНТА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2023-01-12T06:32:44Z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