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402" r:id="rId2"/>
    <p:sldId id="262" r:id="rId3"/>
    <p:sldId id="359" r:id="rId4"/>
    <p:sldId id="360" r:id="rId5"/>
    <p:sldId id="344" r:id="rId6"/>
    <p:sldId id="287" r:id="rId7"/>
    <p:sldId id="275" r:id="rId8"/>
    <p:sldId id="395" r:id="rId9"/>
    <p:sldId id="281" r:id="rId10"/>
    <p:sldId id="283" r:id="rId11"/>
    <p:sldId id="389" r:id="rId12"/>
    <p:sldId id="401" r:id="rId13"/>
    <p:sldId id="391" r:id="rId14"/>
    <p:sldId id="399" r:id="rId15"/>
    <p:sldId id="392" r:id="rId16"/>
    <p:sldId id="369" r:id="rId17"/>
    <p:sldId id="330" r:id="rId1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99425" autoAdjust="0"/>
  </p:normalViewPr>
  <p:slideViewPr>
    <p:cSldViewPr>
      <p:cViewPr varScale="1">
        <p:scale>
          <a:sx n="100" d="100"/>
          <a:sy n="100" d="100"/>
        </p:scale>
        <p:origin x="99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35834128295432E-2"/>
          <c:y val="4.1091709213646924E-2"/>
          <c:w val="0.89569167563220475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202.9</c:v>
                </c:pt>
                <c:pt idx="8">
                  <c:v>113.4</c:v>
                </c:pt>
                <c:pt idx="9">
                  <c:v>233.9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80.3</c:v>
                </c:pt>
                <c:pt idx="8">
                  <c:v>250.3</c:v>
                </c:pt>
                <c:pt idx="9">
                  <c:v>230.2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218509024"/>
        <c:axId val="218509416"/>
      </c:barChart>
      <c:catAx>
        <c:axId val="218509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218509416"/>
        <c:crosses val="autoZero"/>
        <c:auto val="1"/>
        <c:lblAlgn val="ctr"/>
        <c:lblOffset val="100"/>
        <c:noMultiLvlLbl val="0"/>
      </c:catAx>
      <c:valAx>
        <c:axId val="21850941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218509024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314075746952491"/>
          <c:y val="0.1039789111325939"/>
          <c:w val="0.34958845222915735"/>
          <c:h val="0.3831800121623944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3"/>
            <c:bubble3D val="0"/>
            <c:explosion val="44"/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9588439753192691E-3"/>
                  <c:y val="-2.806425322559516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1773169822666301E-2"/>
                  <c:y val="-0.1213718037939001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713588002444069E-3"/>
                  <c:y val="-7.379382114103649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3766578302201187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378.2</c:v>
                </c:pt>
                <c:pt idx="1">
                  <c:v>628.5</c:v>
                </c:pt>
                <c:pt idx="2">
                  <c:v>419.7</c:v>
                </c:pt>
                <c:pt idx="3">
                  <c:v>2648.3</c:v>
                </c:pt>
                <c:pt idx="4">
                  <c:v>285.8</c:v>
                </c:pt>
                <c:pt idx="5">
                  <c:v>268</c:v>
                </c:pt>
                <c:pt idx="6">
                  <c:v>97.1</c:v>
                </c:pt>
                <c:pt idx="7">
                  <c:v>59.400000000000176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9869169532050122E-2"/>
          <c:y val="0.4601163718127505"/>
          <c:w val="0.94838946334380925"/>
          <c:h val="4.1906527929646747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319,2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4232775135068514E-3"/>
                  <c:y val="2.709283322076412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2022</c:v>
                </c:pt>
                <c:pt idx="1">
                  <c:v>Прогноз 2023</c:v>
                </c:pt>
                <c:pt idx="2">
                  <c:v>Прогноз 2024</c:v>
                </c:pt>
                <c:pt idx="3">
                  <c:v>Прогноз 2025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249.8</c:v>
                </c:pt>
                <c:pt idx="1">
                  <c:v>165.3</c:v>
                </c:pt>
                <c:pt idx="2">
                  <c:v>88.2</c:v>
                </c:pt>
                <c:pt idx="3">
                  <c:v>81.8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4084744"/>
        <c:axId val="314084352"/>
      </c:barChart>
      <c:catAx>
        <c:axId val="3140847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14084352"/>
        <c:crosses val="autoZero"/>
        <c:auto val="1"/>
        <c:lblAlgn val="ctr"/>
        <c:lblOffset val="100"/>
        <c:noMultiLvlLbl val="0"/>
      </c:catAx>
      <c:valAx>
        <c:axId val="31408435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140847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ухудшения геополитической ситуации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</a:t>
          </a:r>
          <a:r>
            <a:rPr lang="ru-RU" sz="1500" dirty="0" err="1" smtClean="0">
              <a:latin typeface="Times New Roman" pitchFamily="18" charset="0"/>
              <a:cs typeface="Times New Roman" pitchFamily="18" charset="0"/>
            </a:rPr>
            <a:t>взвешанной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144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6F55F524-00B6-4CE3-954B-77BD987D4522}" type="presOf" srcId="{C027E776-9FA5-4CC5-BFFE-895C8E68E4BA}" destId="{87FAE3C5-40CC-4FFA-9267-A2B5A0D45042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F1D9CDE-716F-4AA1-AB11-D1C75EFE46C7}" type="presOf" srcId="{E8E7BB8F-54B1-43CD-BE0E-86B251B5A5EC}" destId="{CFACD03F-94FA-47A4-8714-6235410280C2}" srcOrd="0" destOrd="0" presId="urn:microsoft.com/office/officeart/2005/8/layout/chevron2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D9E005DC-ED59-4E33-89CF-F76502B76E8E}" type="presOf" srcId="{CF9F9273-32F8-4D81-B18D-DE2EE2D9A50A}" destId="{E76AC49C-1E55-4EC4-A47F-75F16DAE9193}" srcOrd="0" destOrd="0" presId="urn:microsoft.com/office/officeart/2005/8/layout/chevron2"/>
    <dgm:cxn modelId="{7FF35DB5-5DC2-4226-B876-806C0BB6EA5F}" type="presOf" srcId="{A81C668B-22C5-42CF-9FF7-981023CDC6A3}" destId="{CBC2AFE8-4E82-4597-8A07-2FC74AF65068}" srcOrd="0" destOrd="0" presId="urn:microsoft.com/office/officeart/2005/8/layout/chevron2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06E84ED9-C5D2-4322-A468-179D96CBDD8E}" type="presParOf" srcId="{2FF120AB-B76E-4D36-936F-8A2AA4B05E89}" destId="{9D4F554B-EAAD-4FE2-AB7C-2B7F1C6A2A8A}" srcOrd="8" destOrd="0" presId="urn:microsoft.com/office/officeart/2005/8/layout/chevron2"/>
    <dgm:cxn modelId="{A1463EA4-A129-43F9-84EC-372646A25A62}" type="presParOf" srcId="{9D4F554B-EAAD-4FE2-AB7C-2B7F1C6A2A8A}" destId="{CFACD03F-94FA-47A4-8714-6235410280C2}" srcOrd="0" destOrd="0" presId="urn:microsoft.com/office/officeart/2005/8/layout/chevron2"/>
    <dgm:cxn modelId="{35BDADC4-1BE9-4BCB-9414-EC2D7D5E0F3B}" type="presParOf" srcId="{9D4F554B-EAAD-4FE2-AB7C-2B7F1C6A2A8A}" destId="{E76AC49C-1E55-4EC4-A47F-75F16DAE9193}" srcOrd="1" destOrd="0" presId="urn:microsoft.com/office/officeart/2005/8/layout/chevron2"/>
    <dgm:cxn modelId="{C3A701C4-38E9-47A9-BFA5-58F9B84685A0}" type="presParOf" srcId="{2FF120AB-B76E-4D36-936F-8A2AA4B05E89}" destId="{0BE67450-81F0-4258-AE7D-C389006C54B6}" srcOrd="9" destOrd="0" presId="urn:microsoft.com/office/officeart/2005/8/layout/chevron2"/>
    <dgm:cxn modelId="{286579D6-BC4B-4746-9105-C1AD2D8AA79B}" type="presParOf" srcId="{2FF120AB-B76E-4D36-936F-8A2AA4B05E89}" destId="{5421DA5A-3970-4550-A10B-3B13D7236003}" srcOrd="10" destOrd="0" presId="urn:microsoft.com/office/officeart/2005/8/layout/chevron2"/>
    <dgm:cxn modelId="{CAA9E11B-B395-4C3F-8D03-C4935C8C2EFA}" type="presParOf" srcId="{5421DA5A-3970-4550-A10B-3B13D7236003}" destId="{CBC2AFE8-4E82-4597-8A07-2FC74AF65068}" srcOrd="0" destOrd="0" presId="urn:microsoft.com/office/officeart/2005/8/layout/chevron2"/>
    <dgm:cxn modelId="{8C7BA489-4225-4FDE-BA57-D433E88C7517}" type="presParOf" srcId="{5421DA5A-3970-4550-A10B-3B13D7236003}" destId="{87FAE3C5-40CC-4FFA-9267-A2B5A0D45042}" srcOrd="1" destOrd="0" presId="urn:microsoft.com/office/officeart/2005/8/layout/chevron2"/>
    <dgm:cxn modelId="{08583667-693B-4512-AC3E-5A68908AF84C}" type="presParOf" srcId="{2FF120AB-B76E-4D36-936F-8A2AA4B05E89}" destId="{2E880C90-91A6-4976-9823-07717779E2EC}" srcOrd="11" destOrd="0" presId="urn:microsoft.com/office/officeart/2005/8/layout/chevron2"/>
    <dgm:cxn modelId="{369A3713-8C78-43F1-AE39-8125C49FC1AC}" type="presParOf" srcId="{2FF120AB-B76E-4D36-936F-8A2AA4B05E89}" destId="{9E98751C-5FB9-4703-BBE2-1AED0F1118C7}" srcOrd="12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13" destOrd="0" presId="urn:microsoft.com/office/officeart/2005/8/layout/chevron2"/>
    <dgm:cxn modelId="{FB9A30CB-4B19-41F8-943E-FF949682B938}" type="presParOf" srcId="{2FF120AB-B76E-4D36-936F-8A2AA4B05E89}" destId="{E3DA1BA0-0618-4EE0-87C5-7D153DD3CDCF}" srcOrd="14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4 684,5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3 890,5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3 887,5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4 785,0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3 890,5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3 887,5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1898" y="133697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296227"/>
        <a:ext cx="568858" cy="243797"/>
      </dsp:txXfrm>
    </dsp:sp>
    <dsp:sp modelId="{FE0EDF0A-7FCF-4F94-A626-289E04329A25}">
      <dsp:nvSpPr>
        <dsp:cNvPr id="0" name=""/>
        <dsp:cNvSpPr/>
      </dsp:nvSpPr>
      <dsp:spPr>
        <a:xfrm rot="5400000">
          <a:off x="4233923" y="-3653265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37586"/>
        <a:ext cx="7832570" cy="476653"/>
      </dsp:txXfrm>
    </dsp:sp>
    <dsp:sp modelId="{734328F6-3F33-4E19-86D4-8E31B472D63C}">
      <dsp:nvSpPr>
        <dsp:cNvPr id="0" name=""/>
        <dsp:cNvSpPr/>
      </dsp:nvSpPr>
      <dsp:spPr>
        <a:xfrm rot="5400000">
          <a:off x="-121898" y="993795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156325"/>
        <a:ext cx="568858" cy="243797"/>
      </dsp:txXfrm>
    </dsp:sp>
    <dsp:sp modelId="{276E7494-29EA-45D8-8D38-D5FEA4933F2C}">
      <dsp:nvSpPr>
        <dsp:cNvPr id="0" name=""/>
        <dsp:cNvSpPr/>
      </dsp:nvSpPr>
      <dsp:spPr>
        <a:xfrm rot="5400000">
          <a:off x="4115667" y="-2793168"/>
          <a:ext cx="764739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</a:t>
          </a:r>
          <a:r>
            <a:rPr lang="ru-RU" sz="1500" kern="1200" dirty="0" err="1" smtClean="0">
              <a:latin typeface="Times New Roman" pitchFamily="18" charset="0"/>
              <a:cs typeface="Times New Roman" pitchFamily="18" charset="0"/>
            </a:rPr>
            <a:t>взвешанной</a:t>
          </a: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kern="1200" dirty="0"/>
        </a:p>
      </dsp:txBody>
      <dsp:txXfrm rot="-5400000">
        <a:off x="568859" y="790971"/>
        <a:ext cx="7821025" cy="690077"/>
      </dsp:txXfrm>
    </dsp:sp>
    <dsp:sp modelId="{63E658C5-5BAF-468D-9790-E7345A01F0CE}">
      <dsp:nvSpPr>
        <dsp:cNvPr id="0" name=""/>
        <dsp:cNvSpPr/>
      </dsp:nvSpPr>
      <dsp:spPr>
        <a:xfrm rot="5400000">
          <a:off x="-121898" y="1735636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898166"/>
        <a:ext cx="568858" cy="243797"/>
      </dsp:txXfrm>
    </dsp:sp>
    <dsp:sp modelId="{5803C9DB-DC48-4A13-8568-7C3FCC6ED40F}">
      <dsp:nvSpPr>
        <dsp:cNvPr id="0" name=""/>
        <dsp:cNvSpPr/>
      </dsp:nvSpPr>
      <dsp:spPr>
        <a:xfrm rot="5400000">
          <a:off x="4233923" y="-2080886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68858" y="1609965"/>
        <a:ext cx="7832570" cy="476653"/>
      </dsp:txXfrm>
    </dsp:sp>
    <dsp:sp modelId="{D48C05DF-A781-4524-9B24-FE9E6E3B78C5}">
      <dsp:nvSpPr>
        <dsp:cNvPr id="0" name=""/>
        <dsp:cNvSpPr/>
      </dsp:nvSpPr>
      <dsp:spPr>
        <a:xfrm rot="5400000">
          <a:off x="-121898" y="2477477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640007"/>
        <a:ext cx="568858" cy="243797"/>
      </dsp:txXfrm>
    </dsp:sp>
    <dsp:sp modelId="{4EB4FEBD-D92A-42E3-BCD8-57D6E5ED813D}">
      <dsp:nvSpPr>
        <dsp:cNvPr id="0" name=""/>
        <dsp:cNvSpPr/>
      </dsp:nvSpPr>
      <dsp:spPr>
        <a:xfrm rot="5400000">
          <a:off x="4233923" y="-1297231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ухудшения геополитической ситуации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2393620"/>
        <a:ext cx="7832570" cy="476653"/>
      </dsp:txXfrm>
    </dsp:sp>
    <dsp:sp modelId="{CFACD03F-94FA-47A4-8714-6235410280C2}">
      <dsp:nvSpPr>
        <dsp:cNvPr id="0" name=""/>
        <dsp:cNvSpPr/>
      </dsp:nvSpPr>
      <dsp:spPr>
        <a:xfrm rot="5400000">
          <a:off x="-121898" y="3219318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5247"/>
                <a:satOff val="-23474"/>
                <a:lumOff val="45742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5247"/>
                <a:satOff val="-23474"/>
                <a:lumOff val="45742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5247"/>
                <a:satOff val="-23474"/>
                <a:lumOff val="457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381848"/>
        <a:ext cx="568858" cy="243797"/>
      </dsp:txXfrm>
    </dsp:sp>
    <dsp:sp modelId="{E76AC49C-1E55-4EC4-A47F-75F16DAE9193}">
      <dsp:nvSpPr>
        <dsp:cNvPr id="0" name=""/>
        <dsp:cNvSpPr/>
      </dsp:nvSpPr>
      <dsp:spPr>
        <a:xfrm rot="5400000">
          <a:off x="4233923" y="-543019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5247"/>
              <a:satOff val="-23474"/>
              <a:lumOff val="4574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kern="1200" dirty="0"/>
        </a:p>
      </dsp:txBody>
      <dsp:txXfrm rot="-5400000">
        <a:off x="568858" y="3147832"/>
        <a:ext cx="7832570" cy="476653"/>
      </dsp:txXfrm>
    </dsp:sp>
    <dsp:sp modelId="{CBC2AFE8-4E82-4597-8A07-2FC74AF65068}">
      <dsp:nvSpPr>
        <dsp:cNvPr id="0" name=""/>
        <dsp:cNvSpPr/>
      </dsp:nvSpPr>
      <dsp:spPr>
        <a:xfrm rot="5400000">
          <a:off x="-121898" y="3961159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123689"/>
        <a:ext cx="568858" cy="243797"/>
      </dsp:txXfrm>
    </dsp:sp>
    <dsp:sp modelId="{87FAE3C5-40CC-4FFA-9267-A2B5A0D45042}">
      <dsp:nvSpPr>
        <dsp:cNvPr id="0" name=""/>
        <dsp:cNvSpPr/>
      </dsp:nvSpPr>
      <dsp:spPr>
        <a:xfrm rot="5400000">
          <a:off x="4233923" y="174196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kern="1200" dirty="0"/>
        </a:p>
      </dsp:txBody>
      <dsp:txXfrm rot="-5400000">
        <a:off x="568858" y="3865047"/>
        <a:ext cx="7832570" cy="476653"/>
      </dsp:txXfrm>
    </dsp:sp>
    <dsp:sp modelId="{43FEAE83-A169-460C-B3C7-A9F2C28D1951}">
      <dsp:nvSpPr>
        <dsp:cNvPr id="0" name=""/>
        <dsp:cNvSpPr/>
      </dsp:nvSpPr>
      <dsp:spPr>
        <a:xfrm rot="5400000">
          <a:off x="-121898" y="4703000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865530"/>
        <a:ext cx="568858" cy="243797"/>
      </dsp:txXfrm>
    </dsp:sp>
    <dsp:sp modelId="{83EFA6CB-7C0D-4521-8935-EDCF0FA8D597}">
      <dsp:nvSpPr>
        <dsp:cNvPr id="0" name=""/>
        <dsp:cNvSpPr/>
      </dsp:nvSpPr>
      <dsp:spPr>
        <a:xfrm rot="5400000">
          <a:off x="4233923" y="916037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4606888"/>
        <a:ext cx="7832570" cy="476653"/>
      </dsp:txXfrm>
    </dsp:sp>
    <dsp:sp modelId="{690D61F5-6015-4DB6-8B0D-2EEC445B95D5}">
      <dsp:nvSpPr>
        <dsp:cNvPr id="0" name=""/>
        <dsp:cNvSpPr/>
      </dsp:nvSpPr>
      <dsp:spPr>
        <a:xfrm rot="5400000">
          <a:off x="-121898" y="5444841"/>
          <a:ext cx="812655" cy="568858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5607371"/>
        <a:ext cx="568858" cy="243797"/>
      </dsp:txXfrm>
    </dsp:sp>
    <dsp:sp modelId="{CE528C4E-0884-45BB-A76B-113EB3F3D63A}">
      <dsp:nvSpPr>
        <dsp:cNvPr id="0" name=""/>
        <dsp:cNvSpPr/>
      </dsp:nvSpPr>
      <dsp:spPr>
        <a:xfrm rot="5400000">
          <a:off x="4233923" y="1657878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5348729"/>
        <a:ext cx="7832570" cy="476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8" y="7"/>
            <a:ext cx="2919413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23.11.2022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8" y="9371016"/>
            <a:ext cx="2919413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8" y="7"/>
            <a:ext cx="2919413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23.11.2022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16" tIns="45460" rIns="90916" bIns="45460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5" y="4686302"/>
            <a:ext cx="5389565" cy="4440238"/>
          </a:xfrm>
          <a:prstGeom prst="rect">
            <a:avLst/>
          </a:prstGeom>
        </p:spPr>
        <p:txBody>
          <a:bodyPr vert="horz" lIns="90916" tIns="45460" rIns="90916" bIns="45460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8" y="9371016"/>
            <a:ext cx="2919413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736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5442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2509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23.11.2022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_____Microsoft_Excel_97-20031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_____Microsoft_Excel_97-20032.xls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2.wp.com/zato-govorim.ru/wp-content/uploads/DSC_6219.jpg?fit=1200%2C696&amp;ssl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0" y="97671"/>
            <a:ext cx="3239206" cy="1878740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https://www.culture.ru/storage/images/a67ebc299b77c40a21bdfba0dcbbcf10/b33d565ff6deac381f3d6bc5be89bb8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45" y="1904592"/>
            <a:ext cx="5578189" cy="2999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291" y="2081109"/>
            <a:ext cx="1855081" cy="2778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032" y="-48389"/>
            <a:ext cx="2829776" cy="2122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8" descr="Zvonok_11kl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368" y="4904310"/>
            <a:ext cx="2955737" cy="1957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4" name="Picture 24" descr="https://miro.medium.com/max/2000/1*T6BMvew1X7fA82I5etKjtQ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87" y="4882652"/>
            <a:ext cx="2917151" cy="1944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98" name="Picture 18" descr="https://atomculture.ru/wp-content/uploads/2020/06/zSFOsAK84aY-1260x8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35" y="4802455"/>
            <a:ext cx="3064392" cy="20429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10" cstate="print">
            <a:lum bright="-16000" contrast="-4000"/>
          </a:blip>
          <a:stretch>
            <a:fillRect/>
          </a:stretch>
        </p:blipFill>
        <p:spPr>
          <a:xfrm>
            <a:off x="580447" y="62185"/>
            <a:ext cx="727249" cy="8925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1375086" y="2820549"/>
            <a:ext cx="61926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проекту решения Думы 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ЗАТО Северск 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бюджете на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Picture 22" descr="https://sun9-28.userapi.com/impg/rdbogGiQZdfybCV0RiM-Ot03lSXda5vUn0FQcw/l1EXIOtM1Qk.jpg?size=453x604&amp;quality=96&amp;sign=130b8fc7ca9918b29436ebbd9d06ba38&amp;type=albu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988" y="2223609"/>
            <a:ext cx="1821140" cy="2428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_VD99726.JPG"/>
          <p:cNvPicPr>
            <a:picLocks noChangeAspect="1"/>
          </p:cNvPicPr>
          <p:nvPr/>
        </p:nvPicPr>
        <p:blipFill>
          <a:blip r:embed="rId12" cstate="print"/>
          <a:srcRect l="12195" r="7317" b="19512"/>
          <a:stretch>
            <a:fillRect/>
          </a:stretch>
        </p:blipFill>
        <p:spPr>
          <a:xfrm>
            <a:off x="3320141" y="-1547"/>
            <a:ext cx="2726297" cy="19961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12522"/>
          </a:effectLst>
        </p:spPr>
      </p:pic>
    </p:spTree>
    <p:extLst>
      <p:ext uri="{BB962C8B-B14F-4D97-AF65-F5344CB8AC3E}">
        <p14:creationId xmlns:p14="http://schemas.microsoft.com/office/powerpoint/2010/main" val="347962303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ДЕКАБРЯ – 8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534794"/>
              </p:ext>
            </p:extLst>
          </p:nvPr>
        </p:nvGraphicFramePr>
        <p:xfrm>
          <a:off x="107504" y="692696"/>
          <a:ext cx="8427215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542216"/>
            <a:ext cx="5832648" cy="2302625"/>
          </a:xfrm>
          <a:prstGeom prst="rect">
            <a:avLst/>
          </a:prstGeom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2024-2025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323799"/>
              </p:ext>
            </p:extLst>
          </p:nvPr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5476906"/>
              </p:ext>
            </p:extLst>
          </p:nvPr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29407" y="2654187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876256" y="1533853"/>
            <a:ext cx="1696271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100,5 млн руб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251520" y="5032186"/>
            <a:ext cx="84649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Покрытие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дефицита 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обеспечивается за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счет соответствующих источников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  Согласно бюджетному законодательству в ЗАТО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еверск утверждены следующие источники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покрытия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дефицита: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предоставление из бюджета Томской области);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года;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Средства от продажи акций, находящихся в собственности городских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округов.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080175"/>
              </p:ext>
            </p:extLst>
          </p:nvPr>
        </p:nvGraphicFramePr>
        <p:xfrm>
          <a:off x="142844" y="1285860"/>
          <a:ext cx="8358248" cy="37031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2021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-55,6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-108,5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-100,5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бюджета, 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234,0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314,8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-149,5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-133,5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-314,8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Остатки на едином счете  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Средства от продажи акций, находящихся в собственности городских округов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9536" y="5159585"/>
            <a:ext cx="46447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297148" y="749392"/>
            <a:ext cx="82867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объеме,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КОММЕРЧЕСКИЕ</a:t>
            </a:r>
            <a:r>
              <a:rPr lang="ru-RU" sz="1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ИЛИ БЮДЖЕТНЫЕ КРЕДИТЫ.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1835696" y="1719649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285720" y="6396719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751012" y="6306419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13681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198698"/>
              </p:ext>
            </p:extLst>
          </p:nvPr>
        </p:nvGraphicFramePr>
        <p:xfrm>
          <a:off x="5004048" y="2225004"/>
          <a:ext cx="3435864" cy="388403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33487"/>
                <a:gridCol w="1124465"/>
                <a:gridCol w="977912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коммерческому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4,25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8,74%, 8,7 %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4,25 и 7,5%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8,5% и 8,74 %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7,5 % и 0,1%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10,5 %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7,5 % и 0,1%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2024-2025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7,5 % и 0,1%</a:t>
                      </a:r>
                    </a:p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285720" y="6065817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642910" y="5999457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2463922488"/>
              </p:ext>
            </p:extLst>
          </p:nvPr>
        </p:nvGraphicFramePr>
        <p:xfrm>
          <a:off x="-208794" y="1583758"/>
          <a:ext cx="5348611" cy="4728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635617" y="6059282"/>
            <a:ext cx="7837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оценочно возрастет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(47,7 </a:t>
            </a:r>
            <a:r>
              <a:rPr lang="ru-RU" sz="1400" b="1" i="1" dirty="0" err="1" smtClean="0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/чел.)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0859" y="4068719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2021-2022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лн 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144829" y="1595857"/>
            <a:ext cx="1785938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штрафы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санкции,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.;</a:t>
            </a: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3725140" y="4725144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42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6444520"/>
              </p:ext>
            </p:extLst>
          </p:nvPr>
        </p:nvGraphicFramePr>
        <p:xfrm>
          <a:off x="1684338" y="711200"/>
          <a:ext cx="6834187" cy="358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2" name="Лист" r:id="rId4" imgW="7147501" imgH="3581496" progId="Excel.Sheet.8">
                  <p:embed/>
                </p:oleObj>
              </mc:Choice>
              <mc:Fallback>
                <p:oleObj name="Лист" r:id="rId4" imgW="7147501" imgH="3581496" progId="Excel.Sheet.8">
                  <p:embed/>
                  <p:pic>
                    <p:nvPicPr>
                      <p:cNvPr id="0" name="Picture 16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4338" y="711200"/>
                        <a:ext cx="6834187" cy="3582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5-конечная звезда 11"/>
          <p:cNvSpPr/>
          <p:nvPr/>
        </p:nvSpPr>
        <p:spPr>
          <a:xfrm>
            <a:off x="349865" y="6093296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73938085"/>
              </p:ext>
            </p:extLst>
          </p:nvPr>
        </p:nvGraphicFramePr>
        <p:xfrm>
          <a:off x="16064" y="116632"/>
          <a:ext cx="856895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752" y="0"/>
            <a:ext cx="8572528" cy="548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3" descr="D:\Мои документы\Холоша\СЕВЕРСК ФОТО\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6672"/>
            <a:ext cx="2664296" cy="1773414"/>
          </a:xfrm>
          <a:prstGeom prst="rect">
            <a:avLst/>
          </a:prstGeom>
          <a:noFill/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597537"/>
              </p:ext>
            </p:extLst>
          </p:nvPr>
        </p:nvGraphicFramePr>
        <p:xfrm>
          <a:off x="179512" y="2636912"/>
          <a:ext cx="8280921" cy="410753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39170"/>
                <a:gridCol w="1017655"/>
                <a:gridCol w="1110169"/>
                <a:gridCol w="1110169"/>
                <a:gridCol w="875181"/>
                <a:gridCol w="983514"/>
                <a:gridCol w="1045063"/>
              </a:tblGrid>
              <a:tr h="259702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93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339,4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335,6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365,7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378,2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350,5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410,3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35,3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28,9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583,3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553,8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633,8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628,5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389,4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351,7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435,1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435,4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471,2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419,7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233,0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234,7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2 835,1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2 436,6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3 077,8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2 648,3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2 338,5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2 338,6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422,5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276,9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445,4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285,8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224,7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225,2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124,9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92,9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136,0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97,1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77,8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77,5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247,1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268,0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212,5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196,1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26,8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23,7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35,8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24,2</a:t>
                      </a:r>
                    </a:p>
                  </a:txBody>
                  <a:tcPr marL="9525" marR="9525" marT="9525" marB="0" anchor="ctr"/>
                </a:tc>
              </a:tr>
              <a:tr h="1961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5 025,6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4 433,6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5 424,4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4 785,0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/>
                        </a:rPr>
                        <a:t>3 890,5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3 887,5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5149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750369" y="4255973"/>
            <a:ext cx="2574495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211736"/>
              </p:ext>
            </p:extLst>
          </p:nvPr>
        </p:nvGraphicFramePr>
        <p:xfrm>
          <a:off x="323528" y="1484784"/>
          <a:ext cx="8669338" cy="228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1" name="Worksheet" r:id="rId4" imgW="7505644" imgH="1933470" progId="Excel.Sheet.8">
                  <p:embed/>
                </p:oleObj>
              </mc:Choice>
              <mc:Fallback>
                <p:oleObj name="Worksheet" r:id="rId4" imgW="7505644" imgH="1933470" progId="Excel.Sheet.8">
                  <p:embed/>
                  <p:pic>
                    <p:nvPicPr>
                      <p:cNvPr id="0" name="Picture 18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484784"/>
                        <a:ext cx="8669338" cy="228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204" y="165483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78643" y="3937055"/>
            <a:ext cx="4769421" cy="7880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3 299,2 млн руб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69%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797152"/>
            <a:ext cx="5383444" cy="9361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257,9 млн руб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5,4 %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607233" y="430761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47011" y="4500592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3 067,3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2023– 2025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70596" y="5322929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55138" y="4741525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730538"/>
            <a:ext cx="228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4 498,4 </a:t>
            </a:r>
            <a:r>
              <a:rPr lang="ru-RU" sz="1500" b="1" dirty="0" err="1" smtClean="0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 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18807" y="2615535"/>
            <a:ext cx="22145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благоустройства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озеленения города Северска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399" y="3071813"/>
            <a:ext cx="240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благоприят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социального климата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55137" y="3815291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55138" y="4205723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3682" y="2574243"/>
            <a:ext cx="2143125" cy="30906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8528" y="2564992"/>
            <a:ext cx="2286000" cy="4237446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4596" y="3542287"/>
            <a:ext cx="1682792" cy="3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44976" y="3382162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78894" y="4264567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71750" y="478809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25713" y="5337851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4984" y="4663465"/>
            <a:ext cx="19288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среди подростков и молодежи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71750" y="5746750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Прямоугольник 24"/>
          <p:cNvSpPr>
            <a:spLocks noChangeArrowheads="1"/>
          </p:cNvSpPr>
          <p:nvPr/>
        </p:nvSpPr>
        <p:spPr bwMode="auto">
          <a:xfrm>
            <a:off x="2445683" y="337675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транспортное обслуживание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527212" y="3826894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¡ÐµÐ²ÐµÑÑÐºÐ¸Ð¹ ÑÐµÐ°ÑÑ Ð´Ð»Ñ Ð´ÐµÑÐµÐ¹ Ð¸ ÑÐ½Ð¾ÑÐµÑÑÐ²Ð° - Ð¢ÐµÐ°ÑÑÑ - ÐÐ¤ÐÐ¨Ð Ð¢Ð¾Ð¼Ñ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8" y="858940"/>
            <a:ext cx="2666724" cy="194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325577"/>
              </p:ext>
            </p:extLst>
          </p:nvPr>
        </p:nvGraphicFramePr>
        <p:xfrm>
          <a:off x="112996" y="2572949"/>
          <a:ext cx="8640958" cy="3942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6916"/>
                <a:gridCol w="947023"/>
                <a:gridCol w="851804"/>
                <a:gridCol w="780820"/>
                <a:gridCol w="780820"/>
                <a:gridCol w="780820"/>
                <a:gridCol w="83275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2 416,7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2 098,1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2 647,5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2 276,8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2 060,2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2 060,5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384,6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310,7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294,2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589,2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407,7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3 577,5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3 028,3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3 851,2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3 269,6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2 837,6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2 821,7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8961" y="935072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ÐÐ¾ÑÑÐ¾Ð¿ÑÐ¸Ð¼ÐµÑÐ°ÑÐµÐ»ÑÐ½Ð¾ÑÑÐ¸ Ð¡ÐµÐ²ÐµÑÑÐºÐ°: ÑÐ¿Ð¸ÑÐ¾Ðº, ÑÐ¾ÑÐ¾ Ð¸ Ð¾Ð¿Ð¸ÑÐ°Ð½Ð¸Ðµ | ÐÑÐµ  Ð´Ð¾ÑÑÐ¾Ð¿ÑÐ¸Ð¼ÐµÑÐ°ÑÐµÐ»ÑÐ½Ð¾ÑÑ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43062"/>
            <a:ext cx="2538437" cy="16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6999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6118" y="382735"/>
            <a:ext cx="4104456" cy="114300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13463"/>
              </p:ext>
            </p:extLst>
          </p:nvPr>
        </p:nvGraphicFramePr>
        <p:xfrm>
          <a:off x="0" y="1916833"/>
          <a:ext cx="8892480" cy="4941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3010"/>
                <a:gridCol w="709908"/>
                <a:gridCol w="767615"/>
                <a:gridCol w="788243"/>
                <a:gridCol w="776711"/>
                <a:gridCol w="776711"/>
                <a:gridCol w="810282"/>
              </a:tblGrid>
              <a:tr h="65112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</a:tr>
              <a:tr h="23260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3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3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479,1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520,5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531,8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467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3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27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997,1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969,2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1 075,6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1 046,7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620,0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585,3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733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21,9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21,9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8092"/>
            <a:ext cx="2786686" cy="1892286"/>
          </a:xfrm>
          <a:prstGeom prst="rect">
            <a:avLst/>
          </a:prstGeom>
        </p:spPr>
      </p:pic>
      <p:pic>
        <p:nvPicPr>
          <p:cNvPr id="11266" name="Picture 2" descr="https://img-fotki.yandex.ru/get/4000/159463784.3b/0_12a711_52b932bc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68"/>
            <a:ext cx="2657852" cy="193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4584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561626"/>
              </p:ext>
            </p:extLst>
          </p:nvPr>
        </p:nvGraphicFramePr>
        <p:xfrm>
          <a:off x="107504" y="3429000"/>
          <a:ext cx="8784976" cy="3337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5058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2022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</a:tr>
              <a:tr h="24421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30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78,5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3.Развтие информационного общества/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2022 года 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84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174,4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141,7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130,1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42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3,3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06627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524328" y="2780928"/>
            <a:ext cx="1008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179512" y="3127083"/>
          <a:ext cx="8280922" cy="312113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672407"/>
                <a:gridCol w="576064"/>
                <a:gridCol w="864096"/>
                <a:gridCol w="792088"/>
                <a:gridCol w="792088"/>
                <a:gridCol w="792088"/>
                <a:gridCol w="792091"/>
              </a:tblGrid>
              <a:tr h="5494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967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в ЗАТО Северск» 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278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807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629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29,3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24,3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7108" name="AutoShape 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0" name="AutoShape 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2" name="AutoShape 8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4" name="AutoShape 10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6" name="AutoShape 12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8" name="AutoShape 1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20" name="AutoShape 1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2" descr="https://tomskw.ru/wp-content/uploads/2020/11/3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8680"/>
            <a:ext cx="3888433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2" descr="https://frmsp.ru/wp-content/uploads/2019/12/new_year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48680"/>
            <a:ext cx="4320480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732002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" y="1508005"/>
            <a:ext cx="3849025" cy="2035792"/>
          </a:xfrm>
          <a:prstGeom prst="rect">
            <a:avLst/>
          </a:prstGeom>
        </p:spPr>
      </p:pic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8072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2022 году ЗАТО Северск принимает участие в 7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2023-2025 г. запланировано участие в 3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540871285"/>
              </p:ext>
            </p:extLst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7534" y="1481785"/>
            <a:ext cx="2951565" cy="208823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652120" y="4149080"/>
            <a:ext cx="309634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2023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в 3 региональных проектах: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«Региональная и местная 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200,00 млн 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13,2 млн руб.</a:t>
            </a:r>
          </a:p>
        </p:txBody>
      </p:sp>
    </p:spTree>
    <p:extLst>
      <p:ext uri="{BB962C8B-B14F-4D97-AF65-F5344CB8AC3E}">
        <p14:creationId xmlns:p14="http://schemas.microsoft.com/office/powerpoint/2010/main" val="301119957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102976"/>
              </p:ext>
            </p:extLst>
          </p:nvPr>
        </p:nvGraphicFramePr>
        <p:xfrm>
          <a:off x="323528" y="344791"/>
          <a:ext cx="5544616" cy="618055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896544"/>
                <a:gridCol w="648072"/>
              </a:tblGrid>
              <a:tr h="4545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00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 2023 год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(млн руб.)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</a:t>
                      </a: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строительства, </a:t>
                      </a:r>
                    </a:p>
                    <a:p>
                      <a:pPr algn="l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196,0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сетей газоснабжения от ГРС к участкам территории опережающего социально-экономического развития "Северск" 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88,7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3132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67,1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335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внутриквартального проезда в микрорайоне №10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10 скважин водозабора №2 в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(скважины №27, 28,29, 30, 31, 32, 33, 34, 35, 36)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841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системы оповещения территории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endParaRPr lang="ru-RU" sz="12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841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пожарных резервуаров  в пос.Самусь  и пос. Орловка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841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ЦТП по адресу: ЗАТО Северск, пос.Самусь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841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многоквартирного жилого дома в пос. Самусь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инженерной инфраструктуры на территории для размещения ИЖС в пос. Самусь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ремонта,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  <a:endParaRPr lang="ru-RU" sz="12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33,7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СК «Молодость» МАУДО ДЮСШ им.Л.Егоровой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кровли здания МБУДО ДЮСШ гимнастики им.Р.Кузнецова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02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сетей теплоснабжения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021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муниципального жилищного фонда в ЗАТО Северск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447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системы автоматической пожарной сигнализации и системы оповещения и управления эвакуацией людей при пожаре здания городского архива, ул.Свердлова, 14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92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 «Музей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841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помещений здания МБУ ДО «Центр Поиск»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холодного и горячего водоснабжения и водоотведения в здании МБОУ «СОШ №84»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1970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артезианской скважины на водозаборе в пос.Самусь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https://appreal.org/wp-content/uploads/2019/11/5-1-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76672"/>
            <a:ext cx="2592289" cy="1728192"/>
          </a:xfrm>
          <a:prstGeom prst="rect">
            <a:avLst/>
          </a:prstGeom>
          <a:noFill/>
        </p:spPr>
      </p:pic>
      <p:pic>
        <p:nvPicPr>
          <p:cNvPr id="45066" name="Picture 10" descr="ÐÑÐ´ÐµÐ» ÑÐ°Ð·Ð²Ð¸ÑÐ¸Ñ Ð¾Ð±ÑÐ°Ð·Ð¾Ð²Ð°ÑÐµÐ»ÑÐ½ÑÑ ÑÐ¸ÑÑÐµÐ¼ ÑÐ¾Ð²Ð¼ÐµÑÑÐ½Ð¾ Ñ ÐÐÐÐ£ &amp;quot;Ð¡ÐÐ¨ â 84&amp;quot;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653136"/>
            <a:ext cx="2592288" cy="1753768"/>
          </a:xfrm>
          <a:prstGeom prst="rect">
            <a:avLst/>
          </a:prstGeom>
          <a:noFill/>
        </p:spPr>
      </p:pic>
      <p:pic>
        <p:nvPicPr>
          <p:cNvPr id="3" name="Picture 4" descr="http://www.dialog-seversk.ru/uploads/big_3345_page_26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420888"/>
            <a:ext cx="2585420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www.riatomsk.ru/Upload/sub-13/68302_4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9" r="128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1875</Words>
  <Application>Microsoft Office PowerPoint</Application>
  <PresentationFormat>Экран (4:3)</PresentationFormat>
  <Paragraphs>606</Paragraphs>
  <Slides>17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Batang</vt:lpstr>
      <vt:lpstr>Arial</vt:lpstr>
      <vt:lpstr>Calibri</vt:lpstr>
      <vt:lpstr>Times New Roman</vt:lpstr>
      <vt:lpstr>Wingdings</vt:lpstr>
      <vt:lpstr>Современный фотоальбом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МУНИЦИПАЛЬНЫЕ ПРОГРАММЫ, НАПРАВЛЕННЫЕ   НА МОДЕРНИЗАЦИЮ СОЦИАЛЬНЫХ ИНФРАСТРУКТУР</vt:lpstr>
      <vt:lpstr>МУНИЦИПАЛЬНЫЕ  ПРОГРАММЫ,  НАПРАВЛЕННЫЕ НА МОДЕРНИЗАЦИЮ   ГОРОДСКОЙ СРЕДЫ  И ИНЖЕНЕРНЫХ  ИНФРАСТРУКТУР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УЧАСТИЕ ЗАТО СЕВЕРСК В РЕАЛИЗАЦИИ  РЕГИОНАЛЬНЫХ ПРОЕКТОВ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2022-11-23T03:22:12Z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