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3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4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charts/chart14.xml" ContentType="application/vnd.openxmlformats-officedocument.drawingml.chart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72" r:id="rId1"/>
  </p:sldMasterIdLst>
  <p:notesMasterIdLst>
    <p:notesMasterId r:id="rId69"/>
  </p:notesMasterIdLst>
  <p:handoutMasterIdLst>
    <p:handoutMasterId r:id="rId70"/>
  </p:handoutMasterIdLst>
  <p:sldIdLst>
    <p:sldId id="452" r:id="rId2"/>
    <p:sldId id="453" r:id="rId3"/>
    <p:sldId id="393" r:id="rId4"/>
    <p:sldId id="470" r:id="rId5"/>
    <p:sldId id="395" r:id="rId6"/>
    <p:sldId id="396" r:id="rId7"/>
    <p:sldId id="397" r:id="rId8"/>
    <p:sldId id="454" r:id="rId9"/>
    <p:sldId id="455" r:id="rId10"/>
    <p:sldId id="344" r:id="rId11"/>
    <p:sldId id="456" r:id="rId12"/>
    <p:sldId id="447" r:id="rId13"/>
    <p:sldId id="457" r:id="rId14"/>
    <p:sldId id="399" r:id="rId15"/>
    <p:sldId id="400" r:id="rId16"/>
    <p:sldId id="401" r:id="rId17"/>
    <p:sldId id="449" r:id="rId18"/>
    <p:sldId id="458" r:id="rId19"/>
    <p:sldId id="281" r:id="rId20"/>
    <p:sldId id="403" r:id="rId21"/>
    <p:sldId id="459" r:id="rId22"/>
    <p:sldId id="429" r:id="rId23"/>
    <p:sldId id="460" r:id="rId24"/>
    <p:sldId id="404" r:id="rId25"/>
    <p:sldId id="461" r:id="rId26"/>
    <p:sldId id="462" r:id="rId27"/>
    <p:sldId id="407" r:id="rId28"/>
    <p:sldId id="408" r:id="rId29"/>
    <p:sldId id="409" r:id="rId30"/>
    <p:sldId id="410" r:id="rId31"/>
    <p:sldId id="411" r:id="rId32"/>
    <p:sldId id="412" r:id="rId33"/>
    <p:sldId id="413" r:id="rId34"/>
    <p:sldId id="414" r:id="rId35"/>
    <p:sldId id="415" r:id="rId36"/>
    <p:sldId id="430" r:id="rId37"/>
    <p:sldId id="463" r:id="rId38"/>
    <p:sldId id="444" r:id="rId39"/>
    <p:sldId id="443" r:id="rId40"/>
    <p:sldId id="445" r:id="rId41"/>
    <p:sldId id="446" r:id="rId42"/>
    <p:sldId id="418" r:id="rId43"/>
    <p:sldId id="419" r:id="rId44"/>
    <p:sldId id="420" r:id="rId45"/>
    <p:sldId id="421" r:id="rId46"/>
    <p:sldId id="422" r:id="rId47"/>
    <p:sldId id="423" r:id="rId48"/>
    <p:sldId id="442" r:id="rId49"/>
    <p:sldId id="468" r:id="rId50"/>
    <p:sldId id="426" r:id="rId51"/>
    <p:sldId id="427" r:id="rId52"/>
    <p:sldId id="428" r:id="rId53"/>
    <p:sldId id="431" r:id="rId54"/>
    <p:sldId id="464" r:id="rId55"/>
    <p:sldId id="432" r:id="rId56"/>
    <p:sldId id="433" r:id="rId57"/>
    <p:sldId id="434" r:id="rId58"/>
    <p:sldId id="435" r:id="rId59"/>
    <p:sldId id="436" r:id="rId60"/>
    <p:sldId id="437" r:id="rId61"/>
    <p:sldId id="438" r:id="rId62"/>
    <p:sldId id="469" r:id="rId63"/>
    <p:sldId id="465" r:id="rId64"/>
    <p:sldId id="466" r:id="rId65"/>
    <p:sldId id="467" r:id="rId66"/>
    <p:sldId id="440" r:id="rId67"/>
    <p:sldId id="451" r:id="rId68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C75D5"/>
    <a:srgbClr val="760000"/>
    <a:srgbClr val="F7710D"/>
    <a:srgbClr val="A304FC"/>
    <a:srgbClr val="FF9900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5" autoAdjust="0"/>
    <p:restoredTop sz="99396" autoAdjust="0"/>
  </p:normalViewPr>
  <p:slideViewPr>
    <p:cSldViewPr>
      <p:cViewPr varScale="1">
        <p:scale>
          <a:sx n="89" d="100"/>
          <a:sy n="89" d="100"/>
        </p:scale>
        <p:origin x="131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4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515626085472924E-2"/>
          <c:y val="2.1580707187862758E-2"/>
          <c:w val="0.88840825154947989"/>
          <c:h val="0.5660094266282154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Лист1!$A$6:$A$10</c:f>
              <c:numCache>
                <c:formatCode>General</c:formatCode>
                <c:ptCount val="5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  <c:pt idx="4">
                  <c:v>2024</c:v>
                </c:pt>
              </c:numCache>
            </c:numRef>
          </c:cat>
          <c:val>
            <c:numRef>
              <c:f>Лист1!$B$6:$B$10</c:f>
              <c:numCache>
                <c:formatCode>#,##0.0</c:formatCode>
                <c:ptCount val="5"/>
                <c:pt idx="0" formatCode="General">
                  <c:v>112.5</c:v>
                </c:pt>
                <c:pt idx="1">
                  <c:v>112</c:v>
                </c:pt>
                <c:pt idx="2" formatCode="General">
                  <c:v>111.9</c:v>
                </c:pt>
                <c:pt idx="3" formatCode="General">
                  <c:v>111.8</c:v>
                </c:pt>
                <c:pt idx="4" formatCode="General">
                  <c:v>111.7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5505168"/>
        <c:axId val="75502424"/>
      </c:barChart>
      <c:catAx>
        <c:axId val="7550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5502424"/>
        <c:crosses val="autoZero"/>
        <c:auto val="1"/>
        <c:lblAlgn val="ctr"/>
        <c:lblOffset val="100"/>
        <c:noMultiLvlLbl val="0"/>
      </c:catAx>
      <c:valAx>
        <c:axId val="75502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5505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4.5522789045627114E-2"/>
          <c:w val="0.99003913333678761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188,4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Лист1!$A$2:$A$10</c:f>
              <c:strCache>
                <c:ptCount val="9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</c:strCache>
            </c:strRef>
          </c:cat>
          <c:val>
            <c:numRef>
              <c:f>Лист1!$B$2:$B$10</c:f>
              <c:numCache>
                <c:formatCode>0.0</c:formatCode>
                <c:ptCount val="9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209</c:v>
                </c:pt>
                <c:pt idx="7">
                  <c:v>239.9</c:v>
                </c:pt>
                <c:pt idx="8">
                  <c:v>398.6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rgbClr val="B32C16">
                <a:lumMod val="75000"/>
              </a:srgb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Лист1!$A$2:$A$10</c:f>
              <c:strCache>
                <c:ptCount val="9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</c:strCache>
            </c:strRef>
          </c:cat>
          <c:val>
            <c:numRef>
              <c:f>Лист1!$C$2:$C$10</c:f>
              <c:numCache>
                <c:formatCode>0.0</c:formatCode>
                <c:ptCount val="9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  <c:pt idx="7">
                  <c:v>80.3</c:v>
                </c:pt>
                <c:pt idx="8">
                  <c:v>20.3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185556120"/>
        <c:axId val="185556512"/>
      </c:barChart>
      <c:catAx>
        <c:axId val="185556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185556512"/>
        <c:crosses val="autoZero"/>
        <c:auto val="1"/>
        <c:lblAlgn val="ctr"/>
        <c:lblOffset val="100"/>
        <c:noMultiLvlLbl val="0"/>
      </c:catAx>
      <c:valAx>
        <c:axId val="185556512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185556120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0263231694094394E-2"/>
          <c:w val="1"/>
          <c:h val="0.933710445136496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prstDash val="sysDash"/>
            </a:ln>
          </c:spPr>
          <c:cat>
            <c:numRef>
              <c:f>Лист1!$A$2:$A$10</c:f>
              <c:numCache>
                <c:formatCode>m/d/yyyy</c:formatCode>
                <c:ptCount val="9"/>
                <c:pt idx="0">
                  <c:v>42005</c:v>
                </c:pt>
                <c:pt idx="1">
                  <c:v>42370</c:v>
                </c:pt>
                <c:pt idx="2">
                  <c:v>42736</c:v>
                </c:pt>
                <c:pt idx="3">
                  <c:v>43101</c:v>
                </c:pt>
                <c:pt idx="4">
                  <c:v>43466</c:v>
                </c:pt>
                <c:pt idx="5">
                  <c:v>43831</c:v>
                </c:pt>
                <c:pt idx="6">
                  <c:v>44197</c:v>
                </c:pt>
                <c:pt idx="7">
                  <c:v>44562</c:v>
                </c:pt>
                <c:pt idx="8">
                  <c:v>44927</c:v>
                </c:pt>
              </c:numCache>
            </c:num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50.2</c:v>
                </c:pt>
                <c:pt idx="1">
                  <c:v>90.6</c:v>
                </c:pt>
                <c:pt idx="2">
                  <c:v>91.1</c:v>
                </c:pt>
                <c:pt idx="3">
                  <c:v>128.9</c:v>
                </c:pt>
                <c:pt idx="4">
                  <c:v>165</c:v>
                </c:pt>
                <c:pt idx="5">
                  <c:v>188.4</c:v>
                </c:pt>
                <c:pt idx="6">
                  <c:v>249.6</c:v>
                </c:pt>
                <c:pt idx="7">
                  <c:v>320.2</c:v>
                </c:pt>
                <c:pt idx="8">
                  <c:v>418.9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569760"/>
        <c:axId val="390569368"/>
      </c:lineChart>
      <c:dateAx>
        <c:axId val="39056976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390569368"/>
        <c:crosses val="autoZero"/>
        <c:auto val="1"/>
        <c:lblOffset val="100"/>
        <c:baseTimeUnit val="years"/>
      </c:dateAx>
      <c:valAx>
        <c:axId val="3905693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3905697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626529246015523"/>
          <c:y val="1.4087657040486626E-2"/>
          <c:w val="0.74045197085381365"/>
          <c:h val="0.7485225165953873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rgbClr val="FF66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rgbClr val="FC18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0.43578264197741412"/>
                  <c:y val="0.2148617159512934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30311017567638032"/>
                  <c:y val="-0.3198789301160291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 dirty="0" smtClean="0"/>
                      <a:t>41%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ln>
                        <a:noFill/>
                      </a:ln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456059886787113"/>
                      <c:h val="9.2045037621570902E-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6879997856641352"/>
                  <c:y val="-7.2843300593644938E-2"/>
                </c:manualLayout>
              </c:layout>
              <c:tx>
                <c:rich>
                  <a:bodyPr/>
                  <a:lstStyle/>
                  <a:p>
                    <a:fld id="{D9839E57-2FDE-4481-90B6-F2A2FF42B1E5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B9A7A904-CEBB-4545-B793-C17AA2505F0D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5.4241762854720599E-2"/>
                  <c:y val="7.674312154030452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ln>
                      <a:noFill/>
                    </a:ln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Бюджетные орг-и всех отраслей </c:v>
                </c:pt>
                <c:pt idx="1">
                  <c:v>Субъекты МСП</c:v>
                </c:pt>
                <c:pt idx="2">
                  <c:v>АО "СХК", ГК "Росатом"</c:v>
                </c:pt>
                <c:pt idx="3">
                  <c:v>Прочие организации</c:v>
                </c:pt>
                <c:pt idx="4">
                  <c:v>Физические лица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41</c:v>
                </c:pt>
                <c:pt idx="1">
                  <c:v>21</c:v>
                </c:pt>
                <c:pt idx="2">
                  <c:v>19</c:v>
                </c:pt>
                <c:pt idx="3">
                  <c:v>15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548169020267345E-2"/>
          <c:y val="0.63161370399707661"/>
          <c:w val="0.92025197863004204"/>
          <c:h val="0.32940046592046418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40"/>
      <c:rotY val="2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39923906606125E-2"/>
          <c:y val="0"/>
          <c:w val="0.90194026451803089"/>
          <c:h val="0.783088916046365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harsh" dir="t">
                <a:rot lat="0" lon="0" rev="3000000"/>
              </a:lightRig>
            </a:scene3d>
            <a:sp3d>
              <a:bevelT w="82550" h="44450" prst="angle"/>
              <a:bevelB w="82550" h="44450" prst="angle"/>
              <a:contourClr>
                <a:srgbClr val="000000"/>
              </a:contourClr>
            </a:sp3d>
          </c:spPr>
          <c:explosion val="25"/>
          <c:dPt>
            <c:idx val="6"/>
            <c:bubble3D val="0"/>
            <c:spPr>
              <a:solidFill>
                <a:srgbClr val="00FF00"/>
              </a:solidFill>
              <a:scene3d>
                <a:camera prst="orthographicFront"/>
                <a:lightRig rig="harsh" dir="t">
                  <a:rot lat="0" lon="0" rev="3000000"/>
                </a:lightRig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-0.28786346260835238"/>
                  <c:y val="9.555122793914437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4050770778300474E-3"/>
                  <c:y val="-2.97165803961159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98048739398674"/>
                      <c:h val="0.18406116833686753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7.2544281757773485E-2"/>
                  <c:y val="3.379852577637851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0649372188773846E-2"/>
                  <c:y val="3.521866598761965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.10992447283694762"/>
                  <c:y val="6.0336656703079594E-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6.0924085103771092E-2"/>
                  <c:y val="9.0021836176843745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000" b="0" dirty="0">
                        <a:latin typeface="Times New Roman" pitchFamily="18" charset="0"/>
                        <a:cs typeface="Times New Roman" pitchFamily="18" charset="0"/>
                      </a:rPr>
                      <a:t>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614617705912253"/>
                      <c:h val="0.18030056855184909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-4.1463389948817209E-2"/>
                  <c:y val="-0.18050788829071635"/>
                </c:manualLayout>
              </c:layout>
              <c:tx>
                <c:rich>
                  <a:bodyPr/>
                  <a:lstStyle/>
                  <a:p>
                    <a:pPr>
                      <a:defRPr sz="1000" b="0" baseline="0">
                        <a:latin typeface="Times New Roman" pitchFamily="18" charset="0"/>
                        <a:cs typeface="Times New Roman" pitchFamily="18" charset="0"/>
                      </a:defRPr>
                    </a:pPr>
                    <a:fld id="{EF8CCE86-F6A3-417B-8C2F-9450926D0473}" type="CATEGORYNAME">
                      <a:rPr lang="ru-RU" baseline="0" dirty="0"/>
                      <a:pPr>
                        <a:defRPr sz="1000" b="0" baseline="0"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1%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УСН</c:v>
                </c:pt>
                <c:pt idx="2">
                  <c:v>Патент</c:v>
                </c:pt>
                <c:pt idx="3">
                  <c:v>НИФЛ</c:v>
                </c:pt>
                <c:pt idx="4">
                  <c:v>ЗН</c:v>
                </c:pt>
                <c:pt idx="5">
                  <c:v>Госпошлина</c:v>
                </c:pt>
                <c:pt idx="6">
                  <c:v>Прочие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771.7</c:v>
                </c:pt>
                <c:pt idx="1">
                  <c:v>89.7</c:v>
                </c:pt>
                <c:pt idx="2">
                  <c:v>16.8</c:v>
                </c:pt>
                <c:pt idx="3">
                  <c:v>37.299999999999997</c:v>
                </c:pt>
                <c:pt idx="4">
                  <c:v>108.6</c:v>
                </c:pt>
                <c:pt idx="5">
                  <c:v>15.5</c:v>
                </c:pt>
                <c:pt idx="6">
                  <c:v>12.499999999999886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63819487166548"/>
          <c:y val="5.9448104799949761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0650165727564961E-3"/>
                  <c:y val="3.700924256279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1.5495073196995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9972831147769323E-4"/>
                  <c:y val="6.9052156597984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4170567542587406E-16"/>
                  <c:y val="3.403895293685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2.035030295779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2020</c:v>
                </c:pt>
                <c:pt idx="1">
                  <c:v>Оценка 2021</c:v>
                </c:pt>
                <c:pt idx="2">
                  <c:v>Прогноз 2022</c:v>
                </c:pt>
                <c:pt idx="3">
                  <c:v>Прогноз 2023</c:v>
                </c:pt>
                <c:pt idx="4">
                  <c:v>Прогноз 2024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1005</c:v>
                </c:pt>
                <c:pt idx="1">
                  <c:v>1046</c:v>
                </c:pt>
                <c:pt idx="2">
                  <c:v>1052</c:v>
                </c:pt>
                <c:pt idx="3">
                  <c:v>1102</c:v>
                </c:pt>
                <c:pt idx="4">
                  <c:v>1141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5526128"/>
        <c:axId val="392713224"/>
      </c:barChart>
      <c:catAx>
        <c:axId val="755261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713224"/>
        <c:crosses val="autoZero"/>
        <c:auto val="1"/>
        <c:lblAlgn val="ctr"/>
        <c:lblOffset val="100"/>
        <c:noMultiLvlLbl val="0"/>
      </c:catAx>
      <c:valAx>
        <c:axId val="39271322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526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60"/>
      <c:rotY val="25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2.6739857904636492E-3"/>
          <c:w val="0.93312788564397364"/>
          <c:h val="0.876477717647110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explosion val="8"/>
          </c:dPt>
          <c:dPt>
            <c:idx val="2"/>
            <c:bubble3D val="0"/>
            <c:explosion val="12"/>
          </c:dPt>
          <c:dPt>
            <c:idx val="3"/>
            <c:bubble3D val="0"/>
            <c:explosion val="6"/>
          </c:dPt>
          <c:dPt>
            <c:idx val="4"/>
            <c:bubble3D val="0"/>
            <c:explosion val="8"/>
          </c:dPt>
          <c:dLbls>
            <c:dLbl>
              <c:idx val="0"/>
              <c:layout>
                <c:manualLayout>
                  <c:x val="-0.15165642199546644"/>
                  <c:y val="6.6054718749632188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AB806C11-DEBE-4DB2-9B1E-B42BF3391390}" type="CATEGORYNAME">
                      <a:rPr lang="ru-RU" sz="90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fld id="{F6065DD4-DEC5-4A73-A1F8-030F788A2254}" type="PERCENTAGE">
                      <a:rPr lang="ru-RU" sz="900" baseline="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26797066827773"/>
                      <c:h val="0.3597549622176669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35270148931099277"/>
                  <c:y val="-2.47847967270827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752836452923475"/>
                      <c:h val="0.2014794847879344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3843525349325744"/>
                  <c:y val="1.6421048457587881E-2"/>
                </c:manualLayout>
              </c:layout>
              <c:spPr/>
              <c:txPr>
                <a:bodyPr/>
                <a:lstStyle/>
                <a:p>
                  <a:pPr>
                    <a:defRPr sz="80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810884662923526"/>
                      <c:h val="0.2208921733763423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1.8156762868655727E-2"/>
                  <c:y val="-5.565286802647445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59485420049991"/>
                      <c:h val="0.3196835352471325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0.10810114234088629"/>
                  <c:y val="-0.2334555803001752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Платежи за пользование природными ресурсами</c:v>
                </c:pt>
                <c:pt idx="2">
                  <c:v>Доходы от продаж мат. и немат. активов</c:v>
                </c:pt>
                <c:pt idx="3">
                  <c:v>Штрафы, санкции, возмещение ущерба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127.2</c:v>
                </c:pt>
                <c:pt idx="1">
                  <c:v>15.1</c:v>
                </c:pt>
                <c:pt idx="2">
                  <c:v>7.2</c:v>
                </c:pt>
                <c:pt idx="3">
                  <c:v>10.6</c:v>
                </c:pt>
                <c:pt idx="4">
                  <c:v>5.0000000000000142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524916412244698"/>
          <c:y val="0.13085115363669919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3.17448549408405E-3"/>
                  <c:y val="3.3902097297831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1330441922979534E-3"/>
                  <c:y val="2.08377052755460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6.7410075902332531E-3"/>
                  <c:y val="1.67033909812489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3503144717671862E-3"/>
                  <c:y val="1.84398235586992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2020</c:v>
                </c:pt>
                <c:pt idx="1">
                  <c:v>Оценка 2021</c:v>
                </c:pt>
                <c:pt idx="2">
                  <c:v>Прогноз 2022</c:v>
                </c:pt>
                <c:pt idx="3">
                  <c:v>Прогноз 2023</c:v>
                </c:pt>
                <c:pt idx="4">
                  <c:v>Прогноз 2024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119.9</c:v>
                </c:pt>
                <c:pt idx="1">
                  <c:v>147.80000000000001</c:v>
                </c:pt>
                <c:pt idx="2">
                  <c:v>165.2</c:v>
                </c:pt>
                <c:pt idx="3">
                  <c:v>141.69999999999999</c:v>
                </c:pt>
                <c:pt idx="4">
                  <c:v>120.8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2714400"/>
        <c:axId val="392714792"/>
      </c:barChart>
      <c:catAx>
        <c:axId val="392714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714792"/>
        <c:crosses val="autoZero"/>
        <c:auto val="1"/>
        <c:lblAlgn val="ctr"/>
        <c:lblOffset val="100"/>
        <c:noMultiLvlLbl val="0"/>
      </c:catAx>
      <c:valAx>
        <c:axId val="392714792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</a:prst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714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5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pPr>
            <a:r>
              <a:rPr lang="ru-RU" sz="1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 2022 года</a:t>
            </a:r>
            <a:endParaRPr lang="ru-RU" sz="1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1.8383177550502765E-2"/>
          <c:y val="1.1589858071325483E-2"/>
        </c:manualLayout>
      </c:layout>
      <c:overlay val="0"/>
    </c:title>
    <c:autoTitleDeleted val="0"/>
    <c:view3D>
      <c:rotX val="30"/>
      <c:rotY val="4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26788942642737E-2"/>
          <c:y val="0.15225738806799813"/>
          <c:w val="0.87816086220040179"/>
          <c:h val="0.81225873533530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2022 года</c:v>
                </c:pt>
              </c:strCache>
            </c:strRef>
          </c:tx>
          <c:spPr>
            <a:solidFill>
              <a:srgbClr val="0070C0"/>
            </a:solidFill>
          </c:spPr>
          <c:explosion val="19"/>
          <c:dPt>
            <c:idx val="0"/>
            <c:bubble3D val="0"/>
            <c:explosion val="21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-0.14634964801890699"/>
                  <c:y val="-0.20953292516109576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6324063B-557D-497E-9D50-555F7A1B08FA}" type="CATEGORYNAME">
                      <a:rPr lang="ru-RU" b="1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fld id="{9069911D-7F3C-4599-9D7D-9DE9BBCA696C}" type="PERCENTAGE">
                      <a:rPr lang="ru-RU" b="1" baseline="0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75170674834988"/>
                      <c:h val="0.2201613015220530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292900405702029E-4"/>
                  <c:y val="-3.651829484223975E-2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4686246982659"/>
                      <c:h val="0.1796762165314964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4505875609780794"/>
                  <c:y val="0.13601440117764996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46161678365861"/>
                      <c:h val="0.22348432304320429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6.9689548848989119E-2"/>
                  <c:y val="3.0903679160407895E-2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Иные </a:t>
                    </a:r>
                    <a:r>
                      <a:rPr lang="ru-RU" b="0" dirty="0">
                        <a:solidFill>
                          <a:schemeClr val="tx1"/>
                        </a:solidFill>
                      </a:rPr>
                      <a:t>МБТ
</a:t>
                    </a: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0,3%</a:t>
                    </a:r>
                    <a:endParaRPr lang="ru-RU" b="0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08158094431027"/>
                      <c:h val="0.2043572863863534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3175"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1503</c:v>
                </c:pt>
                <c:pt idx="1">
                  <c:v>247.7</c:v>
                </c:pt>
                <c:pt idx="2">
                  <c:v>1357.9</c:v>
                </c:pt>
                <c:pt idx="3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 sz="1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</a:t>
            </a:r>
            <a:r>
              <a:rPr lang="ru-RU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1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</c:rich>
      </c:tx>
      <c:layout>
        <c:manualLayout>
          <c:xMode val="edge"/>
          <c:yMode val="edge"/>
          <c:x val="1.966448172425327E-3"/>
          <c:y val="4.14986570119659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889531431373525"/>
          <c:y val="0.14949850343425894"/>
          <c:w val="0.82835408134728339"/>
          <c:h val="0.764433036852114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Первоначальный прогноз 2021 года</c:v>
                </c:pt>
              </c:strCache>
            </c:strRef>
          </c:tx>
          <c:explosion val="25"/>
          <c:dPt>
            <c:idx val="0"/>
            <c:bubble3D val="0"/>
            <c:explosion val="29"/>
            <c:spPr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  <a:sp3d contourW="25400">
                <a:contourClr>
                  <a:srgbClr val="C00000"/>
                </a:contourClr>
              </a:sp3d>
            </c:spPr>
          </c:dPt>
          <c:dPt>
            <c:idx val="1"/>
            <c:bubble3D val="0"/>
            <c:explosion val="12"/>
            <c:spPr>
              <a:solidFill>
                <a:srgbClr val="00B050"/>
              </a:solidFill>
              <a:ln w="25400">
                <a:solidFill>
                  <a:srgbClr val="00B050"/>
                </a:solidFill>
              </a:ln>
              <a:effectLst/>
              <a:sp3d contourW="25400">
                <a:contourClr>
                  <a:srgbClr val="00B050"/>
                </a:contourClr>
              </a:sp3d>
            </c:spPr>
          </c:dPt>
          <c:dPt>
            <c:idx val="2"/>
            <c:bubble3D val="0"/>
            <c:explosion val="26"/>
            <c:spPr>
              <a:solidFill>
                <a:srgbClr val="0070C0"/>
              </a:solidFill>
              <a:ln w="25400">
                <a:solidFill>
                  <a:srgbClr val="0070C0"/>
                </a:solidFill>
              </a:ln>
              <a:effectLst/>
              <a:sp3d contourW="25400">
                <a:contourClr>
                  <a:srgbClr val="0070C0"/>
                </a:contourClr>
              </a:sp3d>
            </c:spPr>
          </c:dPt>
          <c:dPt>
            <c:idx val="3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5971617188734055"/>
                  <c:y val="-0.2746124613605101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0043723212040711E-2"/>
                  <c:y val="-2.1415921106805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4145154506642468"/>
                  <c:y val="0.1316892077350882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5527134411965996E-2"/>
                  <c:y val="7.832463059660092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0" baseline="0" dirty="0" smtClean="0"/>
                      <a:t>Иные МБТ
0,2%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1428.3</c:v>
                </c:pt>
                <c:pt idx="1">
                  <c:v>107.7</c:v>
                </c:pt>
                <c:pt idx="2">
                  <c:v>1368.5</c:v>
                </c:pt>
                <c:pt idx="3">
                  <c:v>87.8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5375562845960362"/>
          <c:w val="1"/>
          <c:h val="0.146244371540421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3311824658377"/>
          <c:y val="9.3365160281337248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МБТ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1.2544902418247129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4846961448727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9972831147769323E-4"/>
                  <c:y val="6.9052156597984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4170567542587406E-16"/>
                  <c:y val="3.403895293685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2.0350302957791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2020</c:v>
                </c:pt>
                <c:pt idx="1">
                  <c:v>Оценка 2021</c:v>
                </c:pt>
                <c:pt idx="2">
                  <c:v>Прогноз 2022</c:v>
                </c:pt>
                <c:pt idx="3">
                  <c:v>Прогноз 2023</c:v>
                </c:pt>
                <c:pt idx="4">
                  <c:v>Прогноз 2024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3561</c:v>
                </c:pt>
                <c:pt idx="1">
                  <c:v>3710</c:v>
                </c:pt>
                <c:pt idx="2">
                  <c:v>3118</c:v>
                </c:pt>
                <c:pt idx="3">
                  <c:v>2464</c:v>
                </c:pt>
                <c:pt idx="4">
                  <c:v>2469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2719888"/>
        <c:axId val="392720280"/>
      </c:barChart>
      <c:catAx>
        <c:axId val="3927198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720280"/>
        <c:crosses val="autoZero"/>
        <c:auto val="1"/>
        <c:lblAlgn val="ctr"/>
        <c:lblOffset val="100"/>
        <c:noMultiLvlLbl val="0"/>
      </c:catAx>
      <c:valAx>
        <c:axId val="39272028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7198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2677147717044636"/>
          <c:y val="6.4493286019106588E-2"/>
          <c:w val="0.34958845222915957"/>
          <c:h val="0.3831800121623962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C0000"/>
              </a:solidFill>
            </c:spPr>
          </c:dPt>
          <c:dPt>
            <c:idx val="1"/>
            <c:bubble3D val="0"/>
            <c:spPr>
              <a:solidFill>
                <a:srgbClr val="003366"/>
              </a:solidFill>
            </c:spPr>
          </c:dPt>
          <c:dPt>
            <c:idx val="2"/>
            <c:bubble3D val="0"/>
            <c:spPr>
              <a:solidFill>
                <a:srgbClr val="00CC99"/>
              </a:solidFill>
            </c:spPr>
          </c:dPt>
          <c:dPt>
            <c:idx val="4"/>
            <c:bubble3D val="0"/>
            <c:spPr>
              <a:solidFill>
                <a:srgbClr val="FF6600"/>
              </a:solidFill>
            </c:spPr>
          </c:dPt>
          <c:dPt>
            <c:idx val="5"/>
            <c:bubble3D val="0"/>
            <c:spPr>
              <a:solidFill>
                <a:srgbClr val="9966FF"/>
              </a:solidFill>
            </c:spPr>
          </c:dPt>
          <c:dPt>
            <c:idx val="6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1.2200143078761209E-2"/>
                  <c:y val="-2.832892724970608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9904638790785868E-2"/>
                  <c:y val="4.1399590489179405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1773169822666301E-2"/>
                  <c:y val="-0.1213718037939001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713588002444069E-3"/>
                  <c:y val="-7.3793821141037615E-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1.3766578302201325E-2"/>
                  <c:y val="-1.03764055455826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3.3641405275440441E-2"/>
                  <c:y val="1.026470256601400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Лист1!$A$2:$A$12</c:f>
              <c:strCache>
                <c:ptCount val="8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Физ.культура</c:v>
                </c:pt>
                <c:pt idx="6">
                  <c:v>Соц.политика</c:v>
                </c:pt>
                <c:pt idx="7">
                  <c:v>Прочие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335.6</c:v>
                </c:pt>
                <c:pt idx="1">
                  <c:v>553.79999999999995</c:v>
                </c:pt>
                <c:pt idx="2">
                  <c:v>435.4</c:v>
                </c:pt>
                <c:pt idx="3">
                  <c:v>2436.6</c:v>
                </c:pt>
                <c:pt idx="4">
                  <c:v>276.89999999999969</c:v>
                </c:pt>
                <c:pt idx="5">
                  <c:v>249</c:v>
                </c:pt>
                <c:pt idx="6">
                  <c:v>92.9</c:v>
                </c:pt>
                <c:pt idx="7">
                  <c:v>53.4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3940794581296022E-2"/>
          <c:y val="0.40483649371981389"/>
          <c:w val="0.9483894633438138"/>
          <c:h val="4.1906527929647316E-2"/>
        </c:manualLayout>
      </c:layout>
      <c:overlay val="0"/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31250000000001E-2"/>
          <c:y val="2.7657911747180092E-2"/>
          <c:w val="0.77824146981627362"/>
          <c:h val="0.704575122966135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dLbl>
              <c:idx val="0"/>
              <c:layout>
                <c:manualLayout>
                  <c:x val="-2.1928769813780433E-2"/>
                  <c:y val="1.85871562514724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6 400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4160123988450165E-3"/>
                  <c:y val="1.10192771627315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11 274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4896905928104727E-2"/>
                  <c:y val="0.159858892498003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6400</c:v>
                </c:pt>
                <c:pt idx="1">
                  <c:v>11274</c:v>
                </c:pt>
                <c:pt idx="2">
                  <c:v>844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808000"/>
            </a:solidFill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dLbl>
              <c:idx val="0"/>
              <c:layout>
                <c:manualLayout>
                  <c:x val="5.3351212785339623E-3"/>
                  <c:y val="1.573563021388494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6 067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8935201104353547E-3"/>
                  <c:y val="1.412754979757306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11 480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8172443261005544E-2"/>
                  <c:y val="2.119115422265728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844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0363038444222247E-3"/>
                  <c:y val="-2.11911542226572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6067</c:v>
                </c:pt>
                <c:pt idx="1">
                  <c:v>11480</c:v>
                </c:pt>
                <c:pt idx="2">
                  <c:v>844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7454576"/>
        <c:axId val="387454968"/>
      </c:barChart>
      <c:catAx>
        <c:axId val="387454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87454968"/>
        <c:crosses val="autoZero"/>
        <c:auto val="1"/>
        <c:lblAlgn val="ctr"/>
        <c:lblOffset val="100"/>
        <c:noMultiLvlLbl val="0"/>
      </c:catAx>
      <c:valAx>
        <c:axId val="3874549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8745457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9684328475455416"/>
          <c:y val="0.83928742907872067"/>
          <c:w val="0.20229528227834112"/>
          <c:h val="7.5404912343152081E-2"/>
        </c:manualLayout>
      </c:layout>
      <c:overlay val="0"/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4232775135068514E-3"/>
                  <c:y val="2.70928332207642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2021</c:v>
                </c:pt>
                <c:pt idx="1">
                  <c:v>Прогноз 2022</c:v>
                </c:pt>
                <c:pt idx="2">
                  <c:v>Прогноз 2023</c:v>
                </c:pt>
                <c:pt idx="3">
                  <c:v>Прогноз 2024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249.8</c:v>
                </c:pt>
                <c:pt idx="1">
                  <c:v>179.8</c:v>
                </c:pt>
                <c:pt idx="2">
                  <c:v>88.2</c:v>
                </c:pt>
                <c:pt idx="3">
                  <c:v>81.8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9923296"/>
        <c:axId val="399923688"/>
      </c:barChart>
      <c:catAx>
        <c:axId val="399923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9923688"/>
        <c:crosses val="autoZero"/>
        <c:auto val="1"/>
        <c:lblAlgn val="ctr"/>
        <c:lblOffset val="100"/>
        <c:noMultiLvlLbl val="0"/>
      </c:catAx>
      <c:valAx>
        <c:axId val="3999236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9923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>
        <a:solidFill>
          <a:schemeClr val="accent6">
            <a:lumMod val="50000"/>
          </a:schemeClr>
        </a:solidFill>
      </dgm:spPr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 custT="1"/>
      <dgm:spPr/>
      <dgm:t>
        <a:bodyPr/>
        <a:lstStyle/>
        <a:p>
          <a:pPr algn="just"/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политики и политики по управлению муниципальным имуществом. Сохранение высокой степени долговой устойчивости</a:t>
          </a:r>
          <a:endParaRPr lang="ru-RU" sz="1500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dirty="0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 custScaleY="144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 custLinFactNeighborX="481" custLinFactNeighborY="-5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93" custLinFactNeighborY="4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8C377C-B8F3-4319-BFE9-41234DD21C0D}" type="presOf" srcId="{43E6675B-C2EC-465E-BE88-7BFECDCE4355}" destId="{4EB4FEBD-D92A-42E3-BCD8-57D6E5ED813D}" srcOrd="0" destOrd="0" presId="urn:microsoft.com/office/officeart/2005/8/layout/chevron2"/>
    <dgm:cxn modelId="{68180547-C8C0-4272-AE65-80DA95571B1A}" type="presOf" srcId="{E8E7BB8F-54B1-43CD-BE0E-86B251B5A5EC}" destId="{CFACD03F-94FA-47A4-8714-6235410280C2}" srcOrd="0" destOrd="0" presId="urn:microsoft.com/office/officeart/2005/8/layout/chevron2"/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3E3AE48C-FA4C-470E-AB1A-A6BA2F93F2D8}" type="presOf" srcId="{218A7CB4-A752-4445-88AD-2AC265534A1D}" destId="{690D61F5-6015-4DB6-8B0D-2EEC445B95D5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123BBC0D-2BCF-4761-BBCC-04FC0AB765CB}" type="presOf" srcId="{96FF4110-615C-45A7-82A7-B60DCA9EC8B3}" destId="{83EFA6CB-7C0D-4521-8935-EDCF0FA8D597}" srcOrd="0" destOrd="0" presId="urn:microsoft.com/office/officeart/2005/8/layout/chevron2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B1CEB404-5F63-4571-98EE-1931B2DA8D1A}" type="presOf" srcId="{AA0FBA09-39C1-4BE6-9A8B-885114EA25FB}" destId="{4374C2BD-CF89-42E1-B990-973049FD7299}" srcOrd="0" destOrd="0" presId="urn:microsoft.com/office/officeart/2005/8/layout/chevron2"/>
    <dgm:cxn modelId="{07359A0A-1C8E-4D40-819A-DCD0D087CF3A}" type="presOf" srcId="{CF9F9273-32F8-4D81-B18D-DE2EE2D9A50A}" destId="{E76AC49C-1E55-4EC4-A47F-75F16DAE9193}" srcOrd="0" destOrd="0" presId="urn:microsoft.com/office/officeart/2005/8/layout/chevron2"/>
    <dgm:cxn modelId="{F8BB9E9D-17E8-477C-BB38-712A160F0625}" type="presOf" srcId="{BCCDD597-E23C-4559-B53A-F99F0D81BE40}" destId="{2FF120AB-B76E-4D36-936F-8A2AA4B05E89}" srcOrd="0" destOrd="0" presId="urn:microsoft.com/office/officeart/2005/8/layout/chevron2"/>
    <dgm:cxn modelId="{3B60CA3C-2798-42B7-B276-ACE9B0BBE8AB}" type="presOf" srcId="{902F2231-2FD7-47BF-8F3C-592423605387}" destId="{D48C05DF-A781-4524-9B24-FE9E6E3B78C5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6105D3EB-B5F4-45A5-8041-399BCFB2D7F0}" type="presOf" srcId="{71888E2C-26F1-402E-AEAF-D8DBAFDD796D}" destId="{276E7494-29EA-45D8-8D38-D5FEA4933F2C}" srcOrd="0" destOrd="0" presId="urn:microsoft.com/office/officeart/2005/8/layout/chevron2"/>
    <dgm:cxn modelId="{1D6A57C0-0F1D-4C3F-979E-A026CA0C4CEE}" type="presOf" srcId="{ADAA84FE-B6E3-4205-BC02-FA774D4D1267}" destId="{43FEAE83-A169-460C-B3C7-A9F2C28D1951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564C9CCC-A496-4F86-AA86-A7DCBB7B1069}" type="presOf" srcId="{A81C668B-22C5-42CF-9FF7-981023CDC6A3}" destId="{CBC2AFE8-4E82-4597-8A07-2FC74AF65068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58758331-6D0F-4D05-B0D2-8889ADA46EF9}" type="presOf" srcId="{F3900C61-6D15-48E8-A7C2-8F19FEC952FB}" destId="{734328F6-3F33-4E19-86D4-8E31B472D63C}" srcOrd="0" destOrd="0" presId="urn:microsoft.com/office/officeart/2005/8/layout/chevron2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05211E11-61F2-433B-BD35-129581DCD0D4}" type="presOf" srcId="{68F4EBDB-DEF0-40A0-A56B-1CD5B262386F}" destId="{5803C9DB-DC48-4A13-8568-7C3FCC6ED40F}" srcOrd="0" destOrd="0" presId="urn:microsoft.com/office/officeart/2005/8/layout/chevron2"/>
    <dgm:cxn modelId="{B61658D8-B41D-46E4-951C-9BB8F824337E}" type="presOf" srcId="{FFC56A53-3947-4A27-B37E-03F3E7D343A7}" destId="{CE528C4E-0884-45BB-A76B-113EB3F3D63A}" srcOrd="0" destOrd="0" presId="urn:microsoft.com/office/officeart/2005/8/layout/chevron2"/>
    <dgm:cxn modelId="{3DFBAB8B-3C9F-48B9-A588-4DDAB2035E23}" type="presOf" srcId="{3AFB0A72-A741-4218-BF47-B14369CAD78D}" destId="{FE0EDF0A-7FCF-4F94-A626-289E04329A25}" srcOrd="0" destOrd="0" presId="urn:microsoft.com/office/officeart/2005/8/layout/chevron2"/>
    <dgm:cxn modelId="{3176B941-1309-467F-889D-007E823C3A90}" type="presOf" srcId="{3E8D24CC-2D23-4D4E-ABBC-AF15C9743DBC}" destId="{63E658C5-5BAF-468D-9790-E7345A01F0CE}" srcOrd="0" destOrd="0" presId="urn:microsoft.com/office/officeart/2005/8/layout/chevron2"/>
    <dgm:cxn modelId="{96C0359F-1D88-4247-9896-B346F8F2A65B}" type="presOf" srcId="{C027E776-9FA5-4CC5-BFFE-895C8E68E4BA}" destId="{87FAE3C5-40CC-4FFA-9267-A2B5A0D45042}" srcOrd="0" destOrd="0" presId="urn:microsoft.com/office/officeart/2005/8/layout/chevron2"/>
    <dgm:cxn modelId="{6E8669F4-02BB-4D01-9B61-0005E9623AB6}" type="presParOf" srcId="{2FF120AB-B76E-4D36-936F-8A2AA4B05E89}" destId="{DFB7870A-506E-4B60-839B-AB0033AC8A9B}" srcOrd="0" destOrd="0" presId="urn:microsoft.com/office/officeart/2005/8/layout/chevron2"/>
    <dgm:cxn modelId="{BDB611A1-FBC2-458F-862C-ECB1A140F932}" type="presParOf" srcId="{DFB7870A-506E-4B60-839B-AB0033AC8A9B}" destId="{4374C2BD-CF89-42E1-B990-973049FD7299}" srcOrd="0" destOrd="0" presId="urn:microsoft.com/office/officeart/2005/8/layout/chevron2"/>
    <dgm:cxn modelId="{E53DA024-6D85-4BB6-ABDE-CF2900FB2788}" type="presParOf" srcId="{DFB7870A-506E-4B60-839B-AB0033AC8A9B}" destId="{FE0EDF0A-7FCF-4F94-A626-289E04329A25}" srcOrd="1" destOrd="0" presId="urn:microsoft.com/office/officeart/2005/8/layout/chevron2"/>
    <dgm:cxn modelId="{2266E52A-CE75-4689-9CF3-15E1365874B7}" type="presParOf" srcId="{2FF120AB-B76E-4D36-936F-8A2AA4B05E89}" destId="{B3FC6B63-ECFD-444A-B8CA-9E6CB7D3B995}" srcOrd="1" destOrd="0" presId="urn:microsoft.com/office/officeart/2005/8/layout/chevron2"/>
    <dgm:cxn modelId="{A77DA5E1-A12C-4997-86F3-D1EE944E17B4}" type="presParOf" srcId="{2FF120AB-B76E-4D36-936F-8A2AA4B05E89}" destId="{952B2257-FE38-4644-A5CD-B5C78093F421}" srcOrd="2" destOrd="0" presId="urn:microsoft.com/office/officeart/2005/8/layout/chevron2"/>
    <dgm:cxn modelId="{6125865D-C76B-4747-AEE7-5C1D05077C8E}" type="presParOf" srcId="{952B2257-FE38-4644-A5CD-B5C78093F421}" destId="{734328F6-3F33-4E19-86D4-8E31B472D63C}" srcOrd="0" destOrd="0" presId="urn:microsoft.com/office/officeart/2005/8/layout/chevron2"/>
    <dgm:cxn modelId="{5DFE7A17-73AA-4CC4-84EC-2AB9DD2EAE0F}" type="presParOf" srcId="{952B2257-FE38-4644-A5CD-B5C78093F421}" destId="{276E7494-29EA-45D8-8D38-D5FEA4933F2C}" srcOrd="1" destOrd="0" presId="urn:microsoft.com/office/officeart/2005/8/layout/chevron2"/>
    <dgm:cxn modelId="{A030215B-BDA8-4CBD-A663-A29419BF7721}" type="presParOf" srcId="{2FF120AB-B76E-4D36-936F-8A2AA4B05E89}" destId="{D5820DD0-B543-4666-85ED-4C9B8B7BF292}" srcOrd="3" destOrd="0" presId="urn:microsoft.com/office/officeart/2005/8/layout/chevron2"/>
    <dgm:cxn modelId="{BB820854-1246-449E-8294-B73A5CBA3A77}" type="presParOf" srcId="{2FF120AB-B76E-4D36-936F-8A2AA4B05E89}" destId="{8926D646-C521-4C23-9C92-D3156C52C3AD}" srcOrd="4" destOrd="0" presId="urn:microsoft.com/office/officeart/2005/8/layout/chevron2"/>
    <dgm:cxn modelId="{D1FFA351-72CD-496A-8174-763F34A5C7DE}" type="presParOf" srcId="{8926D646-C521-4C23-9C92-D3156C52C3AD}" destId="{63E658C5-5BAF-468D-9790-E7345A01F0CE}" srcOrd="0" destOrd="0" presId="urn:microsoft.com/office/officeart/2005/8/layout/chevron2"/>
    <dgm:cxn modelId="{D3CAE06F-CA3B-4756-920A-FB74DCF9E848}" type="presParOf" srcId="{8926D646-C521-4C23-9C92-D3156C52C3AD}" destId="{5803C9DB-DC48-4A13-8568-7C3FCC6ED40F}" srcOrd="1" destOrd="0" presId="urn:microsoft.com/office/officeart/2005/8/layout/chevron2"/>
    <dgm:cxn modelId="{748A50CC-6B22-40C3-A451-1194E948E295}" type="presParOf" srcId="{2FF120AB-B76E-4D36-936F-8A2AA4B05E89}" destId="{3A81E995-84FD-482D-8E5A-D797AD17F66D}" srcOrd="5" destOrd="0" presId="urn:microsoft.com/office/officeart/2005/8/layout/chevron2"/>
    <dgm:cxn modelId="{10A2BCF7-7EEB-4C1E-9FA5-94FD84F9C920}" type="presParOf" srcId="{2FF120AB-B76E-4D36-936F-8A2AA4B05E89}" destId="{E63DE3B4-8A55-470C-9396-7126A80BD2D4}" srcOrd="6" destOrd="0" presId="urn:microsoft.com/office/officeart/2005/8/layout/chevron2"/>
    <dgm:cxn modelId="{D9F1DBBF-CD1C-426F-ABB6-CC04BDF19F04}" type="presParOf" srcId="{E63DE3B4-8A55-470C-9396-7126A80BD2D4}" destId="{D48C05DF-A781-4524-9B24-FE9E6E3B78C5}" srcOrd="0" destOrd="0" presId="urn:microsoft.com/office/officeart/2005/8/layout/chevron2"/>
    <dgm:cxn modelId="{B459F81F-4F47-4A55-8F38-29506FFF358B}" type="presParOf" srcId="{E63DE3B4-8A55-470C-9396-7126A80BD2D4}" destId="{4EB4FEBD-D92A-42E3-BCD8-57D6E5ED813D}" srcOrd="1" destOrd="0" presId="urn:microsoft.com/office/officeart/2005/8/layout/chevron2"/>
    <dgm:cxn modelId="{0F7D17DF-8502-46AC-A5E4-2FBB8B9A11C6}" type="presParOf" srcId="{2FF120AB-B76E-4D36-936F-8A2AA4B05E89}" destId="{207A2C6B-3F79-4E25-93A1-289DF7B5C4AA}" srcOrd="7" destOrd="0" presId="urn:microsoft.com/office/officeart/2005/8/layout/chevron2"/>
    <dgm:cxn modelId="{E00F59D2-C796-45B0-8CEF-F5FDBAAEBA94}" type="presParOf" srcId="{2FF120AB-B76E-4D36-936F-8A2AA4B05E89}" destId="{9D4F554B-EAAD-4FE2-AB7C-2B7F1C6A2A8A}" srcOrd="8" destOrd="0" presId="urn:microsoft.com/office/officeart/2005/8/layout/chevron2"/>
    <dgm:cxn modelId="{00CDA6E5-F69F-4C47-B7CD-DA19CFA497D6}" type="presParOf" srcId="{9D4F554B-EAAD-4FE2-AB7C-2B7F1C6A2A8A}" destId="{CFACD03F-94FA-47A4-8714-6235410280C2}" srcOrd="0" destOrd="0" presId="urn:microsoft.com/office/officeart/2005/8/layout/chevron2"/>
    <dgm:cxn modelId="{95D1ECE1-4368-4F4E-B73E-C946071A7990}" type="presParOf" srcId="{9D4F554B-EAAD-4FE2-AB7C-2B7F1C6A2A8A}" destId="{E76AC49C-1E55-4EC4-A47F-75F16DAE9193}" srcOrd="1" destOrd="0" presId="urn:microsoft.com/office/officeart/2005/8/layout/chevron2"/>
    <dgm:cxn modelId="{536AB243-DEC8-4585-8696-450DBEF33BFD}" type="presParOf" srcId="{2FF120AB-B76E-4D36-936F-8A2AA4B05E89}" destId="{0BE67450-81F0-4258-AE7D-C389006C54B6}" srcOrd="9" destOrd="0" presId="urn:microsoft.com/office/officeart/2005/8/layout/chevron2"/>
    <dgm:cxn modelId="{E934C4AD-3BC6-4AAB-BAC8-C2E0FCFDE18E}" type="presParOf" srcId="{2FF120AB-B76E-4D36-936F-8A2AA4B05E89}" destId="{5421DA5A-3970-4550-A10B-3B13D7236003}" srcOrd="10" destOrd="0" presId="urn:microsoft.com/office/officeart/2005/8/layout/chevron2"/>
    <dgm:cxn modelId="{26F93358-AE2A-48DE-8989-354718205864}" type="presParOf" srcId="{5421DA5A-3970-4550-A10B-3B13D7236003}" destId="{CBC2AFE8-4E82-4597-8A07-2FC74AF65068}" srcOrd="0" destOrd="0" presId="urn:microsoft.com/office/officeart/2005/8/layout/chevron2"/>
    <dgm:cxn modelId="{6130B744-58B4-4613-8297-A6EB142BE591}" type="presParOf" srcId="{5421DA5A-3970-4550-A10B-3B13D7236003}" destId="{87FAE3C5-40CC-4FFA-9267-A2B5A0D45042}" srcOrd="1" destOrd="0" presId="urn:microsoft.com/office/officeart/2005/8/layout/chevron2"/>
    <dgm:cxn modelId="{024E09B7-A9CF-47CD-9568-26789B766830}" type="presParOf" srcId="{2FF120AB-B76E-4D36-936F-8A2AA4B05E89}" destId="{2E880C90-91A6-4976-9823-07717779E2EC}" srcOrd="11" destOrd="0" presId="urn:microsoft.com/office/officeart/2005/8/layout/chevron2"/>
    <dgm:cxn modelId="{9EAAC51A-5F7C-47F5-9680-79F6DB85AD02}" type="presParOf" srcId="{2FF120AB-B76E-4D36-936F-8A2AA4B05E89}" destId="{9E98751C-5FB9-4703-BBE2-1AED0F1118C7}" srcOrd="12" destOrd="0" presId="urn:microsoft.com/office/officeart/2005/8/layout/chevron2"/>
    <dgm:cxn modelId="{CC5493A2-CBEE-4A83-93E7-7BC1C4D0A8F2}" type="presParOf" srcId="{9E98751C-5FB9-4703-BBE2-1AED0F1118C7}" destId="{43FEAE83-A169-460C-B3C7-A9F2C28D1951}" srcOrd="0" destOrd="0" presId="urn:microsoft.com/office/officeart/2005/8/layout/chevron2"/>
    <dgm:cxn modelId="{00E47B24-66E6-4692-9303-B5D3064E51CD}" type="presParOf" srcId="{9E98751C-5FB9-4703-BBE2-1AED0F1118C7}" destId="{83EFA6CB-7C0D-4521-8935-EDCF0FA8D597}" srcOrd="1" destOrd="0" presId="urn:microsoft.com/office/officeart/2005/8/layout/chevron2"/>
    <dgm:cxn modelId="{C999924A-8E09-4194-9ADC-C72334065B0B}" type="presParOf" srcId="{2FF120AB-B76E-4D36-936F-8A2AA4B05E89}" destId="{44772283-BEB0-4CAC-9925-A88E9BA83587}" srcOrd="13" destOrd="0" presId="urn:microsoft.com/office/officeart/2005/8/layout/chevron2"/>
    <dgm:cxn modelId="{12981FE7-8C91-4D70-B1B4-423D876B6C5D}" type="presParOf" srcId="{2FF120AB-B76E-4D36-936F-8A2AA4B05E89}" destId="{E3DA1BA0-0618-4EE0-87C5-7D153DD3CDCF}" srcOrd="14" destOrd="0" presId="urn:microsoft.com/office/officeart/2005/8/layout/chevron2"/>
    <dgm:cxn modelId="{44F95AB7-4E9D-4101-A7EC-E7DFECEE3B76}" type="presParOf" srcId="{E3DA1BA0-0618-4EE0-87C5-7D153DD3CDCF}" destId="{690D61F5-6015-4DB6-8B0D-2EEC445B95D5}" srcOrd="0" destOrd="0" presId="urn:microsoft.com/office/officeart/2005/8/layout/chevron2"/>
    <dgm:cxn modelId="{DE60C7C7-D4A5-4CC6-B11B-6D468E0A1020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7CDEB4-6466-44C9-AAA3-2CA7868D93C2}" type="presOf" srcId="{FFF75145-F87A-4D15-B348-A6FCA9B2A930}" destId="{0F8B3C05-2985-4EA1-B95F-A82E0744B4D0}" srcOrd="0" destOrd="0" presId="urn:microsoft.com/office/officeart/2005/8/layout/hProcess9"/>
    <dgm:cxn modelId="{F4F2C137-FADA-4E2D-87C7-CDC85743E041}" type="presOf" srcId="{850CDA29-7FB7-4366-96EC-C75A76B20CA4}" destId="{8835B2B9-0018-4458-8A17-E315A8E25E20}" srcOrd="0" destOrd="0" presId="urn:microsoft.com/office/officeart/2005/8/layout/hProcess9"/>
    <dgm:cxn modelId="{5BC6FDFD-F394-44D6-930F-08A9E19B87BE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FBF4828-D9A9-46C0-BAF8-652194394FEC}" type="presParOf" srcId="{8835B2B9-0018-4458-8A17-E315A8E25E20}" destId="{B693457C-C494-4A50-9FA7-BB11458DA3E1}" srcOrd="0" destOrd="0" presId="urn:microsoft.com/office/officeart/2005/8/layout/hProcess9"/>
    <dgm:cxn modelId="{BDBFA527-6DC9-4896-A0F3-4F261E32AA4A}" type="presParOf" srcId="{8835B2B9-0018-4458-8A17-E315A8E25E20}" destId="{6718C75E-AC7B-41AB-BB4F-AD508F048CFB}" srcOrd="1" destOrd="0" presId="urn:microsoft.com/office/officeart/2005/8/layout/hProcess9"/>
    <dgm:cxn modelId="{3B6155F2-328A-49E8-8E32-C76C37523618}" type="presParOf" srcId="{6718C75E-AC7B-41AB-BB4F-AD508F048CFB}" destId="{1E7F28CF-C78C-42A1-8ECD-D743D8FC7CE3}" srcOrd="0" destOrd="0" presId="urn:microsoft.com/office/officeart/2005/8/layout/hProcess9"/>
    <dgm:cxn modelId="{199E2283-7289-42C0-8F8E-3B55337638CA}" type="presParOf" srcId="{6718C75E-AC7B-41AB-BB4F-AD508F048CFB}" destId="{871C5271-B43D-4E78-82F5-F9D6E7FF0E54}" srcOrd="1" destOrd="0" presId="urn:microsoft.com/office/officeart/2005/8/layout/hProcess9"/>
    <dgm:cxn modelId="{FC14D00A-5CC3-4105-B820-20CAF56CD0A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4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90000"/>
            </a:lnSpc>
          </a:pPr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>
            <a:lnSpc>
              <a:spcPts val="1200"/>
            </a:lnSpc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FlipVert="1" custScaleX="12371" custScaleY="30070" custLinFactNeighborX="-8376" custLinFactNeighborY="5544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03753" custScaleY="250000" custLinFactNeighborX="-58079" custLinFactNeighborY="-1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31804" custScaleY="250000" custLinFactNeighborX="54378" custLinFactNeighborY="-2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5D5AC-A244-459D-B931-92844509832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EE98F174-54FA-4598-A150-655B74F3A5FB}" type="presOf" srcId="{FFF75145-F87A-4D15-B348-A6FCA9B2A930}" destId="{0F8B3C05-2985-4EA1-B95F-A82E0744B4D0}" srcOrd="0" destOrd="0" presId="urn:microsoft.com/office/officeart/2005/8/layout/hProcess9"/>
    <dgm:cxn modelId="{7F660FBD-5069-4131-9CB3-5F9AB3BFA784}" type="presOf" srcId="{850CDA29-7FB7-4366-96EC-C75A76B20CA4}" destId="{8835B2B9-0018-4458-8A17-E315A8E25E20}" srcOrd="0" destOrd="0" presId="urn:microsoft.com/office/officeart/2005/8/layout/hProcess9"/>
    <dgm:cxn modelId="{50711444-CB63-4CF9-83C8-F05F0899975A}" type="presParOf" srcId="{8835B2B9-0018-4458-8A17-E315A8E25E20}" destId="{B693457C-C494-4A50-9FA7-BB11458DA3E1}" srcOrd="0" destOrd="0" presId="urn:microsoft.com/office/officeart/2005/8/layout/hProcess9"/>
    <dgm:cxn modelId="{B18DCCDC-9091-43A8-AB52-513C30157295}" type="presParOf" srcId="{8835B2B9-0018-4458-8A17-E315A8E25E20}" destId="{6718C75E-AC7B-41AB-BB4F-AD508F048CFB}" srcOrd="1" destOrd="0" presId="urn:microsoft.com/office/officeart/2005/8/layout/hProcess9"/>
    <dgm:cxn modelId="{2206E687-F10B-4FFF-9A77-A2ED217CE4AD}" type="presParOf" srcId="{6718C75E-AC7B-41AB-BB4F-AD508F048CFB}" destId="{1E7F28CF-C78C-42A1-8ECD-D743D8FC7CE3}" srcOrd="0" destOrd="0" presId="urn:microsoft.com/office/officeart/2005/8/layout/hProcess9"/>
    <dgm:cxn modelId="{5C204BB1-1421-469E-AD57-A834E395C543}" type="presParOf" srcId="{6718C75E-AC7B-41AB-BB4F-AD508F048CFB}" destId="{871C5271-B43D-4E78-82F5-F9D6E7FF0E54}" srcOrd="1" destOrd="0" presId="urn:microsoft.com/office/officeart/2005/8/layout/hProcess9"/>
    <dgm:cxn modelId="{18E03391-2FCB-48A2-8BAC-DFE2426D3ED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652CDF-826F-410A-9651-50B2BEA904F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BA3CDDD-7E11-4D3A-894C-4FEF30697A73}" type="presOf" srcId="{5E2FAA9D-4315-4B72-8800-631B8DE57775}" destId="{1E7F28CF-C78C-42A1-8ECD-D743D8FC7CE3}" srcOrd="0" destOrd="0" presId="urn:microsoft.com/office/officeart/2005/8/layout/hProcess9"/>
    <dgm:cxn modelId="{BB2469F4-2F97-4DDE-AD3B-F22BDB4C7252}" type="presOf" srcId="{850CDA29-7FB7-4366-96EC-C75A76B20CA4}" destId="{8835B2B9-0018-4458-8A17-E315A8E25E20}" srcOrd="0" destOrd="0" presId="urn:microsoft.com/office/officeart/2005/8/layout/hProcess9"/>
    <dgm:cxn modelId="{42E2E3C4-DB48-480C-8765-9A0C36A46791}" type="presParOf" srcId="{8835B2B9-0018-4458-8A17-E315A8E25E20}" destId="{B693457C-C494-4A50-9FA7-BB11458DA3E1}" srcOrd="0" destOrd="0" presId="urn:microsoft.com/office/officeart/2005/8/layout/hProcess9"/>
    <dgm:cxn modelId="{D1D7920F-F489-4A01-A6E7-AC2956633DCC}" type="presParOf" srcId="{8835B2B9-0018-4458-8A17-E315A8E25E20}" destId="{6718C75E-AC7B-41AB-BB4F-AD508F048CFB}" srcOrd="1" destOrd="0" presId="urn:microsoft.com/office/officeart/2005/8/layout/hProcess9"/>
    <dgm:cxn modelId="{A708BCE8-6201-4811-901D-340B5AAF12BD}" type="presParOf" srcId="{6718C75E-AC7B-41AB-BB4F-AD508F048CFB}" destId="{1E7F28CF-C78C-42A1-8ECD-D743D8FC7CE3}" srcOrd="0" destOrd="0" presId="urn:microsoft.com/office/officeart/2005/8/layout/hProcess9"/>
    <dgm:cxn modelId="{23C1BF7C-9100-4750-AE73-762877AFDED8}" type="presParOf" srcId="{6718C75E-AC7B-41AB-BB4F-AD508F048CFB}" destId="{871C5271-B43D-4E78-82F5-F9D6E7FF0E54}" srcOrd="1" destOrd="0" presId="urn:microsoft.com/office/officeart/2005/8/layout/hProcess9"/>
    <dgm:cxn modelId="{7DA1C043-9951-427E-8287-5241B52A1F0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</a:t>
          </a:r>
          <a:r>
            <a:rPr lang="ru-RU" sz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молодежи  в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29388A-B664-4193-892C-C0B72E2EB8C1}" type="presOf" srcId="{850CDA29-7FB7-4366-96EC-C75A76B20CA4}" destId="{8835B2B9-0018-4458-8A17-E315A8E25E20}" srcOrd="0" destOrd="0" presId="urn:microsoft.com/office/officeart/2005/8/layout/hProcess9"/>
    <dgm:cxn modelId="{39FD73C5-E0C7-47D4-915A-00DBC703C216}" type="presOf" srcId="{5E2FAA9D-4315-4B72-8800-631B8DE57775}" destId="{1E7F28CF-C78C-42A1-8ECD-D743D8FC7CE3}" srcOrd="0" destOrd="0" presId="urn:microsoft.com/office/officeart/2005/8/layout/hProcess9"/>
    <dgm:cxn modelId="{DB5F3251-7D40-4590-9A86-A90573F84A76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E4E6706-8454-4AAE-B036-966B33691BF1}" type="presParOf" srcId="{8835B2B9-0018-4458-8A17-E315A8E25E20}" destId="{B693457C-C494-4A50-9FA7-BB11458DA3E1}" srcOrd="0" destOrd="0" presId="urn:microsoft.com/office/officeart/2005/8/layout/hProcess9"/>
    <dgm:cxn modelId="{3481A349-3F30-4B40-B1FF-C08886F0BB67}" type="presParOf" srcId="{8835B2B9-0018-4458-8A17-E315A8E25E20}" destId="{6718C75E-AC7B-41AB-BB4F-AD508F048CFB}" srcOrd="1" destOrd="0" presId="urn:microsoft.com/office/officeart/2005/8/layout/hProcess9"/>
    <dgm:cxn modelId="{ECE174E6-EE2A-4DCB-B784-48C958CF9921}" type="presParOf" srcId="{6718C75E-AC7B-41AB-BB4F-AD508F048CFB}" destId="{1E7F28CF-C78C-42A1-8ECD-D743D8FC7CE3}" srcOrd="0" destOrd="0" presId="urn:microsoft.com/office/officeart/2005/8/layout/hProcess9"/>
    <dgm:cxn modelId="{47FB8971-1F8C-4FB8-A5CA-7886F76A7858}" type="presParOf" srcId="{6718C75E-AC7B-41AB-BB4F-AD508F048CFB}" destId="{871C5271-B43D-4E78-82F5-F9D6E7FF0E54}" srcOrd="1" destOrd="0" presId="urn:microsoft.com/office/officeart/2005/8/layout/hProcess9"/>
    <dgm:cxn modelId="{03C1E229-5E50-435B-AC1A-BCDA83D83B0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9E6780-575B-4488-A5D7-193ADC0F9D85}" type="presOf" srcId="{5E2FAA9D-4315-4B72-8800-631B8DE57775}" destId="{1E7F28CF-C78C-42A1-8ECD-D743D8FC7CE3}" srcOrd="0" destOrd="0" presId="urn:microsoft.com/office/officeart/2005/8/layout/hProcess9"/>
    <dgm:cxn modelId="{EAB27F4A-C38F-4FBE-A5C3-939C02A67D24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58483D7-7265-4552-868C-41DCCC330626}" type="presOf" srcId="{850CDA29-7FB7-4366-96EC-C75A76B20CA4}" destId="{8835B2B9-0018-4458-8A17-E315A8E25E20}" srcOrd="0" destOrd="0" presId="urn:microsoft.com/office/officeart/2005/8/layout/hProcess9"/>
    <dgm:cxn modelId="{D1C5117E-491B-4436-AFD0-3FFDA85A4954}" type="presParOf" srcId="{8835B2B9-0018-4458-8A17-E315A8E25E20}" destId="{B693457C-C494-4A50-9FA7-BB11458DA3E1}" srcOrd="0" destOrd="0" presId="urn:microsoft.com/office/officeart/2005/8/layout/hProcess9"/>
    <dgm:cxn modelId="{B9FA062A-89E3-43E6-BA1B-53FCB665E0D0}" type="presParOf" srcId="{8835B2B9-0018-4458-8A17-E315A8E25E20}" destId="{6718C75E-AC7B-41AB-BB4F-AD508F048CFB}" srcOrd="1" destOrd="0" presId="urn:microsoft.com/office/officeart/2005/8/layout/hProcess9"/>
    <dgm:cxn modelId="{8A9A6CDD-C008-44ED-8D07-2FCB213DACA7}" type="presParOf" srcId="{6718C75E-AC7B-41AB-BB4F-AD508F048CFB}" destId="{1E7F28CF-C78C-42A1-8ECD-D743D8FC7CE3}" srcOrd="0" destOrd="0" presId="urn:microsoft.com/office/officeart/2005/8/layout/hProcess9"/>
    <dgm:cxn modelId="{F7314D7E-EB05-4041-82F8-AF10AE6E45A5}" type="presParOf" srcId="{6718C75E-AC7B-41AB-BB4F-AD508F048CFB}" destId="{871C5271-B43D-4E78-82F5-F9D6E7FF0E54}" srcOrd="1" destOrd="0" presId="urn:microsoft.com/office/officeart/2005/8/layout/hProcess9"/>
    <dgm:cxn modelId="{F3F67218-CE04-4B1E-8B36-4CE575634616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BE6D6-86B6-4369-AE11-CD43717BB46C}" type="presOf" srcId="{5E2FAA9D-4315-4B72-8800-631B8DE57775}" destId="{1E7F28CF-C78C-42A1-8ECD-D743D8FC7CE3}" srcOrd="0" destOrd="0" presId="urn:microsoft.com/office/officeart/2005/8/layout/hProcess9"/>
    <dgm:cxn modelId="{EDE4DCF2-CB41-44FE-8763-D8A283B9868B}" type="presOf" srcId="{850CDA29-7FB7-4366-96EC-C75A76B20CA4}" destId="{8835B2B9-0018-4458-8A17-E315A8E25E20}" srcOrd="0" destOrd="0" presId="urn:microsoft.com/office/officeart/2005/8/layout/hProcess9"/>
    <dgm:cxn modelId="{6AC8E874-ABED-4DB8-880A-A68CE7AFD02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93902A0-28EB-486E-91FE-ED1C526E9065}" type="presParOf" srcId="{8835B2B9-0018-4458-8A17-E315A8E25E20}" destId="{B693457C-C494-4A50-9FA7-BB11458DA3E1}" srcOrd="0" destOrd="0" presId="urn:microsoft.com/office/officeart/2005/8/layout/hProcess9"/>
    <dgm:cxn modelId="{A640AAF3-109A-4A6D-9E88-CA468F252589}" type="presParOf" srcId="{8835B2B9-0018-4458-8A17-E315A8E25E20}" destId="{6718C75E-AC7B-41AB-BB4F-AD508F048CFB}" srcOrd="1" destOrd="0" presId="urn:microsoft.com/office/officeart/2005/8/layout/hProcess9"/>
    <dgm:cxn modelId="{EA1EC5A1-6298-413E-8A15-A88EA9F90985}" type="presParOf" srcId="{6718C75E-AC7B-41AB-BB4F-AD508F048CFB}" destId="{1E7F28CF-C78C-42A1-8ECD-D743D8FC7CE3}" srcOrd="0" destOrd="0" presId="urn:microsoft.com/office/officeart/2005/8/layout/hProcess9"/>
    <dgm:cxn modelId="{BCEA35B8-FE7C-41FA-97CA-2F962FABD539}" type="presParOf" srcId="{6718C75E-AC7B-41AB-BB4F-AD508F048CFB}" destId="{871C5271-B43D-4E78-82F5-F9D6E7FF0E54}" srcOrd="1" destOrd="0" presId="urn:microsoft.com/office/officeart/2005/8/layout/hProcess9"/>
    <dgm:cxn modelId="{12D589AA-BE35-4CCB-AFE9-5C98910C610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A21641-2DA8-4700-9591-D18F59AA7452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B7AE6DC7-A1CF-4C71-9713-7D8F0635072C}" type="presOf" srcId="{850CDA29-7FB7-4366-96EC-C75A76B20CA4}" destId="{8835B2B9-0018-4458-8A17-E315A8E25E20}" srcOrd="0" destOrd="0" presId="urn:microsoft.com/office/officeart/2005/8/layout/hProcess9"/>
    <dgm:cxn modelId="{4F9BB3B4-CC71-433C-9E4F-BDAD4811AA64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5E36BF5-3988-4489-A0D5-22F6CCBCF783}" type="presParOf" srcId="{8835B2B9-0018-4458-8A17-E315A8E25E20}" destId="{B693457C-C494-4A50-9FA7-BB11458DA3E1}" srcOrd="0" destOrd="0" presId="urn:microsoft.com/office/officeart/2005/8/layout/hProcess9"/>
    <dgm:cxn modelId="{86758BF4-1CF2-4EC5-BE28-4788BDC9B571}" type="presParOf" srcId="{8835B2B9-0018-4458-8A17-E315A8E25E20}" destId="{6718C75E-AC7B-41AB-BB4F-AD508F048CFB}" srcOrd="1" destOrd="0" presId="urn:microsoft.com/office/officeart/2005/8/layout/hProcess9"/>
    <dgm:cxn modelId="{B81EB50D-09D9-40DE-87ED-06F8DC3F40C5}" type="presParOf" srcId="{6718C75E-AC7B-41AB-BB4F-AD508F048CFB}" destId="{1E7F28CF-C78C-42A1-8ECD-D743D8FC7CE3}" srcOrd="0" destOrd="0" presId="urn:microsoft.com/office/officeart/2005/8/layout/hProcess9"/>
    <dgm:cxn modelId="{1343B7C6-B3D3-406E-8AF1-2CC271E37F7B}" type="presParOf" srcId="{6718C75E-AC7B-41AB-BB4F-AD508F048CFB}" destId="{871C5271-B43D-4E78-82F5-F9D6E7FF0E54}" srcOrd="1" destOrd="0" presId="urn:microsoft.com/office/officeart/2005/8/layout/hProcess9"/>
    <dgm:cxn modelId="{2051D691-FC86-41F5-848D-9536A8D33F4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 custLinFactNeighborX="725" custLinFactNeighborY="-29436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8357" custLinFactNeighborY="-48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LinFactNeighborX="29493" custLinFactNeighborY="-48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9A9042-3BB1-4936-BEE3-181F3182ECEA}" type="presOf" srcId="{FFF75145-F87A-4D15-B348-A6FCA9B2A930}" destId="{0F8B3C05-2985-4EA1-B95F-A82E0744B4D0}" srcOrd="0" destOrd="0" presId="urn:microsoft.com/office/officeart/2005/8/layout/hProcess9"/>
    <dgm:cxn modelId="{C6B73E26-0583-40EE-B19E-D61069054127}" type="presOf" srcId="{5E2FAA9D-4315-4B72-8800-631B8DE57775}" destId="{1E7F28CF-C78C-42A1-8ECD-D743D8FC7CE3}" srcOrd="0" destOrd="0" presId="urn:microsoft.com/office/officeart/2005/8/layout/hProcess9"/>
    <dgm:cxn modelId="{4F797FD2-5E2B-430E-A844-22CD638925B1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C58A2B9-2DE9-4FF2-9E13-BF7267F80E3F}" type="presParOf" srcId="{8835B2B9-0018-4458-8A17-E315A8E25E20}" destId="{B693457C-C494-4A50-9FA7-BB11458DA3E1}" srcOrd="0" destOrd="0" presId="urn:microsoft.com/office/officeart/2005/8/layout/hProcess9"/>
    <dgm:cxn modelId="{D989A52B-5E7D-4A87-86C5-A0F17CCBFCCC}" type="presParOf" srcId="{8835B2B9-0018-4458-8A17-E315A8E25E20}" destId="{6718C75E-AC7B-41AB-BB4F-AD508F048CFB}" srcOrd="1" destOrd="0" presId="urn:microsoft.com/office/officeart/2005/8/layout/hProcess9"/>
    <dgm:cxn modelId="{5DBD91F5-76F9-4B8A-907D-AF53ED2CB299}" type="presParOf" srcId="{6718C75E-AC7B-41AB-BB4F-AD508F048CFB}" destId="{1E7F28CF-C78C-42A1-8ECD-D743D8FC7CE3}" srcOrd="0" destOrd="0" presId="urn:microsoft.com/office/officeart/2005/8/layout/hProcess9"/>
    <dgm:cxn modelId="{A71E7D1C-3780-4B07-BA6D-8C2568ABFCF7}" type="presParOf" srcId="{6718C75E-AC7B-41AB-BB4F-AD508F048CFB}" destId="{871C5271-B43D-4E78-82F5-F9D6E7FF0E54}" srcOrd="1" destOrd="0" presId="urn:microsoft.com/office/officeart/2005/8/layout/hProcess9"/>
    <dgm:cxn modelId="{1369560F-64AB-4129-8AE0-3ADF05DEDFC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F5F14ECC-D3D2-4BDC-91AE-5DB295C53453}" type="presOf" srcId="{5E2FAA9D-4315-4B72-8800-631B8DE57775}" destId="{1E7F28CF-C78C-42A1-8ECD-D743D8FC7CE3}" srcOrd="0" destOrd="0" presId="urn:microsoft.com/office/officeart/2005/8/layout/hProcess9"/>
    <dgm:cxn modelId="{64B0286B-6B6B-48D7-AA0E-C1E1B3ADB79E}" type="presOf" srcId="{FFF75145-F87A-4D15-B348-A6FCA9B2A930}" destId="{0F8B3C05-2985-4EA1-B95F-A82E0744B4D0}" srcOrd="0" destOrd="0" presId="urn:microsoft.com/office/officeart/2005/8/layout/hProcess9"/>
    <dgm:cxn modelId="{D6C78197-72DE-426C-B6C5-D6A658667B24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132BD00-271B-4DFD-B12E-2D06C92046F3}" type="presParOf" srcId="{8835B2B9-0018-4458-8A17-E315A8E25E20}" destId="{B693457C-C494-4A50-9FA7-BB11458DA3E1}" srcOrd="0" destOrd="0" presId="urn:microsoft.com/office/officeart/2005/8/layout/hProcess9"/>
    <dgm:cxn modelId="{EE876B24-DA32-425A-B770-2921D3D7AA0A}" type="presParOf" srcId="{8835B2B9-0018-4458-8A17-E315A8E25E20}" destId="{6718C75E-AC7B-41AB-BB4F-AD508F048CFB}" srcOrd="1" destOrd="0" presId="urn:microsoft.com/office/officeart/2005/8/layout/hProcess9"/>
    <dgm:cxn modelId="{D6BCF03E-1024-4FF4-A745-13DBAC9639C8}" type="presParOf" srcId="{6718C75E-AC7B-41AB-BB4F-AD508F048CFB}" destId="{1E7F28CF-C78C-42A1-8ECD-D743D8FC7CE3}" srcOrd="0" destOrd="0" presId="urn:microsoft.com/office/officeart/2005/8/layout/hProcess9"/>
    <dgm:cxn modelId="{F56D92A5-68C4-42E9-968F-3C1BAD4A5306}" type="presParOf" srcId="{6718C75E-AC7B-41AB-BB4F-AD508F048CFB}" destId="{871C5271-B43D-4E78-82F5-F9D6E7FF0E54}" srcOrd="1" destOrd="0" presId="urn:microsoft.com/office/officeart/2005/8/layout/hProcess9"/>
    <dgm:cxn modelId="{7EB01A29-3511-4563-A80F-6A41074EBE8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43650" custLinFactNeighborY="2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868E98-E7E0-4BC2-BA7D-5AD545C183D6}" type="presOf" srcId="{5E2FAA9D-4315-4B72-8800-631B8DE57775}" destId="{1E7F28CF-C78C-42A1-8ECD-D743D8FC7CE3}" srcOrd="0" destOrd="0" presId="urn:microsoft.com/office/officeart/2005/8/layout/hProcess9"/>
    <dgm:cxn modelId="{E672A7D3-36D3-4EA1-8FA5-CAED50DF411B}" type="presOf" srcId="{850CDA29-7FB7-4366-96EC-C75A76B20CA4}" destId="{8835B2B9-0018-4458-8A17-E315A8E25E20}" srcOrd="0" destOrd="0" presId="urn:microsoft.com/office/officeart/2005/8/layout/hProcess9"/>
    <dgm:cxn modelId="{992926E1-C081-4277-A90B-282D028F4354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6EF5576C-FCC9-4322-8D95-96B83A91AF2D}" type="presParOf" srcId="{8835B2B9-0018-4458-8A17-E315A8E25E20}" destId="{B693457C-C494-4A50-9FA7-BB11458DA3E1}" srcOrd="0" destOrd="0" presId="urn:microsoft.com/office/officeart/2005/8/layout/hProcess9"/>
    <dgm:cxn modelId="{C6C60FBC-5DE7-450C-A356-6B0F8C5C49E4}" type="presParOf" srcId="{8835B2B9-0018-4458-8A17-E315A8E25E20}" destId="{6718C75E-AC7B-41AB-BB4F-AD508F048CFB}" srcOrd="1" destOrd="0" presId="urn:microsoft.com/office/officeart/2005/8/layout/hProcess9"/>
    <dgm:cxn modelId="{2FBB403D-A73C-4EE8-9F2E-4CF9F605F5FB}" type="presParOf" srcId="{6718C75E-AC7B-41AB-BB4F-AD508F048CFB}" destId="{1E7F28CF-C78C-42A1-8ECD-D743D8FC7CE3}" srcOrd="0" destOrd="0" presId="urn:microsoft.com/office/officeart/2005/8/layout/hProcess9"/>
    <dgm:cxn modelId="{423C4325-C009-4009-BE63-F6721E4E772E}" type="presParOf" srcId="{6718C75E-AC7B-41AB-BB4F-AD508F048CFB}" destId="{871C5271-B43D-4E78-82F5-F9D6E7FF0E54}" srcOrd="1" destOrd="0" presId="urn:microsoft.com/office/officeart/2005/8/layout/hProcess9"/>
    <dgm:cxn modelId="{47608281-7E82-432F-9F52-461C727FA508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534FBB-FCF6-4E8F-83EA-5A5EA64E854F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EB1F120-D418-405F-8D04-868ADE99122B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27EBF4E-9B47-4021-A57F-D317C17CEDCD}" type="presOf" srcId="{850CDA29-7FB7-4366-96EC-C75A76B20CA4}" destId="{8835B2B9-0018-4458-8A17-E315A8E25E20}" srcOrd="0" destOrd="0" presId="urn:microsoft.com/office/officeart/2005/8/layout/hProcess9"/>
    <dgm:cxn modelId="{C7999FBB-8428-4664-AF88-F0355F04ED08}" type="presParOf" srcId="{8835B2B9-0018-4458-8A17-E315A8E25E20}" destId="{B693457C-C494-4A50-9FA7-BB11458DA3E1}" srcOrd="0" destOrd="0" presId="urn:microsoft.com/office/officeart/2005/8/layout/hProcess9"/>
    <dgm:cxn modelId="{C0747517-28ED-4221-9D7A-F3DB107D8F8E}" type="presParOf" srcId="{8835B2B9-0018-4458-8A17-E315A8E25E20}" destId="{6718C75E-AC7B-41AB-BB4F-AD508F048CFB}" srcOrd="1" destOrd="0" presId="urn:microsoft.com/office/officeart/2005/8/layout/hProcess9"/>
    <dgm:cxn modelId="{6B9903C2-B24E-429A-854F-D0C7276DA15B}" type="presParOf" srcId="{6718C75E-AC7B-41AB-BB4F-AD508F048CFB}" destId="{1E7F28CF-C78C-42A1-8ECD-D743D8FC7CE3}" srcOrd="0" destOrd="0" presId="urn:microsoft.com/office/officeart/2005/8/layout/hProcess9"/>
    <dgm:cxn modelId="{96FDA5AD-C11D-408F-B636-C86DCDC11735}" type="presParOf" srcId="{6718C75E-AC7B-41AB-BB4F-AD508F048CFB}" destId="{871C5271-B43D-4E78-82F5-F9D6E7FF0E54}" srcOrd="1" destOrd="0" presId="urn:microsoft.com/office/officeart/2005/8/layout/hProcess9"/>
    <dgm:cxn modelId="{856302F7-4EB3-4A50-8037-9B4FF3866DB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equation2" loCatId="process" qsTypeId="urn:microsoft.com/office/officeart/2005/8/quickstyle/3d1" qsCatId="3D" csTypeId="urn:microsoft.com/office/officeart/2005/8/colors/colorful1#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для выполнения работ по благоустройству общественных пространств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2022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2E04220-80E9-4917-B7CA-9BE3D58B0F10}" type="pres">
      <dgm:prSet presAssocID="{6226C9B4-8E1D-4450-BCC1-43E3554D5AB7}" presName="Name0" presStyleCnt="0">
        <dgm:presLayoutVars>
          <dgm:dir/>
          <dgm:resizeHandles val="exact"/>
        </dgm:presLayoutVars>
      </dgm:prSet>
      <dgm:spPr/>
    </dgm:pt>
    <dgm:pt modelId="{8747EB2E-C8EA-4E02-A3D1-8CDE8F1FAC24}" type="pres">
      <dgm:prSet presAssocID="{6226C9B4-8E1D-4450-BCC1-43E3554D5AB7}" presName="vNodes" presStyleCnt="0"/>
      <dgm:spPr/>
    </dgm:pt>
    <dgm:pt modelId="{F896ED04-12C7-4EC1-AD4F-3B57B5397ABA}" type="pres">
      <dgm:prSet presAssocID="{349C7ECD-BED8-4363-BF5C-E1E439D08093}" presName="node" presStyleLbl="node1" presStyleIdx="0" presStyleCnt="2" custScaleX="85951" custScaleY="76050" custLinFactNeighborX="-45700" custLinFactNeighborY="2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2F406B-68D0-4298-ADDC-36439473F7EE}" type="pres">
      <dgm:prSet presAssocID="{6226C9B4-8E1D-4450-BCC1-43E3554D5AB7}" presName="sibTransLast" presStyleLbl="sibTrans2D1" presStyleIdx="0" presStyleCnt="1" custLinFactNeighborX="-7284" custLinFactNeighborY="-19727"/>
      <dgm:spPr/>
      <dgm:t>
        <a:bodyPr/>
        <a:lstStyle/>
        <a:p>
          <a:endParaRPr lang="ru-RU"/>
        </a:p>
      </dgm:t>
    </dgm:pt>
    <dgm:pt modelId="{36F59A85-ACA8-49C9-B883-7842FA35653B}" type="pres">
      <dgm:prSet presAssocID="{6226C9B4-8E1D-4450-BCC1-43E3554D5AB7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5F1865AC-1F3A-4A9F-855E-6E03CD930C83}" type="pres">
      <dgm:prSet presAssocID="{6226C9B4-8E1D-4450-BCC1-43E3554D5AB7}" presName="lastNode" presStyleLbl="node1" presStyleIdx="1" presStyleCnt="2" custScaleX="85669" custScaleY="75946" custLinFactNeighborX="57379" custLinFactNeighborY="-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6EA9E2-78E8-4B1F-BAC0-5A4C4ABE3D20}" type="presOf" srcId="{D531B77A-5335-4C67-B2BC-00D9A0FFF83B}" destId="{292F406B-68D0-4298-ADDC-36439473F7EE}" srcOrd="0" destOrd="0" presId="urn:microsoft.com/office/officeart/2005/8/layout/equation2"/>
    <dgm:cxn modelId="{CCB55870-4D43-4608-A506-0AE2D5F0C137}" type="presOf" srcId="{D531B77A-5335-4C67-B2BC-00D9A0FFF83B}" destId="{36F59A85-ACA8-49C9-B883-7842FA35653B}" srcOrd="1" destOrd="0" presId="urn:microsoft.com/office/officeart/2005/8/layout/equation2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1B615539-F70A-4DF9-99FA-B0BF05435370}" type="presOf" srcId="{349C7ECD-BED8-4363-BF5C-E1E439D08093}" destId="{F896ED04-12C7-4EC1-AD4F-3B57B5397ABA}" srcOrd="0" destOrd="0" presId="urn:microsoft.com/office/officeart/2005/8/layout/equation2"/>
    <dgm:cxn modelId="{C77C2AE1-6AE0-49F8-92D1-D30A4992EC3B}" type="presOf" srcId="{76AEA9F8-E27C-47FB-A2D9-456D2837651C}" destId="{5F1865AC-1F3A-4A9F-855E-6E03CD930C83}" srcOrd="0" destOrd="0" presId="urn:microsoft.com/office/officeart/2005/8/layout/equation2"/>
    <dgm:cxn modelId="{AA03F7D8-22DF-462F-ABF6-97545BE50CA6}" type="presOf" srcId="{6226C9B4-8E1D-4450-BCC1-43E3554D5AB7}" destId="{E2E04220-80E9-4917-B7CA-9BE3D58B0F10}" srcOrd="0" destOrd="0" presId="urn:microsoft.com/office/officeart/2005/8/layout/equation2"/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CA766C8C-2C79-47A4-8C15-6D3B7618540E}" type="presParOf" srcId="{E2E04220-80E9-4917-B7CA-9BE3D58B0F10}" destId="{8747EB2E-C8EA-4E02-A3D1-8CDE8F1FAC24}" srcOrd="0" destOrd="0" presId="urn:microsoft.com/office/officeart/2005/8/layout/equation2"/>
    <dgm:cxn modelId="{4AA75FD0-49A3-439D-AC3F-22B8472A09D0}" type="presParOf" srcId="{8747EB2E-C8EA-4E02-A3D1-8CDE8F1FAC24}" destId="{F896ED04-12C7-4EC1-AD4F-3B57B5397ABA}" srcOrd="0" destOrd="0" presId="urn:microsoft.com/office/officeart/2005/8/layout/equation2"/>
    <dgm:cxn modelId="{31200DC5-161B-40B6-8C90-53A6345BCB0B}" type="presParOf" srcId="{E2E04220-80E9-4917-B7CA-9BE3D58B0F10}" destId="{292F406B-68D0-4298-ADDC-36439473F7EE}" srcOrd="1" destOrd="0" presId="urn:microsoft.com/office/officeart/2005/8/layout/equation2"/>
    <dgm:cxn modelId="{B68B1A39-1A98-4C53-84B5-625A0057ED51}" type="presParOf" srcId="{292F406B-68D0-4298-ADDC-36439473F7EE}" destId="{36F59A85-ACA8-49C9-B883-7842FA35653B}" srcOrd="0" destOrd="0" presId="urn:microsoft.com/office/officeart/2005/8/layout/equation2"/>
    <dgm:cxn modelId="{52093C8D-07A2-430C-AD9D-EBF75E39B4A3}" type="presParOf" srcId="{E2E04220-80E9-4917-B7CA-9BE3D58B0F10}" destId="{5F1865AC-1F3A-4A9F-855E-6E03CD930C83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13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09B0C-0CA6-4C4E-B571-70527CAA84B1}" type="presOf" srcId="{5E2FAA9D-4315-4B72-8800-631B8DE57775}" destId="{1E7F28CF-C78C-42A1-8ECD-D743D8FC7CE3}" srcOrd="0" destOrd="0" presId="urn:microsoft.com/office/officeart/2005/8/layout/hProcess9"/>
    <dgm:cxn modelId="{004309C5-8994-4527-B54E-7125F9381B9E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528DAD0C-4EC7-4C63-B97D-9B185E41D622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30F38D3-42E2-4BF9-B3E1-D72E508940F5}" type="presParOf" srcId="{8835B2B9-0018-4458-8A17-E315A8E25E20}" destId="{B693457C-C494-4A50-9FA7-BB11458DA3E1}" srcOrd="0" destOrd="0" presId="urn:microsoft.com/office/officeart/2005/8/layout/hProcess9"/>
    <dgm:cxn modelId="{A69BAE67-839D-41A1-8B26-68C3CD366365}" type="presParOf" srcId="{8835B2B9-0018-4458-8A17-E315A8E25E20}" destId="{6718C75E-AC7B-41AB-BB4F-AD508F048CFB}" srcOrd="1" destOrd="0" presId="urn:microsoft.com/office/officeart/2005/8/layout/hProcess9"/>
    <dgm:cxn modelId="{D33D75CC-9018-40B2-B998-5A5CD2E4BBED}" type="presParOf" srcId="{6718C75E-AC7B-41AB-BB4F-AD508F048CFB}" destId="{1E7F28CF-C78C-42A1-8ECD-D743D8FC7CE3}" srcOrd="0" destOrd="0" presId="urn:microsoft.com/office/officeart/2005/8/layout/hProcess9"/>
    <dgm:cxn modelId="{E9AB2CA1-A37E-4924-A93C-A0298B1C332F}" type="presParOf" srcId="{6718C75E-AC7B-41AB-BB4F-AD508F048CFB}" destId="{871C5271-B43D-4E78-82F5-F9D6E7FF0E54}" srcOrd="1" destOrd="0" presId="urn:microsoft.com/office/officeart/2005/8/layout/hProcess9"/>
    <dgm:cxn modelId="{56EC528B-B3F2-460B-B1C4-4C6F9A49965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7BF906C4-26AF-4310-81E9-662534D4089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82D7713-5C89-4E5F-A229-63C23FAA91E2}" type="presOf" srcId="{850CDA29-7FB7-4366-96EC-C75A76B20CA4}" destId="{8835B2B9-0018-4458-8A17-E315A8E25E20}" srcOrd="0" destOrd="0" presId="urn:microsoft.com/office/officeart/2005/8/layout/hProcess9"/>
    <dgm:cxn modelId="{3AFF7EC4-CA7E-4315-88F0-358080AC1FB2}" type="presOf" srcId="{FFF75145-F87A-4D15-B348-A6FCA9B2A930}" destId="{0F8B3C05-2985-4EA1-B95F-A82E0744B4D0}" srcOrd="0" destOrd="0" presId="urn:microsoft.com/office/officeart/2005/8/layout/hProcess9"/>
    <dgm:cxn modelId="{9FA0DE5E-3371-4D74-A100-F95B21AAF616}" type="presParOf" srcId="{8835B2B9-0018-4458-8A17-E315A8E25E20}" destId="{B693457C-C494-4A50-9FA7-BB11458DA3E1}" srcOrd="0" destOrd="0" presId="urn:microsoft.com/office/officeart/2005/8/layout/hProcess9"/>
    <dgm:cxn modelId="{A213E34F-4C11-4E3A-9699-C2BDDBE0BEE6}" type="presParOf" srcId="{8835B2B9-0018-4458-8A17-E315A8E25E20}" destId="{6718C75E-AC7B-41AB-BB4F-AD508F048CFB}" srcOrd="1" destOrd="0" presId="urn:microsoft.com/office/officeart/2005/8/layout/hProcess9"/>
    <dgm:cxn modelId="{0F30477F-FB3B-43E1-A3BB-2834EBA5C078}" type="presParOf" srcId="{6718C75E-AC7B-41AB-BB4F-AD508F048CFB}" destId="{1E7F28CF-C78C-42A1-8ECD-D743D8FC7CE3}" srcOrd="0" destOrd="0" presId="urn:microsoft.com/office/officeart/2005/8/layout/hProcess9"/>
    <dgm:cxn modelId="{79604A71-084C-4FAE-A7AE-D7841FAD2ED2}" type="presParOf" srcId="{6718C75E-AC7B-41AB-BB4F-AD508F048CFB}" destId="{871C5271-B43D-4E78-82F5-F9D6E7FF0E54}" srcOrd="1" destOrd="0" presId="urn:microsoft.com/office/officeart/2005/8/layout/hProcess9"/>
    <dgm:cxn modelId="{21B97532-157B-4BE6-BB23-7E25842091E1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73E41-CB4E-434F-9BF1-9F00512FB00D}" type="presOf" srcId="{850CDA29-7FB7-4366-96EC-C75A76B20CA4}" destId="{8835B2B9-0018-4458-8A17-E315A8E25E20}" srcOrd="0" destOrd="0" presId="urn:microsoft.com/office/officeart/2005/8/layout/hProcess9"/>
    <dgm:cxn modelId="{1D139973-5F5E-4E54-9FF4-4ABF6673A01F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CC09A18C-D466-46F4-8610-FAB5AEB0A35E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3844B13-0A7E-41EF-8EB7-317FF5F4FBFC}" type="presParOf" srcId="{8835B2B9-0018-4458-8A17-E315A8E25E20}" destId="{B693457C-C494-4A50-9FA7-BB11458DA3E1}" srcOrd="0" destOrd="0" presId="urn:microsoft.com/office/officeart/2005/8/layout/hProcess9"/>
    <dgm:cxn modelId="{D616A435-675F-47D1-BF8C-F3D677B2254A}" type="presParOf" srcId="{8835B2B9-0018-4458-8A17-E315A8E25E20}" destId="{6718C75E-AC7B-41AB-BB4F-AD508F048CFB}" srcOrd="1" destOrd="0" presId="urn:microsoft.com/office/officeart/2005/8/layout/hProcess9"/>
    <dgm:cxn modelId="{8113A108-8CD1-450B-B547-10679725058E}" type="presParOf" srcId="{6718C75E-AC7B-41AB-BB4F-AD508F048CFB}" destId="{1E7F28CF-C78C-42A1-8ECD-D743D8FC7CE3}" srcOrd="0" destOrd="0" presId="urn:microsoft.com/office/officeart/2005/8/layout/hProcess9"/>
    <dgm:cxn modelId="{2F57D1F7-8250-4616-AA48-4442D3E6A43F}" type="presParOf" srcId="{6718C75E-AC7B-41AB-BB4F-AD508F048CFB}" destId="{871C5271-B43D-4E78-82F5-F9D6E7FF0E54}" srcOrd="1" destOrd="0" presId="urn:microsoft.com/office/officeart/2005/8/layout/hProcess9"/>
    <dgm:cxn modelId="{78A1AB1C-BEFE-41C9-AC44-D9EF949FDE6D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B5BE78-C7B6-4468-8496-2CE2B49E9F94}" type="presOf" srcId="{FFF75145-F87A-4D15-B348-A6FCA9B2A930}" destId="{0F8B3C05-2985-4EA1-B95F-A82E0744B4D0}" srcOrd="0" destOrd="0" presId="urn:microsoft.com/office/officeart/2005/8/layout/hProcess9"/>
    <dgm:cxn modelId="{848CBC94-3474-46E5-B98E-4BB0C5014609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4A65B347-4FEB-4487-AFD0-A9F0C6DC74E5}" type="presOf" srcId="{850CDA29-7FB7-4366-96EC-C75A76B20CA4}" destId="{8835B2B9-0018-4458-8A17-E315A8E25E20}" srcOrd="0" destOrd="0" presId="urn:microsoft.com/office/officeart/2005/8/layout/hProcess9"/>
    <dgm:cxn modelId="{C357496A-824F-45CD-A527-DF3F68AC85EE}" type="presParOf" srcId="{8835B2B9-0018-4458-8A17-E315A8E25E20}" destId="{B693457C-C494-4A50-9FA7-BB11458DA3E1}" srcOrd="0" destOrd="0" presId="urn:microsoft.com/office/officeart/2005/8/layout/hProcess9"/>
    <dgm:cxn modelId="{62D16EEC-90BF-4C1E-9A1C-602DDE5DCA3B}" type="presParOf" srcId="{8835B2B9-0018-4458-8A17-E315A8E25E20}" destId="{6718C75E-AC7B-41AB-BB4F-AD508F048CFB}" srcOrd="1" destOrd="0" presId="urn:microsoft.com/office/officeart/2005/8/layout/hProcess9"/>
    <dgm:cxn modelId="{D29DF390-A9EF-42CE-81F2-C794B7DEEA33}" type="presParOf" srcId="{6718C75E-AC7B-41AB-BB4F-AD508F048CFB}" destId="{1E7F28CF-C78C-42A1-8ECD-D743D8FC7CE3}" srcOrd="0" destOrd="0" presId="urn:microsoft.com/office/officeart/2005/8/layout/hProcess9"/>
    <dgm:cxn modelId="{556D985A-5323-477B-841D-9E3382876A79}" type="presParOf" srcId="{6718C75E-AC7B-41AB-BB4F-AD508F048CFB}" destId="{871C5271-B43D-4E78-82F5-F9D6E7FF0E54}" srcOrd="1" destOrd="0" presId="urn:microsoft.com/office/officeart/2005/8/layout/hProcess9"/>
    <dgm:cxn modelId="{18D29FFA-2B59-48AD-B2C7-27340CE68AC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D50A3A-CED1-486F-819F-16179776AD5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38045592-C145-434B-A274-DC494CB1BDE6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BC29F36-7D6F-4AB9-A2D8-8EE135FA09F7}" type="presOf" srcId="{5E2FAA9D-4315-4B72-8800-631B8DE57775}" destId="{1E7F28CF-C78C-42A1-8ECD-D743D8FC7CE3}" srcOrd="0" destOrd="0" presId="urn:microsoft.com/office/officeart/2005/8/layout/hProcess9"/>
    <dgm:cxn modelId="{2F53C005-1DBA-4C0C-984E-C322CCF86655}" type="presParOf" srcId="{8835B2B9-0018-4458-8A17-E315A8E25E20}" destId="{B693457C-C494-4A50-9FA7-BB11458DA3E1}" srcOrd="0" destOrd="0" presId="urn:microsoft.com/office/officeart/2005/8/layout/hProcess9"/>
    <dgm:cxn modelId="{4D8CDE75-5D44-41CD-827B-405C7720BFFF}" type="presParOf" srcId="{8835B2B9-0018-4458-8A17-E315A8E25E20}" destId="{6718C75E-AC7B-41AB-BB4F-AD508F048CFB}" srcOrd="1" destOrd="0" presId="urn:microsoft.com/office/officeart/2005/8/layout/hProcess9"/>
    <dgm:cxn modelId="{BF9F7280-00F7-41B0-80AB-E6BFBC54C5D2}" type="presParOf" srcId="{6718C75E-AC7B-41AB-BB4F-AD508F048CFB}" destId="{1E7F28CF-C78C-42A1-8ECD-D743D8FC7CE3}" srcOrd="0" destOrd="0" presId="urn:microsoft.com/office/officeart/2005/8/layout/hProcess9"/>
    <dgm:cxn modelId="{EA1F00B7-3685-4612-86EE-8BB32C951E2C}" type="presParOf" srcId="{6718C75E-AC7B-41AB-BB4F-AD508F048CFB}" destId="{871C5271-B43D-4E78-82F5-F9D6E7FF0E54}" srcOrd="1" destOrd="0" presId="urn:microsoft.com/office/officeart/2005/8/layout/hProcess9"/>
    <dgm:cxn modelId="{11C92841-6265-4E1A-8280-67143C0F9DC9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50000"/>
            </a:lnSpc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>
            <a:lnSpc>
              <a:spcPts val="1000"/>
            </a:lnSpc>
            <a:spcAft>
              <a:spcPts val="0"/>
            </a:spcAft>
          </a:pPr>
          <a:r>
            <a:rPr lang="ru-RU" sz="1200" smtClean="0"/>
            <a:t>Создание устойчивой и безопасной информационно 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 custLinFactNeighborY="27654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08F2B6-49F1-44BD-A13E-CB44399105CE}" type="presOf" srcId="{5E2FAA9D-4315-4B72-8800-631B8DE57775}" destId="{1E7F28CF-C78C-42A1-8ECD-D743D8FC7CE3}" srcOrd="0" destOrd="0" presId="urn:microsoft.com/office/officeart/2005/8/layout/hProcess9"/>
    <dgm:cxn modelId="{6F100D98-6519-4A6A-9F71-73D11ED9226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E1AD912-7F22-4AD0-82EE-10DBC63E7972}" type="presOf" srcId="{850CDA29-7FB7-4366-96EC-C75A76B20CA4}" destId="{8835B2B9-0018-4458-8A17-E315A8E25E20}" srcOrd="0" destOrd="0" presId="urn:microsoft.com/office/officeart/2005/8/layout/hProcess9"/>
    <dgm:cxn modelId="{A453E692-970F-48E3-B4F3-C828F08A34EB}" type="presParOf" srcId="{8835B2B9-0018-4458-8A17-E315A8E25E20}" destId="{B693457C-C494-4A50-9FA7-BB11458DA3E1}" srcOrd="0" destOrd="0" presId="urn:microsoft.com/office/officeart/2005/8/layout/hProcess9"/>
    <dgm:cxn modelId="{73C3F8D9-224A-4A8F-B329-642D138D9F9D}" type="presParOf" srcId="{8835B2B9-0018-4458-8A17-E315A8E25E20}" destId="{6718C75E-AC7B-41AB-BB4F-AD508F048CFB}" srcOrd="1" destOrd="0" presId="urn:microsoft.com/office/officeart/2005/8/layout/hProcess9"/>
    <dgm:cxn modelId="{0C3C1317-BC0D-4D64-8349-D5A2865EAC47}" type="presParOf" srcId="{6718C75E-AC7B-41AB-BB4F-AD508F048CFB}" destId="{1E7F28CF-C78C-42A1-8ECD-D743D8FC7CE3}" srcOrd="0" destOrd="0" presId="urn:microsoft.com/office/officeart/2005/8/layout/hProcess9"/>
    <dgm:cxn modelId="{F076E90E-1BA7-493C-A55C-B57760022BB2}" type="presParOf" srcId="{6718C75E-AC7B-41AB-BB4F-AD508F048CFB}" destId="{871C5271-B43D-4E78-82F5-F9D6E7FF0E54}" srcOrd="1" destOrd="0" presId="urn:microsoft.com/office/officeart/2005/8/layout/hProcess9"/>
    <dgm:cxn modelId="{4C9F0FDE-02F7-4C47-9C7A-18A50950EE7B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1E642C-4BB4-4DE6-B0F0-6CD8D02473D5}" type="presOf" srcId="{FFF75145-F87A-4D15-B348-A6FCA9B2A930}" destId="{0F8B3C05-2985-4EA1-B95F-A82E0744B4D0}" srcOrd="0" destOrd="0" presId="urn:microsoft.com/office/officeart/2005/8/layout/hProcess9"/>
    <dgm:cxn modelId="{6FC257AA-72E7-4C2E-9C75-3656C1B4C22B}" type="presOf" srcId="{5E2FAA9D-4315-4B72-8800-631B8DE57775}" destId="{1E7F28CF-C78C-42A1-8ECD-D743D8FC7CE3}" srcOrd="0" destOrd="0" presId="urn:microsoft.com/office/officeart/2005/8/layout/hProcess9"/>
    <dgm:cxn modelId="{101DDCA9-A077-46CB-ABF0-0C690E4916EC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4E37DDB-2846-4371-B5E6-1DE66378F2CC}" type="presParOf" srcId="{8835B2B9-0018-4458-8A17-E315A8E25E20}" destId="{B693457C-C494-4A50-9FA7-BB11458DA3E1}" srcOrd="0" destOrd="0" presId="urn:microsoft.com/office/officeart/2005/8/layout/hProcess9"/>
    <dgm:cxn modelId="{E84FF920-D702-4945-AEF0-B2A7A010FE9B}" type="presParOf" srcId="{8835B2B9-0018-4458-8A17-E315A8E25E20}" destId="{6718C75E-AC7B-41AB-BB4F-AD508F048CFB}" srcOrd="1" destOrd="0" presId="urn:microsoft.com/office/officeart/2005/8/layout/hProcess9"/>
    <dgm:cxn modelId="{5EBB50C0-3FE1-4C8A-82C4-D31DB703F4FF}" type="presParOf" srcId="{6718C75E-AC7B-41AB-BB4F-AD508F048CFB}" destId="{1E7F28CF-C78C-42A1-8ECD-D743D8FC7CE3}" srcOrd="0" destOrd="0" presId="urn:microsoft.com/office/officeart/2005/8/layout/hProcess9"/>
    <dgm:cxn modelId="{CE9E8DE4-8CF7-44BD-9F5C-C3E32BD30CEA}" type="presParOf" srcId="{6718C75E-AC7B-41AB-BB4F-AD508F048CFB}" destId="{871C5271-B43D-4E78-82F5-F9D6E7FF0E54}" srcOrd="1" destOrd="0" presId="urn:microsoft.com/office/officeart/2005/8/layout/hProcess9"/>
    <dgm:cxn modelId="{37604BC3-FE6F-4B80-AC7E-055E552F3E2B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21898" y="133697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296227"/>
        <a:ext cx="568858" cy="243797"/>
      </dsp:txXfrm>
    </dsp:sp>
    <dsp:sp modelId="{FE0EDF0A-7FCF-4F94-A626-289E04329A25}">
      <dsp:nvSpPr>
        <dsp:cNvPr id="0" name=""/>
        <dsp:cNvSpPr/>
      </dsp:nvSpPr>
      <dsp:spPr>
        <a:xfrm rot="5400000">
          <a:off x="4233923" y="-3653265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37586"/>
        <a:ext cx="7832570" cy="476653"/>
      </dsp:txXfrm>
    </dsp:sp>
    <dsp:sp modelId="{734328F6-3F33-4E19-86D4-8E31B472D63C}">
      <dsp:nvSpPr>
        <dsp:cNvPr id="0" name=""/>
        <dsp:cNvSpPr/>
      </dsp:nvSpPr>
      <dsp:spPr>
        <a:xfrm rot="5400000">
          <a:off x="-121898" y="993795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1156325"/>
        <a:ext cx="568858" cy="243797"/>
      </dsp:txXfrm>
    </dsp:sp>
    <dsp:sp modelId="{276E7494-29EA-45D8-8D38-D5FEA4933F2C}">
      <dsp:nvSpPr>
        <dsp:cNvPr id="0" name=""/>
        <dsp:cNvSpPr/>
      </dsp:nvSpPr>
      <dsp:spPr>
        <a:xfrm rot="5400000">
          <a:off x="4115667" y="-2793168"/>
          <a:ext cx="764739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89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политики и политики по управлению муниципальным имуществом. Сохранение высокой степени долговой устойчивости</a:t>
          </a:r>
          <a:endParaRPr lang="ru-RU" sz="1500" kern="1200" dirty="0"/>
        </a:p>
      </dsp:txBody>
      <dsp:txXfrm rot="-5400000">
        <a:off x="568859" y="790971"/>
        <a:ext cx="7821025" cy="690077"/>
      </dsp:txXfrm>
    </dsp:sp>
    <dsp:sp modelId="{63E658C5-5BAF-468D-9790-E7345A01F0CE}">
      <dsp:nvSpPr>
        <dsp:cNvPr id="0" name=""/>
        <dsp:cNvSpPr/>
      </dsp:nvSpPr>
      <dsp:spPr>
        <a:xfrm rot="5400000">
          <a:off x="-121898" y="1735636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1898166"/>
        <a:ext cx="568858" cy="243797"/>
      </dsp:txXfrm>
    </dsp:sp>
    <dsp:sp modelId="{5803C9DB-DC48-4A13-8568-7C3FCC6ED40F}">
      <dsp:nvSpPr>
        <dsp:cNvPr id="0" name=""/>
        <dsp:cNvSpPr/>
      </dsp:nvSpPr>
      <dsp:spPr>
        <a:xfrm rot="5400000">
          <a:off x="4233923" y="-2080886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1798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68858" y="1609965"/>
        <a:ext cx="7832570" cy="476653"/>
      </dsp:txXfrm>
    </dsp:sp>
    <dsp:sp modelId="{D48C05DF-A781-4524-9B24-FE9E6E3B78C5}">
      <dsp:nvSpPr>
        <dsp:cNvPr id="0" name=""/>
        <dsp:cNvSpPr/>
      </dsp:nvSpPr>
      <dsp:spPr>
        <a:xfrm rot="5400000">
          <a:off x="-121898" y="2477477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640007"/>
        <a:ext cx="568858" cy="243797"/>
      </dsp:txXfrm>
    </dsp:sp>
    <dsp:sp modelId="{4EB4FEBD-D92A-42E3-BCD8-57D6E5ED813D}">
      <dsp:nvSpPr>
        <dsp:cNvPr id="0" name=""/>
        <dsp:cNvSpPr/>
      </dsp:nvSpPr>
      <dsp:spPr>
        <a:xfrm rot="5400000">
          <a:off x="4233923" y="-1297231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269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 в условиях пандемии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2393620"/>
        <a:ext cx="7832570" cy="476653"/>
      </dsp:txXfrm>
    </dsp:sp>
    <dsp:sp modelId="{CFACD03F-94FA-47A4-8714-6235410280C2}">
      <dsp:nvSpPr>
        <dsp:cNvPr id="0" name=""/>
        <dsp:cNvSpPr/>
      </dsp:nvSpPr>
      <dsp:spPr>
        <a:xfrm rot="5400000">
          <a:off x="-121898" y="3219318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381848"/>
        <a:ext cx="568858" cy="243797"/>
      </dsp:txXfrm>
    </dsp:sp>
    <dsp:sp modelId="{E76AC49C-1E55-4EC4-A47F-75F16DAE9193}">
      <dsp:nvSpPr>
        <dsp:cNvPr id="0" name=""/>
        <dsp:cNvSpPr/>
      </dsp:nvSpPr>
      <dsp:spPr>
        <a:xfrm rot="5400000">
          <a:off x="4233923" y="-543019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3596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kern="1200" dirty="0"/>
        </a:p>
      </dsp:txBody>
      <dsp:txXfrm rot="-5400000">
        <a:off x="568858" y="3147832"/>
        <a:ext cx="7832570" cy="476653"/>
      </dsp:txXfrm>
    </dsp:sp>
    <dsp:sp modelId="{CBC2AFE8-4E82-4597-8A07-2FC74AF65068}">
      <dsp:nvSpPr>
        <dsp:cNvPr id="0" name=""/>
        <dsp:cNvSpPr/>
      </dsp:nvSpPr>
      <dsp:spPr>
        <a:xfrm rot="5400000">
          <a:off x="-121898" y="3961159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123689"/>
        <a:ext cx="568858" cy="243797"/>
      </dsp:txXfrm>
    </dsp:sp>
    <dsp:sp modelId="{87FAE3C5-40CC-4FFA-9267-A2B5A0D45042}">
      <dsp:nvSpPr>
        <dsp:cNvPr id="0" name=""/>
        <dsp:cNvSpPr/>
      </dsp:nvSpPr>
      <dsp:spPr>
        <a:xfrm rot="5400000">
          <a:off x="4233923" y="174196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269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kern="1200" dirty="0"/>
        </a:p>
      </dsp:txBody>
      <dsp:txXfrm rot="-5400000">
        <a:off x="568858" y="3865047"/>
        <a:ext cx="7832570" cy="476653"/>
      </dsp:txXfrm>
    </dsp:sp>
    <dsp:sp modelId="{43FEAE83-A169-460C-B3C7-A9F2C28D1951}">
      <dsp:nvSpPr>
        <dsp:cNvPr id="0" name=""/>
        <dsp:cNvSpPr/>
      </dsp:nvSpPr>
      <dsp:spPr>
        <a:xfrm rot="5400000">
          <a:off x="-121898" y="4703000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865530"/>
        <a:ext cx="568858" cy="243797"/>
      </dsp:txXfrm>
    </dsp:sp>
    <dsp:sp modelId="{83EFA6CB-7C0D-4521-8935-EDCF0FA8D597}">
      <dsp:nvSpPr>
        <dsp:cNvPr id="0" name=""/>
        <dsp:cNvSpPr/>
      </dsp:nvSpPr>
      <dsp:spPr>
        <a:xfrm rot="5400000">
          <a:off x="4233923" y="916037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1798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4606888"/>
        <a:ext cx="7832570" cy="476653"/>
      </dsp:txXfrm>
    </dsp:sp>
    <dsp:sp modelId="{690D61F5-6015-4DB6-8B0D-2EEC445B95D5}">
      <dsp:nvSpPr>
        <dsp:cNvPr id="0" name=""/>
        <dsp:cNvSpPr/>
      </dsp:nvSpPr>
      <dsp:spPr>
        <a:xfrm rot="5400000">
          <a:off x="-121898" y="5444841"/>
          <a:ext cx="812655" cy="568858"/>
        </a:xfrm>
        <a:prstGeom prst="chevron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5607371"/>
        <a:ext cx="568858" cy="243797"/>
      </dsp:txXfrm>
    </dsp:sp>
    <dsp:sp modelId="{CE528C4E-0884-45BB-A76B-113EB3F3D63A}">
      <dsp:nvSpPr>
        <dsp:cNvPr id="0" name=""/>
        <dsp:cNvSpPr/>
      </dsp:nvSpPr>
      <dsp:spPr>
        <a:xfrm rot="5400000">
          <a:off x="4233923" y="1657878"/>
          <a:ext cx="528225" cy="785835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89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8858" y="5348729"/>
        <a:ext cx="7832570" cy="476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358973" y="0"/>
          <a:ext cx="4068366" cy="221457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0552" y="664373"/>
          <a:ext cx="2234236" cy="88583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100" i="0" u="none" strike="noStrike" kern="1200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sz="1100" i="0" u="none" strike="noStrike" kern="1200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100" kern="1200" dirty="0"/>
        </a:p>
      </dsp:txBody>
      <dsp:txXfrm>
        <a:off x="143795" y="707616"/>
        <a:ext cx="2147750" cy="799345"/>
      </dsp:txXfrm>
    </dsp:sp>
    <dsp:sp modelId="{0F8B3C05-2985-4EA1-B95F-A82E0744B4D0}">
      <dsp:nvSpPr>
        <dsp:cNvPr id="0" name=""/>
        <dsp:cNvSpPr/>
      </dsp:nvSpPr>
      <dsp:spPr>
        <a:xfrm>
          <a:off x="2451525" y="664373"/>
          <a:ext cx="2234236" cy="88583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sz="1100" kern="1200" dirty="0">
            <a:solidFill>
              <a:schemeClr val="bg1"/>
            </a:solidFill>
          </a:endParaRPr>
        </a:p>
      </dsp:txBody>
      <dsp:txXfrm>
        <a:off x="2494768" y="707616"/>
        <a:ext cx="2147750" cy="7993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 flipV="1">
          <a:off x="941856" y="166655"/>
          <a:ext cx="109136" cy="12370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0" y="0"/>
          <a:ext cx="3546849" cy="1368152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kern="1200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kern="1200" dirty="0"/>
        </a:p>
      </dsp:txBody>
      <dsp:txXfrm>
        <a:off x="66788" y="66788"/>
        <a:ext cx="3413273" cy="1234576"/>
      </dsp:txXfrm>
    </dsp:sp>
    <dsp:sp modelId="{0F8B3C05-2985-4EA1-B95F-A82E0744B4D0}">
      <dsp:nvSpPr>
        <dsp:cNvPr id="0" name=""/>
        <dsp:cNvSpPr/>
      </dsp:nvSpPr>
      <dsp:spPr>
        <a:xfrm>
          <a:off x="3883808" y="0"/>
          <a:ext cx="4505787" cy="1368152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6223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50596" y="66788"/>
        <a:ext cx="4372211" cy="12345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134" y="535785"/>
          <a:ext cx="40021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007" y="570658"/>
        <a:ext cx="3932384" cy="644634"/>
      </dsp:txXfrm>
    </dsp:sp>
    <dsp:sp modelId="{0F8B3C05-2985-4EA1-B95F-A82E0744B4D0}">
      <dsp:nvSpPr>
        <dsp:cNvPr id="0" name=""/>
        <dsp:cNvSpPr/>
      </dsp:nvSpPr>
      <dsp:spPr>
        <a:xfrm>
          <a:off x="4352981" y="535785"/>
          <a:ext cx="400213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87854" y="570658"/>
        <a:ext cx="3932384" cy="6446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694" y="535785"/>
          <a:ext cx="3720419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567" y="570658"/>
        <a:ext cx="3650673" cy="644634"/>
      </dsp:txXfrm>
    </dsp:sp>
    <dsp:sp modelId="{0F8B3C05-2985-4EA1-B95F-A82E0744B4D0}">
      <dsp:nvSpPr>
        <dsp:cNvPr id="0" name=""/>
        <dsp:cNvSpPr/>
      </dsp:nvSpPr>
      <dsp:spPr>
        <a:xfrm>
          <a:off x="4016509" y="535785"/>
          <a:ext cx="4337042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</a:t>
          </a:r>
          <a:r>
            <a:rPr lang="ru-RU" sz="1200" kern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молодежи  в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социально-экономическую, политическую и культурную жизнь общества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051382" y="570658"/>
        <a:ext cx="4267296" cy="64463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42939" y="0"/>
          <a:ext cx="7286648" cy="136815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09979" y="273630"/>
          <a:ext cx="3292920" cy="82089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50052" y="313703"/>
        <a:ext cx="3212774" cy="740745"/>
      </dsp:txXfrm>
    </dsp:sp>
    <dsp:sp modelId="{0F8B3C05-2985-4EA1-B95F-A82E0744B4D0}">
      <dsp:nvSpPr>
        <dsp:cNvPr id="0" name=""/>
        <dsp:cNvSpPr/>
      </dsp:nvSpPr>
      <dsp:spPr>
        <a:xfrm>
          <a:off x="4131526" y="273630"/>
          <a:ext cx="4031021" cy="82089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171599" y="313703"/>
        <a:ext cx="3950875" cy="7407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04661" y="535785"/>
          <a:ext cx="3416327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39534" y="570658"/>
        <a:ext cx="3346581" cy="644634"/>
      </dsp:txXfrm>
    </dsp:sp>
    <dsp:sp modelId="{0F8B3C05-2985-4EA1-B95F-A82E0744B4D0}">
      <dsp:nvSpPr>
        <dsp:cNvPr id="0" name=""/>
        <dsp:cNvSpPr/>
      </dsp:nvSpPr>
      <dsp:spPr>
        <a:xfrm>
          <a:off x="4142473" y="535785"/>
          <a:ext cx="3982549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7346" y="570658"/>
        <a:ext cx="3912803" cy="6446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051" y="535785"/>
          <a:ext cx="372504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924" y="570658"/>
        <a:ext cx="3655301" cy="644634"/>
      </dsp:txXfrm>
    </dsp:sp>
    <dsp:sp modelId="{0F8B3C05-2985-4EA1-B95F-A82E0744B4D0}">
      <dsp:nvSpPr>
        <dsp:cNvPr id="0" name=""/>
        <dsp:cNvSpPr/>
      </dsp:nvSpPr>
      <dsp:spPr>
        <a:xfrm>
          <a:off x="4085195" y="535785"/>
          <a:ext cx="434243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20068" y="570658"/>
        <a:ext cx="4272690" cy="6446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84174" y="0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6096" y="192653"/>
          <a:ext cx="371127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969" y="227526"/>
        <a:ext cx="3641525" cy="644634"/>
      </dsp:txXfrm>
    </dsp:sp>
    <dsp:sp modelId="{0F8B3C05-2985-4EA1-B95F-A82E0744B4D0}">
      <dsp:nvSpPr>
        <dsp:cNvPr id="0" name=""/>
        <dsp:cNvSpPr/>
      </dsp:nvSpPr>
      <dsp:spPr>
        <a:xfrm>
          <a:off x="4103306" y="192653"/>
          <a:ext cx="4326377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38179" y="227526"/>
        <a:ext cx="4256631" cy="6446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71437"/>
          <a:ext cx="7165231" cy="1643074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66582" y="535785"/>
          <a:ext cx="308210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1455" y="570658"/>
        <a:ext cx="3012357" cy="644634"/>
      </dsp:txXfrm>
    </dsp:sp>
    <dsp:sp modelId="{0F8B3C05-2985-4EA1-B95F-A82E0744B4D0}">
      <dsp:nvSpPr>
        <dsp:cNvPr id="0" name=""/>
        <dsp:cNvSpPr/>
      </dsp:nvSpPr>
      <dsp:spPr>
        <a:xfrm>
          <a:off x="4170170" y="535785"/>
          <a:ext cx="359293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05043" y="570658"/>
        <a:ext cx="3523184" cy="64463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51519" y="551558"/>
          <a:ext cx="36353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86392" y="586431"/>
        <a:ext cx="3565555" cy="644634"/>
      </dsp:txXfrm>
    </dsp:sp>
    <dsp:sp modelId="{0F8B3C05-2985-4EA1-B95F-A82E0744B4D0}">
      <dsp:nvSpPr>
        <dsp:cNvPr id="0" name=""/>
        <dsp:cNvSpPr/>
      </dsp:nvSpPr>
      <dsp:spPr>
        <a:xfrm>
          <a:off x="4124326" y="535785"/>
          <a:ext cx="423781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59199" y="570658"/>
        <a:ext cx="4168070" cy="6446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220" y="535785"/>
          <a:ext cx="3736864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7093" y="570658"/>
        <a:ext cx="3667118" cy="644634"/>
      </dsp:txXfrm>
    </dsp:sp>
    <dsp:sp modelId="{0F8B3C05-2985-4EA1-B95F-A82E0744B4D0}">
      <dsp:nvSpPr>
        <dsp:cNvPr id="0" name=""/>
        <dsp:cNvSpPr/>
      </dsp:nvSpPr>
      <dsp:spPr>
        <a:xfrm>
          <a:off x="4071250" y="535785"/>
          <a:ext cx="4356212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6123" y="570658"/>
        <a:ext cx="4286466" cy="64463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96ED04-12C7-4EC1-AD4F-3B57B5397ABA}">
      <dsp:nvSpPr>
        <dsp:cNvPr id="0" name=""/>
        <dsp:cNvSpPr/>
      </dsp:nvSpPr>
      <dsp:spPr>
        <a:xfrm>
          <a:off x="202674" y="1339"/>
          <a:ext cx="2248858" cy="198980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для выполнения работ по благоустройству общественных пространств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2012" y="292739"/>
        <a:ext cx="1590182" cy="1407004"/>
      </dsp:txXfrm>
    </dsp:sp>
    <dsp:sp modelId="{292F406B-68D0-4298-ADDC-36439473F7EE}">
      <dsp:nvSpPr>
        <dsp:cNvPr id="0" name=""/>
        <dsp:cNvSpPr/>
      </dsp:nvSpPr>
      <dsp:spPr>
        <a:xfrm rot="21599382">
          <a:off x="3226581" y="317035"/>
          <a:ext cx="1943167" cy="97331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/>
        </a:p>
      </dsp:txBody>
      <dsp:txXfrm>
        <a:off x="3226581" y="511724"/>
        <a:ext cx="1651172" cy="583990"/>
      </dsp:txXfrm>
    </dsp:sp>
    <dsp:sp modelId="{5F1865AC-1F3A-4A9F-855E-6E03CD930C83}">
      <dsp:nvSpPr>
        <dsp:cNvPr id="0" name=""/>
        <dsp:cNvSpPr/>
      </dsp:nvSpPr>
      <dsp:spPr>
        <a:xfrm>
          <a:off x="6117887" y="1637"/>
          <a:ext cx="2241480" cy="1987083"/>
        </a:xfrm>
        <a:prstGeom prst="ellips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2022 году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46144" y="292639"/>
        <a:ext cx="1584966" cy="140507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436" y="535785"/>
          <a:ext cx="405302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36309" y="570658"/>
        <a:ext cx="3983281" cy="644634"/>
      </dsp:txXfrm>
    </dsp:sp>
    <dsp:sp modelId="{0F8B3C05-2985-4EA1-B95F-A82E0744B4D0}">
      <dsp:nvSpPr>
        <dsp:cNvPr id="0" name=""/>
        <dsp:cNvSpPr/>
      </dsp:nvSpPr>
      <dsp:spPr>
        <a:xfrm>
          <a:off x="4273026" y="535785"/>
          <a:ext cx="415522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sp:txBody>
      <dsp:txXfrm>
        <a:off x="4307899" y="570658"/>
        <a:ext cx="4085474" cy="64463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9219" y="0"/>
          <a:ext cx="7131156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647" y="535785"/>
          <a:ext cx="3730205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520" y="570658"/>
        <a:ext cx="3660459" cy="644634"/>
      </dsp:txXfrm>
    </dsp:sp>
    <dsp:sp modelId="{0F8B3C05-2985-4EA1-B95F-A82E0744B4D0}">
      <dsp:nvSpPr>
        <dsp:cNvPr id="0" name=""/>
        <dsp:cNvSpPr/>
      </dsp:nvSpPr>
      <dsp:spPr>
        <a:xfrm>
          <a:off x="4039498" y="535785"/>
          <a:ext cx="4348449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sp:txBody>
      <dsp:txXfrm>
        <a:off x="4074371" y="570658"/>
        <a:ext cx="4278703" cy="64463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67221" y="535785"/>
          <a:ext cx="34509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02094" y="570658"/>
        <a:ext cx="3381155" cy="644634"/>
      </dsp:txXfrm>
    </dsp:sp>
    <dsp:sp modelId="{0F8B3C05-2985-4EA1-B95F-A82E0744B4D0}">
      <dsp:nvSpPr>
        <dsp:cNvPr id="0" name=""/>
        <dsp:cNvSpPr/>
      </dsp:nvSpPr>
      <dsp:spPr>
        <a:xfrm>
          <a:off x="4139607" y="535785"/>
          <a:ext cx="4022854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4480" y="570658"/>
        <a:ext cx="3953108" cy="64463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843116" y="365048"/>
          <a:ext cx="6293402" cy="825823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892" y="706521"/>
          <a:ext cx="3742678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765" y="741394"/>
        <a:ext cx="3672932" cy="644634"/>
      </dsp:txXfrm>
    </dsp:sp>
    <dsp:sp modelId="{0F8B3C05-2985-4EA1-B95F-A82E0744B4D0}">
      <dsp:nvSpPr>
        <dsp:cNvPr id="0" name=""/>
        <dsp:cNvSpPr/>
      </dsp:nvSpPr>
      <dsp:spPr>
        <a:xfrm>
          <a:off x="4064800" y="706521"/>
          <a:ext cx="436299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sp:txBody>
      <dsp:txXfrm>
        <a:off x="4099673" y="741394"/>
        <a:ext cx="4293244" cy="64463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789" y="450059"/>
          <a:ext cx="3763950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4082" y="479352"/>
        <a:ext cx="3705364" cy="541493"/>
      </dsp:txXfrm>
    </dsp:sp>
    <dsp:sp modelId="{0F8B3C05-2985-4EA1-B95F-A82E0744B4D0}">
      <dsp:nvSpPr>
        <dsp:cNvPr id="0" name=""/>
        <dsp:cNvSpPr/>
      </dsp:nvSpPr>
      <dsp:spPr>
        <a:xfrm>
          <a:off x="4037106" y="450059"/>
          <a:ext cx="4387787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66399" y="479352"/>
        <a:ext cx="4329201" cy="54149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5455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29" y="470058"/>
          <a:ext cx="3754760" cy="8144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886" y="509815"/>
        <a:ext cx="3675246" cy="734920"/>
      </dsp:txXfrm>
    </dsp:sp>
    <dsp:sp modelId="{0F8B3C05-2985-4EA1-B95F-A82E0744B4D0}">
      <dsp:nvSpPr>
        <dsp:cNvPr id="0" name=""/>
        <dsp:cNvSpPr/>
      </dsp:nvSpPr>
      <dsp:spPr>
        <a:xfrm>
          <a:off x="4052480" y="470058"/>
          <a:ext cx="4377074" cy="81443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ts val="1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smtClean="0"/>
            <a:t>Создание устойчивой и безопасной информационно 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92237" y="509815"/>
        <a:ext cx="4297560" cy="73492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65943" y="535785"/>
          <a:ext cx="271330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100816" y="570658"/>
        <a:ext cx="2643558" cy="644634"/>
      </dsp:txXfrm>
    </dsp:sp>
    <dsp:sp modelId="{0F8B3C05-2985-4EA1-B95F-A82E0744B4D0}">
      <dsp:nvSpPr>
        <dsp:cNvPr id="0" name=""/>
        <dsp:cNvSpPr/>
      </dsp:nvSpPr>
      <dsp:spPr>
        <a:xfrm>
          <a:off x="4200732" y="535785"/>
          <a:ext cx="3163007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sp:txBody>
      <dsp:txXfrm>
        <a:off x="4235605" y="570658"/>
        <a:ext cx="3093261" cy="644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image" Target="../media/image53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emf"/><Relationship Id="rId2" Type="http://schemas.openxmlformats.org/officeDocument/2006/relationships/image" Target="../media/image58.emf"/><Relationship Id="rId1" Type="http://schemas.openxmlformats.org/officeDocument/2006/relationships/image" Target="../media/image57.emf"/><Relationship Id="rId4" Type="http://schemas.openxmlformats.org/officeDocument/2006/relationships/image" Target="../media/image60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/><Relationship Id="rId2" Type="http://schemas.openxmlformats.org/officeDocument/2006/relationships/image" Target="../media/image74.emf"/><Relationship Id="rId1" Type="http://schemas.openxmlformats.org/officeDocument/2006/relationships/image" Target="../media/image73.emf"/><Relationship Id="rId4" Type="http://schemas.openxmlformats.org/officeDocument/2006/relationships/image" Target="../media/image76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Relationship Id="rId4" Type="http://schemas.openxmlformats.org/officeDocument/2006/relationships/image" Target="../media/image81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image" Target="../media/image98.emf"/><Relationship Id="rId1" Type="http://schemas.openxmlformats.org/officeDocument/2006/relationships/image" Target="../media/image97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image" Target="../media/image101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emf"/><Relationship Id="rId2" Type="http://schemas.openxmlformats.org/officeDocument/2006/relationships/image" Target="../media/image104.emf"/><Relationship Id="rId1" Type="http://schemas.openxmlformats.org/officeDocument/2006/relationships/image" Target="../media/image103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image" Target="../media/image112.emf"/><Relationship Id="rId1" Type="http://schemas.openxmlformats.org/officeDocument/2006/relationships/image" Target="../media/image111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emf"/><Relationship Id="rId2" Type="http://schemas.openxmlformats.org/officeDocument/2006/relationships/image" Target="../media/image116.emf"/><Relationship Id="rId1" Type="http://schemas.openxmlformats.org/officeDocument/2006/relationships/image" Target="../media/image115.emf"/><Relationship Id="rId4" Type="http://schemas.openxmlformats.org/officeDocument/2006/relationships/image" Target="../media/image118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emf"/><Relationship Id="rId1" Type="http://schemas.openxmlformats.org/officeDocument/2006/relationships/image" Target="../media/image120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emf"/><Relationship Id="rId2" Type="http://schemas.openxmlformats.org/officeDocument/2006/relationships/image" Target="../media/image126.emf"/><Relationship Id="rId1" Type="http://schemas.openxmlformats.org/officeDocument/2006/relationships/image" Target="../media/image125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0.14195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0" y="0"/>
          <a:ext cx="2915816" cy="4924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Доходы 2022 г.</a:t>
          </a:r>
        </a:p>
        <a:p xmlns:a="http://schemas.openxmlformats.org/drawingml/2006/main">
          <a:pPr algn="ctr"/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 плательщикам </a:t>
          </a:r>
          <a:endParaRPr lang="ru-RU" sz="13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3" y="10"/>
            <a:ext cx="2919413" cy="493713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7" y="10"/>
            <a:ext cx="2919412" cy="493713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22.12.2021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3" y="9371019"/>
            <a:ext cx="2919413" cy="493712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7" y="9371019"/>
            <a:ext cx="2919412" cy="493712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3" y="10"/>
            <a:ext cx="2919413" cy="493713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7" y="10"/>
            <a:ext cx="2919412" cy="493713"/>
          </a:xfrm>
          <a:prstGeom prst="rect">
            <a:avLst/>
          </a:prstGeom>
        </p:spPr>
        <p:txBody>
          <a:bodyPr vert="horz" lIns="90140" tIns="45072" rIns="90140" bIns="45072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22.12.2021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8188"/>
            <a:ext cx="4941887" cy="3708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140" tIns="45072" rIns="90140" bIns="45072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6" y="4686303"/>
            <a:ext cx="5389567" cy="4440238"/>
          </a:xfrm>
          <a:prstGeom prst="rect">
            <a:avLst/>
          </a:prstGeom>
        </p:spPr>
        <p:txBody>
          <a:bodyPr vert="horz" lIns="90140" tIns="45072" rIns="90140" bIns="45072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3" y="9371019"/>
            <a:ext cx="2919413" cy="493712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7" y="9371019"/>
            <a:ext cx="2919412" cy="493712"/>
          </a:xfrm>
          <a:prstGeom prst="rect">
            <a:avLst/>
          </a:prstGeom>
        </p:spPr>
        <p:txBody>
          <a:bodyPr vert="horz" lIns="90140" tIns="45072" rIns="90140" bIns="45072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8166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321226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402A68-F531-482E-A414-49486106B0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83303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511103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86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559128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2A68EA-24F5-498A-B10E-3816759EC445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4685835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5170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241C42-A3EF-4987-B631-5D1D5660F01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5212096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E12A57-9C57-4665-A7AA-AD6A49930283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6388519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E2DF47-BB8B-4ECF-B8A2-DB358175B02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17980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237BCD-19B0-4106-9B38-13AD2AFA887D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09921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80BFA8-8206-4A36-8006-A3866A691AF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427058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162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284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1261F8-EE37-43B3-868B-7FC1585AE4BC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9D048F-B18A-49A7-8D17-1FFA3C5360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5867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251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632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89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DDDF86-139C-4C00-963A-A459A948DEEB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83979B-6C68-4A46-9F92-EA0B825477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1902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64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944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48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028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380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/>
              <a:pPr>
                <a:defRPr/>
              </a:pPr>
              <a:t>22.12.2021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99356628"/>
      </p:ext>
    </p:extLst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22.12.2021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55141"/>
      </p:ext>
    </p:extLst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58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_____Microsoft_Excel_97-20031.xls"/><Relationship Id="rId7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1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chart" Target="../charts/chart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image" Target="../media/image23.emf"/><Relationship Id="rId4" Type="http://schemas.openxmlformats.org/officeDocument/2006/relationships/oleObject" Target="../embeddings/_____Microsoft_Excel_97-20034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chart" Target="../charts/char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2.emf"/><Relationship Id="rId4" Type="http://schemas.openxmlformats.org/officeDocument/2006/relationships/oleObject" Target="../embeddings/_____Microsoft_Excel_97-20035.xls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6.xls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41.emf"/><Relationship Id="rId5" Type="http://schemas.openxmlformats.org/officeDocument/2006/relationships/diagramQuickStyle" Target="../diagrams/quickStyle2.xml"/><Relationship Id="rId10" Type="http://schemas.openxmlformats.org/officeDocument/2006/relationships/oleObject" Target="../embeddings/_____Microsoft_Excel_97-20037.xls"/><Relationship Id="rId4" Type="http://schemas.openxmlformats.org/officeDocument/2006/relationships/diagramLayout" Target="../diagrams/layout2.xml"/><Relationship Id="rId9" Type="http://schemas.openxmlformats.org/officeDocument/2006/relationships/image" Target="../media/image40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oleObject" Target="../embeddings/_____Microsoft_Excel_97-200310.xls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4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Colors" Target="../diagrams/colors3.xml"/><Relationship Id="rId11" Type="http://schemas.openxmlformats.org/officeDocument/2006/relationships/oleObject" Target="../embeddings/_____Microsoft_Excel_97-20039.xls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47.emf"/><Relationship Id="rId4" Type="http://schemas.openxmlformats.org/officeDocument/2006/relationships/diagramLayout" Target="../diagrams/layout3.xml"/><Relationship Id="rId9" Type="http://schemas.openxmlformats.org/officeDocument/2006/relationships/oleObject" Target="../embeddings/_____Microsoft_Excel_97-20038.xls"/><Relationship Id="rId14" Type="http://schemas.openxmlformats.org/officeDocument/2006/relationships/image" Target="../media/image4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image" Target="../media/image55.jpeg"/><Relationship Id="rId3" Type="http://schemas.openxmlformats.org/officeDocument/2006/relationships/image" Target="../media/image44.png"/><Relationship Id="rId7" Type="http://schemas.openxmlformats.org/officeDocument/2006/relationships/diagramColors" Target="../diagrams/colors4.xml"/><Relationship Id="rId12" Type="http://schemas.openxmlformats.org/officeDocument/2006/relationships/image" Target="../media/image5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diagramQuickStyle" Target="../diagrams/quickStyle4.xml"/><Relationship Id="rId11" Type="http://schemas.openxmlformats.org/officeDocument/2006/relationships/oleObject" Target="../embeddings/_____Microsoft_Excel_97-200312.xls"/><Relationship Id="rId5" Type="http://schemas.openxmlformats.org/officeDocument/2006/relationships/diagramLayout" Target="../diagrams/layout4.xml"/><Relationship Id="rId10" Type="http://schemas.openxmlformats.org/officeDocument/2006/relationships/image" Target="../media/image53.emf"/><Relationship Id="rId4" Type="http://schemas.openxmlformats.org/officeDocument/2006/relationships/diagramData" Target="../diagrams/data4.xml"/><Relationship Id="rId9" Type="http://schemas.openxmlformats.org/officeDocument/2006/relationships/oleObject" Target="../embeddings/_____Microsoft_Excel_97-200311.xls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3.xls"/><Relationship Id="rId13" Type="http://schemas.openxmlformats.org/officeDocument/2006/relationships/image" Target="../media/image59.em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oleObject" Target="../embeddings/_____Microsoft_Excel_97-20031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58.emf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60.emf"/><Relationship Id="rId10" Type="http://schemas.openxmlformats.org/officeDocument/2006/relationships/oleObject" Target="../embeddings/_____Microsoft_Excel_97-200314.xls"/><Relationship Id="rId4" Type="http://schemas.openxmlformats.org/officeDocument/2006/relationships/diagramLayout" Target="../diagrams/layout5.xml"/><Relationship Id="rId9" Type="http://schemas.openxmlformats.org/officeDocument/2006/relationships/image" Target="../media/image57.emf"/><Relationship Id="rId14" Type="http://schemas.openxmlformats.org/officeDocument/2006/relationships/oleObject" Target="../embeddings/_____Microsoft_Excel_97-200316.xls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3.e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oleObject" Target="../embeddings/_____Microsoft_Excel_97-200318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62.emf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64.emf"/><Relationship Id="rId10" Type="http://schemas.openxmlformats.org/officeDocument/2006/relationships/oleObject" Target="../embeddings/_____Microsoft_Excel_97-200317.xls"/><Relationship Id="rId4" Type="http://schemas.openxmlformats.org/officeDocument/2006/relationships/diagramLayout" Target="../diagrams/layout6.xml"/><Relationship Id="rId9" Type="http://schemas.openxmlformats.org/officeDocument/2006/relationships/image" Target="../media/image66.jpeg"/><Relationship Id="rId14" Type="http://schemas.openxmlformats.org/officeDocument/2006/relationships/oleObject" Target="../embeddings/_____Microsoft_Excel_97-200319.xls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0.xls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69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6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1.xls"/><Relationship Id="rId13" Type="http://schemas.openxmlformats.org/officeDocument/2006/relationships/image" Target="../media/image75.emf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oleObject" Target="../embeddings/_____Microsoft_Excel_97-20032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74.emf"/><Relationship Id="rId5" Type="http://schemas.openxmlformats.org/officeDocument/2006/relationships/diagramQuickStyle" Target="../diagrams/quickStyle8.xml"/><Relationship Id="rId15" Type="http://schemas.openxmlformats.org/officeDocument/2006/relationships/image" Target="../media/image76.emf"/><Relationship Id="rId10" Type="http://schemas.openxmlformats.org/officeDocument/2006/relationships/oleObject" Target="../embeddings/_____Microsoft_Excel_97-200322.xls"/><Relationship Id="rId4" Type="http://schemas.openxmlformats.org/officeDocument/2006/relationships/diagramLayout" Target="../diagrams/layout8.xml"/><Relationship Id="rId9" Type="http://schemas.openxmlformats.org/officeDocument/2006/relationships/image" Target="../media/image73.emf"/><Relationship Id="rId14" Type="http://schemas.openxmlformats.org/officeDocument/2006/relationships/oleObject" Target="../embeddings/_____Microsoft_Excel_97-200324.xls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5.xls"/><Relationship Id="rId13" Type="http://schemas.openxmlformats.org/officeDocument/2006/relationships/image" Target="../media/image80.emf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oleObject" Target="../embeddings/_____Microsoft_Excel_97-20032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79.emf"/><Relationship Id="rId5" Type="http://schemas.openxmlformats.org/officeDocument/2006/relationships/diagramQuickStyle" Target="../diagrams/quickStyle9.xml"/><Relationship Id="rId15" Type="http://schemas.openxmlformats.org/officeDocument/2006/relationships/image" Target="../media/image81.emf"/><Relationship Id="rId10" Type="http://schemas.openxmlformats.org/officeDocument/2006/relationships/oleObject" Target="../embeddings/_____Microsoft_Excel_97-200326.xls"/><Relationship Id="rId4" Type="http://schemas.openxmlformats.org/officeDocument/2006/relationships/diagramLayout" Target="../diagrams/layout9.xml"/><Relationship Id="rId9" Type="http://schemas.openxmlformats.org/officeDocument/2006/relationships/image" Target="../media/image78.emf"/><Relationship Id="rId14" Type="http://schemas.openxmlformats.org/officeDocument/2006/relationships/oleObject" Target="../embeddings/_____Microsoft_Excel_97-200328.xls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13" Type="http://schemas.openxmlformats.org/officeDocument/2006/relationships/image" Target="../media/image85.emf"/><Relationship Id="rId3" Type="http://schemas.openxmlformats.org/officeDocument/2006/relationships/oleObject" Target="../embeddings/_____Microsoft_Excel_97-200329.xls"/><Relationship Id="rId7" Type="http://schemas.openxmlformats.org/officeDocument/2006/relationships/diagramQuickStyle" Target="../diagrams/quickStyle10.xml"/><Relationship Id="rId12" Type="http://schemas.openxmlformats.org/officeDocument/2006/relationships/oleObject" Target="../embeddings/_____Microsoft_Excel_97-2003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diagramLayout" Target="../diagrams/layout10.xml"/><Relationship Id="rId11" Type="http://schemas.openxmlformats.org/officeDocument/2006/relationships/image" Target="../media/image84.emf"/><Relationship Id="rId5" Type="http://schemas.openxmlformats.org/officeDocument/2006/relationships/diagramData" Target="../diagrams/data10.xml"/><Relationship Id="rId10" Type="http://schemas.openxmlformats.org/officeDocument/2006/relationships/oleObject" Target="../embeddings/_____Microsoft_Excel_97-200330.xls"/><Relationship Id="rId4" Type="http://schemas.openxmlformats.org/officeDocument/2006/relationships/image" Target="../media/image83.emf"/><Relationship Id="rId9" Type="http://schemas.microsoft.com/office/2007/relationships/diagramDrawing" Target="../diagrams/drawing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2.xls"/><Relationship Id="rId13" Type="http://schemas.openxmlformats.org/officeDocument/2006/relationships/image" Target="../media/image89.emf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oleObject" Target="../embeddings/_____Microsoft_Excel_97-2003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88.emf"/><Relationship Id="rId5" Type="http://schemas.openxmlformats.org/officeDocument/2006/relationships/diagramQuickStyle" Target="../diagrams/quickStyle11.xml"/><Relationship Id="rId10" Type="http://schemas.openxmlformats.org/officeDocument/2006/relationships/oleObject" Target="../embeddings/_____Microsoft_Excel_97-200333.xls"/><Relationship Id="rId4" Type="http://schemas.openxmlformats.org/officeDocument/2006/relationships/diagramLayout" Target="../diagrams/layout11.xml"/><Relationship Id="rId9" Type="http://schemas.openxmlformats.org/officeDocument/2006/relationships/image" Target="../media/image87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5.xls"/><Relationship Id="rId13" Type="http://schemas.openxmlformats.org/officeDocument/2006/relationships/image" Target="../media/image94.emf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openxmlformats.org/officeDocument/2006/relationships/oleObject" Target="../embeddings/_____Microsoft_Excel_97-20033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diagramColors" Target="../diagrams/colors12.xml"/><Relationship Id="rId11" Type="http://schemas.openxmlformats.org/officeDocument/2006/relationships/image" Target="../media/image93.emf"/><Relationship Id="rId5" Type="http://schemas.openxmlformats.org/officeDocument/2006/relationships/diagramQuickStyle" Target="../diagrams/quickStyle12.xml"/><Relationship Id="rId10" Type="http://schemas.openxmlformats.org/officeDocument/2006/relationships/oleObject" Target="../embeddings/_____Microsoft_Excel_97-200336.xls"/><Relationship Id="rId4" Type="http://schemas.openxmlformats.org/officeDocument/2006/relationships/diagramLayout" Target="../diagrams/layout12.xml"/><Relationship Id="rId9" Type="http://schemas.openxmlformats.org/officeDocument/2006/relationships/image" Target="../media/image92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8.xls"/><Relationship Id="rId13" Type="http://schemas.openxmlformats.org/officeDocument/2006/relationships/image" Target="../media/image99.emf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oleObject" Target="../embeddings/_____Microsoft_Excel_97-20034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98.emf"/><Relationship Id="rId5" Type="http://schemas.openxmlformats.org/officeDocument/2006/relationships/diagramQuickStyle" Target="../diagrams/quickStyle14.xml"/><Relationship Id="rId10" Type="http://schemas.openxmlformats.org/officeDocument/2006/relationships/oleObject" Target="../embeddings/_____Microsoft_Excel_97-200339.xls"/><Relationship Id="rId4" Type="http://schemas.openxmlformats.org/officeDocument/2006/relationships/diagramLayout" Target="../diagrams/layout14.xml"/><Relationship Id="rId9" Type="http://schemas.openxmlformats.org/officeDocument/2006/relationships/image" Target="../media/image97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1.xls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102.emf"/><Relationship Id="rId5" Type="http://schemas.openxmlformats.org/officeDocument/2006/relationships/diagramQuickStyle" Target="../diagrams/quickStyle15.xml"/><Relationship Id="rId10" Type="http://schemas.openxmlformats.org/officeDocument/2006/relationships/oleObject" Target="../embeddings/_____Microsoft_Excel_97-200342.xls"/><Relationship Id="rId4" Type="http://schemas.openxmlformats.org/officeDocument/2006/relationships/diagramLayout" Target="../diagrams/layout15.xml"/><Relationship Id="rId9" Type="http://schemas.openxmlformats.org/officeDocument/2006/relationships/image" Target="../media/image101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3.xls"/><Relationship Id="rId13" Type="http://schemas.openxmlformats.org/officeDocument/2006/relationships/image" Target="../media/image105.emf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oleObject" Target="../embeddings/_____Microsoft_Excel_97-20034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104.emf"/><Relationship Id="rId5" Type="http://schemas.openxmlformats.org/officeDocument/2006/relationships/diagramQuickStyle" Target="../diagrams/quickStyle16.xml"/><Relationship Id="rId10" Type="http://schemas.openxmlformats.org/officeDocument/2006/relationships/oleObject" Target="../embeddings/_____Microsoft_Excel_97-200344.xls"/><Relationship Id="rId4" Type="http://schemas.openxmlformats.org/officeDocument/2006/relationships/diagramLayout" Target="../diagrams/layout16.xml"/><Relationship Id="rId9" Type="http://schemas.openxmlformats.org/officeDocument/2006/relationships/image" Target="../media/image103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6.xls"/><Relationship Id="rId13" Type="http://schemas.openxmlformats.org/officeDocument/2006/relationships/oleObject" Target="../embeddings/_____Microsoft_Excel_97-200348.xls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image" Target="../media/image11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diagramColors" Target="../diagrams/colors17.xml"/><Relationship Id="rId11" Type="http://schemas.openxmlformats.org/officeDocument/2006/relationships/oleObject" Target="../embeddings/_____Microsoft_Excel_97-200347.xls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114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11.emf"/><Relationship Id="rId14" Type="http://schemas.openxmlformats.org/officeDocument/2006/relationships/image" Target="../media/image113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9.xls"/><Relationship Id="rId13" Type="http://schemas.openxmlformats.org/officeDocument/2006/relationships/image" Target="../media/image117.emf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oleObject" Target="../embeddings/_____Microsoft_Excel_97-20035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116.emf"/><Relationship Id="rId5" Type="http://schemas.openxmlformats.org/officeDocument/2006/relationships/diagramQuickStyle" Target="../diagrams/quickStyle18.xml"/><Relationship Id="rId15" Type="http://schemas.openxmlformats.org/officeDocument/2006/relationships/image" Target="../media/image118.emf"/><Relationship Id="rId10" Type="http://schemas.openxmlformats.org/officeDocument/2006/relationships/oleObject" Target="../embeddings/_____Microsoft_Excel_97-200350.xls"/><Relationship Id="rId4" Type="http://schemas.openxmlformats.org/officeDocument/2006/relationships/diagramLayout" Target="../diagrams/layout18.xml"/><Relationship Id="rId9" Type="http://schemas.openxmlformats.org/officeDocument/2006/relationships/image" Target="../media/image115.emf"/><Relationship Id="rId14" Type="http://schemas.openxmlformats.org/officeDocument/2006/relationships/oleObject" Target="../embeddings/_____Microsoft_Excel_97-200352.xls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e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openxmlformats.org/officeDocument/2006/relationships/image" Target="../media/image12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diagramColors" Target="../diagrams/colors19.xml"/><Relationship Id="rId11" Type="http://schemas.openxmlformats.org/officeDocument/2006/relationships/oleObject" Target="../embeddings/_____Microsoft_Excel_97-200354.xls"/><Relationship Id="rId5" Type="http://schemas.openxmlformats.org/officeDocument/2006/relationships/diagramQuickStyle" Target="../diagrams/quickStyle19.xml"/><Relationship Id="rId10" Type="http://schemas.openxmlformats.org/officeDocument/2006/relationships/image" Target="../media/image120.emf"/><Relationship Id="rId4" Type="http://schemas.openxmlformats.org/officeDocument/2006/relationships/diagramLayout" Target="../diagrams/layout19.xml"/><Relationship Id="rId9" Type="http://schemas.openxmlformats.org/officeDocument/2006/relationships/oleObject" Target="../embeddings/_____Microsoft_Excel_97-200353.xls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5.xls"/><Relationship Id="rId13" Type="http://schemas.openxmlformats.org/officeDocument/2006/relationships/image" Target="../media/image127.emf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openxmlformats.org/officeDocument/2006/relationships/oleObject" Target="../embeddings/_____Microsoft_Excel_97-20035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diagramColors" Target="../diagrams/colors20.xml"/><Relationship Id="rId11" Type="http://schemas.openxmlformats.org/officeDocument/2006/relationships/image" Target="../media/image126.emf"/><Relationship Id="rId5" Type="http://schemas.openxmlformats.org/officeDocument/2006/relationships/diagramQuickStyle" Target="../diagrams/quickStyle20.xml"/><Relationship Id="rId10" Type="http://schemas.openxmlformats.org/officeDocument/2006/relationships/oleObject" Target="../embeddings/_____Microsoft_Excel_97-200356.xls"/><Relationship Id="rId4" Type="http://schemas.openxmlformats.org/officeDocument/2006/relationships/diagramLayout" Target="../diagrams/layout20.xml"/><Relationship Id="rId9" Type="http://schemas.openxmlformats.org/officeDocument/2006/relationships/image" Target="../media/image125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jpeg"/><Relationship Id="rId5" Type="http://schemas.openxmlformats.org/officeDocument/2006/relationships/image" Target="../media/image71.jpeg"/><Relationship Id="rId4" Type="http://schemas.openxmlformats.org/officeDocument/2006/relationships/chart" Target="../charts/chart1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5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695" y="4397920"/>
            <a:ext cx="3201305" cy="240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seversk_12_mikrorai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502" y="4461206"/>
            <a:ext cx="3633680" cy="22516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4" descr="ÐÑÐ·Ð±Ð°ÑÑÐ´Ð¾ÑÑÑÑÐ¾Ð¹Â» Ð¾ÑÑÐµÐ¼Ð¾Ð½ÑÐ¸ÑÑÐµÑ Ð´Ð¾ÑÐ¾Ð³Ð¸ Ð² ÐÐÐ¢Ð Ð¡ÐµÐ²ÐµÑÑÐº Ð·Ð° 83 Ð¼Ð¸Ð»Ð»Ð¸Ð¾Ð½Ð° ÑÑÐ±Ð»ÐµÐ¹  Â» vseverske.info"/>
          <p:cNvPicPr/>
          <p:nvPr/>
        </p:nvPicPr>
        <p:blipFill>
          <a:blip r:embed="rId5" cstate="print"/>
          <a:srcRect r="2805"/>
          <a:stretch>
            <a:fillRect/>
          </a:stretch>
        </p:blipFill>
        <p:spPr bwMode="auto">
          <a:xfrm>
            <a:off x="3228408" y="4480532"/>
            <a:ext cx="2799449" cy="2301684"/>
          </a:xfrm>
          <a:prstGeom prst="rect">
            <a:avLst/>
          </a:prstGeom>
          <a:noFill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30141" y="0"/>
            <a:ext cx="3256062" cy="226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ÐÑÐ·ÐµÐ¹ Ð³Ð¾ÑÐ¾Ð´Ð° Ð¡ÐµÐ²ÐµÑÑÐºÐ° - - ÐÐ¤ÐÐ¨Ð Ð¢Ð¾Ð¼ÑÐºÐ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735" y="2243542"/>
            <a:ext cx="323877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3" descr="http://old.seversknet.ru/news/20190216_0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2" y="2221071"/>
            <a:ext cx="3259086" cy="228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6434" y="-47460"/>
            <a:ext cx="3452957" cy="2389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ctangle 1"/>
          <p:cNvSpPr txBox="1">
            <a:spLocks/>
          </p:cNvSpPr>
          <p:nvPr/>
        </p:nvSpPr>
        <p:spPr>
          <a:xfrm>
            <a:off x="3059832" y="2160278"/>
            <a:ext cx="3600400" cy="248247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lang="ru-RU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lang="ru-RU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lang="ru-RU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lang="ru-RU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lang="ru-RU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lang="ru-RU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решению Думы ЗАТО Северск от 09.12.2021 №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20/1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«О бюджете </a:t>
            </a: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Северск </a:t>
            </a:r>
            <a:endParaRPr lang="ru-RU" sz="17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2022 год и на плановый период </a:t>
            </a:r>
            <a:endParaRPr lang="ru-RU" sz="17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2024 годов»</a:t>
            </a:r>
          </a:p>
        </p:txBody>
      </p:sp>
      <p:pic>
        <p:nvPicPr>
          <p:cNvPr id="27" name="Рисунок 26" descr="gerb.gif"/>
          <p:cNvPicPr>
            <a:picLocks noChangeAspect="1"/>
          </p:cNvPicPr>
          <p:nvPr/>
        </p:nvPicPr>
        <p:blipFill>
          <a:blip r:embed="rId10" cstate="print">
            <a:lum bright="-16000" contrast="-4000"/>
          </a:blip>
          <a:stretch>
            <a:fillRect/>
          </a:stretch>
        </p:blipFill>
        <p:spPr>
          <a:xfrm>
            <a:off x="173396" y="1"/>
            <a:ext cx="778064" cy="836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Рисунок 10" descr="1494984530_img_3102.jpg"/>
          <p:cNvPicPr>
            <a:picLocks noChangeAspect="1"/>
          </p:cNvPicPr>
          <p:nvPr/>
        </p:nvPicPr>
        <p:blipFill>
          <a:blip r:embed="rId11" cstate="print"/>
          <a:srcRect l="6250" r="10156"/>
          <a:stretch>
            <a:fillRect/>
          </a:stretch>
        </p:blipFill>
        <p:spPr bwMode="auto">
          <a:xfrm>
            <a:off x="3294802" y="-13515"/>
            <a:ext cx="2733055" cy="217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489580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СЕНТЯБРЬ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СЕНТЯБРЬ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6357" y="229732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Северск, представленной на паритетных началах, 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23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 -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 НОЯБРЯ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07502" y="397521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07504" y="31236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14298" y="147371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4" y="1473719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50379" y="398423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85720" y="234157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50379" y="31160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131" y="307943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НОЯБРЯ</a:t>
            </a:r>
          </a:p>
        </p:txBody>
      </p:sp>
      <p:sp>
        <p:nvSpPr>
          <p:cNvPr id="45" name="Блок-схема: узел 44"/>
          <p:cNvSpPr/>
          <p:nvPr/>
        </p:nvSpPr>
        <p:spPr>
          <a:xfrm>
            <a:off x="100261" y="48719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2337" y="490132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3244589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16632"/>
            <a:ext cx="8701088" cy="5949280"/>
          </a:xfrm>
          <a:prstGeom prst="rect">
            <a:avLst/>
          </a:prstGeom>
        </p:spPr>
      </p:pic>
      <p:sp>
        <p:nvSpPr>
          <p:cNvPr id="60418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365104"/>
            <a:ext cx="8701088" cy="2421459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</a:t>
            </a:r>
          </a:p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РАЗВИТИЯ ТЕРРИТОРИИ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7309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428612" y="4838926"/>
          <a:ext cx="8429685" cy="141496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2 661,1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2 664,1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2 675,4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2 703,1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2771800" y="116632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2780929" y="4293096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26475309"/>
              </p:ext>
            </p:extLst>
          </p:nvPr>
        </p:nvGraphicFramePr>
        <p:xfrm>
          <a:off x="135470" y="697868"/>
          <a:ext cx="4860032" cy="4226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3501008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постоянного населения,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тыс.чел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5954" name="Picture 2" descr="https://backend.tomsk.ru/api/v1/news-image/14564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764704"/>
            <a:ext cx="410445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28039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3593521"/>
              </p:ext>
            </p:extLst>
          </p:nvPr>
        </p:nvGraphicFramePr>
        <p:xfrm>
          <a:off x="395536" y="3747513"/>
          <a:ext cx="4321175" cy="13688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2" name="Лист" r:id="rId3" imgW="3337546" imgH="983016" progId="Excel.Sheet.8">
                  <p:embed/>
                </p:oleObj>
              </mc:Choice>
              <mc:Fallback>
                <p:oleObj name="Лист" r:id="rId3" imgW="3337546" imgH="983016" progId="Excel.Sheet.8">
                  <p:embed/>
                  <p:pic>
                    <p:nvPicPr>
                      <p:cNvPr id="0" name="Picture 212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3747513"/>
                        <a:ext cx="4321175" cy="136884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128859"/>
              </p:ext>
            </p:extLst>
          </p:nvPr>
        </p:nvGraphicFramePr>
        <p:xfrm>
          <a:off x="107505" y="407058"/>
          <a:ext cx="5328097" cy="295050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70421"/>
                <a:gridCol w="677263"/>
                <a:gridCol w="677263"/>
                <a:gridCol w="677263"/>
                <a:gridCol w="925887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2022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25 385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26 130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26 396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26 507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6 541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6 486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6 495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6 496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44 960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46 887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48 810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50 864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35 476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36 798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38 062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39 397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-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занятости и безработицы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56835770"/>
              </p:ext>
            </p:extLst>
          </p:nvPr>
        </p:nvGraphicFramePr>
        <p:xfrm>
          <a:off x="5564188" y="519113"/>
          <a:ext cx="2952750" cy="301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3" name="Лист" r:id="rId5" imgW="3055528" imgH="2964168" progId="Excel.Sheet.8">
                  <p:embed/>
                </p:oleObj>
              </mc:Choice>
              <mc:Fallback>
                <p:oleObj name="Лист" r:id="rId5" imgW="3055528" imgH="2964168" progId="Excel.Sheet.8">
                  <p:embed/>
                  <p:pic>
                    <p:nvPicPr>
                      <p:cNvPr id="0" name="Picture 21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4188" y="519113"/>
                        <a:ext cx="2952750" cy="301783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7715275" y="2093913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24,8%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6" name="TextBox 11"/>
          <p:cNvSpPr txBox="1">
            <a:spLocks noChangeArrowheads="1"/>
          </p:cNvSpPr>
          <p:nvPr/>
        </p:nvSpPr>
        <p:spPr bwMode="auto">
          <a:xfrm>
            <a:off x="7764972" y="1181400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75,2%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515454"/>
              </p:ext>
            </p:extLst>
          </p:nvPr>
        </p:nvGraphicFramePr>
        <p:xfrm>
          <a:off x="395536" y="5124017"/>
          <a:ext cx="8429685" cy="154527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5,2%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52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9789000"/>
              </p:ext>
            </p:extLst>
          </p:nvPr>
        </p:nvGraphicFramePr>
        <p:xfrm>
          <a:off x="4397375" y="3632200"/>
          <a:ext cx="4618038" cy="155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04" name="Лист" r:id="rId7" imgW="4983412" imgH="1455408" progId="Excel.Sheet.8">
                  <p:embed/>
                </p:oleObj>
              </mc:Choice>
              <mc:Fallback>
                <p:oleObj name="Лист" r:id="rId7" imgW="4983412" imgH="1455408" progId="Excel.Sheet.8">
                  <p:embed/>
                  <p:pic>
                    <p:nvPicPr>
                      <p:cNvPr id="0" name="Picture 21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75" y="3632200"/>
                        <a:ext cx="4618038" cy="15573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0" y="33575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08864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16"/>
          <p:cNvSpPr>
            <a:spLocks noChangeArrowheads="1"/>
          </p:cNvSpPr>
          <p:nvPr/>
        </p:nvSpPr>
        <p:spPr bwMode="auto">
          <a:xfrm>
            <a:off x="1152645" y="446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экономические показатели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891828"/>
              </p:ext>
            </p:extLst>
          </p:nvPr>
        </p:nvGraphicFramePr>
        <p:xfrm>
          <a:off x="395536" y="548680"/>
          <a:ext cx="8429684" cy="280036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933854"/>
                <a:gridCol w="1123958"/>
                <a:gridCol w="1123958"/>
                <a:gridCol w="1123958"/>
                <a:gridCol w="1123956"/>
              </a:tblGrid>
              <a:tr h="4331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0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отгруженной продукции собственного производства по организациям ЗАТО </a:t>
                      </a:r>
                      <a:r>
                        <a:rPr lang="ru-RU" sz="16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Северск</a:t>
                      </a: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491,2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33 177,9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34 543,4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36 098,4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141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10 121,1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18 609,7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25 601,4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32 548,4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5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млн.руб.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10 873,2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11 297,2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11 808,2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12 330,1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Протяженность улично-дорожной сети, км</a:t>
                      </a:r>
                      <a:endParaRPr lang="ru-RU" sz="16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6200" name="Picture 8" descr="https://shopandmall.ru/foto/logo/gb_7636bc193143a78f47a31f30ad2c7c6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6" r="14853" b="33651"/>
          <a:stretch/>
        </p:blipFill>
        <p:spPr bwMode="auto">
          <a:xfrm>
            <a:off x="4453364" y="3572602"/>
            <a:ext cx="4656015" cy="2844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78" name="Picture 2" descr="ÐÐ ÐÐµÐ½Ð¸Ð½Ð°, 126, ÑÐµÐ½Ñ, ÑÐ¾ÑÐ¾, Ð¿Ð»Ð°Ð½Ð¸ÑÐ¾Ð²ÐºÐ¸ ÐºÐ²Ð°ÑÑÐ¸Ñ, ÑÐ¾Ð´ ÑÑÑÐ¾Ð¸ÑÐµÐ»ÑÑÑÐ²Ð°,  Ð¾ÑÐ¸ÑÐ¸Ð°Ð»ÑÐ½ÑÐ¹ ÑÐ°Ð¹Ñ, ÐºÑÐ¿Ð¸ÑÑ ÐºÐ²Ð°ÑÑÐ¸ÑÑ Ð² ÐÐ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2602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2843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3143250"/>
            <a:ext cx="8701087" cy="3643313"/>
          </a:xfrm>
        </p:spPr>
        <p:txBody>
          <a:bodyPr/>
          <a:lstStyle/>
          <a:p>
            <a:pPr algn="ctr"/>
            <a:r>
              <a:rPr sz="4000" b="1" dirty="0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БЮДЖЕТА, ОСНОВНЫЕ ЗАДАЧИ И ПРИОРИТЕТНЫЕ НАПРАВЛЕНИЯ БЮДЖЕТНОЙ И НАЛОГОВОЙ ПОЛИТИКИ</a:t>
            </a:r>
            <a:endParaRPr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7" name="Рисунок 4" descr="1372758075_i.jpg"/>
          <p:cNvPicPr>
            <a:picLocks noChangeAspect="1"/>
          </p:cNvPicPr>
          <p:nvPr/>
        </p:nvPicPr>
        <p:blipFill>
          <a:blip r:embed="rId3" cstate="print"/>
          <a:srcRect r="3906" b="38287"/>
          <a:stretch>
            <a:fillRect/>
          </a:stretch>
        </p:blipFill>
        <p:spPr bwMode="auto">
          <a:xfrm>
            <a:off x="222250" y="150813"/>
            <a:ext cx="8699500" cy="29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86354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2022-2024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3807281"/>
              </p:ext>
            </p:extLst>
          </p:nvPr>
        </p:nvGraphicFramePr>
        <p:xfrm>
          <a:off x="107504" y="692696"/>
          <a:ext cx="8427215" cy="614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23343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4" descr="http://clipart-library.com/images/6ip5BjBp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385" y="2308422"/>
            <a:ext cx="2594207" cy="286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227912"/>
            <a:ext cx="7920880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ПАРАМЕТРЫ</a:t>
            </a:r>
            <a:b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2022-2024 ГОДЫ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79512" y="1268760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2022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7161" y="2638483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2023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  <a:endParaRPr kumimoji="0" lang="ru-RU" sz="2200" b="1" i="0" u="none" strike="noStrike" kern="0" cap="none" spc="0" normalizeH="0" baseline="0" noProof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3936532" y="1735426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8" name="Прямоугольник 97"/>
          <p:cNvSpPr/>
          <p:nvPr/>
        </p:nvSpPr>
        <p:spPr>
          <a:xfrm>
            <a:off x="1154479" y="1759110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99" name="Группа 98"/>
          <p:cNvGrpSpPr/>
          <p:nvPr/>
        </p:nvGrpSpPr>
        <p:grpSpPr>
          <a:xfrm>
            <a:off x="1180462" y="1374342"/>
            <a:ext cx="2160240" cy="659758"/>
            <a:chOff x="122342" y="135"/>
            <a:chExt cx="2080362" cy="673603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00" name="Скругленный прямоугольник 99"/>
            <p:cNvSpPr/>
            <p:nvPr/>
          </p:nvSpPr>
          <p:spPr>
            <a:xfrm>
              <a:off x="122342" y="135"/>
              <a:ext cx="2080362" cy="67360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101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803" tIns="0" rIns="64803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ДОХОДЫ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4 334,9 млн руб.</a:t>
              </a:r>
              <a:endParaRPr lang="ru-RU" sz="21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02" name="Прямоугольник 101"/>
          <p:cNvSpPr/>
          <p:nvPr/>
        </p:nvSpPr>
        <p:spPr>
          <a:xfrm>
            <a:off x="3589711" y="1898573"/>
            <a:ext cx="286967" cy="1178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3" name="Группа 102"/>
          <p:cNvGrpSpPr/>
          <p:nvPr/>
        </p:nvGrpSpPr>
        <p:grpSpPr>
          <a:xfrm>
            <a:off x="4060291" y="1367941"/>
            <a:ext cx="2199917" cy="634415"/>
            <a:chOff x="121841" y="-40732"/>
            <a:chExt cx="2052224" cy="752399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04" name="Скругленный прямоугольник 103"/>
            <p:cNvSpPr/>
            <p:nvPr/>
          </p:nvSpPr>
          <p:spPr>
            <a:xfrm>
              <a:off x="121841" y="-40732"/>
              <a:ext cx="2044108" cy="752399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05" name="Скругленный прямоугольник 4"/>
            <p:cNvSpPr/>
            <p:nvPr/>
          </p:nvSpPr>
          <p:spPr>
            <a:xfrm>
              <a:off x="126044" y="-35879"/>
              <a:ext cx="2048021" cy="71748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538" tIns="0" rIns="64538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РАСХОДЫ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ysClr val="window" lastClr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4 433,6 </a:t>
              </a: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млн руб.</a:t>
              </a:r>
              <a:endParaRPr lang="ru-RU" sz="2100" b="1" kern="1200" dirty="0">
                <a:solidFill>
                  <a:sysClr val="window" lastClr="FFFFFF"/>
                </a:solidFill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06" name="Равно 105"/>
          <p:cNvSpPr/>
          <p:nvPr/>
        </p:nvSpPr>
        <p:spPr>
          <a:xfrm>
            <a:off x="6556477" y="1527522"/>
            <a:ext cx="432237" cy="415808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7156883" y="1343581"/>
            <a:ext cx="1814709" cy="68160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08" name="Скругленный прямоугольник 4"/>
          <p:cNvSpPr/>
          <p:nvPr/>
        </p:nvSpPr>
        <p:spPr>
          <a:xfrm>
            <a:off x="7301713" y="1416680"/>
            <a:ext cx="1525047" cy="527382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4529" tIns="0" rIns="64529" bIns="0" numCol="1" spcCol="1270" anchor="ctr" anchorCtr="0">
            <a:noAutofit/>
          </a:bodyPr>
          <a:lstStyle/>
          <a:p>
            <a:pPr lvl="0" algn="ctr" defTabSz="800100">
              <a:spcBef>
                <a:spcPct val="0"/>
              </a:spcBef>
            </a:pPr>
            <a:r>
              <a:rPr lang="ru-RU" sz="18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ДЕФИЦИТ</a:t>
            </a:r>
          </a:p>
          <a:p>
            <a:pPr lvl="0" algn="ctr" defTabSz="800100">
              <a:spcBef>
                <a:spcPct val="0"/>
              </a:spcBef>
            </a:pPr>
            <a:r>
              <a:rPr lang="ru-RU" sz="18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98,7 млн руб.</a:t>
            </a:r>
            <a:endParaRPr lang="ru-RU" sz="21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3997740" y="2908621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0" name="Прямоугольник 109"/>
          <p:cNvSpPr/>
          <p:nvPr/>
        </p:nvSpPr>
        <p:spPr>
          <a:xfrm>
            <a:off x="1117155" y="2942231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1" name="Группа 110"/>
          <p:cNvGrpSpPr/>
          <p:nvPr/>
        </p:nvGrpSpPr>
        <p:grpSpPr>
          <a:xfrm>
            <a:off x="1163554" y="2509801"/>
            <a:ext cx="2160240" cy="689141"/>
            <a:chOff x="122342" y="135"/>
            <a:chExt cx="2080362" cy="673603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12" name="Скругленный прямоугольник 111"/>
            <p:cNvSpPr/>
            <p:nvPr/>
          </p:nvSpPr>
          <p:spPr>
            <a:xfrm>
              <a:off x="122342" y="135"/>
              <a:ext cx="2080362" cy="67360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113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803" tIns="0" rIns="64803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ДОХОДЫ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3 708,5 млн.руб.</a:t>
              </a:r>
              <a:endParaRPr lang="ru-RU" sz="21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14" name="Прямоугольник 113"/>
          <p:cNvSpPr/>
          <p:nvPr/>
        </p:nvSpPr>
        <p:spPr>
          <a:xfrm>
            <a:off x="3597911" y="2837523"/>
            <a:ext cx="286967" cy="1178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5" name="Группа 114"/>
          <p:cNvGrpSpPr/>
          <p:nvPr/>
        </p:nvGrpSpPr>
        <p:grpSpPr>
          <a:xfrm>
            <a:off x="4095983" y="2492607"/>
            <a:ext cx="2191217" cy="647242"/>
            <a:chOff x="121841" y="5604"/>
            <a:chExt cx="2044108" cy="744258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16" name="Скругленный прямоугольник 115"/>
            <p:cNvSpPr/>
            <p:nvPr/>
          </p:nvSpPr>
          <p:spPr>
            <a:xfrm>
              <a:off x="121841" y="5604"/>
              <a:ext cx="2044108" cy="744258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17" name="Скругленный прямоугольник 4"/>
            <p:cNvSpPr/>
            <p:nvPr/>
          </p:nvSpPr>
          <p:spPr>
            <a:xfrm>
              <a:off x="158173" y="41936"/>
              <a:ext cx="1971444" cy="67159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538" tIns="0" rIns="64538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РАСХОДЫ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708,5 </a:t>
              </a: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млн.руб.</a:t>
              </a:r>
              <a:endParaRPr lang="ru-RU" sz="2100" b="1" kern="1200" dirty="0">
                <a:solidFill>
                  <a:sysClr val="window" lastClr="FFFFFF"/>
                </a:solidFill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18" name="Прямоугольник 117"/>
          <p:cNvSpPr/>
          <p:nvPr/>
        </p:nvSpPr>
        <p:spPr>
          <a:xfrm>
            <a:off x="4052933" y="4097910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9" name="Прямоугольник 118"/>
          <p:cNvSpPr/>
          <p:nvPr/>
        </p:nvSpPr>
        <p:spPr>
          <a:xfrm>
            <a:off x="1124728" y="4103772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0" name="Группа 119"/>
          <p:cNvGrpSpPr/>
          <p:nvPr/>
        </p:nvGrpSpPr>
        <p:grpSpPr>
          <a:xfrm>
            <a:off x="1147719" y="3670461"/>
            <a:ext cx="2160240" cy="736693"/>
            <a:chOff x="122342" y="33018"/>
            <a:chExt cx="2080362" cy="607837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21" name="Скругленный прямоугольник 120"/>
            <p:cNvSpPr/>
            <p:nvPr/>
          </p:nvSpPr>
          <p:spPr>
            <a:xfrm>
              <a:off x="122342" y="57738"/>
              <a:ext cx="2080362" cy="515704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122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803" tIns="0" rIns="64803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ДОХОДЫ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3 730,5 млн руб</a:t>
              </a:r>
              <a:r>
                <a:rPr lang="ru-RU" sz="18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+mn-ea"/>
                  <a:cs typeface="+mn-cs"/>
                </a:rPr>
                <a:t>.</a:t>
              </a:r>
              <a:endParaRPr lang="ru-RU" sz="2100" b="1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123" name="Прямоугольник 122"/>
          <p:cNvSpPr/>
          <p:nvPr/>
        </p:nvSpPr>
        <p:spPr>
          <a:xfrm>
            <a:off x="3571715" y="3969869"/>
            <a:ext cx="286967" cy="1178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4" name="Группа 123"/>
          <p:cNvGrpSpPr/>
          <p:nvPr/>
        </p:nvGrpSpPr>
        <p:grpSpPr>
          <a:xfrm>
            <a:off x="4105049" y="3670269"/>
            <a:ext cx="2191217" cy="704271"/>
            <a:chOff x="130381" y="41936"/>
            <a:chExt cx="2044108" cy="674911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125" name="Скругленный прямоугольник 124"/>
            <p:cNvSpPr/>
            <p:nvPr/>
          </p:nvSpPr>
          <p:spPr>
            <a:xfrm>
              <a:off x="130381" y="55393"/>
              <a:ext cx="2044108" cy="66145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26" name="Скругленный прямоугольник 4"/>
            <p:cNvSpPr/>
            <p:nvPr/>
          </p:nvSpPr>
          <p:spPr>
            <a:xfrm>
              <a:off x="158173" y="41936"/>
              <a:ext cx="1971444" cy="67159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538" tIns="0" rIns="64538" bIns="0" numCol="1" spcCol="1270" anchor="ctr" anchorCtr="0">
              <a:noAutofit/>
            </a:bodyPr>
            <a:lstStyle/>
            <a:p>
              <a:pPr lvl="0" algn="ctr" defTabSz="800100">
                <a:spcBef>
                  <a:spcPct val="0"/>
                </a:spcBef>
              </a:pPr>
              <a:r>
                <a:rPr lang="ru-RU" b="1" dirty="0">
                  <a:solidFill>
                    <a:sysClr val="window" lastClr="FFFFFF"/>
                  </a:solidFill>
                  <a:latin typeface="Times New Roman"/>
                </a:rPr>
                <a:t>РАСХОДЫ </a:t>
              </a:r>
            </a:p>
            <a:p>
              <a:pPr lvl="0" algn="ctr" defTabSz="800100">
                <a:spcBef>
                  <a:spcPct val="0"/>
                </a:spcBef>
              </a:pP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3 730,5 </a:t>
              </a:r>
              <a:r>
                <a:rPr lang="ru-RU" sz="1800" b="1" kern="1200" dirty="0" smtClean="0">
                  <a:solidFill>
                    <a:sysClr val="window" lastClr="FFFFFF"/>
                  </a:solidFill>
                  <a:latin typeface="Times New Roman"/>
                  <a:ea typeface="+mn-ea"/>
                  <a:cs typeface="+mn-cs"/>
                </a:rPr>
                <a:t>млн руб.</a:t>
              </a:r>
              <a:endParaRPr lang="ru-RU" sz="2100" b="1" kern="1200" dirty="0">
                <a:solidFill>
                  <a:sysClr val="window" lastClr="FFFFFF"/>
                </a:solidFill>
                <a:latin typeface="Times New Roman"/>
                <a:ea typeface="+mn-ea"/>
                <a:cs typeface="+mn-cs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142850" y="3633374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2024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pic>
        <p:nvPicPr>
          <p:cNvPr id="38" name="Рисунок 37" descr="P60805-1143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62" y="4770531"/>
            <a:ext cx="3857625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87187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251520" y="4293096"/>
            <a:ext cx="522064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             Покрытие дефицита бюджета обеспечивается за счет соответствующих источников.   Согласно бюджетному законодательству в ЗАТО Северск утверждены следующие источники покрытия дефицита: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(предоставление из бюджета Томской области);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года.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5823" y="873"/>
            <a:ext cx="8358187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81465"/>
              </p:ext>
            </p:extLst>
          </p:nvPr>
        </p:nvGraphicFramePr>
        <p:xfrm>
          <a:off x="456865" y="1299860"/>
          <a:ext cx="8358248" cy="30935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-44,0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-118,1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-98,7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167,1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173,4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285,2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133,7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285,2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-102,7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-186,5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-133,7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-285,2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Остатки на едином счете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-17,1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-194135" y="4437112"/>
            <a:ext cx="10399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124930" name="Picture 2" descr="ÐÑÐ¾ÐµÐºÑ ÑÐ±Ð°Ð»Ð°Ð½ÑÐ¸ÑÐ¾Ð²Ð°Ð½Ð½Ð¾Ð³Ð¾ Ð±ÑÐ´Ð¶ÐµÑÐ° Ð¡ÐµÐ²ÐµÑÑÐºÐ° Ð½Ð° 2013 Ð³ Ð¿ÑÐ¾ÑÐµÐ» ÑÐ»ÑÑÐ°Ð½Ð¸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93096"/>
            <a:ext cx="3524329" cy="236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/>
          </p:nvPr>
        </p:nvGraphicFramePr>
        <p:xfrm>
          <a:off x="68664" y="260648"/>
          <a:ext cx="5807028" cy="5732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>
            <p:extLst/>
          </p:nvPr>
        </p:nvGraphicFramePr>
        <p:xfrm>
          <a:off x="251520" y="101079"/>
          <a:ext cx="5364088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9"/>
          <p:cNvSpPr>
            <a:spLocks noGrp="1"/>
          </p:cNvSpPr>
          <p:nvPr>
            <p:ph type="title"/>
          </p:nvPr>
        </p:nvSpPr>
        <p:spPr>
          <a:xfrm>
            <a:off x="714316" y="116632"/>
            <a:ext cx="7858212" cy="597724"/>
          </a:xfrm>
          <a:noFill/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600" b="1" dirty="0">
              <a:ln>
                <a:solidFill>
                  <a:srgbClr val="002060"/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400211"/>
            <a:ext cx="9727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</a:t>
            </a: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лн руб.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44423" y="5680956"/>
            <a:ext cx="2593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01.01.2021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249,6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74537" y="5669566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01.01.2022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320,2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2520698" y="5788735"/>
            <a:ext cx="836773" cy="851142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+70,6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9893" y="940628"/>
            <a:ext cx="2714644" cy="42862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Коммерческие кредиты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6376" y="1499207"/>
            <a:ext cx="2714644" cy="428628"/>
          </a:xfrm>
          <a:prstGeom prst="rect">
            <a:avLst/>
          </a:prstGeom>
          <a:solidFill>
            <a:srgbClr val="58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Бюджетные кредиты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5769801" y="5832414"/>
            <a:ext cx="926928" cy="853938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/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+98,7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117809" y="5689465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01.01.2023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418,9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45292" y="855282"/>
            <a:ext cx="3219196" cy="2641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3d-персона-финансовохозяйственный-успех-29022290.jpg"/>
          <p:cNvPicPr>
            <a:picLocks noChangeAspect="1"/>
          </p:cNvPicPr>
          <p:nvPr/>
        </p:nvPicPr>
        <p:blipFill>
          <a:blip r:embed="rId5" cstate="print"/>
          <a:srcRect l="7807" t="18651" r="7557" b="19453"/>
          <a:stretch>
            <a:fillRect/>
          </a:stretch>
        </p:blipFill>
        <p:spPr>
          <a:xfrm>
            <a:off x="5875692" y="3486135"/>
            <a:ext cx="2762139" cy="179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231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ÐÐ»Ð°ÑÑÐ¸ Ð Ð¤ Ð¼Ð¾Ð³ÑÑ ÑÐ¿ÑÐ¾ÑÑÐ¸ÑÑ Ð¿ÑÐ°Ð²Ð¸Ð»Ð° ÑÐµÐ³Ð¸ÑÑÑÐ°ÑÐ¸Ð¸ ÑÐµÐ·Ð¸Ð´ÐµÐ½ÑÐ¾Ð² ÑÐµÐ²ÐµÑÑÐºÐ¾Ð¹ Ð¢ÐÐ  -  Ð ÐÐ Ð¢Ð¾Ð¼ÑÐ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17" y="116632"/>
            <a:ext cx="8680112" cy="476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4896544"/>
            <a:ext cx="8701087" cy="1890020"/>
          </a:xfrm>
        </p:spPr>
        <p:txBody>
          <a:bodyPr/>
          <a:lstStyle/>
          <a:p>
            <a:pPr algn="ctr"/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ЗАТО СЕВЕРСК</a:t>
            </a:r>
            <a:endParaRPr sz="5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27441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2" y="450912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2022-2024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1483" y="3861048"/>
            <a:ext cx="91711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3643312" y="4927727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38,6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6554402"/>
              </p:ext>
            </p:extLst>
          </p:nvPr>
        </p:nvGraphicFramePr>
        <p:xfrm>
          <a:off x="1711484" y="792773"/>
          <a:ext cx="6654950" cy="3656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65" name="Лист" r:id="rId4" imgW="7193316" imgH="3520368" progId="Excel.Sheet.8">
                  <p:embed/>
                </p:oleObj>
              </mc:Choice>
              <mc:Fallback>
                <p:oleObj name="Лист" r:id="rId4" imgW="7193316" imgH="3520368" progId="Excel.Sheet.8">
                  <p:embed/>
                  <p:pic>
                    <p:nvPicPr>
                      <p:cNvPr id="0" name="Picture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1484" y="792773"/>
                        <a:ext cx="6654950" cy="36560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5-конечная звезда 11"/>
          <p:cNvSpPr/>
          <p:nvPr/>
        </p:nvSpPr>
        <p:spPr>
          <a:xfrm>
            <a:off x="4286248" y="6000768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0" y="4501059"/>
            <a:ext cx="2986852" cy="2053485"/>
          </a:xfrm>
          <a:prstGeom prst="rect">
            <a:avLst/>
          </a:prstGeom>
        </p:spPr>
      </p:pic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678661830"/>
              </p:ext>
            </p:extLst>
          </p:nvPr>
        </p:nvGraphicFramePr>
        <p:xfrm>
          <a:off x="6300192" y="3177223"/>
          <a:ext cx="2915816" cy="3501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70340" y="888213"/>
            <a:ext cx="1857971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13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доходы от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использования муниципального имущества, 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штрафы, санкции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субвенции и иные межбюджетные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трансферты 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34916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256112" y="50348"/>
            <a:ext cx="8780384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ДИНАМИКА НАЛОГОВЫХ ДОХОДОВ БЮДЖЕТА ЗАТО СЕВЕРСК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209587"/>
              </p:ext>
            </p:extLst>
          </p:nvPr>
        </p:nvGraphicFramePr>
        <p:xfrm>
          <a:off x="3430328" y="1575813"/>
          <a:ext cx="5390144" cy="4148069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096842"/>
                <a:gridCol w="886051"/>
                <a:gridCol w="886051"/>
                <a:gridCol w="793008"/>
                <a:gridCol w="864096"/>
                <a:gridCol w="864096"/>
              </a:tblGrid>
              <a:tr h="44685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2020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Оценка 2021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2022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2023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2024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8629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747,7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766,7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771,7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795,7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822,7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56,8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89,7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01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ЕНВД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38,2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Патент</a:t>
                      </a:r>
                      <a:endParaRPr lang="ru-RU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30,1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37,8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60,5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9689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108,3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108,6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13,9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17,4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1 005,1</a:t>
                      </a:r>
                      <a:endParaRPr lang="ru-RU" sz="1600" b="0" u="non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1 046,5</a:t>
                      </a:r>
                      <a:endParaRPr lang="ru-RU" sz="1600" b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1 052,1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1 102,3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1 141,0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7560700"/>
              </p:ext>
            </p:extLst>
          </p:nvPr>
        </p:nvGraphicFramePr>
        <p:xfrm>
          <a:off x="202693" y="1196752"/>
          <a:ext cx="3062943" cy="221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430328" y="836712"/>
            <a:ext cx="5390144" cy="64807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2020-2024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389398" y="5736158"/>
            <a:ext cx="55030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НДФЛ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в  2022 году 34,57%, в 2023 – 34,11%, в 2024 – 33,85%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Акцизы: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дифференцированный норматив 0,34997%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УСН: 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- 30%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7564" y="764704"/>
            <a:ext cx="3071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налоговых доходов        в 202</a:t>
            </a:r>
            <a:r>
              <a:rPr lang="ru-RU"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sz="1400" b="1" kern="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году</a:t>
            </a:r>
            <a:endParaRPr sz="1400" b="1" kern="0" dirty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 descr="68529063.jpg"/>
          <p:cNvPicPr>
            <a:picLocks noChangeAspect="1"/>
          </p:cNvPicPr>
          <p:nvPr/>
        </p:nvPicPr>
        <p:blipFill>
          <a:blip r:embed="rId3" cstate="print"/>
          <a:srcRect l="4651" r="6976" b="10625"/>
          <a:stretch>
            <a:fillRect/>
          </a:stretch>
        </p:blipFill>
        <p:spPr>
          <a:xfrm>
            <a:off x="623075" y="5351011"/>
            <a:ext cx="2460812" cy="14845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854747266"/>
              </p:ext>
            </p:extLst>
          </p:nvPr>
        </p:nvGraphicFramePr>
        <p:xfrm>
          <a:off x="107504" y="3532293"/>
          <a:ext cx="3178612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51613" y="3275788"/>
            <a:ext cx="28575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НАЛОГОВЫЕ ДОХОДЫ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50860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665481" cy="85723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ДИНАМИКА 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ДОХОДОВ БЮДЖЕТА ЗАТО СЕВЕРСК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417591"/>
              </p:ext>
            </p:extLst>
          </p:nvPr>
        </p:nvGraphicFramePr>
        <p:xfrm>
          <a:off x="3606147" y="1725619"/>
          <a:ext cx="5214324" cy="4686309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30843"/>
                <a:gridCol w="646834"/>
                <a:gridCol w="765902"/>
                <a:gridCol w="756915"/>
                <a:gridCol w="756915"/>
                <a:gridCol w="756915"/>
              </a:tblGrid>
              <a:tr h="40095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280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90,2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107,7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127,2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112,0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207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280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7221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возмещение ущерба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8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7976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119,9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147,8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165,2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141,7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120,8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571867" y="908720"/>
            <a:ext cx="5248605" cy="785224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2020-2024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78016" y="764704"/>
            <a:ext cx="3608380" cy="2752180"/>
            <a:chOff x="-88625" y="-588647"/>
            <a:chExt cx="3608380" cy="4736447"/>
          </a:xfrm>
        </p:grpSpPr>
        <p:graphicFrame>
          <p:nvGraphicFramePr>
            <p:cNvPr id="9" name="Объект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20905832"/>
                </p:ext>
              </p:extLst>
            </p:nvPr>
          </p:nvGraphicFramePr>
          <p:xfrm>
            <a:off x="-88625" y="154899"/>
            <a:ext cx="3608380" cy="39929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0" name="Прямоугольник 9"/>
            <p:cNvSpPr/>
            <p:nvPr/>
          </p:nvSpPr>
          <p:spPr>
            <a:xfrm>
              <a:off x="-27775" y="-588647"/>
              <a:ext cx="3357554" cy="9004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sz="1400" b="1" kern="0" dirty="0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Структура неналоговых доходов           в 202</a:t>
              </a:r>
              <a:r>
                <a:rPr lang="ru-RU" sz="1400" b="1" kern="0" dirty="0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sz="1400" b="1" kern="0" dirty="0" err="1" smtClean="0">
                  <a:ln w="1905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году</a:t>
              </a:r>
              <a:endParaRPr sz="1400" b="1" kern="0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3" name="Рисунок 12" descr="692_9231_c.jpg"/>
          <p:cNvPicPr>
            <a:picLocks noChangeAspect="1"/>
          </p:cNvPicPr>
          <p:nvPr/>
        </p:nvPicPr>
        <p:blipFill>
          <a:blip r:embed="rId3" cstate="print"/>
          <a:srcRect t="4621"/>
          <a:stretch>
            <a:fillRect/>
          </a:stretch>
        </p:blipFill>
        <p:spPr>
          <a:xfrm>
            <a:off x="500034" y="5373215"/>
            <a:ext cx="2581977" cy="14085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3989000227"/>
              </p:ext>
            </p:extLst>
          </p:nvPr>
        </p:nvGraphicFramePr>
        <p:xfrm>
          <a:off x="10975" y="3573016"/>
          <a:ext cx="3549917" cy="18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03413" y="3516884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765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862150"/>
              </p:ext>
            </p:extLst>
          </p:nvPr>
        </p:nvGraphicFramePr>
        <p:xfrm>
          <a:off x="251520" y="2928934"/>
          <a:ext cx="8322193" cy="190500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33035"/>
                <a:gridCol w="1059253"/>
                <a:gridCol w="1224136"/>
                <a:gridCol w="1080120"/>
                <a:gridCol w="1152128"/>
                <a:gridCol w="1152128"/>
                <a:gridCol w="1121393"/>
              </a:tblGrid>
              <a:tr h="31430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прогноз 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Оценка 2021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Дотации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1 389,4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1 428,3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1 435,3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1 503,0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1 037,1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1 048,7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Субсидии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498,7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107,7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494,3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247,7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Субвенции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1 342,2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1 368,5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1 393,3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1 357,9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1 358,3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1 358,3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Иные МБТ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330,6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387,0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ВСЕГО, млн.руб.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3 560,9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2 992,3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3 709,9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3 117,6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2 464,5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2 468,6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6928551"/>
              </p:ext>
            </p:extLst>
          </p:nvPr>
        </p:nvGraphicFramePr>
        <p:xfrm>
          <a:off x="4716016" y="548680"/>
          <a:ext cx="417646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3372245"/>
              </p:ext>
            </p:extLst>
          </p:nvPr>
        </p:nvGraphicFramePr>
        <p:xfrm>
          <a:off x="251520" y="476672"/>
          <a:ext cx="4520675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1265365781"/>
              </p:ext>
            </p:extLst>
          </p:nvPr>
        </p:nvGraphicFramePr>
        <p:xfrm>
          <a:off x="251520" y="5120317"/>
          <a:ext cx="4320480" cy="1592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971600" y="4869160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024_expert-sibir_23.jpg"/>
          <p:cNvPicPr>
            <a:picLocks noChangeAspect="1"/>
          </p:cNvPicPr>
          <p:nvPr/>
        </p:nvPicPr>
        <p:blipFill>
          <a:blip r:embed="rId5" cstate="print"/>
          <a:srcRect b="22103"/>
          <a:stretch>
            <a:fillRect/>
          </a:stretch>
        </p:blipFill>
        <p:spPr>
          <a:xfrm>
            <a:off x="4860032" y="5086032"/>
            <a:ext cx="3700463" cy="1444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546707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IMG_9036.jpg"/>
          <p:cNvPicPr>
            <a:picLocks noChangeAspect="1"/>
          </p:cNvPicPr>
          <p:nvPr/>
        </p:nvPicPr>
        <p:blipFill>
          <a:blip r:embed="rId3" cstate="print"/>
          <a:srcRect b="11539"/>
          <a:stretch>
            <a:fillRect/>
          </a:stretch>
        </p:blipFill>
        <p:spPr bwMode="auto">
          <a:xfrm>
            <a:off x="220663" y="-171400"/>
            <a:ext cx="8671904" cy="511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1"/>
          <p:cNvSpPr>
            <a:spLocks noGrp="1"/>
          </p:cNvSpPr>
          <p:nvPr>
            <p:ph type="body" sz="quarter" idx="10"/>
          </p:nvPr>
        </p:nvSpPr>
        <p:spPr>
          <a:xfrm>
            <a:off x="220663" y="4942800"/>
            <a:ext cx="8701087" cy="18437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СЕВЕРСК</a:t>
            </a:r>
          </a:p>
        </p:txBody>
      </p:sp>
    </p:spTree>
    <p:extLst>
      <p:ext uri="{BB962C8B-B14F-4D97-AF65-F5344CB8AC3E}">
        <p14:creationId xmlns:p14="http://schemas.microsoft.com/office/powerpoint/2010/main" val="39714432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/>
          </p:nvPr>
        </p:nvGraphicFramePr>
        <p:xfrm>
          <a:off x="252020" y="188640"/>
          <a:ext cx="8660964" cy="5569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 descr="_VD99726.JPG"/>
          <p:cNvPicPr>
            <a:picLocks noChangeAspect="1"/>
          </p:cNvPicPr>
          <p:nvPr/>
        </p:nvPicPr>
        <p:blipFill>
          <a:blip r:embed="rId4" cstate="print"/>
          <a:srcRect l="12195" r="7317" b="19512"/>
          <a:stretch>
            <a:fillRect/>
          </a:stretch>
        </p:blipFill>
        <p:spPr>
          <a:xfrm>
            <a:off x="323528" y="548680"/>
            <a:ext cx="2536049" cy="18568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974776" cy="54868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04448" y="6356350"/>
            <a:ext cx="539552" cy="501650"/>
          </a:xfrm>
        </p:spPr>
        <p:txBody>
          <a:bodyPr/>
          <a:lstStyle/>
          <a:p>
            <a:fld id="{8A4431D5-1B33-458B-8AFD-CECCB0FA18CB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/>
              <a:t>18</a:t>
            </a:fld>
            <a:endParaRPr kumimoji="0"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1" name="Picture 3" descr="D:\Мои документы\Холоша\СЕВЕРСК ФОТО\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32083"/>
            <a:ext cx="2664296" cy="1773414"/>
          </a:xfrm>
          <a:prstGeom prst="rect">
            <a:avLst/>
          </a:prstGeom>
          <a:noFill/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151363"/>
              </p:ext>
            </p:extLst>
          </p:nvPr>
        </p:nvGraphicFramePr>
        <p:xfrm>
          <a:off x="251521" y="2712942"/>
          <a:ext cx="8640960" cy="39489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192670"/>
                <a:gridCol w="1043106"/>
                <a:gridCol w="1137933"/>
                <a:gridCol w="1137933"/>
                <a:gridCol w="1043106"/>
                <a:gridCol w="1043106"/>
                <a:gridCol w="1043106"/>
              </a:tblGrid>
              <a:tr h="259702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2020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2021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93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355,3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340,1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345,4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335,6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349,2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403,9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Правоохранительная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25,9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25,8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20,8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20,4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556,9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514,3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586,8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553,8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387,7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394,4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322,1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215,4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424,5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435,4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229,7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219,9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2 652,9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2 423,7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2 830,6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2 436,6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2 210,1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2 195,9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411,4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280,1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406,5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276,9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219,3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214,1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Здравоохранение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121,3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126,2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257,2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230,3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244,8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249,0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191,9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189,2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27,9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26,8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31,3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</a:p>
                  </a:txBody>
                  <a:tcPr marL="9525" marR="9525" marT="9525" marB="0" anchor="ctr"/>
                </a:tc>
              </a:tr>
              <a:tr h="1961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4 723,70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4 152,40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5 008,80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4 433,60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3 708,50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3 730,50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95785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692468" y="3861915"/>
            <a:ext cx="2839972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4796268"/>
              </p:ext>
            </p:extLst>
          </p:nvPr>
        </p:nvGraphicFramePr>
        <p:xfrm>
          <a:off x="749300" y="1752600"/>
          <a:ext cx="7361238" cy="178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9" name="Worksheet" r:id="rId4" imgW="6114999" imgH="1523880" progId="Excel.Sheet.8">
                  <p:embed/>
                </p:oleObj>
              </mc:Choice>
              <mc:Fallback>
                <p:oleObj name="Worksheet" r:id="rId4" imgW="6114999" imgH="1523880" progId="Excel.Sheet.8">
                  <p:embed/>
                  <p:pic>
                    <p:nvPicPr>
                      <p:cNvPr id="0" name="Picture 16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1752600"/>
                        <a:ext cx="7361238" cy="178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3125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38753" y="165321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68676" y="3788100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3 055,4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69%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991314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252,2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млн.руб.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5,7 %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92468" y="4052180"/>
            <a:ext cx="268027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2 850,94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млн.руб.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2022– 2024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735888" cy="2714625"/>
          </a:xfrm>
        </p:spPr>
        <p:txBody>
          <a:bodyPr/>
          <a:lstStyle/>
          <a:p>
            <a:pPr algn="ctr"/>
            <a:r>
              <a:rPr sz="4500" b="1" dirty="0" smtClean="0">
                <a:latin typeface="Times New Roman" pitchFamily="18" charset="0"/>
                <a:cs typeface="Times New Roman" pitchFamily="18" charset="0"/>
              </a:rPr>
              <a:t>СВЕДЕНИЯ О ПЛАНИРУЕМЫХ РАСХОДАХ НА РЕАЛИЗАЦИЮ ПРОГРАММ</a:t>
            </a:r>
            <a:endParaRPr sz="45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Площадь им В.И. Ленина..jpg"/>
          <p:cNvPicPr>
            <a:picLocks noChangeAspect="1"/>
          </p:cNvPicPr>
          <p:nvPr/>
        </p:nvPicPr>
        <p:blipFill rotWithShape="1">
          <a:blip r:embed="rId3" cstate="print"/>
          <a:srcRect l="2524" t="957" r="35687" b="9899"/>
          <a:stretch/>
        </p:blipFill>
        <p:spPr>
          <a:xfrm>
            <a:off x="228600" y="121305"/>
            <a:ext cx="8735888" cy="39553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837107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91113" y="-272147"/>
            <a:ext cx="7886700" cy="7512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</a:t>
            </a:r>
            <a: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задач социально-экономического развития ЗАТО Северск</a:t>
            </a:r>
            <a:br>
              <a:rPr lang="ru-RU" sz="20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2339752" cy="2219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04664"/>
            <a:ext cx="24288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2656"/>
            <a:ext cx="258061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91" y="332656"/>
            <a:ext cx="24288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467544" y="1124744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инфраструктура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(3 028,4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980728"/>
            <a:ext cx="15841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Городская среда и инженерная инфраструктура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(969,1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16016" y="908720"/>
            <a:ext cx="18722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(142,6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948264" y="1052736"/>
            <a:ext cx="17281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(8,0 млн.руб.)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1079612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7504" y="2636912"/>
            <a:ext cx="2143125" cy="38164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1"/>
          <p:cNvSpPr>
            <a:spLocks noChangeArrowheads="1"/>
          </p:cNvSpPr>
          <p:nvPr/>
        </p:nvSpPr>
        <p:spPr bwMode="auto">
          <a:xfrm>
            <a:off x="251520" y="2708920"/>
            <a:ext cx="1779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образования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(2 098,1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2"/>
          <p:cNvSpPr>
            <a:spLocks noChangeArrowheads="1"/>
          </p:cNvSpPr>
          <p:nvPr/>
        </p:nvSpPr>
        <p:spPr bwMode="auto">
          <a:xfrm>
            <a:off x="208863" y="4572158"/>
            <a:ext cx="2062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благоприятного социального климата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(88,0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18"/>
          <p:cNvSpPr>
            <a:spLocks noChangeArrowheads="1"/>
          </p:cNvSpPr>
          <p:nvPr/>
        </p:nvSpPr>
        <p:spPr bwMode="auto">
          <a:xfrm>
            <a:off x="251520" y="3562275"/>
            <a:ext cx="22151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спорта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(350,3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19"/>
          <p:cNvSpPr>
            <a:spLocks noChangeArrowheads="1"/>
          </p:cNvSpPr>
          <p:nvPr/>
        </p:nvSpPr>
        <p:spPr bwMode="auto">
          <a:xfrm>
            <a:off x="231107" y="4118412"/>
            <a:ext cx="18914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Молодежная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политика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105,1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0"/>
          <p:cNvSpPr>
            <a:spLocks noChangeArrowheads="1"/>
          </p:cNvSpPr>
          <p:nvPr/>
        </p:nvSpPr>
        <p:spPr bwMode="auto">
          <a:xfrm>
            <a:off x="217165" y="3112221"/>
            <a:ext cx="2071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туризма (385,9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23217" y="5162850"/>
            <a:ext cx="1928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(1,0 млн руб.)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3383868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5688124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5400000">
            <a:off x="7920372" y="2384884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318390" y="2634978"/>
            <a:ext cx="2502594" cy="410445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рямоугольник 17"/>
          <p:cNvSpPr>
            <a:spLocks noChangeArrowheads="1"/>
          </p:cNvSpPr>
          <p:nvPr/>
        </p:nvSpPr>
        <p:spPr bwMode="auto">
          <a:xfrm>
            <a:off x="2488016" y="3008345"/>
            <a:ext cx="23042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бл-ва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озеленения (197,9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24"/>
          <p:cNvSpPr>
            <a:spLocks noChangeArrowheads="1"/>
          </p:cNvSpPr>
          <p:nvPr/>
        </p:nvSpPr>
        <p:spPr bwMode="auto">
          <a:xfrm>
            <a:off x="2478832" y="3552932"/>
            <a:ext cx="25202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энергоэффектив-ности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124,6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25"/>
          <p:cNvSpPr>
            <a:spLocks noChangeArrowheads="1"/>
          </p:cNvSpPr>
          <p:nvPr/>
        </p:nvSpPr>
        <p:spPr bwMode="auto">
          <a:xfrm>
            <a:off x="2487608" y="5241649"/>
            <a:ext cx="243115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Северск (19,3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26"/>
          <p:cNvSpPr>
            <a:spLocks noChangeArrowheads="1"/>
          </p:cNvSpPr>
          <p:nvPr/>
        </p:nvSpPr>
        <p:spPr bwMode="auto">
          <a:xfrm>
            <a:off x="2472742" y="3916549"/>
            <a:ext cx="2520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(56,9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>
            <a:spLocks noChangeArrowheads="1"/>
          </p:cNvSpPr>
          <p:nvPr/>
        </p:nvSpPr>
        <p:spPr bwMode="auto">
          <a:xfrm>
            <a:off x="2445296" y="5817121"/>
            <a:ext cx="257517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городской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среды (6,8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Прямоугольник 23"/>
          <p:cNvSpPr>
            <a:spLocks noChangeArrowheads="1"/>
          </p:cNvSpPr>
          <p:nvPr/>
        </p:nvSpPr>
        <p:spPr bwMode="auto">
          <a:xfrm>
            <a:off x="2464138" y="4824753"/>
            <a:ext cx="2503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коммун.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инфрастр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 (53,0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млнруб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Прямоугольник 14"/>
          <p:cNvSpPr>
            <a:spLocks noChangeArrowheads="1"/>
          </p:cNvSpPr>
          <p:nvPr/>
        </p:nvSpPr>
        <p:spPr bwMode="auto">
          <a:xfrm>
            <a:off x="2471692" y="6233910"/>
            <a:ext cx="24311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Охрана окружающей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среды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(1,2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Прямоугольник 12"/>
          <p:cNvSpPr>
            <a:spLocks noChangeArrowheads="1"/>
          </p:cNvSpPr>
          <p:nvPr/>
        </p:nvSpPr>
        <p:spPr bwMode="auto">
          <a:xfrm>
            <a:off x="2480994" y="4431381"/>
            <a:ext cx="22510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населения (53,2 млн.руб.)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934755" y="2620069"/>
            <a:ext cx="2089373" cy="2082527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рямоугольник 15"/>
          <p:cNvSpPr>
            <a:spLocks noChangeArrowheads="1"/>
          </p:cNvSpPr>
          <p:nvPr/>
        </p:nvSpPr>
        <p:spPr bwMode="auto">
          <a:xfrm>
            <a:off x="4942178" y="3273840"/>
            <a:ext cx="19721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финансами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(55,0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Прямоугольник 16"/>
          <p:cNvSpPr>
            <a:spLocks noChangeArrowheads="1"/>
          </p:cNvSpPr>
          <p:nvPr/>
        </p:nvSpPr>
        <p:spPr bwMode="auto">
          <a:xfrm>
            <a:off x="4934755" y="2728729"/>
            <a:ext cx="2157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имуществом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(80,7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млнруб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94747" y="3883770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Цифровое развитие ЗАТО Северск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(6,9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7092280" y="2708920"/>
            <a:ext cx="1571625" cy="78581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Прямоугольник 13"/>
          <p:cNvSpPr>
            <a:spLocks noChangeArrowheads="1"/>
          </p:cNvSpPr>
          <p:nvPr/>
        </p:nvSpPr>
        <p:spPr bwMode="auto">
          <a:xfrm>
            <a:off x="7092280" y="2780928"/>
            <a:ext cx="18590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предпринимательства (8,0 млн.руб.)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0" name="Рисунок 4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4775" y="4653136"/>
            <a:ext cx="2949225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Прямоугольник 44"/>
          <p:cNvSpPr>
            <a:spLocks noChangeArrowheads="1"/>
          </p:cNvSpPr>
          <p:nvPr/>
        </p:nvSpPr>
        <p:spPr bwMode="auto">
          <a:xfrm>
            <a:off x="6444208" y="4941168"/>
            <a:ext cx="2448272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исполнения программ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4 148,1 млн руб.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Непрограммные расходы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285,5 млн руб.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24"/>
          <p:cNvSpPr>
            <a:spLocks noChangeArrowheads="1"/>
          </p:cNvSpPr>
          <p:nvPr/>
        </p:nvSpPr>
        <p:spPr bwMode="auto">
          <a:xfrm>
            <a:off x="2466653" y="263497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трансп.обсл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(456,2 млн руб.)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0833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zato-govorim.ru/wp-content/uploads/DSC_6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49" y="116632"/>
            <a:ext cx="8649593" cy="5443839"/>
          </a:xfrm>
          <a:prstGeom prst="rect">
            <a:avLst/>
          </a:prstGeom>
          <a:noFill/>
        </p:spPr>
      </p:pic>
      <p:sp>
        <p:nvSpPr>
          <p:cNvPr id="7168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38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«МОДЕРНИЗАЦИЯ СОЦИАЛЬНЫХ ИНФРАСТУКТУР»</a:t>
            </a: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21872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¡ÐµÐ²ÐµÑÑÐºÐ¸Ð¹ ÑÐµÐ°ÑÑ Ð´Ð»Ñ Ð´ÐµÑÐµÐ¹ Ð¸ ÑÐ½Ð¾ÑÐµÑÑÐ²Ð° - Ð¢ÐµÐ°ÑÑÑ - ÐÐ¤ÐÐ¨Ð Ð¢Ð¾Ð¼ÑÐºÐ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8" y="858940"/>
            <a:ext cx="2666724" cy="194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435280" cy="994122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871943"/>
              </p:ext>
            </p:extLst>
          </p:nvPr>
        </p:nvGraphicFramePr>
        <p:xfrm>
          <a:off x="112996" y="2572949"/>
          <a:ext cx="8851491" cy="4262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6259"/>
                <a:gridCol w="970097"/>
                <a:gridCol w="872558"/>
                <a:gridCol w="799844"/>
                <a:gridCol w="799844"/>
                <a:gridCol w="799844"/>
                <a:gridCol w="85304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baseline="0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286,1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2 054,2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2 435,5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2 098,1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1 929,6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1 918,5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394,0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373,4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350,3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291,6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286,6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535,2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430,9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534,6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385,9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303,8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298,8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4.Социальная поддержка населения/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2021 года 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88,0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79,1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</a:p>
                  </a:txBody>
                  <a:tcPr marL="9525" marR="9525" marT="9525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</a:p>
                  </a:txBody>
                  <a:tcPr marL="9525" marR="9525" marT="9525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3 395,9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993,4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3 557,2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028,4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2 673,3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2 651,3</a:t>
                      </a:r>
                    </a:p>
                  </a:txBody>
                  <a:tcPr marL="9525" marR="9525" marT="9525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8961" y="935072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ÐÐ¾ÑÑÐ¾Ð¿ÑÐ¸Ð¼ÐµÑÐ°ÑÐµÐ»ÑÐ½Ð¾ÑÑÐ¸ Ð¡ÐµÐ²ÐµÑÑÐºÐ°: ÑÐ¿Ð¸ÑÐ¾Ðº, ÑÐ¾ÑÐ¾ Ð¸ Ð¾Ð¿Ð¸ÑÐ°Ð½Ð¸Ðµ | ÐÑÐµ  Ð´Ð¾ÑÑÐ¾Ð¿ÑÐ¸Ð¼ÐµÑÐ°ÑÐµÐ»ÑÐ½Ð¾ÑÑ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43062"/>
            <a:ext cx="2538437" cy="169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3018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9" name="TextBox 17"/>
          <p:cNvSpPr txBox="1">
            <a:spLocks noChangeArrowheads="1"/>
          </p:cNvSpPr>
          <p:nvPr/>
        </p:nvSpPr>
        <p:spPr bwMode="auto">
          <a:xfrm>
            <a:off x="4857750" y="571500"/>
            <a:ext cx="36433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дошкольных образовательных организаций;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 общеобразовательных школ;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 учреждение дополнительного образования;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иных учреждения.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1438" y="2411685"/>
            <a:ext cx="3786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</a:p>
        </p:txBody>
      </p:sp>
      <p:sp>
        <p:nvSpPr>
          <p:cNvPr id="11271" name="Прямоугольник 15"/>
          <p:cNvSpPr>
            <a:spLocks noChangeArrowheads="1"/>
          </p:cNvSpPr>
          <p:nvPr/>
        </p:nvSpPr>
        <p:spPr bwMode="auto">
          <a:xfrm>
            <a:off x="114626" y="4013463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71438" y="3714752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17913" y="280101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01228" y="43992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8" name="Схема 27"/>
          <p:cNvGraphicFramePr/>
          <p:nvPr/>
        </p:nvGraphicFramePr>
        <p:xfrm>
          <a:off x="0" y="428604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Диаграмма 13"/>
          <p:cNvGraphicFramePr>
            <a:graphicFrameLocks/>
          </p:cNvGraphicFramePr>
          <p:nvPr>
            <p:extLst/>
          </p:nvPr>
        </p:nvGraphicFramePr>
        <p:xfrm>
          <a:off x="4279900" y="2348881"/>
          <a:ext cx="4267200" cy="12961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8" name="Worksheet" r:id="rId8" imgW="4286199" imgH="1628910" progId="Excel.Sheet.8">
                  <p:embed/>
                </p:oleObj>
              </mc:Choice>
              <mc:Fallback>
                <p:oleObj name="Worksheet" r:id="rId8" imgW="4286199" imgH="1628910" progId="Excel.Sheet.8">
                  <p:embed/>
                  <p:pic>
                    <p:nvPicPr>
                      <p:cNvPr id="0" name="Picture 11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348881"/>
                        <a:ext cx="4267200" cy="129614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9610896"/>
              </p:ext>
            </p:extLst>
          </p:nvPr>
        </p:nvGraphicFramePr>
        <p:xfrm>
          <a:off x="4356100" y="3860800"/>
          <a:ext cx="4254500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9" name="Worksheet" r:id="rId10" imgW="4257565" imgH="1000080" progId="Excel.Sheet.8">
                  <p:embed/>
                </p:oleObj>
              </mc:Choice>
              <mc:Fallback>
                <p:oleObj name="Worksheet" r:id="rId10" imgW="4257565" imgH="1000080" progId="Excel.Sheet.8">
                  <p:embed/>
                  <p:pic>
                    <p:nvPicPr>
                      <p:cNvPr id="0" name="Picture 11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3860800"/>
                        <a:ext cx="4254500" cy="99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4394327" y="3404929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394326" y="4960773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pic>
        <p:nvPicPr>
          <p:cNvPr id="12385" name="Picture 97" descr="http://ds47.seversk.ru/wp-content/uploads/2017/05/yo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83" y="5283209"/>
            <a:ext cx="7135287" cy="145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9085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50479"/>
              </p:ext>
            </p:extLst>
          </p:nvPr>
        </p:nvGraphicFramePr>
        <p:xfrm>
          <a:off x="351808" y="2072263"/>
          <a:ext cx="8358246" cy="460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192"/>
                <a:gridCol w="936104"/>
                <a:gridCol w="1080120"/>
                <a:gridCol w="1008112"/>
                <a:gridCol w="1113718"/>
              </a:tblGrid>
              <a:tr h="609894">
                <a:tc>
                  <a:txBody>
                    <a:bodyPr/>
                    <a:lstStyle/>
                    <a:p>
                      <a:pPr algn="ctr"/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989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2274,1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1987,8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1833,0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1821,9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138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1151,9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964,2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861,9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855,1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1122,2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1023,6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966,8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участие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региональном проекте «Цифровая образовательная среда»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«Организация деятельности МАУ «РЦО»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13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2435,5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2098,1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1929,6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1918,5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44624"/>
            <a:ext cx="857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764704"/>
            <a:ext cx="460851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целенаправленного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интересах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14693008.jpg"/>
          <p:cNvPicPr>
            <a:picLocks noChangeAspect="1"/>
          </p:cNvPicPr>
          <p:nvPr/>
        </p:nvPicPr>
        <p:blipFill>
          <a:blip r:embed="rId2" cstate="print"/>
          <a:srcRect t="7407" b="18519"/>
          <a:stretch>
            <a:fillRect/>
          </a:stretch>
        </p:blipFill>
        <p:spPr>
          <a:xfrm>
            <a:off x="5796136" y="534362"/>
            <a:ext cx="2913918" cy="15379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11666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27660" y="5672729"/>
            <a:ext cx="428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1,5 тыс.руб. в месяц </a:t>
            </a:r>
          </a:p>
          <a:p>
            <a:pPr algn="ctr"/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(в 2021 году составляла 1,5 тыс.руб.)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/>
          </p:nvPr>
        </p:nvGraphicFramePr>
        <p:xfrm>
          <a:off x="0" y="795231"/>
          <a:ext cx="6072198" cy="3488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7660" y="4156575"/>
            <a:ext cx="414340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за счет средств бюджета составит </a:t>
            </a:r>
          </a:p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13,2 тыс.руб. в месяц</a:t>
            </a:r>
          </a:p>
          <a:p>
            <a:pPr algn="ctr"/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первоначально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в 2021году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эта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сумма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составляла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 12,9 </a:t>
            </a:r>
            <a:r>
              <a:rPr sz="1400" i="1" dirty="0" err="1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sz="1400" i="1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1174" y="53362"/>
            <a:ext cx="84296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7660" y="4156575"/>
            <a:ext cx="4143404" cy="1143008"/>
          </a:xfrm>
          <a:prstGeom prst="wedgeRoundRectCallout">
            <a:avLst>
              <a:gd name="adj1" fmla="val 24068"/>
              <a:gd name="adj2" fmla="val 58835"/>
              <a:gd name="adj3" fmla="val 16667"/>
            </a:avLst>
          </a:prstGeom>
          <a:noFill/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427660" y="5608605"/>
            <a:ext cx="4143404" cy="1000108"/>
          </a:xfrm>
          <a:prstGeom prst="wedgeRoundRectCallout">
            <a:avLst>
              <a:gd name="adj1" fmla="val -23665"/>
              <a:gd name="adj2" fmla="val 61284"/>
              <a:gd name="adj3" fmla="val 16667"/>
            </a:avLst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grpSp>
        <p:nvGrpSpPr>
          <p:cNvPr id="16" name="Группа 15"/>
          <p:cNvGrpSpPr/>
          <p:nvPr/>
        </p:nvGrpSpPr>
        <p:grpSpPr>
          <a:xfrm>
            <a:off x="6161697" y="2360874"/>
            <a:ext cx="2357454" cy="2075216"/>
            <a:chOff x="5929322" y="357166"/>
            <a:chExt cx="2571391" cy="2428892"/>
          </a:xfrm>
        </p:grpSpPr>
        <p:pic>
          <p:nvPicPr>
            <p:cNvPr id="15" name="Рисунок 1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9322" y="357166"/>
              <a:ext cx="2571391" cy="2428892"/>
            </a:xfrm>
            <a:prstGeom prst="rect">
              <a:avLst/>
            </a:prstGeom>
          </p:spPr>
        </p:pic>
        <p:sp>
          <p:nvSpPr>
            <p:cNvPr id="12" name="Прямоугольник 11"/>
            <p:cNvSpPr/>
            <p:nvPr/>
          </p:nvSpPr>
          <p:spPr>
            <a:xfrm>
              <a:off x="6072198" y="928670"/>
              <a:ext cx="2071702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sz="1600" b="1" dirty="0" err="1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Целевые</a:t>
              </a:r>
              <a:r>
                <a:rPr sz="1600" b="1" dirty="0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группы</a:t>
              </a:r>
              <a:r>
                <a:rPr sz="1600" b="1" dirty="0" smtClean="0">
                  <a:solidFill>
                    <a:srgbClr val="808000"/>
                  </a:solidFill>
                  <a:latin typeface="Times New Roman" pitchFamily="18" charset="0"/>
                  <a:cs typeface="Times New Roman" pitchFamily="18" charset="0"/>
                </a:rPr>
                <a:t>:</a:t>
              </a:r>
            </a:p>
            <a:p>
              <a:pPr algn="ctr">
                <a:buFont typeface="Wingdings" pitchFamily="2" charset="2"/>
                <a:buChar char="ü"/>
              </a:pP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дети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в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возрасте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от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1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года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до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8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лет</a:t>
              </a:r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>
                <a:buFont typeface="Wingdings" pitchFamily="2" charset="2"/>
                <a:buChar char="ü"/>
              </a:pP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дети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в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возрасте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от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6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до</a:t>
              </a:r>
              <a:r>
                <a:rPr sz="1600" b="1" dirty="0" smtClean="0">
                  <a:latin typeface="Times New Roman" pitchFamily="18" charset="0"/>
                  <a:cs typeface="Times New Roman" pitchFamily="18" charset="0"/>
                </a:rPr>
                <a:t> 17 </a:t>
              </a:r>
              <a:r>
                <a:rPr sz="1600" b="1" dirty="0" err="1" smtClean="0">
                  <a:latin typeface="Times New Roman" pitchFamily="18" charset="0"/>
                  <a:cs typeface="Times New Roman" pitchFamily="18" charset="0"/>
                </a:rPr>
                <a:t>лет</a:t>
              </a:r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34767" y="531070"/>
            <a:ext cx="49291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Численность «целевых групп»</a:t>
            </a:r>
            <a:endParaRPr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image-68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b="12903"/>
          <a:stretch>
            <a:fillRect/>
          </a:stretch>
        </p:blipFill>
        <p:spPr>
          <a:xfrm>
            <a:off x="5870912" y="4468176"/>
            <a:ext cx="2952770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578" name="Picture 2" descr="*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63005"/>
            <a:ext cx="2948665" cy="18978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331438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-27444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211989940"/>
              </p:ext>
            </p:extLst>
          </p:nvPr>
        </p:nvGraphicFramePr>
        <p:xfrm>
          <a:off x="142875" y="383024"/>
          <a:ext cx="8389596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9" name="Прямоугольник 10"/>
          <p:cNvSpPr>
            <a:spLocks noChangeArrowheads="1"/>
          </p:cNvSpPr>
          <p:nvPr/>
        </p:nvSpPr>
        <p:spPr bwMode="auto">
          <a:xfrm>
            <a:off x="0" y="2205552"/>
            <a:ext cx="3571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граждан, получающих социальную поддержку,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0" name="Прямоугольник 13"/>
          <p:cNvSpPr>
            <a:spLocks noChangeArrowheads="1"/>
          </p:cNvSpPr>
          <p:nvPr/>
        </p:nvSpPr>
        <p:spPr bwMode="auto">
          <a:xfrm>
            <a:off x="142875" y="4112411"/>
            <a:ext cx="3571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социально ориентированных некоммерческих организаций, которым предоставлена поддержка, от общего количества обратившихся социально ориентированных некоммерческих организаций, проц.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1" name="Прямоугольник 20"/>
          <p:cNvSpPr>
            <a:spLocks noChangeArrowheads="1"/>
          </p:cNvSpPr>
          <p:nvPr/>
        </p:nvSpPr>
        <p:spPr bwMode="auto">
          <a:xfrm>
            <a:off x="56093" y="3068960"/>
            <a:ext cx="3571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детей-сирот и детей, оставшихся без попечения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родителей и приемных родителей,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получивших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социальную поддержку,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2" name="Прямоугольник 25"/>
          <p:cNvSpPr>
            <a:spLocks noChangeArrowheads="1"/>
          </p:cNvSpPr>
          <p:nvPr/>
        </p:nvSpPr>
        <p:spPr bwMode="auto">
          <a:xfrm>
            <a:off x="1917729" y="1815644"/>
            <a:ext cx="482453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показатели  результативности программы</a:t>
            </a:r>
            <a:endParaRPr lang="ru-RU" sz="1400" b="1" dirty="0">
              <a:latin typeface="Calibri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14750" y="2359485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40315" y="435451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683664" y="3293831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" name="Рисунок 16" descr="seversk_goro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79078" y="5312740"/>
            <a:ext cx="2857500" cy="1381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2797146"/>
              </p:ext>
            </p:extLst>
          </p:nvPr>
        </p:nvGraphicFramePr>
        <p:xfrm>
          <a:off x="4283968" y="2132856"/>
          <a:ext cx="4248472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0" name="Worksheet" r:id="rId9" imgW="4257565" imgH="1190700" progId="Excel.Sheet.8">
                  <p:embed/>
                </p:oleObj>
              </mc:Choice>
              <mc:Fallback>
                <p:oleObj name="Worksheet" r:id="rId9" imgW="4257565" imgH="1190700" progId="Excel.Sheet.8">
                  <p:embed/>
                  <p:pic>
                    <p:nvPicPr>
                      <p:cNvPr id="0" name="Picture 17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2132856"/>
                        <a:ext cx="4248472" cy="1008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5230457"/>
              </p:ext>
            </p:extLst>
          </p:nvPr>
        </p:nvGraphicFramePr>
        <p:xfrm>
          <a:off x="4355975" y="4149725"/>
          <a:ext cx="4322887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1" name="Worksheet" r:id="rId11" imgW="4295654" imgH="619110" progId="Excel.Sheet.8">
                  <p:embed/>
                </p:oleObj>
              </mc:Choice>
              <mc:Fallback>
                <p:oleObj name="Worksheet" r:id="rId11" imgW="4295654" imgH="619110" progId="Excel.Sheet.8">
                  <p:embed/>
                  <p:pic>
                    <p:nvPicPr>
                      <p:cNvPr id="0" name="Picture 17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5" y="4149725"/>
                        <a:ext cx="4322887" cy="614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1734532"/>
              </p:ext>
            </p:extLst>
          </p:nvPr>
        </p:nvGraphicFramePr>
        <p:xfrm>
          <a:off x="4355976" y="3212976"/>
          <a:ext cx="4243387" cy="863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62" name="Worksheet" r:id="rId13" imgW="4257565" imgH="933390" progId="Excel.Sheet.8">
                  <p:embed/>
                </p:oleObj>
              </mc:Choice>
              <mc:Fallback>
                <p:oleObj name="Worksheet" r:id="rId13" imgW="4257565" imgH="933390" progId="Excel.Sheet.8">
                  <p:embed/>
                  <p:pic>
                    <p:nvPicPr>
                      <p:cNvPr id="0" name="Picture 17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212976"/>
                        <a:ext cx="4243387" cy="86340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10801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179"/>
            <a:ext cx="27860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297834"/>
              </p:ext>
            </p:extLst>
          </p:nvPr>
        </p:nvGraphicFramePr>
        <p:xfrm>
          <a:off x="439636" y="4308475"/>
          <a:ext cx="8389596" cy="213229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1228696"/>
                <a:gridCol w="1080120"/>
                <a:gridCol w="1080120"/>
              </a:tblGrid>
              <a:tr h="51912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16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социальных мер (льгот) для отдельных категорий граждан и поддержка социально ориентированных некоммерческих организаций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303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Опека детей-сирот и детей, оставшихся без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3" name="TextBox 17"/>
          <p:cNvSpPr txBox="1">
            <a:spLocks noChangeArrowheads="1"/>
          </p:cNvSpPr>
          <p:nvPr/>
        </p:nvSpPr>
        <p:spPr bwMode="auto">
          <a:xfrm>
            <a:off x="714375" y="428625"/>
            <a:ext cx="71437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</p:txBody>
      </p:sp>
      <p:sp>
        <p:nvSpPr>
          <p:cNvPr id="73735" name="Прямоугольник 12"/>
          <p:cNvSpPr>
            <a:spLocks noChangeArrowheads="1"/>
          </p:cNvSpPr>
          <p:nvPr/>
        </p:nvSpPr>
        <p:spPr bwMode="auto">
          <a:xfrm>
            <a:off x="366897" y="2098941"/>
            <a:ext cx="18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предоставление скидки по оплате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коммунальных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услуг жителям внегородских территорий</a:t>
            </a:r>
            <a:endParaRPr lang="ru-RU" sz="1200" dirty="0">
              <a:latin typeface="Calibri" pitchFamily="34" charset="0"/>
            </a:endParaRPr>
          </a:p>
        </p:txBody>
      </p:sp>
      <p:grpSp>
        <p:nvGrpSpPr>
          <p:cNvPr id="73736" name="Группа 13"/>
          <p:cNvGrpSpPr>
            <a:grpSpLocks/>
          </p:cNvGrpSpPr>
          <p:nvPr/>
        </p:nvGrpSpPr>
        <p:grpSpPr bwMode="auto">
          <a:xfrm>
            <a:off x="6496909" y="1335652"/>
            <a:ext cx="2857500" cy="2357438"/>
            <a:chOff x="654269" y="3714752"/>
            <a:chExt cx="3591251" cy="3143248"/>
          </a:xfrm>
        </p:grpSpPr>
        <p:pic>
          <p:nvPicPr>
            <p:cNvPr id="73740" name="Рисунок 14" descr="Lid5bbezT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269" y="3714752"/>
              <a:ext cx="3591251" cy="314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741" name="Прямоугольник 15"/>
            <p:cNvSpPr>
              <a:spLocks noChangeArrowheads="1"/>
            </p:cNvSpPr>
            <p:nvPr/>
          </p:nvSpPr>
          <p:spPr bwMode="auto">
            <a:xfrm>
              <a:off x="1071538" y="4786322"/>
              <a:ext cx="2214578" cy="768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 dirty="0">
                <a:latin typeface="Calibri" pitchFamily="34" charset="0"/>
              </a:endParaRPr>
            </a:p>
          </p:txBody>
        </p:sp>
      </p:grpSp>
      <p:sp>
        <p:nvSpPr>
          <p:cNvPr id="73737" name="TextBox 19"/>
          <p:cNvSpPr txBox="1">
            <a:spLocks noChangeArrowheads="1"/>
          </p:cNvSpPr>
          <p:nvPr/>
        </p:nvSpPr>
        <p:spPr bwMode="auto">
          <a:xfrm>
            <a:off x="7500938" y="4000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3122" name="Picture 2" descr="http://tambov-news.net/img/20190425/d04a4a65e414ce652751920355a3d3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993" y="1111205"/>
            <a:ext cx="4200882" cy="279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1226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6219188" y="4005582"/>
            <a:ext cx="2759067" cy="2522917"/>
            <a:chOff x="5766215" y="375943"/>
            <a:chExt cx="2571391" cy="2428892"/>
          </a:xfrm>
        </p:grpSpPr>
        <p:pic>
          <p:nvPicPr>
            <p:cNvPr id="25" name="Рисунок 2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6" name="Прямоугольник 25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44208" y="4475421"/>
            <a:ext cx="2332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181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</a:t>
            </a:r>
            <a:endParaRPr lang="ru-RU"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 составит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6,6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56443" y="3330452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4346" name="Прямоугольник 14"/>
          <p:cNvSpPr>
            <a:spLocks noChangeArrowheads="1"/>
          </p:cNvSpPr>
          <p:nvPr/>
        </p:nvSpPr>
        <p:spPr bwMode="auto">
          <a:xfrm>
            <a:off x="129059" y="2106610"/>
            <a:ext cx="36508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851920" y="364502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857622" y="230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5" name="Диаграмма 15"/>
          <p:cNvGraphicFramePr>
            <a:graphicFrameLocks/>
          </p:cNvGraphicFramePr>
          <p:nvPr>
            <p:extLst/>
          </p:nvPr>
        </p:nvGraphicFramePr>
        <p:xfrm>
          <a:off x="4305300" y="2070100"/>
          <a:ext cx="4244975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2" name="Worksheet" r:id="rId9" imgW="4257565" imgH="1000080" progId="Excel.Sheet.8">
                  <p:embed/>
                </p:oleObj>
              </mc:Choice>
              <mc:Fallback>
                <p:oleObj name="Worksheet" r:id="rId9" imgW="4257565" imgH="1000080" progId="Excel.Sheet.8">
                  <p:embed/>
                  <p:pic>
                    <p:nvPicPr>
                      <p:cNvPr id="0" name="Picture 124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070100"/>
                        <a:ext cx="4244975" cy="977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16"/>
          <p:cNvGraphicFramePr>
            <a:graphicFrameLocks/>
          </p:cNvGraphicFramePr>
          <p:nvPr>
            <p:extLst/>
          </p:nvPr>
        </p:nvGraphicFramePr>
        <p:xfrm>
          <a:off x="4279900" y="3365500"/>
          <a:ext cx="425767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3" name="Worksheet" r:id="rId11" imgW="4257565" imgH="800010" progId="Excel.Sheet.8">
                  <p:embed/>
                </p:oleObj>
              </mc:Choice>
              <mc:Fallback>
                <p:oleObj name="Worksheet" r:id="rId11" imgW="4257565" imgH="800010" progId="Excel.Sheet.8">
                  <p:embed/>
                  <p:pic>
                    <p:nvPicPr>
                      <p:cNvPr id="0" name="Picture 125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365500"/>
                        <a:ext cx="4257675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419" name="Picture 83" descr="http://old.seversknet.ru/news/20190216_05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072" y="4160492"/>
            <a:ext cx="3604468" cy="2523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/>
        </p:nvGrpSpPr>
        <p:grpSpPr>
          <a:xfrm>
            <a:off x="22833" y="4229433"/>
            <a:ext cx="2357454" cy="2075216"/>
            <a:chOff x="5766215" y="375943"/>
            <a:chExt cx="2571391" cy="2428892"/>
          </a:xfrm>
        </p:grpSpPr>
        <p:pic>
          <p:nvPicPr>
            <p:cNvPr id="21" name="Рисунок 20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2" name="Прямоугольник 21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56443" y="4870953"/>
            <a:ext cx="19535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 группа: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дети в возрасте от 5 до 18 лет</a:t>
            </a:r>
          </a:p>
        </p:txBody>
      </p:sp>
    </p:spTree>
    <p:extLst>
      <p:ext uri="{BB962C8B-B14F-4D97-AF65-F5344CB8AC3E}">
        <p14:creationId xmlns:p14="http://schemas.microsoft.com/office/powerpoint/2010/main" val="30451076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85725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спорта в ЗАТО Северск»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4283968" y="836712"/>
            <a:ext cx="43576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стипендий одарённым спортсменам.</a:t>
            </a:r>
          </a:p>
        </p:txBody>
      </p:sp>
      <p:sp>
        <p:nvSpPr>
          <p:cNvPr id="74756" name="TextBox 6"/>
          <p:cNvSpPr txBox="1">
            <a:spLocks noChangeArrowheads="1"/>
          </p:cNvSpPr>
          <p:nvPr/>
        </p:nvSpPr>
        <p:spPr bwMode="auto">
          <a:xfrm>
            <a:off x="7452320" y="2564904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629061"/>
              </p:ext>
            </p:extLst>
          </p:nvPr>
        </p:nvGraphicFramePr>
        <p:xfrm>
          <a:off x="395536" y="2924944"/>
          <a:ext cx="8424936" cy="33222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680520"/>
                <a:gridCol w="1224136"/>
                <a:gridCol w="1296144"/>
                <a:gridCol w="1224136"/>
              </a:tblGrid>
              <a:tr h="5025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318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13,1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13,1</a:t>
                      </a:r>
                      <a:endParaRPr lang="ru-RU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34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1" baseline="0" dirty="0" smtClean="0">
                          <a:latin typeface="Times New Roman" pitchFamily="18" charset="0"/>
                        </a:rPr>
                        <a:t>2,5</a:t>
                      </a:r>
                      <a:endParaRPr lang="ru-RU" sz="1400" b="0" i="1" baseline="0" dirty="0">
                        <a:latin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проект  «Спорт –норма жизни»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13,1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331,3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278,5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273,5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329,3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278,5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273,5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00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350,3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291,6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286,6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 descr="Delfin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945534"/>
            <a:ext cx="4032448" cy="17213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33186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1438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14290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2117" y="3156377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детей школьного возраста,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охваченных организованными формами отдыха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оздоровления,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72816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692034" y="346156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687677" y="2005476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2283" y="5707058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получении социальной выплаты, семей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794" y="4385684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730373" y="461601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701433" y="5991110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15"/>
          <p:cNvGraphicFramePr>
            <a:graphicFrameLocks/>
          </p:cNvGraphicFramePr>
          <p:nvPr>
            <p:extLst/>
          </p:nvPr>
        </p:nvGraphicFramePr>
        <p:xfrm>
          <a:off x="4241800" y="1752600"/>
          <a:ext cx="4251325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6" name="Worksheet" r:id="rId8" imgW="4267290" imgH="609660" progId="Excel.Sheet.8">
                  <p:embed/>
                </p:oleObj>
              </mc:Choice>
              <mc:Fallback>
                <p:oleObj name="Worksheet" r:id="rId8" imgW="4267290" imgH="609660" progId="Excel.Sheet.8">
                  <p:embed/>
                  <p:pic>
                    <p:nvPicPr>
                      <p:cNvPr id="0" name="Picture 22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1800" y="1752600"/>
                        <a:ext cx="4251325" cy="595313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>
            <p:extLst/>
          </p:nvPr>
        </p:nvGraphicFramePr>
        <p:xfrm>
          <a:off x="4267200" y="3009900"/>
          <a:ext cx="4251325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7" name="Worksheet" r:id="rId10" imgW="4267290" imgH="609660" progId="Excel.Sheet.8">
                  <p:embed/>
                </p:oleObj>
              </mc:Choice>
              <mc:Fallback>
                <p:oleObj name="Worksheet" r:id="rId10" imgW="4267290" imgH="609660" progId="Excel.Sheet.8">
                  <p:embed/>
                  <p:pic>
                    <p:nvPicPr>
                      <p:cNvPr id="0" name="Picture 22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009900"/>
                        <a:ext cx="4251325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2"/>
          <p:cNvGraphicFramePr>
            <a:graphicFrameLocks/>
          </p:cNvGraphicFramePr>
          <p:nvPr>
            <p:extLst/>
          </p:nvPr>
        </p:nvGraphicFramePr>
        <p:xfrm>
          <a:off x="4267200" y="4343400"/>
          <a:ext cx="4238625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8" name="Worksheet" r:id="rId12" imgW="4267290" imgH="609660" progId="Excel.Sheet.8">
                  <p:embed/>
                </p:oleObj>
              </mc:Choice>
              <mc:Fallback>
                <p:oleObj name="Worksheet" r:id="rId12" imgW="4267290" imgH="609660" progId="Excel.Sheet.8">
                  <p:embed/>
                  <p:pic>
                    <p:nvPicPr>
                      <p:cNvPr id="0" name="Picture 224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4343400"/>
                        <a:ext cx="4238625" cy="603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Диаграмма 24"/>
          <p:cNvGraphicFramePr>
            <a:graphicFrameLocks/>
          </p:cNvGraphicFramePr>
          <p:nvPr>
            <p:extLst/>
          </p:nvPr>
        </p:nvGraphicFramePr>
        <p:xfrm>
          <a:off x="4279900" y="5562600"/>
          <a:ext cx="42291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" name="Worksheet" r:id="rId14" imgW="4257565" imgH="600210" progId="Excel.Sheet.8">
                  <p:embed/>
                </p:oleObj>
              </mc:Choice>
              <mc:Fallback>
                <p:oleObj name="Worksheet" r:id="rId14" imgW="4257565" imgH="600210" progId="Excel.Sheet.8">
                  <p:embed/>
                  <p:pic>
                    <p:nvPicPr>
                      <p:cNvPr id="0" name="Picture 22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5562600"/>
                        <a:ext cx="4229100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255774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3187695"/>
          <a:ext cx="8461034" cy="334457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860634"/>
                <a:gridCol w="1296144"/>
                <a:gridCol w="1152128"/>
                <a:gridCol w="1152128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выдача молодым семьям социальных выплат на приобретение (строительство)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23,1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36,7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5780" name="TextBox 17"/>
          <p:cNvSpPr txBox="1">
            <a:spLocks noChangeArrowheads="1"/>
          </p:cNvSpPr>
          <p:nvPr/>
        </p:nvSpPr>
        <p:spPr bwMode="auto">
          <a:xfrm>
            <a:off x="292046" y="400050"/>
            <a:ext cx="32861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>
            <a:off x="7500938" y="2857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4146" name="Picture 2" descr="https://www.rgo.ru/sites/default/files/styles/head_image_article/public/node/41818/sab-guvinkq.jpg?itok=4TNeV-m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463"/>
            <a:ext cx="3816424" cy="253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828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32656"/>
          <a:ext cx="857252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644008" y="4725144"/>
            <a:ext cx="39290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 дополнительного художественного образования)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3 025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3,2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0" y="1772816"/>
            <a:ext cx="3714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Увеличение числа посещений организаций культуры, тыс.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79912" y="198884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0" y="3717032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благоустроенных, капитально отремонтированных, реконструированных объектов туристской инфраструктуры,</a:t>
            </a:r>
            <a:r>
              <a:rPr lang="ru-RU" sz="1200" dirty="0" smtClean="0"/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779912" y="3861048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9" name="Рисунок 11" descr="20598484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86063" y="5229200"/>
            <a:ext cx="2170112" cy="14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928938" y="5301207"/>
            <a:ext cx="18573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дети в возрасте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 6 до 17 лет</a:t>
            </a:r>
          </a:p>
        </p:txBody>
      </p:sp>
      <p:pic>
        <p:nvPicPr>
          <p:cNvPr id="13" name="Рисунок 12" descr="25e352104b4b.jpg"/>
          <p:cNvPicPr>
            <a:picLocks noChangeAspect="1"/>
          </p:cNvPicPr>
          <p:nvPr/>
        </p:nvPicPr>
        <p:blipFill>
          <a:blip r:embed="rId9" cstate="print"/>
          <a:srcRect l="10156"/>
          <a:stretch>
            <a:fillRect/>
          </a:stretch>
        </p:blipFill>
        <p:spPr>
          <a:xfrm>
            <a:off x="142875" y="4797152"/>
            <a:ext cx="2527300" cy="1846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15" name="Диаграмма 19"/>
          <p:cNvGraphicFramePr>
            <a:graphicFrameLocks/>
          </p:cNvGraphicFramePr>
          <p:nvPr>
            <p:extLst/>
          </p:nvPr>
        </p:nvGraphicFramePr>
        <p:xfrm>
          <a:off x="4279900" y="1765300"/>
          <a:ext cx="425767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8" name="Worksheet" r:id="rId10" imgW="4286199" imgH="619110" progId="Excel.Sheet.8">
                  <p:embed/>
                </p:oleObj>
              </mc:Choice>
              <mc:Fallback>
                <p:oleObj name="Worksheet" r:id="rId10" imgW="4286199" imgH="619110" progId="Excel.Sheet.8">
                  <p:embed/>
                  <p:pic>
                    <p:nvPicPr>
                      <p:cNvPr id="0" name="Picture 16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1765300"/>
                        <a:ext cx="4257675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279900" y="3644900"/>
          <a:ext cx="4270375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9" name="Worksheet" r:id="rId12" imgW="4286199" imgH="819180" progId="Excel.Sheet.8">
                  <p:embed/>
                </p:oleObj>
              </mc:Choice>
              <mc:Fallback>
                <p:oleObj name="Worksheet" r:id="rId12" imgW="4286199" imgH="819180" progId="Excel.Sheet.8">
                  <p:embed/>
                  <p:pic>
                    <p:nvPicPr>
                      <p:cNvPr id="0" name="Picture 16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644900"/>
                        <a:ext cx="4270375" cy="688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0" y="2492896"/>
            <a:ext cx="35718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общем количестве муниципальных учреждений культуры,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3779912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390" name="Object 6"/>
          <p:cNvGraphicFramePr>
            <a:graphicFrameLocks/>
          </p:cNvGraphicFramePr>
          <p:nvPr/>
        </p:nvGraphicFramePr>
        <p:xfrm>
          <a:off x="4279900" y="2705100"/>
          <a:ext cx="425767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0" name="Worksheet" r:id="rId14" imgW="4286199" imgH="619110" progId="Excel.Sheet.8">
                  <p:embed/>
                </p:oleObj>
              </mc:Choice>
              <mc:Fallback>
                <p:oleObj name="Worksheet" r:id="rId14" imgW="4286199" imgH="619110" progId="Excel.Sheet.8">
                  <p:embed/>
                  <p:pic>
                    <p:nvPicPr>
                      <p:cNvPr id="0" name="Picture 16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705100"/>
                        <a:ext cx="4257675" cy="668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39053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sp>
        <p:nvSpPr>
          <p:cNvPr id="76803" name="TextBox 6"/>
          <p:cNvSpPr txBox="1">
            <a:spLocks noChangeArrowheads="1"/>
          </p:cNvSpPr>
          <p:nvPr/>
        </p:nvSpPr>
        <p:spPr bwMode="auto">
          <a:xfrm>
            <a:off x="7668344" y="2276872"/>
            <a:ext cx="9937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404963"/>
              </p:ext>
            </p:extLst>
          </p:nvPr>
        </p:nvGraphicFramePr>
        <p:xfrm>
          <a:off x="323528" y="2564904"/>
          <a:ext cx="8352928" cy="4184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32"/>
                <a:gridCol w="1332624"/>
                <a:gridCol w="1224136"/>
                <a:gridCol w="1224136"/>
              </a:tblGrid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374,90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292,80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287,70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565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художественного образования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116,60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88,80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88,80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244,40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199,80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194,60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материально-технической базы учреждений дополнительного образования и учреждений культуры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0,50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0,50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166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мероприятий, поддержка творческой деятельности учреждений культуры, их работников и иных организаций в сфере культуры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6,10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3,70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в региональном</a:t>
                      </a:r>
                      <a:r>
                        <a:rPr lang="ru-RU" sz="13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проекте «Культурная среда»</a:t>
                      </a:r>
                      <a:endParaRPr lang="ru-RU" sz="13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0,70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в региональном</a:t>
                      </a:r>
                      <a:r>
                        <a:rPr lang="ru-RU" sz="13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проекте «Цифровая культура»</a:t>
                      </a:r>
                      <a:endParaRPr lang="ru-RU" sz="13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0,30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11,00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11,00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11,10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4358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385,90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303,80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298,80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35174" name="Picture 6" descr="http://gdk.seversk.ru/wp-content/uploads/2016_itogi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5" t="28779" r="8454" b="14771"/>
          <a:stretch/>
        </p:blipFill>
        <p:spPr bwMode="auto">
          <a:xfrm>
            <a:off x="1763688" y="436229"/>
            <a:ext cx="5976664" cy="198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4304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830359"/>
          <a:ext cx="8461032" cy="170190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1194141"/>
                <a:gridCol w="1152128"/>
                <a:gridCol w="11521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«Мониторинг распространения 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 среди подростков и молодежи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0"/>
            <a:ext cx="857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токсикомании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ВИЧ-инфекции среди подростков и молодежи ЗАТО Северск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4" name="Прямоугольник 11"/>
          <p:cNvSpPr>
            <a:spLocks noChangeArrowheads="1"/>
          </p:cNvSpPr>
          <p:nvPr/>
        </p:nvSpPr>
        <p:spPr bwMode="auto">
          <a:xfrm>
            <a:off x="395536" y="2060848"/>
            <a:ext cx="37147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молодежи в возрасте от 13 до 18 лет, относящихся к «группе риска»,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  <p:graphicFrame>
        <p:nvGraphicFramePr>
          <p:cNvPr id="17410" name="Диаграмма 12"/>
          <p:cNvGraphicFramePr>
            <a:graphicFrameLocks/>
          </p:cNvGraphicFramePr>
          <p:nvPr/>
        </p:nvGraphicFramePr>
        <p:xfrm>
          <a:off x="177800" y="3644900"/>
          <a:ext cx="4264025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91" name="Worksheet" r:id="rId8" imgW="4286199" imgH="800010" progId="Excel.Sheet.8">
                  <p:embed/>
                </p:oleObj>
              </mc:Choice>
              <mc:Fallback>
                <p:oleObj name="Worksheet" r:id="rId8" imgW="4286199" imgH="800010" progId="Excel.Sheet.8">
                  <p:embed/>
                  <p:pic>
                    <p:nvPicPr>
                      <p:cNvPr id="0" name="Picture 5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3644900"/>
                        <a:ext cx="4264025" cy="779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Стрелка вправо 13"/>
          <p:cNvSpPr/>
          <p:nvPr/>
        </p:nvSpPr>
        <p:spPr>
          <a:xfrm rot="5400000">
            <a:off x="2051720" y="2996952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7500938" y="447357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1" name="Рисунок 10" descr="ad56cec6fd4d0d29780b42cbe2b673fd.jpg"/>
          <p:cNvPicPr>
            <a:picLocks noChangeAspect="1"/>
          </p:cNvPicPr>
          <p:nvPr/>
        </p:nvPicPr>
        <p:blipFill>
          <a:blip r:embed="rId10" cstate="print"/>
          <a:srcRect b="6297"/>
          <a:stretch>
            <a:fillRect/>
          </a:stretch>
        </p:blipFill>
        <p:spPr>
          <a:xfrm>
            <a:off x="4572000" y="2214563"/>
            <a:ext cx="3668713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41797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Grp="1"/>
          </p:cNvSpPr>
          <p:nvPr>
            <p:ph type="body" sz="quarter" idx="10"/>
          </p:nvPr>
        </p:nvSpPr>
        <p:spPr>
          <a:xfrm>
            <a:off x="228598" y="4071938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«МОДЕРНИЗАЦИЯ ГОРОДСКОЙ СРЕДЫ И  ИНЖЕНЕРНЫХ ИНФРАСТУКТУР»</a:t>
            </a:r>
          </a:p>
          <a:p>
            <a:pPr algn="ctr"/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7042" name="Picture 2" descr="http://www.esosedi.ru/fiber/124677/fit/1400x1000/kommunichsticheskiy_151.jpg"/>
          <p:cNvPicPr>
            <a:picLocks noChangeAspect="1" noChangeArrowheads="1"/>
          </p:cNvPicPr>
          <p:nvPr/>
        </p:nvPicPr>
        <p:blipFill rotWithShape="1">
          <a:blip r:embed="rId3" cstate="print"/>
          <a:srcRect t="14750" b="20102"/>
          <a:stretch/>
        </p:blipFill>
        <p:spPr bwMode="auto">
          <a:xfrm>
            <a:off x="228599" y="116632"/>
            <a:ext cx="8672513" cy="39553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85472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0"/>
            <a:ext cx="2616300" cy="18722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2360" y="260648"/>
            <a:ext cx="410445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НАПРАВЛЕННЫЕ НА МОДЕРНИЗАЦИЮ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ГОРОДСКОЙ СРЕДЫ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ИНЖЕНЕРНЫХ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ИНФРАСТРУКТУР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395092"/>
              </p:ext>
            </p:extLst>
          </p:nvPr>
        </p:nvGraphicFramePr>
        <p:xfrm>
          <a:off x="131516" y="1812515"/>
          <a:ext cx="8712968" cy="51291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954"/>
                <a:gridCol w="695578"/>
                <a:gridCol w="752119"/>
                <a:gridCol w="772331"/>
                <a:gridCol w="761031"/>
                <a:gridCol w="761031"/>
                <a:gridCol w="793924"/>
              </a:tblGrid>
              <a:tr h="4387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</a:p>
                  </a:txBody>
                  <a:tcPr/>
                </a:tc>
              </a:tr>
              <a:tr h="220491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err="1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качественного состояния объектов улично-дорожной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сети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благоустройства и озеленения тер-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рии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130,7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157,4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429,6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480,6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456,2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313,2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321,4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24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77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44,6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4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6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0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835,3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969,1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604,9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602,5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012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0" y="55963"/>
            <a:ext cx="2592288" cy="1760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346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жителей, удовлетворенных благоустройством города Северск от числа участников онлайн-опросов на официальных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интернет-ресурсах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объектов с обновленными элементами благоустройства относительно общего количества объектов, подлежащих обновлению (нарастающим итогом),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выданных за год предписаний надзорных органов, направленных на улучшение санитарного состояния города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0" y="1988840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обращений жителей города в ландшафтную комиссию с целью сноса или формовочной обрезки деревьев на территории города Северска,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1976201"/>
              </p:ext>
            </p:extLst>
          </p:nvPr>
        </p:nvGraphicFramePr>
        <p:xfrm>
          <a:off x="4284663" y="1916113"/>
          <a:ext cx="431978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0" name="Worksheet" r:id="rId8" imgW="4286199" imgH="1019250" progId="Excel.Sheet.8">
                  <p:embed/>
                </p:oleObj>
              </mc:Choice>
              <mc:Fallback>
                <p:oleObj name="Worksheet" r:id="rId8" imgW="4286199" imgH="1019250" progId="Excel.Sheet.8">
                  <p:embed/>
                  <p:pic>
                    <p:nvPicPr>
                      <p:cNvPr id="0" name="Picture 18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1916113"/>
                        <a:ext cx="4319785" cy="1190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312625"/>
              </p:ext>
            </p:extLst>
          </p:nvPr>
        </p:nvGraphicFramePr>
        <p:xfrm>
          <a:off x="4284663" y="3141663"/>
          <a:ext cx="4391793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1" name="Worksheet" r:id="rId10" imgW="4295654" imgH="828630" progId="Excel.Sheet.8">
                  <p:embed/>
                </p:oleObj>
              </mc:Choice>
              <mc:Fallback>
                <p:oleObj name="Worksheet" r:id="rId10" imgW="4295654" imgH="828630" progId="Excel.Sheet.8">
                  <p:embed/>
                  <p:pic>
                    <p:nvPicPr>
                      <p:cNvPr id="0" name="Picture 18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3141663"/>
                        <a:ext cx="4391793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3834193"/>
              </p:ext>
            </p:extLst>
          </p:nvPr>
        </p:nvGraphicFramePr>
        <p:xfrm>
          <a:off x="4284663" y="4292600"/>
          <a:ext cx="4376737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2" name="Worksheet" r:id="rId12" imgW="4286199" imgH="1019250" progId="Excel.Sheet.8">
                  <p:embed/>
                </p:oleObj>
              </mc:Choice>
              <mc:Fallback>
                <p:oleObj name="Worksheet" r:id="rId12" imgW="4286199" imgH="1019250" progId="Excel.Sheet.8">
                  <p:embed/>
                  <p:pic>
                    <p:nvPicPr>
                      <p:cNvPr id="0" name="Picture 18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4292600"/>
                        <a:ext cx="4376737" cy="1011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6720087"/>
              </p:ext>
            </p:extLst>
          </p:nvPr>
        </p:nvGraphicFramePr>
        <p:xfrm>
          <a:off x="4318000" y="5562600"/>
          <a:ext cx="4286448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3" name="Worksheet" r:id="rId14" imgW="4257565" imgH="800010" progId="Excel.Sheet.8">
                  <p:embed/>
                </p:oleObj>
              </mc:Choice>
              <mc:Fallback>
                <p:oleObj name="Worksheet" r:id="rId14" imgW="4257565" imgH="800010" progId="Excel.Sheet.8">
                  <p:embed/>
                  <p:pic>
                    <p:nvPicPr>
                      <p:cNvPr id="0" name="Picture 189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8000" y="5562600"/>
                        <a:ext cx="4286448" cy="788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4427984" y="615504"/>
            <a:ext cx="4464088" cy="4506259"/>
            <a:chOff x="3983468" y="-3013395"/>
            <a:chExt cx="4160433" cy="4338318"/>
          </a:xfrm>
        </p:grpSpPr>
        <p:pic>
          <p:nvPicPr>
            <p:cNvPr id="10" name="Рисунок 9" descr="1f51bef118816e78a2817150d2c9e73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83468" y="-3013395"/>
              <a:ext cx="3218945" cy="3040561"/>
            </a:xfrm>
            <a:prstGeom prst="rect">
              <a:avLst/>
            </a:prstGeom>
          </p:spPr>
        </p:pic>
        <p:sp>
          <p:nvSpPr>
            <p:cNvPr id="14" name="Прямоугольник 13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4643437" y="1241273"/>
            <a:ext cx="3145192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2022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33,0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благоустройство внутриквартальных территорий;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68,4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муниципального общественного кладбища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4,4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содержание животных без владельцев  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825993" y="3627701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988440"/>
              </p:ext>
            </p:extLst>
          </p:nvPr>
        </p:nvGraphicFramePr>
        <p:xfrm>
          <a:off x="394965" y="4082118"/>
          <a:ext cx="8496944" cy="20116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«Озеленение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города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 на территории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515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УЖКХ ТиС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197,9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157,4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37218" name="Picture 2" descr="http://banzaiclub.premium.cs2.netpoint-dc.com/uploads/posts/2017-07/1501223526_0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62"/>
          <a:stretch/>
        </p:blipFill>
        <p:spPr bwMode="auto">
          <a:xfrm>
            <a:off x="567520" y="901606"/>
            <a:ext cx="3736625" cy="271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210890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Транспортный риск (число лиц, погибших в дорожно-транспортных происшествиях,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тыс. транспортных средств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1757" y="4309757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исполненных предписаний надзорных органов по вопросам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 и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содержания объектов улично-дорожной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1757" y="5571350"/>
            <a:ext cx="37861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 период (год), млн.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2898" y="1916832"/>
            <a:ext cx="392906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 общего пользования местного значения, не отвечающих нормативным требованиям, в общей протяженности автомобильных дорог общего пользования местного значения,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4143372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4143372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414337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4143372" y="335699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0695561"/>
              </p:ext>
            </p:extLst>
          </p:nvPr>
        </p:nvGraphicFramePr>
        <p:xfrm>
          <a:off x="4716016" y="1628800"/>
          <a:ext cx="3841750" cy="166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90" name="Worksheet" r:id="rId8" imgW="4183387" imgH="2019384" progId="Excel.Sheet.8">
                  <p:embed/>
                </p:oleObj>
              </mc:Choice>
              <mc:Fallback>
                <p:oleObj name="Worksheet" r:id="rId8" imgW="4183387" imgH="2019384" progId="Excel.Sheet.8">
                  <p:embed/>
                  <p:pic>
                    <p:nvPicPr>
                      <p:cNvPr id="0" name="Picture 18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628800"/>
                        <a:ext cx="3841750" cy="166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3851796"/>
              </p:ext>
            </p:extLst>
          </p:nvPr>
        </p:nvGraphicFramePr>
        <p:xfrm>
          <a:off x="4711700" y="3352800"/>
          <a:ext cx="3302000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91" name="Worksheet" r:id="rId10" imgW="3611785" imgH="754488" progId="Excel.Sheet.8">
                  <p:embed/>
                </p:oleObj>
              </mc:Choice>
              <mc:Fallback>
                <p:oleObj name="Worksheet" r:id="rId10" imgW="3611785" imgH="754488" progId="Excel.Sheet.8">
                  <p:embed/>
                  <p:pic>
                    <p:nvPicPr>
                      <p:cNvPr id="0" name="Picture 183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1700" y="3352800"/>
                        <a:ext cx="3302000" cy="850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452753"/>
              </p:ext>
            </p:extLst>
          </p:nvPr>
        </p:nvGraphicFramePr>
        <p:xfrm>
          <a:off x="4762375" y="4365104"/>
          <a:ext cx="3986089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92" name="Worksheet" r:id="rId12" imgW="4221421" imgH="594432" progId="Excel.Sheet.8">
                  <p:embed/>
                </p:oleObj>
              </mc:Choice>
              <mc:Fallback>
                <p:oleObj name="Worksheet" r:id="rId12" imgW="4221421" imgH="594432" progId="Excel.Sheet.8">
                  <p:embed/>
                  <p:pic>
                    <p:nvPicPr>
                      <p:cNvPr id="0" name="Picture 184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375" y="4365104"/>
                        <a:ext cx="3986089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535863"/>
              </p:ext>
            </p:extLst>
          </p:nvPr>
        </p:nvGraphicFramePr>
        <p:xfrm>
          <a:off x="4794572" y="5445697"/>
          <a:ext cx="4025900" cy="863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93" name="Worksheet" r:id="rId14" imgW="4206294" imgH="754488" progId="Excel.Sheet.8">
                  <p:embed/>
                </p:oleObj>
              </mc:Choice>
              <mc:Fallback>
                <p:oleObj name="Worksheet" r:id="rId14" imgW="4206294" imgH="754488" progId="Excel.Sheet.8">
                  <p:embed/>
                  <p:pic>
                    <p:nvPicPr>
                      <p:cNvPr id="0" name="Picture 185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94572" y="5445697"/>
                        <a:ext cx="4025900" cy="86362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04663"/>
            <a:ext cx="4176464" cy="396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2915816" y="1551081"/>
            <a:ext cx="27363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2022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170,0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ремонт автодорог;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9,7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дорог </a:t>
            </a:r>
            <a:r>
              <a:rPr lang="ru-RU" sz="1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пром.зоны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9,2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разметку дорог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740352" y="321297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80490"/>
              </p:ext>
            </p:extLst>
          </p:nvPr>
        </p:nvGraphicFramePr>
        <p:xfrm>
          <a:off x="395536" y="3645024"/>
          <a:ext cx="8496944" cy="24688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157,2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 на территории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улучшение транспортной инфраструктуры»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195,9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000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УКС Администрации ЗАТО Северск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456,2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313,2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9" name="Рисунок 8" descr="ÐÑÐ·Ð±Ð°ÑÑÐ´Ð¾ÑÑÑÑÐ¾Ð¹Â» Ð¾ÑÑÐµÐ¼Ð¾Ð½ÑÐ¸ÑÑÐµÑ Ð´Ð¾ÑÐ¾Ð³Ð¸ Ð² ÐÐÐ¢Ð Ð¡ÐµÐ²ÐµÑÑÐº Ð·Ð° 83 Ð¼Ð¸Ð»Ð»Ð¸Ð¾Ð½Ð° ÑÑÐ±Ð»ÐµÐ¹  Â» vseverske.info"/>
          <p:cNvPicPr/>
          <p:nvPr/>
        </p:nvPicPr>
        <p:blipFill>
          <a:blip r:embed="rId3" cstate="print"/>
          <a:srcRect r="2805"/>
          <a:stretch>
            <a:fillRect/>
          </a:stretch>
        </p:blipFill>
        <p:spPr bwMode="auto">
          <a:xfrm>
            <a:off x="166669" y="1050776"/>
            <a:ext cx="2664296" cy="1944216"/>
          </a:xfrm>
          <a:prstGeom prst="rect">
            <a:avLst/>
          </a:prstGeom>
          <a:noFill/>
        </p:spPr>
      </p:pic>
      <p:pic>
        <p:nvPicPr>
          <p:cNvPr id="129028" name="Picture 4" descr="Ð ÐµÐ¼Ð¾Ð½Ñ Ð´Ð¾ÑÐ¾Ð³ 2019 Ð³Ð¾Ð´Ð° | Ð£Ð¿ÑÐ°Ð²Ð»ÐµÐ½Ð¸Ðµ ÐºÐ°Ð¿Ð¸ÑÐ°Ð»ÑÐ½Ð¾Ð³Ð¾ ÑÑÑÐ¾Ð¸ÑÐµÐ»ÑÑÑÐ²Ð°  ÐÐ´Ð¼Ð¸Ð½Ð¸ÑÑÑÐ°ÑÐ¸Ð¸ ÐÐÐ¢Ð Ð¡ÐµÐ²ÐµÑÑÐ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8570" y="908720"/>
            <a:ext cx="2808312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6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00747"/>
              </p:ext>
            </p:extLst>
          </p:nvPr>
        </p:nvGraphicFramePr>
        <p:xfrm>
          <a:off x="12700" y="5156200"/>
          <a:ext cx="4271268" cy="1297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13" name="Worksheet" r:id="rId3" imgW="4324288" imgH="1342980" progId="Excel.Sheet.8">
                  <p:embed/>
                </p:oleObj>
              </mc:Choice>
              <mc:Fallback>
                <p:oleObj name="Worksheet" r:id="rId3" imgW="4324288" imgH="1342980" progId="Excel.Sheet.8">
                  <p:embed/>
                  <p:pic>
                    <p:nvPicPr>
                      <p:cNvPr id="0" name="Picture 17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00" y="5156200"/>
                        <a:ext cx="4271268" cy="129713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00" y="2000250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5759022"/>
              </p:ext>
            </p:extLst>
          </p:nvPr>
        </p:nvGraphicFramePr>
        <p:xfrm>
          <a:off x="0" y="1854200"/>
          <a:ext cx="4278313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14" name="Worksheet" r:id="rId10" imgW="4295654" imgH="1438290" progId="Excel.Sheet.8">
                  <p:embed/>
                </p:oleObj>
              </mc:Choice>
              <mc:Fallback>
                <p:oleObj name="Worksheet" r:id="rId10" imgW="4295654" imgH="1438290" progId="Excel.Sheet.8">
                  <p:embed/>
                  <p:pic>
                    <p:nvPicPr>
                      <p:cNvPr id="0" name="Picture 18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54200"/>
                        <a:ext cx="4278313" cy="142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1392779"/>
              </p:ext>
            </p:extLst>
          </p:nvPr>
        </p:nvGraphicFramePr>
        <p:xfrm>
          <a:off x="0" y="3568700"/>
          <a:ext cx="416877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15" name="Worksheet" r:id="rId12" imgW="4191113" imgH="1304910" progId="Excel.Sheet.8">
                  <p:embed/>
                </p:oleObj>
              </mc:Choice>
              <mc:Fallback>
                <p:oleObj name="Worksheet" r:id="rId12" imgW="4191113" imgH="1304910" progId="Excel.Sheet.8">
                  <p:embed/>
                  <p:pic>
                    <p:nvPicPr>
                      <p:cNvPr id="0" name="Picture 18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568700"/>
                        <a:ext cx="4168775" cy="1266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38" y="3429000"/>
            <a:ext cx="22145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57938" y="5214938"/>
            <a:ext cx="2214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466" name="Группа 29"/>
          <p:cNvGrpSpPr>
            <a:grpSpLocks/>
          </p:cNvGrpSpPr>
          <p:nvPr/>
        </p:nvGrpSpPr>
        <p:grpSpPr bwMode="auto">
          <a:xfrm>
            <a:off x="4143375" y="1714500"/>
            <a:ext cx="2038350" cy="160496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264" y="2357337"/>
              <a:ext cx="285806" cy="714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13"/>
              <a:ext cx="285806" cy="7142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202" y="3143007"/>
              <a:ext cx="285806" cy="7142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264" y="2762075"/>
              <a:ext cx="285806" cy="7142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238" y="1857364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238" y="2252581"/>
              <a:ext cx="1714836" cy="4618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238" y="2635098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238" y="3000157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88" y="1714500"/>
            <a:ext cx="214312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8" name="Группа 40"/>
          <p:cNvGrpSpPr>
            <a:grpSpLocks/>
          </p:cNvGrpSpPr>
          <p:nvPr/>
        </p:nvGrpSpPr>
        <p:grpSpPr bwMode="auto">
          <a:xfrm>
            <a:off x="4214813" y="3714749"/>
            <a:ext cx="2059409" cy="1337336"/>
            <a:chOff x="4286248" y="3896029"/>
            <a:chExt cx="2090566" cy="1226748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305" y="4000877"/>
              <a:ext cx="285239" cy="7135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363"/>
              <a:ext cx="285238" cy="7135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575742" y="4360497"/>
              <a:ext cx="1801072" cy="7622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47" y="3896029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88" y="3587750"/>
            <a:ext cx="214312" cy="142542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70" name="Группа 42"/>
          <p:cNvGrpSpPr>
            <a:grpSpLocks/>
          </p:cNvGrpSpPr>
          <p:nvPr/>
        </p:nvGrpSpPr>
        <p:grpSpPr bwMode="auto">
          <a:xfrm>
            <a:off x="4286252" y="5301208"/>
            <a:ext cx="2445989" cy="1263045"/>
            <a:chOff x="4286248" y="3909632"/>
            <a:chExt cx="2482994" cy="115814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306" y="4000836"/>
              <a:ext cx="285238" cy="713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127"/>
              <a:ext cx="285239" cy="7132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576320" y="4305798"/>
              <a:ext cx="2192922" cy="761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76320" y="3909632"/>
              <a:ext cx="1714654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25" y="5214938"/>
            <a:ext cx="214313" cy="131040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09892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872085"/>
              </p:ext>
            </p:extLst>
          </p:nvPr>
        </p:nvGraphicFramePr>
        <p:xfrm>
          <a:off x="251520" y="4869160"/>
          <a:ext cx="8424936" cy="14630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112568"/>
                <a:gridCol w="1080120"/>
                <a:gridCol w="1080120"/>
                <a:gridCol w="115212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1838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«Повышение энергетической эффективности в муниципальном </a:t>
                      </a: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 жилищном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75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«Развитие сетей энергоснабжения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123,7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03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124,6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395536" y="3429000"/>
            <a:ext cx="763284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организацию уличного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освещения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модернизацию освещения пешеходных переходов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строительство сетей газоснабжения от ГРС к участкам ТОР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TextBox 5"/>
          <p:cNvSpPr txBox="1">
            <a:spLocks noChangeArrowheads="1"/>
          </p:cNvSpPr>
          <p:nvPr/>
        </p:nvSpPr>
        <p:spPr bwMode="auto">
          <a:xfrm>
            <a:off x="7668344" y="450912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38244" name="Picture 4" descr="http://banzaiclub.premium.cs2.netpoint-dc.com/uploads/posts/2013-12/1387169592_q6mz8qip85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81"/>
          <a:stretch/>
        </p:blipFill>
        <p:spPr bwMode="auto">
          <a:xfrm>
            <a:off x="1475656" y="404664"/>
            <a:ext cx="5976664" cy="306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8369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47466506"/>
              </p:ext>
            </p:extLst>
          </p:nvPr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504" y="2437201"/>
            <a:ext cx="3643312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аварийного жилищного фонда в общей площади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066" y="3750726"/>
            <a:ext cx="378618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помещений, находящихся                           в муниципальной собственности, требующих проведения ремонта, в общей площади муниципального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6472" y="5045987"/>
            <a:ext cx="371475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МКД, в которых выполнен выборочный капитальный ремонт, от общего количества МКД, включенных в Региональную программу капитального ремонта,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0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888762" y="542966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21903" y="385331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21903" y="247886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343400" y="2197100"/>
          <a:ext cx="4094163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8" name="Worksheet" r:id="rId8" imgW="4213858" imgH="1013472" progId="Excel.Sheet.8">
                  <p:embed/>
                </p:oleObj>
              </mc:Choice>
              <mc:Fallback>
                <p:oleObj name="Worksheet" r:id="rId8" imgW="4213858" imgH="1013472" progId="Excel.Sheet.8">
                  <p:embed/>
                  <p:pic>
                    <p:nvPicPr>
                      <p:cNvPr id="0" name="Picture 17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2197100"/>
                        <a:ext cx="4094163" cy="1006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343400" y="3556000"/>
          <a:ext cx="4094163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9" name="Worksheet" r:id="rId10" imgW="4213858" imgH="1013472" progId="Excel.Sheet.8">
                  <p:embed/>
                </p:oleObj>
              </mc:Choice>
              <mc:Fallback>
                <p:oleObj name="Worksheet" r:id="rId10" imgW="4213858" imgH="1013472" progId="Excel.Sheet.8">
                  <p:embed/>
                  <p:pic>
                    <p:nvPicPr>
                      <p:cNvPr id="0" name="Picture 17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3556000"/>
                        <a:ext cx="4094163" cy="1006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343400" y="5156200"/>
          <a:ext cx="4094163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0" name="Worksheet" r:id="rId12" imgW="4213858" imgH="1013472" progId="Excel.Sheet.8">
                  <p:embed/>
                </p:oleObj>
              </mc:Choice>
              <mc:Fallback>
                <p:oleObj name="Worksheet" r:id="rId12" imgW="4213858" imgH="1013472" progId="Excel.Sheet.8">
                  <p:embed/>
                  <p:pic>
                    <p:nvPicPr>
                      <p:cNvPr id="0" name="Picture 17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5156200"/>
                        <a:ext cx="4094163" cy="1003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43609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833879"/>
              </p:ext>
            </p:extLst>
          </p:nvPr>
        </p:nvGraphicFramePr>
        <p:xfrm>
          <a:off x="107504" y="3657600"/>
          <a:ext cx="8280919" cy="301752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968552"/>
                <a:gridCol w="1152128"/>
                <a:gridCol w="1084881"/>
                <a:gridCol w="1075358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реализация проекта «Губернаторская ипотека» на территории Томской области»</a:t>
                      </a:r>
                      <a:endParaRPr lang="ru-RU" sz="1200" i="1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жилых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помещений, находящихся в муниципальной собственности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в многоквартирных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домах в части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0901" name="TextBox 5"/>
          <p:cNvSpPr txBox="1">
            <a:spLocks noChangeArrowheads="1"/>
          </p:cNvSpPr>
          <p:nvPr/>
        </p:nvSpPr>
        <p:spPr bwMode="auto">
          <a:xfrm>
            <a:off x="7380312" y="335699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87042" name="Picture 2" descr="https://img04.domclick.ru/79/1b/791bec0a7279aa4acff3d514656542e2383b39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548680"/>
            <a:ext cx="4752528" cy="2736304"/>
          </a:xfrm>
          <a:prstGeom prst="rect">
            <a:avLst/>
          </a:prstGeom>
          <a:noFill/>
        </p:spPr>
      </p:pic>
      <p:pic>
        <p:nvPicPr>
          <p:cNvPr id="87044" name="Picture 4" descr="http://itd2.mycdn.me/image?id=893142446211&amp;t=20&amp;plc=MOBILE&amp;tkn=*A5VAeuW4130f6L0Spw-tObA9mx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8680"/>
            <a:ext cx="3436639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505931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2455861"/>
            <a:ext cx="3643312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71438" y="3783011"/>
            <a:ext cx="37861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514199"/>
            <a:ext cx="3714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благоустройству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территорий, %</a:t>
            </a:r>
          </a:p>
        </p:txBody>
      </p:sp>
      <p:sp>
        <p:nvSpPr>
          <p:cNvPr id="21514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14750" y="571501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14750" y="4085438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714750" y="265667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7246037"/>
              </p:ext>
            </p:extLst>
          </p:nvPr>
        </p:nvGraphicFramePr>
        <p:xfrm>
          <a:off x="4305300" y="2451100"/>
          <a:ext cx="4197350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55" name="Лист" r:id="rId8" imgW="4213858" imgH="601992" progId="Excel.Sheet.8">
                  <p:embed/>
                </p:oleObj>
              </mc:Choice>
              <mc:Fallback>
                <p:oleObj name="Лист" r:id="rId8" imgW="4213858" imgH="601992" progId="Excel.Sheet.8">
                  <p:embed/>
                  <p:pic>
                    <p:nvPicPr>
                      <p:cNvPr id="0" name="Picture 17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451100"/>
                        <a:ext cx="4197350" cy="5953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4835395"/>
              </p:ext>
            </p:extLst>
          </p:nvPr>
        </p:nvGraphicFramePr>
        <p:xfrm>
          <a:off x="4358104" y="3927847"/>
          <a:ext cx="4144546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56" name="Лист" r:id="rId10" imgW="4213858" imgH="601992" progId="Excel.Sheet.8">
                  <p:embed/>
                </p:oleObj>
              </mc:Choice>
              <mc:Fallback>
                <p:oleObj name="Лист" r:id="rId10" imgW="4213858" imgH="601992" progId="Excel.Sheet.8">
                  <p:embed/>
                  <p:pic>
                    <p:nvPicPr>
                      <p:cNvPr id="0" name="Picture 17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8104" y="3927847"/>
                        <a:ext cx="4144546" cy="5953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1944036"/>
              </p:ext>
            </p:extLst>
          </p:nvPr>
        </p:nvGraphicFramePr>
        <p:xfrm>
          <a:off x="4326154" y="5633016"/>
          <a:ext cx="4176496" cy="5926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57" name="Лист" r:id="rId12" imgW="4213858" imgH="601992" progId="Excel.Sheet.8">
                  <p:embed/>
                </p:oleObj>
              </mc:Choice>
              <mc:Fallback>
                <p:oleObj name="Лист" r:id="rId12" imgW="4213858" imgH="601992" progId="Excel.Sheet.8">
                  <p:embed/>
                  <p:pic>
                    <p:nvPicPr>
                      <p:cNvPr id="0" name="Picture 17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6154" y="5633016"/>
                        <a:ext cx="4176496" cy="59262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54366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4762" y="1700808"/>
            <a:ext cx="448567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18730"/>
              </p:ext>
            </p:extLst>
          </p:nvPr>
        </p:nvGraphicFramePr>
        <p:xfrm>
          <a:off x="395536" y="5157192"/>
          <a:ext cx="8424936" cy="15544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1048583"/>
                <a:gridCol w="1152128"/>
                <a:gridCol w="1152128"/>
              </a:tblGrid>
              <a:tr h="42289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общественных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пространств, из них: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«Формирование комфортной городской среды»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94432785"/>
              </p:ext>
            </p:extLst>
          </p:nvPr>
        </p:nvGraphicFramePr>
        <p:xfrm>
          <a:off x="467544" y="357736"/>
          <a:ext cx="8856984" cy="1991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1925" name="TextBox 7"/>
          <p:cNvSpPr txBox="1">
            <a:spLocks noChangeArrowheads="1"/>
          </p:cNvSpPr>
          <p:nvPr/>
        </p:nvSpPr>
        <p:spPr bwMode="auto">
          <a:xfrm>
            <a:off x="7668344" y="4869160"/>
            <a:ext cx="128180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sp>
        <p:nvSpPr>
          <p:cNvPr id="2" name="AutoShape 2" descr="ÐÑÐ¾ÐµÐºÑ Â«Ð¤Ð¾ÑÐ¼Ð¸ÑÐ¾Ð²Ð°Ð½Ð¸Ðµ ÐºÐ¾Ð¼ÑÐ¾ÑÑÐ½Ð¾Ð¹ Ð³Ð¾ÑÐ¾Ð´ÑÐºÐ¾Ð¹ ÑÑÐµÐ´ÑÂ» | ÐÐ´Ð¼Ð¸Ð½Ð¸ÑÑÑÐ°ÑÐ¸Ñ Ð¢Ð¾Ð¼ÑÐºÐ¾Ð¹  Ð¾Ð±Ð»Ð°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3057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9" y="2348881"/>
            <a:ext cx="4032447" cy="2848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164719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67764565"/>
              </p:ext>
            </p:extLst>
          </p:nvPr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535" name="Прямоугольник 9"/>
          <p:cNvSpPr>
            <a:spLocks noChangeArrowheads="1"/>
          </p:cNvSpPr>
          <p:nvPr/>
        </p:nvSpPr>
        <p:spPr bwMode="auto">
          <a:xfrm>
            <a:off x="1928813" y="2214563"/>
            <a:ext cx="550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780928"/>
            <a:ext cx="300037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дорог,     не соответствовавших нормативам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отношению к общей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площади дорог),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52144" y="5292736"/>
            <a:ext cx="3286125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Доля обеспеченных теплоснабжением жилых многоквартирных домов,            не имеющих приборов учета тепла,        от общего количества многоквартирных домов,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0909" y="3942563"/>
            <a:ext cx="3071813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3563888" y="551723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77" name="Object 5"/>
          <p:cNvGraphicFramePr>
            <a:graphicFrameLocks/>
          </p:cNvGraphicFramePr>
          <p:nvPr/>
        </p:nvGraphicFramePr>
        <p:xfrm>
          <a:off x="4419600" y="5219700"/>
          <a:ext cx="3821113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21" name="Worksheet" r:id="rId8" imgW="4183387" imgH="617328" progId="Excel.Sheet.8">
                  <p:embed/>
                </p:oleObj>
              </mc:Choice>
              <mc:Fallback>
                <p:oleObj name="Worksheet" r:id="rId8" imgW="4183387" imgH="617328" progId="Excel.Sheet.8">
                  <p:embed/>
                  <p:pic>
                    <p:nvPicPr>
                      <p:cNvPr id="0" name="Picture 17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5219700"/>
                        <a:ext cx="3821113" cy="566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478" name="Object 6"/>
          <p:cNvGraphicFramePr>
            <a:graphicFrameLocks/>
          </p:cNvGraphicFramePr>
          <p:nvPr/>
        </p:nvGraphicFramePr>
        <p:xfrm>
          <a:off x="4419600" y="4000500"/>
          <a:ext cx="392906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22" name="Worksheet" r:id="rId10" imgW="4190950" imgH="990576" progId="Excel.Sheet.8">
                  <p:embed/>
                </p:oleObj>
              </mc:Choice>
              <mc:Fallback>
                <p:oleObj name="Worksheet" r:id="rId10" imgW="4190950" imgH="990576" progId="Excel.Sheet.8">
                  <p:embed/>
                  <p:pic>
                    <p:nvPicPr>
                      <p:cNvPr id="0" name="Picture 17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4000500"/>
                        <a:ext cx="3929063" cy="912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Стрелка вправо 19"/>
          <p:cNvSpPr/>
          <p:nvPr/>
        </p:nvSpPr>
        <p:spPr>
          <a:xfrm>
            <a:off x="3563888" y="4149080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80" name="Object 8"/>
          <p:cNvGraphicFramePr>
            <a:graphicFrameLocks/>
          </p:cNvGraphicFramePr>
          <p:nvPr/>
        </p:nvGraphicFramePr>
        <p:xfrm>
          <a:off x="4716016" y="2844800"/>
          <a:ext cx="3528392" cy="6562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23" name="Worksheet" r:id="rId12" imgW="4183387" imgH="617328" progId="Excel.Sheet.8">
                  <p:embed/>
                </p:oleObj>
              </mc:Choice>
              <mc:Fallback>
                <p:oleObj name="Worksheet" r:id="rId12" imgW="4183387" imgH="617328" progId="Excel.Sheet.8">
                  <p:embed/>
                  <p:pic>
                    <p:nvPicPr>
                      <p:cNvPr id="0" name="Picture 17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2844800"/>
                        <a:ext cx="3528392" cy="6562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5171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539723"/>
              </p:ext>
            </p:extLst>
          </p:nvPr>
        </p:nvGraphicFramePr>
        <p:xfrm>
          <a:off x="256391" y="2912675"/>
          <a:ext cx="8132034" cy="3749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712927"/>
                <a:gridCol w="806369"/>
                <a:gridCol w="806369"/>
                <a:gridCol w="806369"/>
              </a:tblGrid>
              <a:tr h="44431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ВЦП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и ремонт улично-дорожной сети внегородских территорий ЗАТО Северск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«Создание условий для развития субъектов малых форм хозяйствования и обеспечения граждан внегородских территорий услугами теплоснабжения»,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23,7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ВЦП «Возмещение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ресурсоснабжающим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организациям затрат в связи с оказанием услуг в сфере теплоснабжения и водоснабжения гражданам на внегородских территориях ЗАТО Северск»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23,1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6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2965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12" y="93007"/>
            <a:ext cx="79551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899592" y="1340768"/>
            <a:ext cx="302433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7"/>
          <p:cNvSpPr txBox="1">
            <a:spLocks noChangeArrowheads="1"/>
          </p:cNvSpPr>
          <p:nvPr/>
        </p:nvSpPr>
        <p:spPr bwMode="auto">
          <a:xfrm>
            <a:off x="7452320" y="2636912"/>
            <a:ext cx="12961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7282" name="Picture 2" descr="http://vseverske.info/uploads/posts/2016-08/1470894719_es_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764704"/>
            <a:ext cx="3959944" cy="1944216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404664"/>
            <a:ext cx="5148064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kumimoji="0" lang="ru-RU" sz="1400" b="1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kumimoji="0" lang="ru-RU" sz="14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1268760"/>
            <a:ext cx="2664296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комфортной среды проживания                       на внегородских территориях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173200"/>
              </p:ext>
            </p:extLst>
          </p:nvPr>
        </p:nvGraphicFramePr>
        <p:xfrm>
          <a:off x="71406" y="4929198"/>
          <a:ext cx="8533042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6658"/>
                <a:gridCol w="1224136"/>
                <a:gridCol w="1080120"/>
                <a:gridCol w="1152128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Экологическое развитие ЗАТО </a:t>
                      </a:r>
                      <a:r>
                        <a:rPr lang="ru-RU" sz="1200" kern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38959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9" name="Прямоугольник 15"/>
          <p:cNvSpPr>
            <a:spLocks noChangeArrowheads="1"/>
          </p:cNvSpPr>
          <p:nvPr/>
        </p:nvSpPr>
        <p:spPr bwMode="auto">
          <a:xfrm>
            <a:off x="107504" y="2308225"/>
            <a:ext cx="310147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в экологических мероприятиях, от численности детей этой же возрастной группы, обучающихся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образовательных учреждениях,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0" name="Прямоугольник 16"/>
          <p:cNvSpPr>
            <a:spLocks noChangeArrowheads="1"/>
          </p:cNvSpPr>
          <p:nvPr/>
        </p:nvSpPr>
        <p:spPr bwMode="auto">
          <a:xfrm>
            <a:off x="107504" y="3620160"/>
            <a:ext cx="324549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2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уборкой от отходов,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580904" y="3667456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535564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7" name="Прямоугольник 21"/>
          <p:cNvSpPr>
            <a:spLocks noChangeArrowheads="1"/>
          </p:cNvSpPr>
          <p:nvPr/>
        </p:nvSpPr>
        <p:spPr bwMode="auto">
          <a:xfrm>
            <a:off x="1928813" y="2000250"/>
            <a:ext cx="5357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23568" name="TextBox 11"/>
          <p:cNvSpPr txBox="1">
            <a:spLocks noChangeArrowheads="1"/>
          </p:cNvSpPr>
          <p:nvPr/>
        </p:nvSpPr>
        <p:spPr bwMode="auto">
          <a:xfrm>
            <a:off x="7572375" y="45720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/>
          </p:nvPr>
        </p:nvGraphicFramePr>
        <p:xfrm>
          <a:off x="4064000" y="2298700"/>
          <a:ext cx="4241800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94" name="Worksheet" r:id="rId8" imgW="4257565" imgH="800010" progId="Excel.Sheet.8">
                  <p:embed/>
                </p:oleObj>
              </mc:Choice>
              <mc:Fallback>
                <p:oleObj name="Worksheet" r:id="rId8" imgW="4257565" imgH="800010" progId="Excel.Sheet.8">
                  <p:embed/>
                  <p:pic>
                    <p:nvPicPr>
                      <p:cNvPr id="0" name="Picture 11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0" y="2298700"/>
                        <a:ext cx="4241800" cy="927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18"/>
          <p:cNvGraphicFramePr>
            <a:graphicFrameLocks/>
          </p:cNvGraphicFramePr>
          <p:nvPr>
            <p:extLst/>
          </p:nvPr>
        </p:nvGraphicFramePr>
        <p:xfrm>
          <a:off x="4140200" y="3429000"/>
          <a:ext cx="4079875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95" name="Worksheet" r:id="rId10" imgW="4257565" imgH="790560" progId="Excel.Sheet.8">
                  <p:embed/>
                </p:oleObj>
              </mc:Choice>
              <mc:Fallback>
                <p:oleObj name="Worksheet" r:id="rId10" imgW="4257565" imgH="790560" progId="Excel.Sheet.8">
                  <p:embed/>
                  <p:pic>
                    <p:nvPicPr>
                      <p:cNvPr id="0" name="Picture 11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3429000"/>
                        <a:ext cx="4079875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312159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1785938" y="2143125"/>
            <a:ext cx="507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615836"/>
            <a:ext cx="3571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Уровень преступности, преступлений на 100 тыс. населения,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171" y="511773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Мероприятия, направленные на обеспечение безопасности в период весеннего половодья, % выполненных мероприятий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3866785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22787" y="273031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22787" y="406760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22787" y="531855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21"/>
          <p:cNvGraphicFramePr>
            <a:graphicFrameLocks/>
          </p:cNvGraphicFramePr>
          <p:nvPr>
            <p:extLst/>
          </p:nvPr>
        </p:nvGraphicFramePr>
        <p:xfrm>
          <a:off x="4267200" y="2540000"/>
          <a:ext cx="4251325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97" name="Worksheet" r:id="rId8" imgW="4257565" imgH="1000080" progId="Excel.Sheet.8">
                  <p:embed/>
                </p:oleObj>
              </mc:Choice>
              <mc:Fallback>
                <p:oleObj name="Worksheet" r:id="rId8" imgW="4257565" imgH="1000080" progId="Excel.Sheet.8">
                  <p:embed/>
                  <p:pic>
                    <p:nvPicPr>
                      <p:cNvPr id="0" name="Picture 16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540000"/>
                        <a:ext cx="4251325" cy="989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279900" y="3860800"/>
          <a:ext cx="42449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98" name="Worksheet" r:id="rId10" imgW="4257565" imgH="800010" progId="Excel.Sheet.8">
                  <p:embed/>
                </p:oleObj>
              </mc:Choice>
              <mc:Fallback>
                <p:oleObj name="Worksheet" r:id="rId10" imgW="4257565" imgH="800010" progId="Excel.Sheet.8">
                  <p:embed/>
                  <p:pic>
                    <p:nvPicPr>
                      <p:cNvPr id="0" name="Picture 16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860800"/>
                        <a:ext cx="4244975" cy="788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4"/>
          <p:cNvGraphicFramePr>
            <a:graphicFrameLocks/>
          </p:cNvGraphicFramePr>
          <p:nvPr>
            <p:extLst/>
          </p:nvPr>
        </p:nvGraphicFramePr>
        <p:xfrm>
          <a:off x="4267200" y="5194076"/>
          <a:ext cx="4273550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99" name="Worksheet" r:id="rId12" imgW="4286199" imgH="619110" progId="Excel.Sheet.8">
                  <p:embed/>
                </p:oleObj>
              </mc:Choice>
              <mc:Fallback>
                <p:oleObj name="Worksheet" r:id="rId12" imgW="4286199" imgH="619110" progId="Excel.Sheet.8">
                  <p:embed/>
                  <p:pic>
                    <p:nvPicPr>
                      <p:cNvPr id="0" name="Picture 16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5194076"/>
                        <a:ext cx="4273550" cy="611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409818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584776"/>
              </p:ext>
            </p:extLst>
          </p:nvPr>
        </p:nvGraphicFramePr>
        <p:xfrm>
          <a:off x="71406" y="2375998"/>
          <a:ext cx="8533042" cy="3855855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8626"/>
                <a:gridCol w="1368152"/>
                <a:gridCol w="1224136"/>
                <a:gridCol w="1152128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 на территории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ЗАТО Северск от чрезвычайных ситуаций мирного и военного времени», из них: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5" name="Рисунок 4" descr="17_evgeniy-ryabov-leto.jpg"/>
          <p:cNvPicPr>
            <a:picLocks noChangeAspect="1"/>
          </p:cNvPicPr>
          <p:nvPr/>
        </p:nvPicPr>
        <p:blipFill>
          <a:blip r:embed="rId2" cstate="print"/>
          <a:srcRect b="20582"/>
          <a:stretch>
            <a:fillRect/>
          </a:stretch>
        </p:blipFill>
        <p:spPr>
          <a:xfrm>
            <a:off x="4714875" y="357188"/>
            <a:ext cx="3382963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61_big.jpg"/>
          <p:cNvPicPr>
            <a:picLocks noChangeAspect="1"/>
          </p:cNvPicPr>
          <p:nvPr/>
        </p:nvPicPr>
        <p:blipFill>
          <a:blip r:embed="rId3" cstate="print"/>
          <a:srcRect b="23664"/>
          <a:stretch>
            <a:fillRect/>
          </a:stretch>
        </p:blipFill>
        <p:spPr>
          <a:xfrm>
            <a:off x="214313" y="357188"/>
            <a:ext cx="3929062" cy="1785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3974" name="TextBox 6"/>
          <p:cNvSpPr txBox="1">
            <a:spLocks noChangeArrowheads="1"/>
          </p:cNvSpPr>
          <p:nvPr/>
        </p:nvSpPr>
        <p:spPr bwMode="auto">
          <a:xfrm>
            <a:off x="7572375" y="2071688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</p:spTree>
    <p:extLst>
      <p:ext uri="{BB962C8B-B14F-4D97-AF65-F5344CB8AC3E}">
        <p14:creationId xmlns:p14="http://schemas.microsoft.com/office/powerpoint/2010/main" val="293531404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1" descr="D:\Мои документы\Холоша\СЕВЕРСК ФОТО\_VD997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1"/>
            <a:ext cx="8644446" cy="5762964"/>
          </a:xfrm>
          <a:prstGeom prst="rect">
            <a:avLst/>
          </a:prstGeom>
          <a:noFill/>
        </p:spPr>
      </p:pic>
      <p:sp>
        <p:nvSpPr>
          <p:cNvPr id="84994" name="Rectangle 1"/>
          <p:cNvSpPr>
            <a:spLocks noGrp="1"/>
          </p:cNvSpPr>
          <p:nvPr>
            <p:ph type="body" sz="quarter" idx="10"/>
          </p:nvPr>
        </p:nvSpPr>
        <p:spPr>
          <a:xfrm>
            <a:off x="223453" y="4157261"/>
            <a:ext cx="8672513" cy="271462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«СОВЕРШЕНСТВОВАНИЕ ДЕЙСТВУЮЩЕЙ СИСТЕМЫ МУНИЦИПАЛЬНОГО УПРАВЛЕНИЯ»</a:t>
            </a:r>
            <a:endParaRPr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77659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248755"/>
              </p:ext>
            </p:extLst>
          </p:nvPr>
        </p:nvGraphicFramePr>
        <p:xfrm>
          <a:off x="179512" y="3356992"/>
          <a:ext cx="8784976" cy="3279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0138"/>
                <a:gridCol w="733404"/>
                <a:gridCol w="884855"/>
                <a:gridCol w="785203"/>
                <a:gridCol w="773714"/>
                <a:gridCol w="773714"/>
                <a:gridCol w="733948"/>
              </a:tblGrid>
              <a:tr h="44446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2021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</a:tr>
              <a:tr h="2091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75,9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80,7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73,5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38,8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55,0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52,1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3.Развитие информационного общества 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 2022 года Цифровое развитие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ДЕЙСТВУЮЩЕЙ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143,7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133,9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142,6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134,9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126,9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smtClean="0">
                          <a:solidFill>
                            <a:schemeClr val="tx1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3,2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3,6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3,4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24744"/>
            <a:ext cx="297310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5735787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61236788"/>
              </p:ext>
            </p:extLst>
          </p:nvPr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975017"/>
              </p:ext>
            </p:extLst>
          </p:nvPr>
        </p:nvGraphicFramePr>
        <p:xfrm>
          <a:off x="71406" y="4500570"/>
          <a:ext cx="8533042" cy="188749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1228127"/>
                <a:gridCol w="1152128"/>
                <a:gridCol w="1152128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долговой устойчивости бюджета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1495987"/>
            <a:ext cx="42862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43188" y="3268199"/>
            <a:ext cx="25717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11960" y="1475846"/>
            <a:ext cx="42827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налоговых и неналоговых доходов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(за исключением поступлений по доп. нормативам отчислений) в общем объеме собственных доходов,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4" name="Диаграмма 21"/>
          <p:cNvGraphicFramePr>
            <a:graphicFrameLocks/>
          </p:cNvGraphicFramePr>
          <p:nvPr>
            <p:extLst/>
          </p:nvPr>
        </p:nvGraphicFramePr>
        <p:xfrm>
          <a:off x="5346700" y="3251200"/>
          <a:ext cx="3238500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33" name="Worksheet" r:id="rId8" imgW="3581423" imgH="609660" progId="Excel.Sheet.8">
                  <p:embed/>
                </p:oleObj>
              </mc:Choice>
              <mc:Fallback>
                <p:oleObj name="Worksheet" r:id="rId8" imgW="3581423" imgH="609660" progId="Excel.Sheet.8">
                  <p:embed/>
                  <p:pic>
                    <p:nvPicPr>
                      <p:cNvPr id="0" name="Picture 179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700" y="3251200"/>
                        <a:ext cx="3238500" cy="601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1" name="TextBox 10"/>
          <p:cNvSpPr txBox="1">
            <a:spLocks noChangeArrowheads="1"/>
          </p:cNvSpPr>
          <p:nvPr/>
        </p:nvSpPr>
        <p:spPr bwMode="auto">
          <a:xfrm>
            <a:off x="7500938" y="421481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5612" name="Рисунок 14" descr="59ea1d56c92a515f3a829b28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43250"/>
            <a:ext cx="2643188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0" y="2082800"/>
          <a:ext cx="4241800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34" name="Worksheet" r:id="rId11" imgW="4286199" imgH="1209600" progId="Excel.Sheet.8">
                  <p:embed/>
                </p:oleObj>
              </mc:Choice>
              <mc:Fallback>
                <p:oleObj name="Worksheet" r:id="rId11" imgW="4286199" imgH="1209600" progId="Excel.Sheet.8">
                  <p:embed/>
                  <p:pic>
                    <p:nvPicPr>
                      <p:cNvPr id="0" name="Picture 180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82800"/>
                        <a:ext cx="4241800" cy="1209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633515"/>
              </p:ext>
            </p:extLst>
          </p:nvPr>
        </p:nvGraphicFramePr>
        <p:xfrm>
          <a:off x="4427538" y="2349500"/>
          <a:ext cx="4027487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35" name="Worksheet" r:id="rId13" imgW="4276745" imgH="609660" progId="Excel.Sheet.8">
                  <p:embed/>
                </p:oleObj>
              </mc:Choice>
              <mc:Fallback>
                <p:oleObj name="Worksheet" r:id="rId13" imgW="4276745" imgH="609660" progId="Excel.Sheet.8">
                  <p:embed/>
                  <p:pic>
                    <p:nvPicPr>
                      <p:cNvPr id="0" name="Picture 181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2349500"/>
                        <a:ext cx="4027487" cy="615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550263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285728"/>
          <a:ext cx="8429684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556792"/>
            <a:ext cx="35718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государственную регистрацию права собственности, от общего количества объектов недвижимости, числящихся в Реестре муниципального имущества ЗАТО Северск и подлежащих регистрации,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2" name="Прямоугольник 16"/>
          <p:cNvSpPr>
            <a:spLocks noChangeArrowheads="1"/>
          </p:cNvSpPr>
          <p:nvPr/>
        </p:nvSpPr>
        <p:spPr bwMode="auto">
          <a:xfrm>
            <a:off x="107504" y="3789040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%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92494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земельных участков, являющихся объектами налогообложения земельным налогом,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общей площади территории городского округа,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861897" y="193516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51920" y="314096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3851920" y="4797152"/>
            <a:ext cx="428628" cy="428628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7" name="Диаграмма 18"/>
          <p:cNvGraphicFramePr>
            <a:graphicFrameLocks/>
          </p:cNvGraphicFramePr>
          <p:nvPr>
            <p:extLst/>
          </p:nvPr>
        </p:nvGraphicFramePr>
        <p:xfrm>
          <a:off x="4283968" y="1844824"/>
          <a:ext cx="42799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29" name="Worksheet" r:id="rId8" imgW="4286199" imgH="619110" progId="Excel.Sheet.8">
                  <p:embed/>
                </p:oleObj>
              </mc:Choice>
              <mc:Fallback>
                <p:oleObj name="Worksheet" r:id="rId8" imgW="4286199" imgH="619110" progId="Excel.Sheet.8">
                  <p:embed/>
                  <p:pic>
                    <p:nvPicPr>
                      <p:cNvPr id="0" name="Picture 225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1844824"/>
                        <a:ext cx="4279900" cy="63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211960" y="2996952"/>
          <a:ext cx="4135884" cy="686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30" name="Worksheet" r:id="rId10" imgW="4286199" imgH="619110" progId="Excel.Sheet.8">
                  <p:embed/>
                </p:oleObj>
              </mc:Choice>
              <mc:Fallback>
                <p:oleObj name="Worksheet" r:id="rId10" imgW="4286199" imgH="619110" progId="Excel.Sheet.8">
                  <p:embed/>
                  <p:pic>
                    <p:nvPicPr>
                      <p:cNvPr id="0" name="Picture 226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960" y="2996952"/>
                        <a:ext cx="4135884" cy="6863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0"/>
          <p:cNvGraphicFramePr>
            <a:graphicFrameLocks/>
          </p:cNvGraphicFramePr>
          <p:nvPr>
            <p:extLst/>
          </p:nvPr>
        </p:nvGraphicFramePr>
        <p:xfrm>
          <a:off x="4211638" y="4005263"/>
          <a:ext cx="42513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31" name="Worksheet" r:id="rId12" imgW="4257565" imgH="600210" progId="Excel.Sheet.8">
                  <p:embed/>
                </p:oleObj>
              </mc:Choice>
              <mc:Fallback>
                <p:oleObj name="Worksheet" r:id="rId12" imgW="4257565" imgH="600210" progId="Excel.Sheet.8">
                  <p:embed/>
                  <p:pic>
                    <p:nvPicPr>
                      <p:cNvPr id="0" name="Picture 22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638" y="4005263"/>
                        <a:ext cx="425132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16"/>
          <p:cNvSpPr>
            <a:spLocks noChangeArrowheads="1"/>
          </p:cNvSpPr>
          <p:nvPr/>
        </p:nvSpPr>
        <p:spPr bwMode="auto">
          <a:xfrm>
            <a:off x="179512" y="4869160"/>
            <a:ext cx="3571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 м3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8" name="Object 8"/>
          <p:cNvGraphicFramePr>
            <a:graphicFrameLocks/>
          </p:cNvGraphicFramePr>
          <p:nvPr/>
        </p:nvGraphicFramePr>
        <p:xfrm>
          <a:off x="4279900" y="4724400"/>
          <a:ext cx="42799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32" name="Worksheet" r:id="rId14" imgW="4286199" imgH="609660" progId="Excel.Sheet.8">
                  <p:embed/>
                </p:oleObj>
              </mc:Choice>
              <mc:Fallback>
                <p:oleObj name="Worksheet" r:id="rId14" imgW="4286199" imgH="609660" progId="Excel.Sheet.8">
                  <p:embed/>
                  <p:pic>
                    <p:nvPicPr>
                      <p:cNvPr id="0" name="Picture 228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4724400"/>
                        <a:ext cx="4279900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Стрелка вправо 24"/>
          <p:cNvSpPr/>
          <p:nvPr/>
        </p:nvSpPr>
        <p:spPr>
          <a:xfrm>
            <a:off x="3851920" y="407707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A304F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7208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192162"/>
              </p:ext>
            </p:extLst>
          </p:nvPr>
        </p:nvGraphicFramePr>
        <p:xfrm>
          <a:off x="179512" y="476672"/>
          <a:ext cx="8389596" cy="304653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1259924"/>
                <a:gridCol w="1224136"/>
                <a:gridCol w="1152128"/>
              </a:tblGrid>
              <a:tr h="48146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814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7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3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300" b="0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300" b="0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300" b="0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7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устойчивого управления лесами ЗАТО Северск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19,7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11,8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47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46,3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45,6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45,7</a:t>
                      </a:r>
                      <a:endParaRPr lang="ru-RU" sz="13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881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80,7</a:t>
                      </a:r>
                      <a:endParaRPr lang="ru-RU" sz="13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73,5</a:t>
                      </a:r>
                      <a:endParaRPr lang="ru-RU" sz="13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72,6</a:t>
                      </a:r>
                      <a:endParaRPr lang="ru-RU" sz="13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8344" y="188640"/>
            <a:ext cx="87786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7" name="Picture 2" descr="https://im0-tub-ru.yandex.net/i?id=8e1a28441d8f09eba6c57c2b5a3fc163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7032"/>
            <a:ext cx="8496944" cy="26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473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7544" y="0"/>
            <a:ext cx="8424936" cy="369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«Цифровое развитие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/>
          </p:nvPr>
        </p:nvGraphicFramePr>
        <p:xfrm>
          <a:off x="467544" y="245688"/>
          <a:ext cx="8429684" cy="17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911264"/>
            <a:ext cx="3571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муниципальных информационных систем ЗАТО Северск, единиц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1" y="2780928"/>
            <a:ext cx="35718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995936" y="208288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067944" y="3068960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85" name="Picture 13" descr="https://economic-definition.com/Images/Forex_Otzovik/290/380/3251090491-dostup_k_informacii_cherez_global_nuyu_cifrovuyu_set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8259" y="3899957"/>
            <a:ext cx="3811881" cy="2448272"/>
          </a:xfrm>
          <a:prstGeom prst="rect">
            <a:avLst/>
          </a:prstGeom>
          <a:noFill/>
        </p:spPr>
      </p:pic>
      <p:graphicFrame>
        <p:nvGraphicFramePr>
          <p:cNvPr id="11" name="Диаграмма 18"/>
          <p:cNvGraphicFramePr>
            <a:graphicFrameLocks/>
          </p:cNvGraphicFramePr>
          <p:nvPr>
            <p:extLst/>
          </p:nvPr>
        </p:nvGraphicFramePr>
        <p:xfrm>
          <a:off x="4394200" y="1905000"/>
          <a:ext cx="4267200" cy="875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94" name="Worksheet" r:id="rId9" imgW="4286199" imgH="1019250" progId="Excel.Sheet.8">
                  <p:embed/>
                </p:oleObj>
              </mc:Choice>
              <mc:Fallback>
                <p:oleObj name="Worksheet" r:id="rId9" imgW="4286199" imgH="1019250" progId="Excel.Sheet.8">
                  <p:embed/>
                  <p:pic>
                    <p:nvPicPr>
                      <p:cNvPr id="0" name="Picture 112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1905000"/>
                        <a:ext cx="4267200" cy="8759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4394200" y="2996952"/>
          <a:ext cx="4257675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95" name="Worksheet" r:id="rId11" imgW="4267290" imgH="609660" progId="Excel.Sheet.8">
                  <p:embed/>
                </p:oleObj>
              </mc:Choice>
              <mc:Fallback>
                <p:oleObj name="Worksheet" r:id="rId11" imgW="4267290" imgH="609660" progId="Excel.Sheet.8">
                  <p:embed/>
                  <p:pic>
                    <p:nvPicPr>
                      <p:cNvPr id="0" name="Picture 113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996952"/>
                        <a:ext cx="4257675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135413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400150"/>
              </p:ext>
            </p:extLst>
          </p:nvPr>
        </p:nvGraphicFramePr>
        <p:xfrm>
          <a:off x="323527" y="728835"/>
          <a:ext cx="8424937" cy="226537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860945"/>
                <a:gridCol w="1211757"/>
                <a:gridCol w="1069197"/>
                <a:gridCol w="1283038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427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Цифровизация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городского хозяйства «Умный город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Импортозамещение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информационных технологиях»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«Эффективное управление с использованием информационно-телекоммуникационных технологий в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293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07155" y="92247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«Цифровое развитие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666276" y="438501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pic>
        <p:nvPicPr>
          <p:cNvPr id="126978" name="Picture 2" descr="http://commitpoint.com/assets/images/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84984"/>
            <a:ext cx="5112568" cy="340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69664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 descr="https://scontent-arn2-1.cdninstagram.com/v/t51.2885-15/e35/75518378_1069788086696994_7957258371943647290_n.jpg?_nc_ht=scontent-arn2-1.cdninstagram.com&amp;_nc_cat=106&amp;_nc_ohc=IThO5bdwUb4AX-yDPW4&amp;tp=1&amp;oh=30db04dd002f8378f8cd782beb4538a9&amp;oe=600C099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6632"/>
            <a:ext cx="867154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04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581128"/>
            <a:ext cx="8672513" cy="2205435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lang="ru-RU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«ДИВЕРСИФИКАЦИЯ ЭКОНОМИКИ»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2174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51520" y="2207516"/>
            <a:ext cx="31432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4364" y="3492504"/>
            <a:ext cx="33575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занятых в сфере малого и среднего предпринимательства , включая индивидуальных предпринимателей,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4941168"/>
            <a:ext cx="3071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общем числе занятых ЗАТО </a:t>
            </a:r>
            <a:r>
              <a:rPr lang="ru-RU" sz="12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707904" y="240833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707904" y="3786190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07904" y="515719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" name="Диаграмма 16"/>
          <p:cNvGraphicFramePr>
            <a:graphicFrameLocks/>
          </p:cNvGraphicFramePr>
          <p:nvPr>
            <p:extLst/>
          </p:nvPr>
        </p:nvGraphicFramePr>
        <p:xfrm>
          <a:off x="4279900" y="2197100"/>
          <a:ext cx="4203700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93" name="Worksheet" r:id="rId8" imgW="4221421" imgH="792504" progId="Excel.Sheet.8">
                  <p:embed/>
                </p:oleObj>
              </mc:Choice>
              <mc:Fallback>
                <p:oleObj name="Worksheet" r:id="rId8" imgW="4221421" imgH="792504" progId="Excel.Sheet.8">
                  <p:embed/>
                  <p:pic>
                    <p:nvPicPr>
                      <p:cNvPr id="0" name="Picture 16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197100"/>
                        <a:ext cx="4203700" cy="782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279900" y="3479800"/>
          <a:ext cx="420370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94" name="Worksheet" r:id="rId10" imgW="4221421" imgH="1181088" progId="Excel.Sheet.8">
                  <p:embed/>
                </p:oleObj>
              </mc:Choice>
              <mc:Fallback>
                <p:oleObj name="Worksheet" r:id="rId10" imgW="4221421" imgH="1181088" progId="Excel.Sheet.8">
                  <p:embed/>
                  <p:pic>
                    <p:nvPicPr>
                      <p:cNvPr id="0" name="Picture 16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479800"/>
                        <a:ext cx="4203700" cy="1168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292600" y="4965700"/>
          <a:ext cx="414020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95" name="Worksheet" r:id="rId12" imgW="4213858" imgH="601992" progId="Excel.Sheet.8">
                  <p:embed/>
                </p:oleObj>
              </mc:Choice>
              <mc:Fallback>
                <p:oleObj name="Worksheet" r:id="rId12" imgW="4213858" imgH="601992" progId="Excel.Sheet.8">
                  <p:embed/>
                  <p:pic>
                    <p:nvPicPr>
                      <p:cNvPr id="0" name="Picture 16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4965700"/>
                        <a:ext cx="4140200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06898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16632"/>
            <a:ext cx="85725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236296" y="2780928"/>
            <a:ext cx="1296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337105"/>
              </p:ext>
            </p:extLst>
          </p:nvPr>
        </p:nvGraphicFramePr>
        <p:xfrm>
          <a:off x="251520" y="3284984"/>
          <a:ext cx="8136904" cy="245704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5472608"/>
                <a:gridCol w="877556"/>
                <a:gridCol w="922644"/>
                <a:gridCol w="864096"/>
              </a:tblGrid>
              <a:tr h="48378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243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 в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3912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 descr="https://tomskw.ru/wp-content/uploads/2020/11/3-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496855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ÐÐ¸Ð·Ð½ÐµÑÐ¼ÐµÐ½Ñ Ð¸Ð·Ð¾Ð¼ÐµÑÑÐ¸ÑÐµÑÐºÐ¸Ðµ Ð¸ÐºÐ¾Ð½ÐºÐ¸ Ñ Ð¼ÑÐ¶ÑÐºÐ¸Ð¼Ð¸ Ð¸ Ð¶ÐµÐ½ÑÐºÐ¸Ð¼Ð¸ Ð»Ð¸ÑÐ°Ð¼Ð¸ Ð¸ Ð´ÐµÐ½ÑÐ³Ð¸ Ð¸ Ð±Ð¸Ð·Ð½ÐµÑ ÑÐ¸Ð¼Ð²Ð¾Ð»Ñ Ð¸Ð·Ð¾Ð»Ð¸ÑÐ¾Ð²Ð°Ð½Ñ ÐÐµÑÐ¿Ð»Ð°ÑÐ½ÑÐµ Ð²ÐµÐºÑÐ¾ÑÑ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548680"/>
            <a:ext cx="3168352" cy="237626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" y="1508005"/>
            <a:ext cx="3849025" cy="2035792"/>
          </a:xfrm>
          <a:prstGeom prst="rect">
            <a:avLst/>
          </a:prstGeom>
        </p:spPr>
      </p:pic>
      <p:pic>
        <p:nvPicPr>
          <p:cNvPr id="8" name="Рисунок 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7463" y="3645024"/>
            <a:ext cx="3956537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064" y="-51333"/>
            <a:ext cx="8229600" cy="98072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ЗАТО СЕВЕРСК В РЕАЛИЗАЦИИ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РЕГИОНАЛЬНЫХ ПРОЕКТОВ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17388"/>
            <a:ext cx="8445624" cy="811412"/>
          </a:xfrm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ЗАТО Северск принимает участие в 6 региональных проектах.</a:t>
            </a:r>
          </a:p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2022-2024 г. запланировано участие в 7 региональных проектах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/>
          </p:nvPr>
        </p:nvGraphicFramePr>
        <p:xfrm>
          <a:off x="683568" y="4149080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83568" y="3573016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494045"/>
            <a:ext cx="2883916" cy="2063712"/>
          </a:xfrm>
          <a:prstGeom prst="rect">
            <a:avLst/>
          </a:prstGeom>
          <a:noFill/>
        </p:spPr>
      </p:pic>
      <p:pic>
        <p:nvPicPr>
          <p:cNvPr id="12290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7534" y="1481785"/>
            <a:ext cx="2951565" cy="2088232"/>
          </a:xfrm>
          <a:prstGeom prst="rect">
            <a:avLst/>
          </a:prstGeom>
          <a:noFill/>
        </p:spPr>
      </p:pic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5724128" y="4005064"/>
            <a:ext cx="27363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300" b="1" dirty="0" smtClean="0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5718016" y="4005064"/>
            <a:ext cx="3240360" cy="229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На 2022 год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запланировано участие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в 7 региональных проектах: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1. «Дорожная сеть»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155,7 млн руб</a:t>
            </a:r>
            <a:r>
              <a:rPr lang="ru-RU" sz="1300" dirty="0" smtClean="0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2. «Формирование комфортной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городской среды»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3,3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3. «Спорт – норма жизни»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13,6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4. «Цифровая образовательная среда»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3,0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5. «Культурная среда»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0,7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6. «Цифровая культура»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0,3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7. «Чистая вода»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3,2 млн руб.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6525322" y="6467236"/>
            <a:ext cx="2483296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408952228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16632"/>
            <a:ext cx="85689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spc="50" dirty="0" smtClean="0">
                <a:ln w="13500">
                  <a:solidFill>
                    <a:srgbClr val="002060">
                      <a:alpha val="65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КАПИТАЛЬНОЕ СТРОИТЕЛЬСТВО, КАПИТАЛЬНЫЙ РЕМОНТ </a:t>
            </a:r>
            <a:br>
              <a:rPr lang="ru-RU" b="1" spc="50" dirty="0" smtClean="0">
                <a:ln w="13500">
                  <a:solidFill>
                    <a:srgbClr val="002060">
                      <a:alpha val="65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b="1" spc="50" dirty="0" smtClean="0">
                <a:ln w="13500">
                  <a:solidFill>
                    <a:srgbClr val="002060">
                      <a:alpha val="6500"/>
                    </a:srgb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И ПРИОБРЕТЕНИЕ ОБОРУДОВАНИЯ</a:t>
            </a:r>
            <a:endParaRPr lang="ru-RU" b="1" spc="50" dirty="0">
              <a:ln w="13500">
                <a:solidFill>
                  <a:srgbClr val="002060">
                    <a:alpha val="6500"/>
                  </a:srgb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23528" y="4028964"/>
          <a:ext cx="6696744" cy="2568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5972"/>
                <a:gridCol w="1380772"/>
              </a:tblGrid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spc="5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Объекты</a:t>
                      </a:r>
                      <a:r>
                        <a:rPr lang="ru-RU" sz="1200" b="1" spc="50" baseline="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spc="5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капитального строительства (2022г.):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Сумма, млн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9709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из них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204,3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725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очистных сооружений бытовых сточных вод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725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 в г.Северске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72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сетей газоснабжения от ГРС к участкам ТОСЭР "Северск" 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663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скважин на существующих подземных водозаборах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6725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инженерной инфраструктуры для размещения ИЖС в пос. Самусь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6636">
                <a:tc>
                  <a:txBody>
                    <a:bodyPr/>
                    <a:lstStyle/>
                    <a:p>
                      <a:pPr algn="l"/>
                      <a:r>
                        <a:rPr lang="ru-RU" sz="120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внутриквартального проезда в микрорайоне №10 в </a:t>
                      </a:r>
                      <a:r>
                        <a:rPr lang="ru-RU" sz="1200" dirty="0" err="1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г.Северске</a:t>
                      </a:r>
                      <a:endParaRPr lang="ru-RU" sz="1200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tx2">
                            <a:lumMod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851160"/>
              </p:ext>
            </p:extLst>
          </p:nvPr>
        </p:nvGraphicFramePr>
        <p:xfrm>
          <a:off x="539553" y="762963"/>
          <a:ext cx="8422745" cy="323088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035224"/>
                <a:gridCol w="1138208"/>
                <a:gridCol w="1062327"/>
                <a:gridCol w="1150930"/>
                <a:gridCol w="1018028"/>
                <a:gridCol w="1018028"/>
              </a:tblGrid>
              <a:tr h="867290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Первонач. </a:t>
                      </a:r>
                      <a:r>
                        <a:rPr lang="ru-RU" sz="13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</a:t>
                      </a: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3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2021г.</a:t>
                      </a:r>
                      <a:endParaRPr lang="ru-RU" sz="13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2021г.</a:t>
                      </a:r>
                    </a:p>
                    <a:p>
                      <a:pPr algn="ctr"/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(на 01.10.2021)</a:t>
                      </a:r>
                      <a:endParaRPr lang="ru-RU" sz="1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Утвержден-ный</a:t>
                      </a: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бюджет 2022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Утвержден-ный</a:t>
                      </a: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бюджет 2023г.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Утвержден-ный</a:t>
                      </a: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бюджет 2024г.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8878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116,1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270,2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252,2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85,8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76,7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08411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</a:t>
                      </a:r>
                    </a:p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70,4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32,7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8878">
                <a:tc>
                  <a:txBody>
                    <a:bodyPr/>
                    <a:lstStyle/>
                    <a:p>
                      <a:pPr algn="r"/>
                      <a:r>
                        <a:rPr lang="ru-RU" sz="14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Объектов социальной сферы</a:t>
                      </a:r>
                      <a:endParaRPr lang="ru-RU" sz="14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28,9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8878">
                <a:tc>
                  <a:txBody>
                    <a:bodyPr/>
                    <a:lstStyle/>
                    <a:p>
                      <a:pPr algn="r"/>
                      <a:r>
                        <a:rPr lang="ru-RU" sz="14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Объектов ЖКХ</a:t>
                      </a:r>
                      <a:endParaRPr lang="ru-RU" sz="14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2,9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8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8878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Приобретение оборудования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18,1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81,7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28,0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14,3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8878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Строительство, реконструкция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27,6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155,8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204,3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71,1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62,2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Блок-схема: объединение 7"/>
          <p:cNvSpPr/>
          <p:nvPr/>
        </p:nvSpPr>
        <p:spPr>
          <a:xfrm rot="16200000">
            <a:off x="73495" y="5300638"/>
            <a:ext cx="500066" cy="357190"/>
          </a:xfrm>
          <a:prstGeom prst="flowChartMerge">
            <a:avLst/>
          </a:prstGeom>
          <a:solidFill>
            <a:schemeClr val="bg2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pic>
        <p:nvPicPr>
          <p:cNvPr id="15362" name="Picture 2" descr="https://minvr.gov.ru/upload/iblock/d3d/gaz-tor-khabarovsk-_2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566" y="4725145"/>
            <a:ext cx="1726731" cy="1296143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309228" y="467184"/>
            <a:ext cx="827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kumimoji="0" lang="ru-RU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лн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руб.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8575248" y="6367893"/>
            <a:ext cx="576064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75238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179512" y="755935"/>
          <a:ext cx="6187421" cy="5894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256584"/>
                <a:gridCol w="930837"/>
              </a:tblGrid>
              <a:tr h="6306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u="none" strike="noStrik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  <a:endParaRPr lang="ru-RU" sz="1400" b="0" u="none" strike="noStrike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b="0" u="none" strike="noStrike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2022 год</a:t>
                      </a:r>
                    </a:p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427771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из них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23041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Центральная детская библиотека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64055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систем пожаротушения в здании Северского музыкального</a:t>
                      </a:r>
                      <a:r>
                        <a:rPr lang="ru-RU" sz="1500" b="0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театра </a:t>
                      </a:r>
                      <a:endParaRPr lang="ru-RU" sz="1500" b="0" i="0" u="none" strike="noStrike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25924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муниципального жилищного фонда </a:t>
                      </a:r>
                    </a:p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ЗАТО Северск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713213">
                <a:tc>
                  <a:txBody>
                    <a:bodyPr/>
                    <a:lstStyle/>
                    <a:p>
                      <a:pPr marL="108000" algn="l" fontAlgn="ctr"/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благоустройства прилегающей территории к Северской школе-интернат для обучающихся</a:t>
                      </a:r>
                    </a:p>
                    <a:p>
                      <a:pPr marL="108000" algn="l" fontAlgn="ctr"/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ОВЗ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94040">
                <a:tc>
                  <a:txBody>
                    <a:bodyPr/>
                    <a:lstStyle/>
                    <a:p>
                      <a:pPr marL="108000" algn="l" fontAlgn="ctr"/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Капитальный ремонт холодного и горячего водоснабжения и водоотведения в здании СОШ № 84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65149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СК "Молодость"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46164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Музея </a:t>
                      </a:r>
                      <a:r>
                        <a:rPr lang="ru-RU" sz="1500" b="0" i="0" u="none" strike="noStrike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endParaRPr lang="ru-RU" sz="1500" b="0" i="0" u="none" strike="noStrike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95644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помещений здания МБОУ ДОД "Центр Поиск"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95644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кровли здания МБУДО ДЮСШ гимнастики им.Р.Кузнецова</a:t>
                      </a: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/>
                      <a:lightRig rig="flood" dir="t"/>
                    </a:cell3D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8557" y="714824"/>
            <a:ext cx="2905443" cy="2038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ый прямоугольник 16"/>
          <p:cNvSpPr>
            <a:spLocks noChangeArrowheads="1"/>
          </p:cNvSpPr>
          <p:nvPr/>
        </p:nvSpPr>
        <p:spPr bwMode="auto">
          <a:xfrm>
            <a:off x="290752" y="123194"/>
            <a:ext cx="8572528" cy="500041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b="1" dirty="0" smtClean="0">
                <a:ln>
                  <a:solidFill>
                    <a:schemeClr val="tx1"/>
                  </a:solidFill>
                </a:ln>
                <a:latin typeface="Times New Roman" panose="02020603050405020304" pitchFamily="18" charset="0"/>
                <a:cs typeface="Times New Roman" pitchFamily="18" charset="0"/>
              </a:rPr>
              <a:t>ОБЪЕКТЫ КАПИТАЛЬНОГО РЕМОНТА</a:t>
            </a:r>
            <a:endParaRPr lang="ru-RU" b="1" cap="all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080" y="476672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 руб.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https://avatars.mds.yandex.net/get-altay/1775373/2a0000016ae32d91eaecf86dee5176775005/XX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1" y="2700510"/>
            <a:ext cx="2833435" cy="1890433"/>
          </a:xfrm>
          <a:prstGeom prst="rect">
            <a:avLst/>
          </a:prstGeom>
          <a:noFill/>
        </p:spPr>
      </p:pic>
      <p:pic>
        <p:nvPicPr>
          <p:cNvPr id="13316" name="Picture 4" descr="http://gorgaz.westsib.ru/wp-content/uploads/2013/04/4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0566" y="4631617"/>
            <a:ext cx="2833434" cy="1770896"/>
          </a:xfrm>
          <a:prstGeom prst="rect">
            <a:avLst/>
          </a:prstGeom>
          <a:noFill/>
        </p:spPr>
      </p:pic>
      <p:sp>
        <p:nvSpPr>
          <p:cNvPr id="11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8575248" y="6367893"/>
            <a:ext cx="576064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3904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НЕПРОГРАММНЫЕ НАПРАВЛЕНИЯ РАСХОДОВ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889449"/>
              </p:ext>
            </p:extLst>
          </p:nvPr>
        </p:nvGraphicFramePr>
        <p:xfrm>
          <a:off x="395536" y="404664"/>
          <a:ext cx="8136904" cy="3354486"/>
        </p:xfrm>
        <a:graphic>
          <a:graphicData uri="http://schemas.openxmlformats.org/drawingml/2006/table">
            <a:tbl>
              <a:tblPr>
                <a:tableStyleId>{E8034E78-7F5D-4C2E-B375-FC64B27BC917}</a:tableStyleId>
              </a:tblPr>
              <a:tblGrid>
                <a:gridCol w="4392488"/>
                <a:gridCol w="1296144"/>
                <a:gridCol w="1224136"/>
                <a:gridCol w="1224136"/>
              </a:tblGrid>
              <a:tr h="524167">
                <a:tc rowSpan="2"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07686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млн.рублей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7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Непрограммные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285,5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292,1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346,5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191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198,8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178,8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175,6</a:t>
                      </a: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Дума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Счетная палата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119,4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условно утвержденные расходы (ст.184.1 БК РФ)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57,1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115,5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5230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фонд непредвиденных расходов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2,8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2,9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15256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резервный фонд по предупреждению и ликвидации </a:t>
                      </a: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ЧС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109570" name="Picture 2" descr="D:\Мои документы\Холоша\СЕВЕРСК ФОТО\IMG_89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933056"/>
            <a:ext cx="4211965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62294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backend.tomsk.ru/api/v1/news-image/145645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41"/>
          <a:stretch/>
        </p:blipFill>
        <p:spPr bwMode="auto">
          <a:xfrm>
            <a:off x="228600" y="116632"/>
            <a:ext cx="8672946" cy="589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76819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  <a:fontScheme name="NewsPrint">
    <a:majorFont>
      <a:latin typeface="Impact"/>
      <a:ea typeface=""/>
      <a:cs typeface=""/>
      <a:font script="Jpan" typeface="HGP創英角ｺﾞｼｯｸUB"/>
      <a:font script="Hang" typeface="HY견고딕"/>
      <a:font script="Hans" typeface="微软雅黑"/>
      <a:font script="Hant" typeface="微軟正黑體"/>
      <a:font script="Arab" typeface="Tahoma"/>
      <a:font script="Hebr" typeface="To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NewsPrint">
    <a:fillStyleLst>
      <a:solidFill>
        <a:schemeClr val="phClr"/>
      </a:solidFill>
      <a:gradFill rotWithShape="1">
        <a:gsLst>
          <a:gs pos="0">
            <a:schemeClr val="phClr">
              <a:tint val="37000"/>
              <a:hueMod val="100000"/>
              <a:satMod val="200000"/>
              <a:lumMod val="88000"/>
            </a:schemeClr>
          </a:gs>
          <a:gs pos="100000">
            <a:schemeClr val="phClr">
              <a:tint val="53000"/>
              <a:shade val="100000"/>
              <a:hueMod val="100000"/>
              <a:satMod val="350000"/>
              <a:lumMod val="79000"/>
            </a:schemeClr>
          </a:gs>
        </a:gsLst>
        <a:lin ang="5400000" scaled="1"/>
      </a:gradFill>
      <a:gradFill rotWithShape="1">
        <a:gsLst>
          <a:gs pos="0">
            <a:schemeClr val="phClr">
              <a:tint val="83000"/>
              <a:shade val="100000"/>
              <a:alpha val="100000"/>
              <a:hueMod val="100000"/>
              <a:satMod val="220000"/>
              <a:lumMod val="90000"/>
            </a:schemeClr>
          </a:gs>
          <a:gs pos="76000">
            <a:schemeClr val="phClr">
              <a:shade val="100000"/>
            </a:schemeClr>
          </a:gs>
          <a:gs pos="100000">
            <a:schemeClr val="phClr">
              <a:shade val="93000"/>
              <a:alpha val="100000"/>
              <a:satMod val="100000"/>
              <a:lumMod val="93000"/>
            </a:schemeClr>
          </a:gs>
        </a:gsLst>
        <a:path path="circle">
          <a:fillToRect l="15000" t="15000" r="100000" b="100000"/>
        </a:path>
      </a:gradFill>
    </a:fillStyleLst>
    <a:lnStyleLst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12700" dir="5280000" rotWithShape="0">
            <a:srgbClr val="000000">
              <a:alpha val="40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3000"/>
            </a:schemeClr>
          </a:gs>
          <a:gs pos="100000">
            <a:schemeClr val="phClr">
              <a:shade val="55000"/>
            </a:schemeClr>
          </a:gs>
        </a:gsLst>
        <a:lin ang="5400000" scaled="1"/>
      </a:gradFill>
      <a:blipFill rotWithShape="1">
        <a:blip xmlns:r="http://schemas.openxmlformats.org/officeDocument/2006/relationships" r:embed="rId1">
          <a:duotone>
            <a:schemeClr val="phClr">
              <a:shade val="20000"/>
              <a:satMod val="350000"/>
              <a:lumMod val="125000"/>
            </a:schemeClr>
            <a:schemeClr val="phClr">
              <a:tint val="90000"/>
              <a:satMod val="250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6460</Words>
  <Application>Microsoft Office PowerPoint</Application>
  <PresentationFormat>Экран (4:3)</PresentationFormat>
  <Paragraphs>1848</Paragraphs>
  <Slides>67</Slides>
  <Notes>15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67</vt:i4>
      </vt:variant>
    </vt:vector>
  </HeadingPairs>
  <TitlesOfParts>
    <vt:vector size="76" baseType="lpstr">
      <vt:lpstr>Batang</vt:lpstr>
      <vt:lpstr>Arial</vt:lpstr>
      <vt:lpstr>Calibri</vt:lpstr>
      <vt:lpstr>Calibri Light</vt:lpstr>
      <vt:lpstr>Times New Roman</vt:lpstr>
      <vt:lpstr>Wingdings</vt:lpstr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СВЕДЕНИЯ О МУНИЦИПАЛЬНОМ ДОЛГЕ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РАСХОДЫ ПО ФУНКЦИОНАЛЬНОЙ КЛАССИФИКАЦИИ</vt:lpstr>
      <vt:lpstr>Приоритетные направления расходов</vt:lpstr>
      <vt:lpstr>Презентация PowerPoint</vt:lpstr>
      <vt:lpstr>  Группировка муниципальных программ по их направленности  на решение задач социально-экономического развития ЗАТО Северск </vt:lpstr>
      <vt:lpstr>Презентация PowerPoint</vt:lpstr>
      <vt:lpstr>МУНИЦИПАЛЬНЫЕ ПРОГРАММЫ, НАПРАВЛЕННЫЕ   НА МОДЕРНИЗАЦИЮ СОЦИАЛЬНЫХ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 НАПРАВЛЕННЫЕ НА МОДЕРНИЗАЦИЮ   ГОРОДСКОЙ СРЕДЫ  И ИНЖЕНЕРНЫХ 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ЗАТО СЕВЕРСК В РЕАЛИЗАЦИИ  РЕГИОНАЛЬНЫХ ПРОЕКТОВ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2021-12-22T10:10:26Z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