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94" r:id="rId2"/>
    <p:sldId id="262" r:id="rId3"/>
    <p:sldId id="359" r:id="rId4"/>
    <p:sldId id="360" r:id="rId5"/>
    <p:sldId id="344" r:id="rId6"/>
    <p:sldId id="287" r:id="rId7"/>
    <p:sldId id="275" r:id="rId8"/>
    <p:sldId id="395" r:id="rId9"/>
    <p:sldId id="281" r:id="rId10"/>
    <p:sldId id="283" r:id="rId11"/>
    <p:sldId id="389" r:id="rId12"/>
    <p:sldId id="401" r:id="rId13"/>
    <p:sldId id="391" r:id="rId14"/>
    <p:sldId id="399" r:id="rId15"/>
    <p:sldId id="392" r:id="rId16"/>
    <p:sldId id="369" r:id="rId17"/>
    <p:sldId id="330" r:id="rId18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4FC"/>
    <a:srgbClr val="FF9900"/>
    <a:srgbClr val="760000"/>
    <a:srgbClr val="FFFFFF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9377" autoAdjust="0"/>
  </p:normalViewPr>
  <p:slideViewPr>
    <p:cSldViewPr>
      <p:cViewPr varScale="1">
        <p:scale>
          <a:sx n="89" d="100"/>
          <a:sy n="89" d="100"/>
        </p:scale>
        <p:origin x="131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35834128295155E-2"/>
          <c:y val="4.1091709213646924E-2"/>
          <c:w val="0.89569167563220276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Лист1!$A$2:$A$10</c:f>
              <c:strCache>
                <c:ptCount val="9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</c:strCache>
            </c:strRef>
          </c:cat>
          <c:val>
            <c:numRef>
              <c:f>Лист1!$B$2:$B$10</c:f>
              <c:numCache>
                <c:formatCode>0.0</c:formatCode>
                <c:ptCount val="9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209</c:v>
                </c:pt>
                <c:pt idx="7">
                  <c:v>299.89999999999998</c:v>
                </c:pt>
                <c:pt idx="8">
                  <c:v>393.9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Лист1!$A$2:$A$10</c:f>
              <c:strCache>
                <c:ptCount val="9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</c:strCache>
            </c:strRef>
          </c:cat>
          <c:val>
            <c:numRef>
              <c:f>Лист1!$C$2:$C$10</c:f>
              <c:numCache>
                <c:formatCode>0.0</c:formatCode>
                <c:ptCount val="9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  <c:pt idx="7">
                  <c:v>20.3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324396976"/>
        <c:axId val="324394624"/>
      </c:barChart>
      <c:catAx>
        <c:axId val="324396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324394624"/>
        <c:crosses val="autoZero"/>
        <c:auto val="1"/>
        <c:lblAlgn val="ctr"/>
        <c:lblOffset val="100"/>
        <c:noMultiLvlLbl val="0"/>
      </c:catAx>
      <c:valAx>
        <c:axId val="324394624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324396976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2677147717044097"/>
          <c:y val="6.4493286019105547E-2"/>
          <c:w val="0.34958845222915652"/>
          <c:h val="0.383180012162393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C0000"/>
              </a:solidFill>
            </c:spPr>
          </c:dPt>
          <c:dPt>
            <c:idx val="1"/>
            <c:bubble3D val="0"/>
            <c:spPr>
              <a:solidFill>
                <a:srgbClr val="003366"/>
              </a:solidFill>
            </c:spPr>
          </c:dPt>
          <c:dPt>
            <c:idx val="2"/>
            <c:bubble3D val="0"/>
            <c:spPr>
              <a:solidFill>
                <a:srgbClr val="00CC99"/>
              </a:solidFill>
            </c:spPr>
          </c:dPt>
          <c:dPt>
            <c:idx val="4"/>
            <c:bubble3D val="0"/>
            <c:spPr>
              <a:solidFill>
                <a:srgbClr val="FF6600"/>
              </a:solidFill>
            </c:spPr>
          </c:dPt>
          <c:dPt>
            <c:idx val="5"/>
            <c:bubble3D val="0"/>
            <c:spPr>
              <a:solidFill>
                <a:srgbClr val="9966FF"/>
              </a:solidFill>
            </c:spPr>
          </c:dPt>
          <c:dPt>
            <c:idx val="6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1.2200143078761209E-2"/>
                  <c:y val="-2.832892724970608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2308445110729017E-2"/>
                  <c:y val="-2.0167079265695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773169822666301E-2"/>
                  <c:y val="-0.1213718037939001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0713588002444069E-3"/>
                  <c:y val="-7.3793821141036057E-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1.3766578302201139E-2"/>
                  <c:y val="-1.03764055455826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3.3641405275440441E-2"/>
                  <c:y val="1.026470256601400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8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Физ.культура</c:v>
                </c:pt>
                <c:pt idx="6">
                  <c:v>Соц.политика</c:v>
                </c:pt>
                <c:pt idx="7">
                  <c:v>Прочие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335.4</c:v>
                </c:pt>
                <c:pt idx="1">
                  <c:v>540</c:v>
                </c:pt>
                <c:pt idx="2">
                  <c:v>409.5</c:v>
                </c:pt>
                <c:pt idx="3">
                  <c:v>2429.8000000000002</c:v>
                </c:pt>
                <c:pt idx="4">
                  <c:v>276.7</c:v>
                </c:pt>
                <c:pt idx="5">
                  <c:v>247.4</c:v>
                </c:pt>
                <c:pt idx="6">
                  <c:v>91.9</c:v>
                </c:pt>
                <c:pt idx="7">
                  <c:v>53.400000000000091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3940794581296022E-2"/>
          <c:y val="0.40483649371980857"/>
          <c:w val="0.9483894633438078"/>
          <c:h val="4.1906527929646518E-2"/>
        </c:manualLayout>
      </c:layout>
      <c:overlay val="0"/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4232775135068514E-3"/>
                  <c:y val="2.7092833220764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2021</c:v>
                </c:pt>
                <c:pt idx="1">
                  <c:v>Прогноз 2022</c:v>
                </c:pt>
                <c:pt idx="2">
                  <c:v>Прогноз 2023</c:v>
                </c:pt>
                <c:pt idx="3">
                  <c:v>Прогноз 2024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249.8</c:v>
                </c:pt>
                <c:pt idx="1">
                  <c:v>165.3</c:v>
                </c:pt>
                <c:pt idx="2">
                  <c:v>88.2</c:v>
                </c:pt>
                <c:pt idx="3">
                  <c:v>81.8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1280576"/>
        <c:axId val="411280968"/>
      </c:barChart>
      <c:catAx>
        <c:axId val="411280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1280968"/>
        <c:crosses val="autoZero"/>
        <c:auto val="1"/>
        <c:lblAlgn val="ctr"/>
        <c:lblOffset val="100"/>
        <c:noMultiLvlLbl val="0"/>
      </c:catAx>
      <c:valAx>
        <c:axId val="4112809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1280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 custT="1"/>
      <dgm:spPr/>
      <dgm:t>
        <a:bodyPr/>
        <a:lstStyle/>
        <a:p>
          <a:pPr algn="just"/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/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/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политики и политики по управлению муниципальным имуществом. Сохранение высокой степени долговой устойчивости</a:t>
          </a:r>
          <a:endParaRPr lang="ru-RU" sz="1500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/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dirty="0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 custScaleY="144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 custLinFactNeighborX="481" custLinFactNeighborY="-5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93" custLinFactNeighborY="4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6F55F524-00B6-4CE3-954B-77BD987D4522}" type="presOf" srcId="{C027E776-9FA5-4CC5-BFFE-895C8E68E4BA}" destId="{87FAE3C5-40CC-4FFA-9267-A2B5A0D45042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F1D9CDE-716F-4AA1-AB11-D1C75EFE46C7}" type="presOf" srcId="{E8E7BB8F-54B1-43CD-BE0E-86B251B5A5EC}" destId="{CFACD03F-94FA-47A4-8714-6235410280C2}" srcOrd="0" destOrd="0" presId="urn:microsoft.com/office/officeart/2005/8/layout/chevron2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D9E005DC-ED59-4E33-89CF-F76502B76E8E}" type="presOf" srcId="{CF9F9273-32F8-4D81-B18D-DE2EE2D9A50A}" destId="{E76AC49C-1E55-4EC4-A47F-75F16DAE9193}" srcOrd="0" destOrd="0" presId="urn:microsoft.com/office/officeart/2005/8/layout/chevron2"/>
    <dgm:cxn modelId="{7FF35DB5-5DC2-4226-B876-806C0BB6EA5F}" type="presOf" srcId="{A81C668B-22C5-42CF-9FF7-981023CDC6A3}" destId="{CBC2AFE8-4E82-4597-8A07-2FC74AF65068}" srcOrd="0" destOrd="0" presId="urn:microsoft.com/office/officeart/2005/8/layout/chevron2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06E84ED9-C5D2-4322-A468-179D96CBDD8E}" type="presParOf" srcId="{2FF120AB-B76E-4D36-936F-8A2AA4B05E89}" destId="{9D4F554B-EAAD-4FE2-AB7C-2B7F1C6A2A8A}" srcOrd="8" destOrd="0" presId="urn:microsoft.com/office/officeart/2005/8/layout/chevron2"/>
    <dgm:cxn modelId="{A1463EA4-A129-43F9-84EC-372646A25A62}" type="presParOf" srcId="{9D4F554B-EAAD-4FE2-AB7C-2B7F1C6A2A8A}" destId="{CFACD03F-94FA-47A4-8714-6235410280C2}" srcOrd="0" destOrd="0" presId="urn:microsoft.com/office/officeart/2005/8/layout/chevron2"/>
    <dgm:cxn modelId="{35BDADC4-1BE9-4BCB-9414-EC2D7D5E0F3B}" type="presParOf" srcId="{9D4F554B-EAAD-4FE2-AB7C-2B7F1C6A2A8A}" destId="{E76AC49C-1E55-4EC4-A47F-75F16DAE9193}" srcOrd="1" destOrd="0" presId="urn:microsoft.com/office/officeart/2005/8/layout/chevron2"/>
    <dgm:cxn modelId="{C3A701C4-38E9-47A9-BFA5-58F9B84685A0}" type="presParOf" srcId="{2FF120AB-B76E-4D36-936F-8A2AA4B05E89}" destId="{0BE67450-81F0-4258-AE7D-C389006C54B6}" srcOrd="9" destOrd="0" presId="urn:microsoft.com/office/officeart/2005/8/layout/chevron2"/>
    <dgm:cxn modelId="{286579D6-BC4B-4746-9105-C1AD2D8AA79B}" type="presParOf" srcId="{2FF120AB-B76E-4D36-936F-8A2AA4B05E89}" destId="{5421DA5A-3970-4550-A10B-3B13D7236003}" srcOrd="10" destOrd="0" presId="urn:microsoft.com/office/officeart/2005/8/layout/chevron2"/>
    <dgm:cxn modelId="{CAA9E11B-B395-4C3F-8D03-C4935C8C2EFA}" type="presParOf" srcId="{5421DA5A-3970-4550-A10B-3B13D7236003}" destId="{CBC2AFE8-4E82-4597-8A07-2FC74AF65068}" srcOrd="0" destOrd="0" presId="urn:microsoft.com/office/officeart/2005/8/layout/chevron2"/>
    <dgm:cxn modelId="{8C7BA489-4225-4FDE-BA57-D433E88C7517}" type="presParOf" srcId="{5421DA5A-3970-4550-A10B-3B13D7236003}" destId="{87FAE3C5-40CC-4FFA-9267-A2B5A0D45042}" srcOrd="1" destOrd="0" presId="urn:microsoft.com/office/officeart/2005/8/layout/chevron2"/>
    <dgm:cxn modelId="{08583667-693B-4512-AC3E-5A68908AF84C}" type="presParOf" srcId="{2FF120AB-B76E-4D36-936F-8A2AA4B05E89}" destId="{2E880C90-91A6-4976-9823-07717779E2EC}" srcOrd="11" destOrd="0" presId="urn:microsoft.com/office/officeart/2005/8/layout/chevron2"/>
    <dgm:cxn modelId="{369A3713-8C78-43F1-AE39-8125C49FC1AC}" type="presParOf" srcId="{2FF120AB-B76E-4D36-936F-8A2AA4B05E89}" destId="{9E98751C-5FB9-4703-BBE2-1AED0F1118C7}" srcOrd="12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13" destOrd="0" presId="urn:microsoft.com/office/officeart/2005/8/layout/chevron2"/>
    <dgm:cxn modelId="{FB9A30CB-4B19-41F8-943E-FF949682B938}" type="presParOf" srcId="{2FF120AB-B76E-4D36-936F-8A2AA4B05E89}" destId="{E3DA1BA0-0618-4EE0-87C5-7D153DD3CDCF}" srcOrd="14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4 310,4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3 708,5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3 730,5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4 384,1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3 708,5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3 730,5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19413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7" y="9371016"/>
            <a:ext cx="2919413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19413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30" tIns="45467" rIns="90930" bIns="45467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4" y="4686302"/>
            <a:ext cx="5389565" cy="4440238"/>
          </a:xfrm>
          <a:prstGeom prst="rect">
            <a:avLst/>
          </a:prstGeom>
        </p:spPr>
        <p:txBody>
          <a:bodyPr vert="horz" lIns="90930" tIns="45467" rIns="90930" bIns="45467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7" y="9371016"/>
            <a:ext cx="2919413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571078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5442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2509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87C9B-5763-45B5-8B05-F86144EEFC0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20285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533400" y="5943600"/>
            <a:ext cx="7467600" cy="762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101150-8E68-414E-BA1E-902D962B1253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1EC38FA-C90D-4F2C-9C6B-184538A3506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 tIns="91440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459C73-5841-4F11-AB53-163C44C292DD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315A29-35FE-4220-9126-4201280A3FC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DDD612-3A91-4EEA-A015-AE30C461A5A6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89B0C5-1600-4145-8FA3-F2BEFBCABD8D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/>
          <p:nvPr userDrawn="1"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22"/>
          <p:cNvSpPr/>
          <p:nvPr userDrawn="1"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23"/>
          <p:cNvSpPr/>
          <p:nvPr userDrawn="1"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16"/>
          <p:cNvSpPr/>
          <p:nvPr/>
        </p:nvSpPr>
        <p:spPr>
          <a:xfrm rot="10800000" flipV="1">
            <a:off x="434975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Rectangle 21"/>
          <p:cNvSpPr/>
          <p:nvPr userDrawn="1"/>
        </p:nvSpPr>
        <p:spPr>
          <a:xfrm>
            <a:off x="434975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42FE3-18D1-4EBF-8913-DF87C689552F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15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4F0B13-3C2E-469C-9AB0-C7673061AA7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6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6858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3434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097E5-8FD3-449A-B60A-2EEFD63D60BC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A25DCD7-F37C-42E4-83D7-F8F38D4936C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52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343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D9FFB-6529-4C17-8A13-A8F873FD8915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6ACD7D4-5C8B-41F1-A109-B34412ED865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724400" y="3124200"/>
            <a:ext cx="3694177" cy="2983987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6565E7-6F93-41E0-9A89-2A7DF4E3D2E9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1B73614-C879-40FA-A668-611620CD852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/>
          <p:nvPr/>
        </p:nvSpPr>
        <p:spPr>
          <a:xfrm>
            <a:off x="889000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8E21D-9E69-4C91-84C7-C89A1E7BEA46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E1611B0-91AE-4530-A981-55F6291E387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28600" y="228600"/>
            <a:ext cx="3947160" cy="296037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668EAC-63B5-4363-9673-B8B524C2A095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2FD0A07-EEE8-4AE1-B4E2-AA5251381D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B73297-8E53-4E46-BC95-D45F9FBAE9E3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2FDA1F3-FB87-4B75-9B7D-374A211AA588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52400" y="228600"/>
            <a:ext cx="1676400" cy="2743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/>
          </p:nvPr>
        </p:nvSpPr>
        <p:spPr>
          <a:xfrm>
            <a:off x="6629400" y="2286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/>
          </p:nvPr>
        </p:nvSpPr>
        <p:spPr>
          <a:xfrm>
            <a:off x="152400" y="4724400"/>
            <a:ext cx="1676400" cy="190500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/>
          </p:nvPr>
        </p:nvSpPr>
        <p:spPr>
          <a:xfrm>
            <a:off x="6629400" y="4724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C1736-6A39-4C6C-A759-608259C6A6FD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2BD72A-5BBC-44AB-87EC-C0FC3713F3CA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5334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5334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42672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/>
          </p:nvPr>
        </p:nvSpPr>
        <p:spPr>
          <a:xfrm>
            <a:off x="42672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D4CBCA-F8FB-4DB2-AA26-0A2A2AD7F7AA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FA67B5-3E32-41FE-9644-A85CA90FDF4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/>
          </p:nvPr>
        </p:nvSpPr>
        <p:spPr>
          <a:xfrm>
            <a:off x="228600" y="3352800"/>
            <a:ext cx="8153400" cy="3048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F93656-D378-41AE-8DC7-B94EC9A6473F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00BC08-C5B8-4862-86D2-5449553C3EA7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641315-12DD-44F8-8AA0-55A797A1F1D3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1D0295-1F6C-4720-A5CA-B1D45BD5172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F4F775-66FB-4209-BFF1-7C1135B0DCCA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12F6609-48B2-4450-A807-35CC0924A5D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A22867-27AC-4751-BEE7-BFB7A11CBAB8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E37804-B9A3-4151-B413-A4924B17625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7D9B0-A496-4EBB-8F32-551CEB38A758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A0A8477-F759-41F2-82B7-617A697621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347659-2E19-4E07-A4C4-4FB4EEF80EBC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05EB5D-B281-4223-A271-DF2602C9599F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61F8-EE37-43B3-868B-7FC1585AE4BC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48F-B18A-49A7-8D17-1FFA3C53609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AAF9-7529-4099-BE37-9FD68DAEFE11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FF82-D208-40AF-B0B6-2CDA5A2906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DDF86-139C-4C00-963A-A459A948DEEB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979B-6C68-4A46-9F92-EA0B8254772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6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84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1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C4402E-6EDE-4888-BB85-5AC9E158216F}" type="datetimeFigureOut">
              <a:rPr lang="ru-RU"/>
              <a:pPr>
                <a:defRPr/>
              </a:pPr>
              <a:t>10.11.2021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1" y="3832225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50A98D-581D-493D-BEAB-E93A3C2010F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35" r:id="rId21"/>
    <p:sldLayoutId id="2147483736" r:id="rId22"/>
    <p:sldLayoutId id="2147483737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emf"/><Relationship Id="rId5" Type="http://schemas.openxmlformats.org/officeDocument/2006/relationships/oleObject" Target="../embeddings/_____Microsoft_Excel_97-20032.xls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8.jpeg"/><Relationship Id="rId5" Type="http://schemas.openxmlformats.org/officeDocument/2006/relationships/image" Target="../media/image21.jpeg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695" y="4397920"/>
            <a:ext cx="3201305" cy="240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0141" y="0"/>
            <a:ext cx="3256062" cy="226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ÐÑÐ·ÐµÐ¹ Ð³Ð¾ÑÐ¾Ð´Ð° Ð¡ÐµÐ²ÐµÑÑÐºÐ° - - ÐÐ¤ÐÐ¨Ð Ð¢Ð¾Ð¼ÑÐºÐ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735" y="2243542"/>
            <a:ext cx="323877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3" descr="http://old.seversknet.ru/news/20190216_0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2" y="2221071"/>
            <a:ext cx="3259086" cy="228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6434" y="-47460"/>
            <a:ext cx="3452957" cy="2389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ctangle 1"/>
          <p:cNvSpPr txBox="1">
            <a:spLocks/>
          </p:cNvSpPr>
          <p:nvPr/>
        </p:nvSpPr>
        <p:spPr>
          <a:xfrm>
            <a:off x="2646570" y="2160277"/>
            <a:ext cx="3816424" cy="231129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lang="ru-RU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lang="ru-RU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lang="ru-RU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lang="ru-RU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lang="ru-RU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проекту решения Думы </a:t>
            </a:r>
          </a:p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ЗАТО Северск </a:t>
            </a:r>
          </a:p>
          <a:p>
            <a:pPr marL="0" indent="0" algn="ctr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бюджете на 2022-2024 годы</a:t>
            </a:r>
          </a:p>
        </p:txBody>
      </p:sp>
      <p:pic>
        <p:nvPicPr>
          <p:cNvPr id="27" name="Рисунок 26" descr="gerb.gif"/>
          <p:cNvPicPr>
            <a:picLocks noChangeAspect="1"/>
          </p:cNvPicPr>
          <p:nvPr/>
        </p:nvPicPr>
        <p:blipFill>
          <a:blip r:embed="rId8" cstate="print">
            <a:lum bright="-16000" contrast="-4000"/>
          </a:blip>
          <a:stretch>
            <a:fillRect/>
          </a:stretch>
        </p:blipFill>
        <p:spPr>
          <a:xfrm>
            <a:off x="173396" y="1"/>
            <a:ext cx="778064" cy="836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 descr="seversk_12_mikroraion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502" y="4461206"/>
            <a:ext cx="3633680" cy="22516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Рисунок 10" descr="1494984530_img_3102.jpg"/>
          <p:cNvPicPr>
            <a:picLocks noChangeAspect="1"/>
          </p:cNvPicPr>
          <p:nvPr/>
        </p:nvPicPr>
        <p:blipFill>
          <a:blip r:embed="rId10" cstate="print"/>
          <a:srcRect l="6250" r="10156"/>
          <a:stretch>
            <a:fillRect/>
          </a:stretch>
        </p:blipFill>
        <p:spPr bwMode="auto">
          <a:xfrm>
            <a:off x="3294802" y="-13515"/>
            <a:ext cx="2733055" cy="217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4" descr="ÐÑÐ·Ð±Ð°ÑÑÐ´Ð¾ÑÑÑÑÐ¾Ð¹Â» Ð¾ÑÑÐµÐ¼Ð¾Ð½ÑÐ¸ÑÑÐµÑ Ð´Ð¾ÑÐ¾Ð³Ð¸ Ð² ÐÐÐ¢Ð Ð¡ÐµÐ²ÐµÑÑÐº Ð·Ð° 83 Ð¼Ð¸Ð»Ð»Ð¸Ð¾Ð½Ð° ÑÑÐ±Ð»ÐµÐ¹  Â» vseverske.info"/>
          <p:cNvPicPr/>
          <p:nvPr/>
        </p:nvPicPr>
        <p:blipFill>
          <a:blip r:embed="rId11" cstate="print"/>
          <a:srcRect r="2805"/>
          <a:stretch>
            <a:fillRect/>
          </a:stretch>
        </p:blipFill>
        <p:spPr bwMode="auto">
          <a:xfrm>
            <a:off x="3228408" y="4480532"/>
            <a:ext cx="2799449" cy="23016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39495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СЕНТЯБРЬ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СЕНТЯБРЬ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6357" y="229732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 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 НОЯБРЯ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07502" y="397521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07504" y="31236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14298" y="147371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4" y="1473719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50379" y="398423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85720" y="234157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50379" y="31160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131" y="307943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0261" y="48719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2337" y="490132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2022-2024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7403692"/>
              </p:ext>
            </p:extLst>
          </p:nvPr>
        </p:nvGraphicFramePr>
        <p:xfrm>
          <a:off x="107504" y="692696"/>
          <a:ext cx="8427215" cy="614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542216"/>
            <a:ext cx="5832648" cy="2302625"/>
          </a:xfrm>
          <a:prstGeom prst="rect">
            <a:avLst/>
          </a:prstGeom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2023-2024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3739113"/>
              </p:ext>
            </p:extLst>
          </p:nvPr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7870588"/>
              </p:ext>
            </p:extLst>
          </p:nvPr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" y="154689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29407" y="2654187"/>
            <a:ext cx="8001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955977" y="1533853"/>
            <a:ext cx="1518592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73,7 млн руб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0" y="4429125"/>
            <a:ext cx="8572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Покрытие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дефицита бюджета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обеспечивается за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счет соответствующих источников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  Согласно бюджетному законодательству в ЗАТО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еверск утверждены следующие источники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покрытия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дефицита: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предоставление из бюджета Томской области);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438" y="0"/>
            <a:ext cx="835818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58514"/>
              </p:ext>
            </p:extLst>
          </p:nvPr>
        </p:nvGraphicFramePr>
        <p:xfrm>
          <a:off x="142844" y="1285860"/>
          <a:ext cx="8358248" cy="297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-44,0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-118,1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-73,7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бюджета, 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167,1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173,4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173,4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220,5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-102,7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-146,8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-173,4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-220,5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Остатки на едином счете  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</a:t>
            </a: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 руб</a:t>
            </a: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72" y="4424803"/>
            <a:ext cx="41069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3286125" y="642938"/>
            <a:ext cx="5286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расходные обязательства  бюджета ЗАТО Северск исполнялись в полном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объеме,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качестве источников финансирования дефицита бюджета привлекаются </a:t>
            </a:r>
          </a:p>
          <a:p>
            <a:pPr algn="ctr"/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БАНКОВСКИЕ ИЛИ БЮДЖЕТНЫЕ КРЕДИТЫ.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714355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3059832" y="1916832"/>
            <a:ext cx="557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</a:p>
        </p:txBody>
      </p:sp>
      <p:sp>
        <p:nvSpPr>
          <p:cNvPr id="10" name="Овал 9"/>
          <p:cNvSpPr/>
          <p:nvPr/>
        </p:nvSpPr>
        <p:spPr>
          <a:xfrm>
            <a:off x="285720" y="6396719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1" name="Прямоугольник 10"/>
          <p:cNvSpPr>
            <a:spLocks noChangeArrowheads="1"/>
          </p:cNvSpPr>
          <p:nvPr/>
        </p:nvSpPr>
        <p:spPr bwMode="auto">
          <a:xfrm>
            <a:off x="751012" y="6306419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13681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 руб</a:t>
            </a: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946064"/>
              </p:ext>
            </p:extLst>
          </p:nvPr>
        </p:nvGraphicFramePr>
        <p:xfrm>
          <a:off x="4643411" y="2718082"/>
          <a:ext cx="3929089" cy="365126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4912"/>
                <a:gridCol w="1285884"/>
                <a:gridCol w="1118293"/>
              </a:tblGrid>
              <a:tr h="72396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банковскому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бюджетному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098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9,04 %;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8,96 %; 8,7%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7,75% и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8,7 % 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4,25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8,74 %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7,5 %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8,74 %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7,5 %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2023-2024 годы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Овал 15"/>
          <p:cNvSpPr/>
          <p:nvPr/>
        </p:nvSpPr>
        <p:spPr>
          <a:xfrm>
            <a:off x="285720" y="6065817"/>
            <a:ext cx="714380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7" name="Прямоугольник 16"/>
          <p:cNvSpPr>
            <a:spLocks noChangeArrowheads="1"/>
          </p:cNvSpPr>
          <p:nvPr/>
        </p:nvSpPr>
        <p:spPr bwMode="auto">
          <a:xfrm>
            <a:off x="642910" y="5999457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Бюджетный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494984530_img_3102.jpg"/>
          <p:cNvPicPr>
            <a:picLocks noChangeAspect="1"/>
          </p:cNvPicPr>
          <p:nvPr/>
        </p:nvPicPr>
        <p:blipFill>
          <a:blip r:embed="rId2" cstate="print"/>
          <a:srcRect l="6250" r="10156"/>
          <a:stretch>
            <a:fillRect/>
          </a:stretch>
        </p:blipFill>
        <p:spPr bwMode="auto">
          <a:xfrm>
            <a:off x="53975" y="642938"/>
            <a:ext cx="301783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3396239636"/>
              </p:ext>
            </p:extLst>
          </p:nvPr>
        </p:nvGraphicFramePr>
        <p:xfrm>
          <a:off x="-111865" y="1772816"/>
          <a:ext cx="4755873" cy="4435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4000500" y="6000768"/>
            <a:ext cx="44291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оценочно возрастет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до уровня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(43,6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/чел.)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400050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2022-2024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71109" y="4000500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лн 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0" y="928688"/>
            <a:ext cx="178593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трансферты.</a:t>
            </a: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6215063" y="4643438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38,4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7968619"/>
              </p:ext>
            </p:extLst>
          </p:nvPr>
        </p:nvGraphicFramePr>
        <p:xfrm>
          <a:off x="1685005" y="711986"/>
          <a:ext cx="6865937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9" name="Лист" r:id="rId5" imgW="7177972" imgH="3665304" progId="Excel.Sheet.8">
                  <p:embed/>
                </p:oleObj>
              </mc:Choice>
              <mc:Fallback>
                <p:oleObj name="Лист" r:id="rId5" imgW="7177972" imgH="3665304" progId="Excel.Sheet.8">
                  <p:embed/>
                  <p:pic>
                    <p:nvPicPr>
                      <p:cNvPr id="0" name="Picture 12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5005" y="711986"/>
                        <a:ext cx="6865937" cy="3667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 descr="комета.jpg"/>
          <p:cNvPicPr>
            <a:picLocks noChangeAspect="1"/>
          </p:cNvPicPr>
          <p:nvPr/>
        </p:nvPicPr>
        <p:blipFill>
          <a:blip r:embed="rId7" cstate="print"/>
          <a:srcRect l="14062" r="14062" b="19160"/>
          <a:stretch>
            <a:fillRect/>
          </a:stretch>
        </p:blipFill>
        <p:spPr>
          <a:xfrm>
            <a:off x="142875" y="4509120"/>
            <a:ext cx="3500437" cy="2214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5-конечная звезда 11"/>
          <p:cNvSpPr/>
          <p:nvPr/>
        </p:nvSpPr>
        <p:spPr>
          <a:xfrm>
            <a:off x="4286248" y="6000768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59378294"/>
              </p:ext>
            </p:extLst>
          </p:nvPr>
        </p:nvGraphicFramePr>
        <p:xfrm>
          <a:off x="-252536" y="116632"/>
          <a:ext cx="8660964" cy="5569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 descr="_VD99726.JPG"/>
          <p:cNvPicPr>
            <a:picLocks noChangeAspect="1"/>
          </p:cNvPicPr>
          <p:nvPr/>
        </p:nvPicPr>
        <p:blipFill>
          <a:blip r:embed="rId4" cstate="print"/>
          <a:srcRect l="12195" r="7317" b="19512"/>
          <a:stretch>
            <a:fillRect/>
          </a:stretch>
        </p:blipFill>
        <p:spPr>
          <a:xfrm>
            <a:off x="179512" y="548680"/>
            <a:ext cx="2536049" cy="18568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752" y="0"/>
            <a:ext cx="8572528" cy="54868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1" name="Picture 3" descr="D:\Мои документы\Холоша\СЕВЕРСК ФОТО\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548680"/>
            <a:ext cx="2664296" cy="1773414"/>
          </a:xfrm>
          <a:prstGeom prst="rect">
            <a:avLst/>
          </a:prstGeom>
          <a:noFill/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597537"/>
              </p:ext>
            </p:extLst>
          </p:nvPr>
        </p:nvGraphicFramePr>
        <p:xfrm>
          <a:off x="251521" y="2636912"/>
          <a:ext cx="8424935" cy="410753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137853"/>
                <a:gridCol w="1017028"/>
                <a:gridCol w="1109485"/>
                <a:gridCol w="1109485"/>
                <a:gridCol w="874642"/>
                <a:gridCol w="982909"/>
                <a:gridCol w="1193533"/>
              </a:tblGrid>
              <a:tr h="259702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2020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93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355,3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340,1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345,4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335,4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349,2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403,9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Правоохранительная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25,9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26,0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25,8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26,3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556,9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514,3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586,8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540,0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387,7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394,4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322,1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215,4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424,5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409,5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229,7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219,9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652,9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423,7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830,6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429,8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210,1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195,9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411,4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280,1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406,5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276,7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219,3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214,1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Здравоохранение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9,1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121,3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94,2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126,2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91,9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68,2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68,2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257,2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230,3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244,8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247,4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191,9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189,2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11,3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27,9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17,9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26,8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31,3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24,2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1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723,7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152,4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008,8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384,1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708,5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730,5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5149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750369" y="4255973"/>
            <a:ext cx="2574495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211736"/>
              </p:ext>
            </p:extLst>
          </p:nvPr>
        </p:nvGraphicFramePr>
        <p:xfrm>
          <a:off x="268288" y="1389063"/>
          <a:ext cx="8493125" cy="2627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2" name="Лист" r:id="rId5" imgW="7345671" imgH="2217456" progId="Excel.Sheet.8">
                  <p:embed/>
                </p:oleObj>
              </mc:Choice>
              <mc:Fallback>
                <p:oleObj name="Лист" r:id="rId5" imgW="7345671" imgH="2217456" progId="Excel.Sheet.8">
                  <p:embed/>
                  <p:pic>
                    <p:nvPicPr>
                      <p:cNvPr id="0" name="Picture 142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288" y="1389063"/>
                        <a:ext cx="8493125" cy="2627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204" y="165483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78643" y="3937055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3 045,8 млн руб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69%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991314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249,3 млн руб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5,7 %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607233" y="430761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47011" y="4500592"/>
            <a:ext cx="2786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2 679,5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2022– 2024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7576" y="2194172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33,3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6462" y="4941168"/>
            <a:ext cx="24079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70596" y="5322929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55138" y="4741525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730538"/>
            <a:ext cx="2286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инфраструктуры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5868144" y="5085184"/>
            <a:ext cx="223224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4 098,8 млн 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18807" y="2615535"/>
            <a:ext cx="22145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благоустройства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озеленения города Северска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399" y="3071813"/>
            <a:ext cx="240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благоприят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социального климата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55137" y="3815291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55138" y="4205723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3682" y="2574243"/>
            <a:ext cx="2143125" cy="30906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38528" y="2564992"/>
            <a:ext cx="2286000" cy="4237446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74596" y="3542287"/>
            <a:ext cx="1682792" cy="38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44976" y="3382162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78894" y="4264567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71750" y="478809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25713" y="5337851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4984" y="4663465"/>
            <a:ext cx="19288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среди подростков и молодежи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71750" y="5746750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Цифровое развитие ЗАТО Северск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0" name="Прямоугольник 24"/>
          <p:cNvSpPr>
            <a:spLocks noChangeArrowheads="1"/>
          </p:cNvSpPr>
          <p:nvPr/>
        </p:nvSpPr>
        <p:spPr bwMode="auto">
          <a:xfrm>
            <a:off x="2445683" y="337675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транспортное обслуживание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2527212" y="3826894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¡ÐµÐ²ÐµÑÑÐºÐ¸Ð¹ ÑÐµÐ°ÑÑ Ð´Ð»Ñ Ð´ÐµÑÐµÐ¹ Ð¸ ÑÐ½Ð¾ÑÐµÑÑÐ²Ð° - Ð¢ÐµÐ°ÑÑÑ - ÐÐ¤ÐÐ¨Ð Ð¢Ð¾Ð¼ÑÐºÐ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8" y="858940"/>
            <a:ext cx="2666724" cy="194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435280" cy="994122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325577"/>
              </p:ext>
            </p:extLst>
          </p:nvPr>
        </p:nvGraphicFramePr>
        <p:xfrm>
          <a:off x="112996" y="2572949"/>
          <a:ext cx="8640958" cy="4155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6916"/>
                <a:gridCol w="947023"/>
                <a:gridCol w="851804"/>
                <a:gridCol w="780820"/>
                <a:gridCol w="780820"/>
                <a:gridCol w="780820"/>
                <a:gridCol w="83275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baseline="0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286,1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2 054,2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2 435,5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2 093,4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1 929,6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1 918,5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394,0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347,5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286,6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535,2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430,9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534,6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4.Социальная поддержка населения/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2021 года 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3 395,9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3 557,2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3 018,6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673,3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651,3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8961" y="935072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ÐÐ¾ÑÑÐ¾Ð¿ÑÐ¸Ð¼ÐµÑÐ°ÑÐµÐ»ÑÐ½Ð¾ÑÑÐ¸ Ð¡ÐµÐ²ÐµÑÑÐºÐ°: ÑÐ¿Ð¸ÑÐ¾Ðº, ÑÐ¾ÑÐ¾ Ð¸ Ð¾Ð¿Ð¸ÑÐ°Ð½Ð¸Ðµ | ÐÑÐµ  Ð´Ð¾ÑÑÐ¾Ð¿ÑÐ¸Ð¼ÐµÑÐ°ÑÐµÐ»ÑÐ½Ð¾ÑÑ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43062"/>
            <a:ext cx="2538437" cy="169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6999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0"/>
            <a:ext cx="2616300" cy="18722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60648"/>
            <a:ext cx="4104456" cy="1143000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НАПРАВЛЕННЫЕ НА МОДЕРНИЗАЦИЮ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ГОРОДСКОЙ СРЕДЫ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ИНЖЕНЕРНЫХ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ИНФРАСТРУКТУР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213463"/>
              </p:ext>
            </p:extLst>
          </p:nvPr>
        </p:nvGraphicFramePr>
        <p:xfrm>
          <a:off x="131516" y="1812515"/>
          <a:ext cx="8712968" cy="5022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954"/>
                <a:gridCol w="695578"/>
                <a:gridCol w="752119"/>
                <a:gridCol w="772331"/>
                <a:gridCol w="761031"/>
                <a:gridCol w="761031"/>
                <a:gridCol w="793924"/>
              </a:tblGrid>
              <a:tr h="4387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</a:tr>
              <a:tr h="22049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качественного состояния объектов улично-дорожной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сети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благоустройства и озеленения тер-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рии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157,4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429,6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480,6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313,2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51,5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0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835,3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604,8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602,5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012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0" y="55963"/>
            <a:ext cx="2592288" cy="176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4584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437061"/>
              </p:ext>
            </p:extLst>
          </p:nvPr>
        </p:nvGraphicFramePr>
        <p:xfrm>
          <a:off x="179512" y="3356992"/>
          <a:ext cx="8784976" cy="3000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0138"/>
                <a:gridCol w="733404"/>
                <a:gridCol w="884855"/>
                <a:gridCol w="785203"/>
                <a:gridCol w="773714"/>
                <a:gridCol w="773714"/>
                <a:gridCol w="733948"/>
              </a:tblGrid>
              <a:tr h="44446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</a:tr>
              <a:tr h="2091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75,9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73,5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55,0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3.Развитие информационного общества 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 2022 года Цифровое развитие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ДЕЙСТВУЮЩЕЙ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143,7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133,9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142,5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134,9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126,9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97310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06627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524328" y="2780928"/>
            <a:ext cx="1008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179512" y="3127083"/>
          <a:ext cx="8280922" cy="3470269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672407"/>
                <a:gridCol w="576064"/>
                <a:gridCol w="864096"/>
                <a:gridCol w="792088"/>
                <a:gridCol w="792088"/>
                <a:gridCol w="792088"/>
                <a:gridCol w="792091"/>
              </a:tblGrid>
              <a:tr h="4548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585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в ЗАТО Северск»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(в 2020</a:t>
                      </a:r>
                      <a:r>
                        <a:rPr lang="ru-RU" sz="1000" b="0" i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году ПП 1 «Создание и развитие инфраструктуры поддержки предпринимательства»</a:t>
                      </a:r>
                      <a:r>
                        <a:rPr lang="ru-RU" sz="10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1920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322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37156">
                <a:tc>
                  <a:txBody>
                    <a:bodyPr/>
                    <a:lstStyle/>
                    <a:p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 4</a:t>
                      </a:r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«Повышение доступности финансовых ресурсов для субъектов предпринимательской деятельности» </a:t>
                      </a:r>
                      <a:r>
                        <a:rPr lang="ru-RU" sz="1000" b="0" i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(с 2021 года расходы учтены в ПП 2)</a:t>
                      </a:r>
                      <a:endParaRPr lang="ru-RU" sz="10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</a:tr>
              <a:tr h="30340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7108" name="AutoShape 4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0" name="AutoShape 6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2" name="AutoShape 8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4" name="AutoShape 10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6" name="AutoShape 12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8" name="AutoShape 14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20" name="AutoShape 16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Picture 2" descr="https://tomskw.ru/wp-content/uploads/2020/11/3-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48680"/>
            <a:ext cx="388843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2" descr="https://frmsp.ru/wp-content/uploads/2019/12/new_year2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48680"/>
            <a:ext cx="4320480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732002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" y="1508005"/>
            <a:ext cx="3849025" cy="2035792"/>
          </a:xfrm>
          <a:prstGeom prst="rect">
            <a:avLst/>
          </a:prstGeom>
        </p:spPr>
      </p:pic>
      <p:pic>
        <p:nvPicPr>
          <p:cNvPr id="8" name="Рисунок 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7463" y="3645024"/>
            <a:ext cx="3956537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8072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ЗАТО СЕВЕРСК В РЕАЛИЗАЦИИ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РЕГИОНАЛЬНЫХ ПРОЕКТОВ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17388"/>
            <a:ext cx="8445624" cy="811412"/>
          </a:xfrm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ЗАТО Северск принимает участие в 6 региональных проектах.</a:t>
            </a:r>
          </a:p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2022-2024 г. запланировано участие в 7 региональных проектах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540871285"/>
              </p:ext>
            </p:extLst>
          </p:nvPr>
        </p:nvGraphicFramePr>
        <p:xfrm>
          <a:off x="683568" y="4149080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83568" y="3573016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494045"/>
            <a:ext cx="2883916" cy="2063712"/>
          </a:xfrm>
          <a:prstGeom prst="rect">
            <a:avLst/>
          </a:prstGeom>
          <a:noFill/>
        </p:spPr>
      </p:pic>
      <p:pic>
        <p:nvPicPr>
          <p:cNvPr id="12290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7534" y="1481785"/>
            <a:ext cx="2951565" cy="2088232"/>
          </a:xfrm>
          <a:prstGeom prst="rect">
            <a:avLst/>
          </a:prstGeom>
          <a:noFill/>
        </p:spPr>
      </p:pic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5724128" y="4005064"/>
            <a:ext cx="27363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300" b="1" dirty="0" smtClean="0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5724128" y="4000415"/>
            <a:ext cx="3096344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На 2022 год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запланировано участие в 7 региональных проектах: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«Дорожная сеть»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142,7 млн руб</a:t>
            </a:r>
            <a:r>
              <a:rPr lang="ru-RU" sz="1300" dirty="0" smtClean="0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«Формирование комфортной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городской среды»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3,3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«Спорт – норма жизни»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13,6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«Цифровая образовательная среда»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3,0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«Культурная среда»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0,7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«Цифровая культура»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0,3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«Чистая вода»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1,7 млн руб.</a:t>
            </a:r>
          </a:p>
        </p:txBody>
      </p:sp>
    </p:spTree>
    <p:extLst>
      <p:ext uri="{BB962C8B-B14F-4D97-AF65-F5344CB8AC3E}">
        <p14:creationId xmlns:p14="http://schemas.microsoft.com/office/powerpoint/2010/main" val="301119957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3524" y="2366266"/>
            <a:ext cx="3488976" cy="2327801"/>
          </a:xfrm>
          <a:prstGeom prst="rect">
            <a:avLst/>
          </a:prstGeom>
        </p:spPr>
      </p:pic>
      <p:pic>
        <p:nvPicPr>
          <p:cNvPr id="13314" name="Picture 2" descr="http://evrogaz.com/wp-content/uploads/2016/04/oblast-prokontroliruet-podkljuchenie-promparkov-k-gazovym-setja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040" y="338138"/>
            <a:ext cx="2985460" cy="198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128321"/>
              </p:ext>
            </p:extLst>
          </p:nvPr>
        </p:nvGraphicFramePr>
        <p:xfrm>
          <a:off x="179512" y="344791"/>
          <a:ext cx="5544616" cy="635535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626281"/>
                <a:gridCol w="918335"/>
              </a:tblGrid>
              <a:tr h="5241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endParaRPr lang="ru-RU" sz="100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на 2022 год</a:t>
                      </a:r>
                    </a:p>
                    <a:p>
                      <a:pPr algn="ctr" fontAlgn="ctr"/>
                      <a:r>
                        <a:rPr lang="ru-RU" sz="10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(млн руб.)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34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</a:t>
                      </a: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строительства, </a:t>
                      </a:r>
                    </a:p>
                    <a:p>
                      <a:pPr algn="l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202,</a:t>
                      </a:r>
                      <a:r>
                        <a:rPr lang="ru-RU" sz="1200" b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292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сетей газоснабжения от ГРС к участкам территории опережающего социально-экономического развития "Северск" 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 в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endParaRPr lang="ru-RU" sz="12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очистных сооружений бытовых сточных вод с полной биологической очисткой в г. Северске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9071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10 скважин водозабора № 2 в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endParaRPr lang="ru-RU" sz="12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8890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ремонта,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2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18,4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2102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муниципального жилищного фонда в ЗАТО Северск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МБУ "Центральная детская библиотека" по адресу: Томская область,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ул. 40 лет Октября, 15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автоматических систем тушения пожара и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дымоудаления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противопожарного водопровода в здании МБУ СМТ по адресу: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Томская область,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просп.Коммунистический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119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СК "Молодость" МАУДО ДЮСШ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им.Л.Егоровой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по адресу: Томская область,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ул.Мира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27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333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благоустройства прилегающей территории к МБОУ "Северская школа-интернат для обучающихся с ОВЗ" по адресу: Томская область,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ул. Калинина, 104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333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холодного и горячего водоснабжения и водоотведения в здании МБОУ "СОШ №84" по адресу: Томская область,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просп.Коммунистический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101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5725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1464" y="4797151"/>
            <a:ext cx="2761036" cy="1840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5491" r="5491"/>
          <a:stretch>
            <a:fillRect/>
          </a:stretch>
        </p:blipFill>
        <p:spPr>
          <a:xfrm>
            <a:off x="228600" y="116632"/>
            <a:ext cx="6858000" cy="523951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1891</Words>
  <Application>Microsoft Office PowerPoint</Application>
  <PresentationFormat>Экран (4:3)</PresentationFormat>
  <Paragraphs>581</Paragraphs>
  <Slides>17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Batang</vt:lpstr>
      <vt:lpstr>Arial</vt:lpstr>
      <vt:lpstr>Calibri</vt:lpstr>
      <vt:lpstr>Times New Roman</vt:lpstr>
      <vt:lpstr>Wingdings</vt:lpstr>
      <vt:lpstr>Современный фотоальбом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Расходы по функциональной классификации</vt:lpstr>
      <vt:lpstr>Приоритетные направления расходов</vt:lpstr>
      <vt:lpstr>Презентация PowerPoint</vt:lpstr>
      <vt:lpstr>МУНИЦИПАЛЬНЫЕ ПРОГРАММЫ, НАПРАВЛЕННЫЕ   НА МОДЕРНИЗАЦИЮ СОЦИАЛЬНЫХ ИНФРАСТРУКТУР</vt:lpstr>
      <vt:lpstr>МУНИЦИПАЛЬНЫЕ ПРОГРАММЫ,  НАПРАВЛЕННЫЕ НА МОДЕРНИЗАЦИЮ   ГОРОДСКОЙ СРЕДЫ  И ИНЖЕНЕРНЫХ  ИНФРАСТРУКТУР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УЧАСТИЕ ЗАТО СЕВЕРСК В РЕАЛИЗАЦИИ  РЕГИОНАЛЬНЫХ ПРОЕКТОВ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2021-11-10T03:29:47Z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