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1"/>
  </p:notesMasterIdLst>
  <p:handoutMasterIdLst>
    <p:handoutMasterId r:id="rId12"/>
  </p:handoutMasterIdLst>
  <p:sldIdLst>
    <p:sldId id="289" r:id="rId6"/>
    <p:sldId id="261" r:id="rId7"/>
    <p:sldId id="276" r:id="rId8"/>
    <p:sldId id="272" r:id="rId9"/>
    <p:sldId id="291" r:id="rId10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00"/>
    <a:srgbClr val="CC0000"/>
    <a:srgbClr val="A50021"/>
    <a:srgbClr val="996633"/>
    <a:srgbClr val="800000"/>
    <a:srgbClr val="FFFFFF"/>
    <a:srgbClr val="FFFFCC"/>
    <a:srgbClr val="0066FF"/>
    <a:srgbClr val="FFFF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6" d="100"/>
          <a:sy n="116" d="100"/>
        </p:scale>
        <p:origin x="10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9145E-2"/>
          <c:w val="0.5380347110304512"/>
          <c:h val="0.862391668813842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31%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2255542525269441E-2"/>
                  <c:y val="-0.18892609688156803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2%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67%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136.9</c:v>
                </c:pt>
                <c:pt idx="1">
                  <c:v>9.7000000000000011</c:v>
                </c:pt>
                <c:pt idx="2">
                  <c:v>294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238265707322688"/>
          <c:y val="4.3196542997767741E-2"/>
          <c:w val="0.50925514449011833"/>
          <c:h val="0.6498054474708413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Лист1!$A$2:$A$15</c:f>
              <c:strCache>
                <c:ptCount val="12"/>
                <c:pt idx="0">
                  <c:v>УО</c:v>
                </c:pt>
                <c:pt idx="1">
                  <c:v>УМСП ФКиС</c:v>
                </c:pt>
                <c:pt idx="2">
                  <c:v>УЖКХ ТиС</c:v>
                </c:pt>
                <c:pt idx="3">
                  <c:v>Администрация </c:v>
                </c:pt>
                <c:pt idx="4">
                  <c:v>Управление кльтуры</c:v>
                </c:pt>
                <c:pt idx="5">
                  <c:v>УКС</c:v>
                </c:pt>
                <c:pt idx="6">
                  <c:v>УИО</c:v>
                </c:pt>
                <c:pt idx="7">
                  <c:v>УВГТ</c:v>
                </c:pt>
                <c:pt idx="8">
                  <c:v>Дума ЗАТО Северск</c:v>
                </c:pt>
                <c:pt idx="9">
                  <c:v>Финансовое управление</c:v>
                </c:pt>
                <c:pt idx="10">
                  <c:v>Управление ЧС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215.7</c:v>
                </c:pt>
                <c:pt idx="1">
                  <c:v>46.4</c:v>
                </c:pt>
                <c:pt idx="2">
                  <c:v>45.1</c:v>
                </c:pt>
                <c:pt idx="3">
                  <c:v>41.6</c:v>
                </c:pt>
                <c:pt idx="4">
                  <c:v>31.2</c:v>
                </c:pt>
                <c:pt idx="5">
                  <c:v>15</c:v>
                </c:pt>
                <c:pt idx="6">
                  <c:v>11.9</c:v>
                </c:pt>
                <c:pt idx="7">
                  <c:v>10.1</c:v>
                </c:pt>
                <c:pt idx="8">
                  <c:v>7.8</c:v>
                </c:pt>
                <c:pt idx="9">
                  <c:v>4.0999999999999996</c:v>
                </c:pt>
                <c:pt idx="10">
                  <c:v>2.5</c:v>
                </c:pt>
                <c:pt idx="11">
                  <c:v>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748120"/>
        <c:axId val="208748512"/>
      </c:barChart>
      <c:catAx>
        <c:axId val="2087481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08748512"/>
        <c:crosses val="autoZero"/>
        <c:auto val="1"/>
        <c:lblAlgn val="ctr"/>
        <c:lblOffset val="100"/>
        <c:noMultiLvlLbl val="0"/>
      </c:catAx>
      <c:valAx>
        <c:axId val="208748512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087481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18.01.2021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18.01.2021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1/18/2021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1/18/2021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1/18/2021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1/18/2021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1/18/2021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1/18/2021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1/18/2021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1/18/2021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1/18/2021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1/18/2021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1/18/2021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декабрь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8972188"/>
              </p:ext>
            </p:extLst>
          </p:nvPr>
        </p:nvGraphicFramePr>
        <p:xfrm>
          <a:off x="3556000" y="1790700"/>
          <a:ext cx="5511800" cy="401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7" name="Worksheet" r:id="rId5" imgW="5570315" imgH="4084402" progId="Excel.Sheet.8">
                  <p:embed/>
                </p:oleObj>
              </mc:Choice>
              <mc:Fallback>
                <p:oleObj name="Worksheet" r:id="rId5" imgW="5570315" imgH="4084402" progId="Excel.Sheet.8">
                  <p:embed/>
                  <p:pic>
                    <p:nvPicPr>
                      <p:cNvPr id="0" name="Picture 432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000" y="1790700"/>
                        <a:ext cx="5511800" cy="4011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23528" y="494116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31.12.2020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440,6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433,1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7,5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90765" y="1601178"/>
            <a:ext cx="14789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4 689,5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4 801,0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600376" y="2279749"/>
            <a:ext cx="100811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1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4 723,7</a:t>
            </a:r>
          </a:p>
          <a:p>
            <a:pPr algn="ctr" eaLnBrk="1" hangingPunct="1">
              <a:defRPr/>
            </a:pPr>
            <a:r>
              <a:rPr lang="ru-RU" sz="11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1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1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98%</a:t>
            </a:r>
            <a:endParaRPr lang="ru-RU" sz="11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857477" y="2263871"/>
            <a:ext cx="928688" cy="6001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1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4 679,6</a:t>
            </a:r>
            <a:endParaRPr lang="ru-RU" sz="11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1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99,8%</a:t>
            </a:r>
            <a:endParaRPr lang="ru-RU" sz="11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7" name="Прямоугольник 15"/>
          <p:cNvSpPr>
            <a:spLocks noChangeArrowheads="1"/>
          </p:cNvSpPr>
          <p:nvPr/>
        </p:nvSpPr>
        <p:spPr bwMode="auto">
          <a:xfrm>
            <a:off x="4497196" y="5956910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111,5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01.01.2021   </a:t>
            </a:r>
            <a:r>
              <a:rPr lang="ru-RU" sz="24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269,6 млн.руб.</a:t>
            </a:r>
            <a:endParaRPr lang="ru-RU" sz="2400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декабре составила 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0,9 млн.руб</a:t>
              </a:r>
              <a:r>
                <a:rPr lang="ru-RU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8972182"/>
              </p:ext>
            </p:extLst>
          </p:nvPr>
        </p:nvGraphicFramePr>
        <p:xfrm>
          <a:off x="5527042" y="49636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374184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136,9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116,9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-16,2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321,3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294,0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-27,3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422,2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440,6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585892" y="908720"/>
            <a:ext cx="2794420" cy="424691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708099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796137" y="116632"/>
            <a:ext cx="3062144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декабрь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7631631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декабрь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433,1 млн.руб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150" y="278143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11945" y="114310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ДЕКА</a:t>
            </a: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БРЯ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64785" y="751641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03549" y="6159492"/>
            <a:ext cx="775574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Размещена информация на едином портале Российской Федерации </a:t>
            </a: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387138" y="2715243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0" name="Прямоугольник 1"/>
          <p:cNvSpPr>
            <a:spLocks noChangeArrowheads="1"/>
          </p:cNvSpPr>
          <p:nvPr/>
        </p:nvSpPr>
        <p:spPr bwMode="auto">
          <a:xfrm>
            <a:off x="1103550" y="5591256"/>
            <a:ext cx="766858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сдана бухгалтерская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отчетность за 11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финансов РФ и департаменты Томской области</a:t>
            </a:r>
          </a:p>
        </p:txBody>
      </p:sp>
      <p:sp>
        <p:nvSpPr>
          <p:cNvPr id="21" name="Штриховая стрелка вправо 20"/>
          <p:cNvSpPr/>
          <p:nvPr/>
        </p:nvSpPr>
        <p:spPr>
          <a:xfrm>
            <a:off x="387138" y="481869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1" name="Прямоугольник 54"/>
          <p:cNvSpPr>
            <a:spLocks noChangeArrowheads="1"/>
          </p:cNvSpPr>
          <p:nvPr/>
        </p:nvSpPr>
        <p:spPr bwMode="auto">
          <a:xfrm>
            <a:off x="1187623" y="650350"/>
            <a:ext cx="767167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Подготовлены 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утверждены на сессии Думы ЗАТО Северск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10.12.2020 муниципальные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правовые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акты: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решение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Думы ЗАТО Северск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5/1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бюджете ЗАТО Северск на 2021 год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плановый период 2022 и 2023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годов;</a:t>
            </a:r>
            <a:r>
              <a:rPr lang="ru-RU" sz="1500" dirty="0"/>
              <a:t/>
            </a:r>
            <a:br>
              <a:rPr lang="ru-RU" sz="1500" dirty="0"/>
            </a:br>
            <a:r>
              <a:rPr lang="ru-RU" sz="1500" dirty="0" smtClean="0"/>
              <a:t>-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Думы ЗАТО Северск № 5/2 о внесении изменений в Положение о бюджетном процессе в ЗАТО Северск;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решение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Думы ЗАТО Северск №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5/3 по корректировке бюджета ЗАТО Северск на 2020 год и на плановый период 2021 и 2022 годов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рямоугольник 1"/>
          <p:cNvSpPr>
            <a:spLocks noChangeArrowheads="1"/>
          </p:cNvSpPr>
          <p:nvPr/>
        </p:nvSpPr>
        <p:spPr bwMode="auto">
          <a:xfrm>
            <a:off x="1103551" y="4807791"/>
            <a:ext cx="775574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размещен на сайте «Бюджет для граждан» по утвержденному бюджету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на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2021-2023 годы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обеспечения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прозрачности, открытости и доступности бюджетного процесса для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 города</a:t>
            </a:r>
          </a:p>
        </p:txBody>
      </p:sp>
      <p:sp>
        <p:nvSpPr>
          <p:cNvPr id="23" name="Прямоугольник 15"/>
          <p:cNvSpPr>
            <a:spLocks noChangeArrowheads="1"/>
          </p:cNvSpPr>
          <p:nvPr/>
        </p:nvSpPr>
        <p:spPr bwMode="auto">
          <a:xfrm>
            <a:off x="1171063" y="4022961"/>
            <a:ext cx="7688236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Осуществлены мероприятия, направленные на завершение текущего финансового года              со сбалансированными параметрами по поступлениям и выплатам, в том числе привлечены бюджетный и коммерческий кредиты для покрытия дефицита бюджета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54"/>
          <p:cNvSpPr>
            <a:spLocks noChangeArrowheads="1"/>
          </p:cNvSpPr>
          <p:nvPr/>
        </p:nvSpPr>
        <p:spPr bwMode="auto">
          <a:xfrm>
            <a:off x="1171063" y="2573480"/>
            <a:ext cx="760106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Утверждены приказы начальника Финансового управления: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 изменению Сводной бюджетной росписи (2 приказа)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 изменению мониторинга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финансового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менеджмента;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 утверждению типовой формы соглашения о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иные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цели;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 изменению приказа о завершении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операций по исполнению бюджета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текущем финансовом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217722" y="847972"/>
            <a:ext cx="802834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7" name="Штриховая стрелка вправо 26"/>
          <p:cNvSpPr/>
          <p:nvPr/>
        </p:nvSpPr>
        <p:spPr>
          <a:xfrm>
            <a:off x="267150" y="4013732"/>
            <a:ext cx="802834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8" name="Штриховая стрелка вправо 27"/>
          <p:cNvSpPr/>
          <p:nvPr/>
        </p:nvSpPr>
        <p:spPr>
          <a:xfrm>
            <a:off x="217722" y="5507103"/>
            <a:ext cx="802834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9" name="Штриховая стрелка вправо 28"/>
          <p:cNvSpPr/>
          <p:nvPr/>
        </p:nvSpPr>
        <p:spPr>
          <a:xfrm>
            <a:off x="387138" y="6209366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9579</TotalTime>
  <Words>306</Words>
  <Application>Microsoft Office PowerPoint</Application>
  <PresentationFormat>Экран (4:3)</PresentationFormat>
  <Paragraphs>71</Paragraphs>
  <Slides>5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6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31.12.2020</vt:lpstr>
      <vt:lpstr>МУНИЦИПАЛЬНЫЙ ДОЛГ</vt:lpstr>
      <vt:lpstr>Презентация PowerPoint</vt:lpstr>
      <vt:lpstr>  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1598</cp:revision>
  <cp:lastPrinted>2020-12-29T04:11:50Z</cp:lastPrinted>
  <dcterms:created xsi:type="dcterms:W3CDTF">2014-04-07T04:52:52Z</dcterms:created>
  <dcterms:modified xsi:type="dcterms:W3CDTF">2021-01-18T04:05:02Z</dcterms:modified>
</cp:coreProperties>
</file>