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heme/themeOverride1.xml" ContentType="application/vnd.openxmlformats-officedocument.themeOverride+xml"/>
  <Override PartName="/ppt/charts/chart9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10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1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2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1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charts/chart12.xml" ContentType="application/vnd.openxmlformats-officedocument.drawingml.chart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72" r:id="rId1"/>
  </p:sldMasterIdLst>
  <p:notesMasterIdLst>
    <p:notesMasterId r:id="rId68"/>
  </p:notesMasterIdLst>
  <p:handoutMasterIdLst>
    <p:handoutMasterId r:id="rId69"/>
  </p:handoutMasterIdLst>
  <p:sldIdLst>
    <p:sldId id="266" r:id="rId2"/>
    <p:sldId id="262" r:id="rId3"/>
    <p:sldId id="393" r:id="rId4"/>
    <p:sldId id="394" r:id="rId5"/>
    <p:sldId id="395" r:id="rId6"/>
    <p:sldId id="396" r:id="rId7"/>
    <p:sldId id="397" r:id="rId8"/>
    <p:sldId id="359" r:id="rId9"/>
    <p:sldId id="360" r:id="rId10"/>
    <p:sldId id="344" r:id="rId11"/>
    <p:sldId id="448" r:id="rId12"/>
    <p:sldId id="447" r:id="rId13"/>
    <p:sldId id="275" r:id="rId14"/>
    <p:sldId id="399" r:id="rId15"/>
    <p:sldId id="400" r:id="rId16"/>
    <p:sldId id="401" r:id="rId17"/>
    <p:sldId id="449" r:id="rId18"/>
    <p:sldId id="361" r:id="rId19"/>
    <p:sldId id="281" r:id="rId20"/>
    <p:sldId id="403" r:id="rId21"/>
    <p:sldId id="283" r:id="rId22"/>
    <p:sldId id="429" r:id="rId23"/>
    <p:sldId id="389" r:id="rId24"/>
    <p:sldId id="404" r:id="rId25"/>
    <p:sldId id="405" r:id="rId26"/>
    <p:sldId id="406" r:id="rId27"/>
    <p:sldId id="407" r:id="rId28"/>
    <p:sldId id="408" r:id="rId29"/>
    <p:sldId id="409" r:id="rId30"/>
    <p:sldId id="410" r:id="rId31"/>
    <p:sldId id="411" r:id="rId32"/>
    <p:sldId id="412" r:id="rId33"/>
    <p:sldId id="413" r:id="rId34"/>
    <p:sldId id="414" r:id="rId35"/>
    <p:sldId id="415" r:id="rId36"/>
    <p:sldId id="430" r:id="rId37"/>
    <p:sldId id="450" r:id="rId38"/>
    <p:sldId id="444" r:id="rId39"/>
    <p:sldId id="443" r:id="rId40"/>
    <p:sldId id="445" r:id="rId41"/>
    <p:sldId id="446" r:id="rId42"/>
    <p:sldId id="418" r:id="rId43"/>
    <p:sldId id="419" r:id="rId44"/>
    <p:sldId id="420" r:id="rId45"/>
    <p:sldId id="421" r:id="rId46"/>
    <p:sldId id="422" r:id="rId47"/>
    <p:sldId id="423" r:id="rId48"/>
    <p:sldId id="442" r:id="rId49"/>
    <p:sldId id="441" r:id="rId50"/>
    <p:sldId id="426" r:id="rId51"/>
    <p:sldId id="427" r:id="rId52"/>
    <p:sldId id="428" r:id="rId53"/>
    <p:sldId id="431" r:id="rId54"/>
    <p:sldId id="391" r:id="rId55"/>
    <p:sldId id="432" r:id="rId56"/>
    <p:sldId id="433" r:id="rId57"/>
    <p:sldId id="434" r:id="rId58"/>
    <p:sldId id="435" r:id="rId59"/>
    <p:sldId id="436" r:id="rId60"/>
    <p:sldId id="437" r:id="rId61"/>
    <p:sldId id="438" r:id="rId62"/>
    <p:sldId id="355" r:id="rId63"/>
    <p:sldId id="392" r:id="rId64"/>
    <p:sldId id="369" r:id="rId65"/>
    <p:sldId id="440" r:id="rId66"/>
    <p:sldId id="451" r:id="rId67"/>
  </p:sldIdLst>
  <p:sldSz cx="9144000" cy="6858000" type="screen4x3"/>
  <p:notesSz cx="6797675" cy="98742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AC75D5"/>
    <a:srgbClr val="760000"/>
    <a:srgbClr val="F7710D"/>
    <a:srgbClr val="A304FC"/>
    <a:srgbClr val="FF9900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5" autoAdjust="0"/>
    <p:restoredTop sz="99396" autoAdjust="0"/>
  </p:normalViewPr>
  <p:slideViewPr>
    <p:cSldViewPr>
      <p:cViewPr varScale="1">
        <p:scale>
          <a:sx n="89" d="100"/>
          <a:sy n="89" d="100"/>
        </p:scale>
        <p:origin x="131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4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515626085471953E-2"/>
          <c:y val="2.1580707187862543E-2"/>
          <c:w val="0.88840825154947289"/>
          <c:h val="0.5660094266282107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Лист1!$A$5:$A$9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Лист1!$B$5:$B$9</c:f>
              <c:numCache>
                <c:formatCode>General</c:formatCode>
                <c:ptCount val="5"/>
                <c:pt idx="0">
                  <c:v>113.06</c:v>
                </c:pt>
                <c:pt idx="1">
                  <c:v>112.63</c:v>
                </c:pt>
                <c:pt idx="2">
                  <c:v>112.43</c:v>
                </c:pt>
                <c:pt idx="3">
                  <c:v>112.48</c:v>
                </c:pt>
                <c:pt idx="4">
                  <c:v>112.62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9100184"/>
        <c:axId val="399100576"/>
      </c:barChart>
      <c:catAx>
        <c:axId val="399100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99100576"/>
        <c:crosses val="autoZero"/>
        <c:auto val="1"/>
        <c:lblAlgn val="ctr"/>
        <c:lblOffset val="100"/>
        <c:noMultiLvlLbl val="0"/>
      </c:catAx>
      <c:valAx>
        <c:axId val="399100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99100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954999710462692E-2"/>
          <c:y val="4.5522789045627107E-2"/>
          <c:w val="0.89569167563219765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188,4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</c:strCache>
            </c:strRef>
          </c:cat>
          <c:val>
            <c:numRef>
              <c:f>Лист1!$B$2:$B$8</c:f>
              <c:numCache>
                <c:formatCode>0.0</c:formatCode>
                <c:ptCount val="7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229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</c:strCache>
            </c:strRef>
          </c:cat>
          <c:val>
            <c:numRef>
              <c:f>Лист1!$C$2:$C$8</c:f>
              <c:numCache>
                <c:formatCode>0.0</c:formatCode>
                <c:ptCount val="7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407993264"/>
        <c:axId val="407993656"/>
      </c:barChart>
      <c:catAx>
        <c:axId val="407993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407993656"/>
        <c:crosses val="autoZero"/>
        <c:auto val="1"/>
        <c:lblAlgn val="ctr"/>
        <c:lblOffset val="100"/>
        <c:noMultiLvlLbl val="0"/>
      </c:catAx>
      <c:valAx>
        <c:axId val="40799365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407993264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940778003641998E-2"/>
          <c:y val="3.3144777431751891E-2"/>
          <c:w val="0.97206368759323769"/>
          <c:h val="0.933710445136496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prstDash val="sysDash"/>
            </a:ln>
          </c:spPr>
          <c:cat>
            <c:numRef>
              <c:f>Лист1!$A$2:$A$8</c:f>
              <c:numCache>
                <c:formatCode>m/d/yyyy</c:formatCode>
                <c:ptCount val="7"/>
                <c:pt idx="0">
                  <c:v>42005</c:v>
                </c:pt>
                <c:pt idx="1">
                  <c:v>42370</c:v>
                </c:pt>
                <c:pt idx="2">
                  <c:v>42736</c:v>
                </c:pt>
                <c:pt idx="3">
                  <c:v>43101</c:v>
                </c:pt>
                <c:pt idx="4">
                  <c:v>43466</c:v>
                </c:pt>
                <c:pt idx="5">
                  <c:v>43831</c:v>
                </c:pt>
                <c:pt idx="6">
                  <c:v>44197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50.2</c:v>
                </c:pt>
                <c:pt idx="1">
                  <c:v>90.6</c:v>
                </c:pt>
                <c:pt idx="2">
                  <c:v>91.1</c:v>
                </c:pt>
                <c:pt idx="3">
                  <c:v>128.9</c:v>
                </c:pt>
                <c:pt idx="4">
                  <c:v>165</c:v>
                </c:pt>
                <c:pt idx="5">
                  <c:v>188.4</c:v>
                </c:pt>
                <c:pt idx="6">
                  <c:v>269.60000000000002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3588856"/>
        <c:axId val="403589248"/>
      </c:lineChart>
      <c:dateAx>
        <c:axId val="40358885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403589248"/>
        <c:crosses val="autoZero"/>
        <c:auto val="1"/>
        <c:lblOffset val="100"/>
        <c:baseTimeUnit val="years"/>
      </c:dateAx>
      <c:valAx>
        <c:axId val="4035892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40358885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40"/>
      <c:rotY val="2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39923906606125E-2"/>
          <c:y val="0"/>
          <c:w val="0.90194026451802722"/>
          <c:h val="0.783088916046365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harsh" dir="t">
                <a:rot lat="0" lon="0" rev="3000000"/>
              </a:lightRig>
            </a:scene3d>
            <a:sp3d>
              <a:bevelT w="82550" h="44450" prst="angle"/>
              <a:bevelB w="82550" h="44450" prst="angle"/>
              <a:contourClr>
                <a:srgbClr val="000000"/>
              </a:contourClr>
            </a:sp3d>
          </c:spPr>
          <c:explosion val="25"/>
          <c:dPt>
            <c:idx val="6"/>
            <c:bubble3D val="0"/>
            <c:spPr>
              <a:solidFill>
                <a:srgbClr val="00FF00"/>
              </a:solidFill>
              <a:scene3d>
                <a:camera prst="orthographicFront"/>
                <a:lightRig rig="harsh" dir="t">
                  <a:rot lat="0" lon="0" rev="3000000"/>
                </a:lightRig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0.28786346260835238"/>
                  <c:y val="9.555122793914437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05365917681132E-2"/>
                  <c:y val="-4.688806311533963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98048739398674"/>
                      <c:h val="0.18406116833686753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5.1812586783364888E-2"/>
                  <c:y val="6.24176636417521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0649372188773846E-2"/>
                  <c:y val="3.521866598761965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0992447283694701"/>
                  <c:y val="6.0336656703079594E-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4.8485002736030354E-2"/>
                  <c:y val="2.6173641253528192E-2"/>
                </c:manualLayout>
              </c:layout>
              <c:tx>
                <c:rich>
                  <a:bodyPr/>
                  <a:lstStyle/>
                  <a:p>
                    <a:r>
                      <a:rPr lang="ru-RU" sz="1000" b="0" dirty="0" err="1" smtClean="0">
                        <a:latin typeface="Times New Roman" pitchFamily="18" charset="0"/>
                        <a:cs typeface="Times New Roman" pitchFamily="18" charset="0"/>
                      </a:rPr>
                      <a:t>Госпош</a:t>
                    </a:r>
                    <a:r>
                      <a:rPr lang="ru-RU" sz="1000" b="0" dirty="0" smtClean="0">
                        <a:latin typeface="Times New Roman" pitchFamily="18" charset="0"/>
                        <a:cs typeface="Times New Roman" pitchFamily="18" charset="0"/>
                      </a:rPr>
                      <a:t>-</a:t>
                    </a:r>
                  </a:p>
                  <a:p>
                    <a:r>
                      <a:rPr lang="ru-RU" sz="1000" b="0" dirty="0" err="1" smtClean="0">
                        <a:latin typeface="Times New Roman" pitchFamily="18" charset="0"/>
                        <a:cs typeface="Times New Roman" pitchFamily="18" charset="0"/>
                      </a:rPr>
                      <a:t>лина</a:t>
                    </a:r>
                    <a:r>
                      <a:rPr lang="ru-RU" sz="1000" b="0" dirty="0">
                        <a:latin typeface="Times New Roman" pitchFamily="18" charset="0"/>
                        <a:cs typeface="Times New Roman" pitchFamily="18" charset="0"/>
                      </a:rPr>
                      <a:t>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-0.13471705702724449"/>
                </c:manualLayout>
              </c:layout>
              <c:tx>
                <c:rich>
                  <a:bodyPr/>
                  <a:lstStyle/>
                  <a:p>
                    <a:pPr>
                      <a:defRPr sz="1000" b="0" baseline="0">
                        <a:latin typeface="Times New Roman" pitchFamily="18" charset="0"/>
                        <a:cs typeface="Times New Roman" pitchFamily="18" charset="0"/>
                      </a:defRPr>
                    </a:pPr>
                    <a:fld id="{EF8CCE86-F6A3-417B-8C2F-9450926D0473}" type="CATEGORYNAME">
                      <a:rPr lang="ru-RU" baseline="0" dirty="0"/>
                      <a:pPr>
                        <a:defRPr sz="1000" b="0" baseline="0"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1%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УСН</c:v>
                </c:pt>
                <c:pt idx="2">
                  <c:v>ЕНВД</c:v>
                </c:pt>
                <c:pt idx="3">
                  <c:v>НИФЛ</c:v>
                </c:pt>
                <c:pt idx="4">
                  <c:v>ЗН</c:v>
                </c:pt>
                <c:pt idx="5">
                  <c:v>Госпошлина</c:v>
                </c:pt>
                <c:pt idx="6">
                  <c:v>Прочие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737.7</c:v>
                </c:pt>
                <c:pt idx="1">
                  <c:v>78.8</c:v>
                </c:pt>
                <c:pt idx="2">
                  <c:v>10.1</c:v>
                </c:pt>
                <c:pt idx="3">
                  <c:v>37.800000000000004</c:v>
                </c:pt>
                <c:pt idx="4">
                  <c:v>109.6</c:v>
                </c:pt>
                <c:pt idx="5">
                  <c:v>14</c:v>
                </c:pt>
                <c:pt idx="6">
                  <c:v>11.700000000000045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63819487166448"/>
          <c:y val="5.9448104799949761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0650165727564658E-3"/>
                  <c:y val="3.70092425627927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1.5495073196995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9972831147768608E-4"/>
                  <c:y val="6.9052156597984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4170567542587006E-16"/>
                  <c:y val="3.403895293685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2.035030295779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2019</c:v>
                </c:pt>
                <c:pt idx="1">
                  <c:v>Оценка 2020</c:v>
                </c:pt>
                <c:pt idx="2">
                  <c:v>Прогноз 2021</c:v>
                </c:pt>
                <c:pt idx="3">
                  <c:v>Прогноз 2022</c:v>
                </c:pt>
                <c:pt idx="4">
                  <c:v>Прогноз 2023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971</c:v>
                </c:pt>
                <c:pt idx="1">
                  <c:v>972</c:v>
                </c:pt>
                <c:pt idx="2">
                  <c:v>1000</c:v>
                </c:pt>
                <c:pt idx="3">
                  <c:v>1004</c:v>
                </c:pt>
                <c:pt idx="4">
                  <c:v>1019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3455800"/>
        <c:axId val="153456192"/>
      </c:barChart>
      <c:catAx>
        <c:axId val="1534558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3456192"/>
        <c:crosses val="autoZero"/>
        <c:auto val="1"/>
        <c:lblAlgn val="ctr"/>
        <c:lblOffset val="100"/>
        <c:noMultiLvlLbl val="0"/>
      </c:catAx>
      <c:valAx>
        <c:axId val="15345619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34558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60"/>
      <c:rotY val="25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2.6739857904636492E-3"/>
          <c:w val="0.93312788564397364"/>
          <c:h val="0.8764777176471061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explosion val="8"/>
          </c:dPt>
          <c:dPt>
            <c:idx val="2"/>
            <c:bubble3D val="0"/>
            <c:explosion val="12"/>
          </c:dPt>
          <c:dPt>
            <c:idx val="3"/>
            <c:bubble3D val="0"/>
            <c:explosion val="6"/>
          </c:dPt>
          <c:dPt>
            <c:idx val="4"/>
            <c:bubble3D val="0"/>
            <c:explosion val="8"/>
          </c:dPt>
          <c:dLbls>
            <c:dLbl>
              <c:idx val="0"/>
              <c:layout>
                <c:manualLayout>
                  <c:x val="-0.15165642199546644"/>
                  <c:y val="6.6054718749632188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AB806C11-DEBE-4DB2-9B1E-B42BF3391390}" type="CATEGORYNAME">
                      <a:rPr lang="ru-RU" sz="90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fld id="{F6065DD4-DEC5-4A73-A1F8-030F788A2254}" type="PERCENTAGE">
                      <a:rPr lang="ru-RU" sz="900" baseline="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26797066827773"/>
                      <c:h val="0.3597549622176669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35622107427709948"/>
                  <c:y val="-8.363317259535176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752836452923475"/>
                      <c:h val="0.2014794847879344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3843525349325744"/>
                  <c:y val="1.6421048457587881E-2"/>
                </c:manualLayout>
              </c:layout>
              <c:spPr/>
              <c:txPr>
                <a:bodyPr/>
                <a:lstStyle/>
                <a:p>
                  <a:pPr>
                    <a:defRPr sz="80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810884662923526"/>
                      <c:h val="0.2208921733763423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1.8156762868655727E-2"/>
                  <c:y val="-5.565286802647445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59485420049991"/>
                      <c:h val="0.3196835352471325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0.10810114234088553"/>
                  <c:y val="-0.2334555803001752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Платежи за пользование природными ресурсами</c:v>
                </c:pt>
                <c:pt idx="2">
                  <c:v>Доходы от продаж мат. и немат. активов</c:v>
                </c:pt>
                <c:pt idx="3">
                  <c:v>Штрафы, санкции, возмещение ущерба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85.3</c:v>
                </c:pt>
                <c:pt idx="1">
                  <c:v>14.1</c:v>
                </c:pt>
                <c:pt idx="2">
                  <c:v>4.5999999999999996</c:v>
                </c:pt>
                <c:pt idx="3">
                  <c:v>3.5</c:v>
                </c:pt>
                <c:pt idx="4">
                  <c:v>4.3000000000000105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524916412244698"/>
          <c:y val="0.13085115363669919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17448549408405E-3"/>
                  <c:y val="3.3902097297831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1330441922979534E-3"/>
                  <c:y val="2.08377052755458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6.7410075902331968E-3"/>
                  <c:y val="1.67033909812489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3503144717671862E-3"/>
                  <c:y val="1.84398235586992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2019</c:v>
                </c:pt>
                <c:pt idx="1">
                  <c:v>Оценка 2020</c:v>
                </c:pt>
                <c:pt idx="2">
                  <c:v>Прогноз 2021</c:v>
                </c:pt>
                <c:pt idx="3">
                  <c:v>Прогноз 2022</c:v>
                </c:pt>
                <c:pt idx="4">
                  <c:v>Прогноз 2023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161</c:v>
                </c:pt>
                <c:pt idx="1">
                  <c:v>118</c:v>
                </c:pt>
                <c:pt idx="2">
                  <c:v>112</c:v>
                </c:pt>
                <c:pt idx="3">
                  <c:v>113</c:v>
                </c:pt>
                <c:pt idx="4">
                  <c:v>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3936344"/>
        <c:axId val="413936736"/>
      </c:barChart>
      <c:catAx>
        <c:axId val="4139363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3936736"/>
        <c:crosses val="autoZero"/>
        <c:auto val="1"/>
        <c:lblAlgn val="ctr"/>
        <c:lblOffset val="100"/>
        <c:noMultiLvlLbl val="0"/>
      </c:catAx>
      <c:valAx>
        <c:axId val="413936736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</a:prst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39363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5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pP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 2021 года</a:t>
            </a:r>
            <a:endParaRPr lang="ru-RU" sz="1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1.8383177550502765E-2"/>
          <c:y val="1.1589858071325483E-2"/>
        </c:manualLayout>
      </c:layout>
      <c:overlay val="0"/>
    </c:title>
    <c:autoTitleDeleted val="0"/>
    <c:view3D>
      <c:rotX val="30"/>
      <c:rotY val="4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26788942642737E-2"/>
          <c:y val="0.15225738806799599"/>
          <c:w val="0.87816086220039802"/>
          <c:h val="0.81225873533530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2021 года</c:v>
                </c:pt>
              </c:strCache>
            </c:strRef>
          </c:tx>
          <c:spPr>
            <a:solidFill>
              <a:srgbClr val="0070C0"/>
            </a:solidFill>
          </c:spPr>
          <c:explosion val="19"/>
          <c:dPt>
            <c:idx val="0"/>
            <c:bubble3D val="0"/>
            <c:explosion val="21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-0.14634964801890699"/>
                  <c:y val="-0.20953292516109476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6324063B-557D-497E-9D50-555F7A1B08FA}" type="CATEGORYNAME">
                      <a:rPr lang="ru-RU" b="1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fld id="{9069911D-7F3C-4599-9D7D-9DE9BBCA696C}" type="PERCENTAGE">
                      <a:rPr lang="ru-RU" b="1" baseline="0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75170674834988"/>
                      <c:h val="0.2201613015220530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3.5273858460171621E-2"/>
                  <c:y val="-0.13021448137707226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4686246982659"/>
                      <c:h val="0.1796762165314964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4505875609780794"/>
                  <c:y val="0.13601440117764879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46161678365861"/>
                      <c:h val="0.22348432304320429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6.9689548848989119E-2"/>
                  <c:y val="3.0903679160407895E-2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Иные </a:t>
                    </a:r>
                    <a:r>
                      <a:rPr lang="ru-RU" b="0" dirty="0">
                        <a:solidFill>
                          <a:schemeClr val="tx1"/>
                        </a:solidFill>
                      </a:rPr>
                      <a:t>МБТ
</a:t>
                    </a: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0,3%</a:t>
                    </a:r>
                    <a:endParaRPr lang="ru-RU" b="0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08158094431027"/>
                      <c:h val="0.2043572863863534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3175"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1428.3</c:v>
                </c:pt>
                <c:pt idx="1">
                  <c:v>107.7</c:v>
                </c:pt>
                <c:pt idx="2">
                  <c:v>1368.5</c:v>
                </c:pt>
                <c:pt idx="3">
                  <c:v>87.8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sz="1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</a:t>
            </a:r>
            <a:r>
              <a:rPr lang="ru-RU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1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</c:rich>
      </c:tx>
      <c:layout>
        <c:manualLayout>
          <c:xMode val="edge"/>
          <c:yMode val="edge"/>
          <c:x val="1.9664481724253106E-3"/>
          <c:y val="4.14986570119659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889531431373525"/>
          <c:y val="0.14949850343425894"/>
          <c:w val="0.82835408134728339"/>
          <c:h val="0.764433036852114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Первоначальный прогноз 2020 года</c:v>
                </c:pt>
              </c:strCache>
            </c:strRef>
          </c:tx>
          <c:explosion val="25"/>
          <c:dPt>
            <c:idx val="0"/>
            <c:bubble3D val="0"/>
            <c:explosion val="29"/>
            <c:spPr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  <a:sp3d contourW="25400">
                <a:contourClr>
                  <a:srgbClr val="C00000"/>
                </a:contourClr>
              </a:sp3d>
            </c:spPr>
          </c:dPt>
          <c:dPt>
            <c:idx val="1"/>
            <c:bubble3D val="0"/>
            <c:explosion val="12"/>
            <c:spPr>
              <a:solidFill>
                <a:srgbClr val="00B050"/>
              </a:solidFill>
              <a:ln w="25400">
                <a:solidFill>
                  <a:srgbClr val="00B050"/>
                </a:solidFill>
              </a:ln>
              <a:effectLst/>
              <a:sp3d contourW="25400">
                <a:contourClr>
                  <a:srgbClr val="00B050"/>
                </a:contourClr>
              </a:sp3d>
            </c:spPr>
          </c:dPt>
          <c:dPt>
            <c:idx val="2"/>
            <c:bubble3D val="0"/>
            <c:explosion val="26"/>
            <c:spPr>
              <a:solidFill>
                <a:srgbClr val="0070C0"/>
              </a:solidFill>
              <a:ln w="25400">
                <a:solidFill>
                  <a:srgbClr val="0070C0"/>
                </a:solidFill>
              </a:ln>
              <a:effectLst/>
              <a:sp3d contourW="25400">
                <a:contourClr>
                  <a:srgbClr val="0070C0"/>
                </a:contourClr>
              </a:sp3d>
            </c:spPr>
          </c:dPt>
          <c:dPt>
            <c:idx val="3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5971617188733808"/>
                  <c:y val="-0.2746124613605071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0043723212040711E-2"/>
                  <c:y val="-2.1415921106805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4145154506642332"/>
                  <c:y val="0.1316892077350882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5527134411965996E-2"/>
                  <c:y val="7.832463059660092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0" baseline="0" dirty="0" smtClean="0"/>
                      <a:t>Иные МБТ
0,2%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1285.3</c:v>
                </c:pt>
                <c:pt idx="1">
                  <c:v>80.5</c:v>
                </c:pt>
                <c:pt idx="2">
                  <c:v>1280.7</c:v>
                </c:pt>
                <c:pt idx="3">
                  <c:v>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5375562845959729"/>
          <c:w val="1"/>
          <c:h val="0.1462443715404196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3311824658477"/>
          <c:y val="9.3365160281337248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МБТ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0650165727564658E-3"/>
                  <c:y val="3.70092425627927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4803384288252663E-17"/>
                  <c:y val="4.6168179381034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9972831147768608E-4"/>
                  <c:y val="6.9052156597984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4170567542587006E-16"/>
                  <c:y val="3.403895293685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2.035030295779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2019</c:v>
                </c:pt>
                <c:pt idx="1">
                  <c:v>Оценка 2020</c:v>
                </c:pt>
                <c:pt idx="2">
                  <c:v>Прогноз 2021</c:v>
                </c:pt>
                <c:pt idx="3">
                  <c:v>Прогноз 2022</c:v>
                </c:pt>
                <c:pt idx="4">
                  <c:v>Прогноз 2023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3414</c:v>
                </c:pt>
                <c:pt idx="1">
                  <c:v>3584</c:v>
                </c:pt>
                <c:pt idx="2">
                  <c:v>2992</c:v>
                </c:pt>
                <c:pt idx="3">
                  <c:v>2471</c:v>
                </c:pt>
                <c:pt idx="4">
                  <c:v>2464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3939480"/>
        <c:axId val="411061472"/>
      </c:barChart>
      <c:catAx>
        <c:axId val="4139394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1061472"/>
        <c:crosses val="autoZero"/>
        <c:auto val="1"/>
        <c:lblAlgn val="ctr"/>
        <c:lblOffset val="100"/>
        <c:noMultiLvlLbl val="0"/>
      </c:catAx>
      <c:valAx>
        <c:axId val="4110614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39394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31250000000001E-2"/>
          <c:y val="2.7657911747180092E-2"/>
          <c:w val="0.77824146981627362"/>
          <c:h val="0.704575122966135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dLbl>
              <c:idx val="0"/>
              <c:layout>
                <c:manualLayout>
                  <c:x val="-2.1928769813780433E-2"/>
                  <c:y val="1.85871562514724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6 663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4160123988449836E-3"/>
                  <c:y val="1.10192771627315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11 097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4896905928104727E-2"/>
                  <c:y val="0.159858892498002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6663</c:v>
                </c:pt>
                <c:pt idx="1">
                  <c:v>11097</c:v>
                </c:pt>
                <c:pt idx="2">
                  <c:v>844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808000"/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dLbl>
              <c:idx val="0"/>
              <c:layout>
                <c:manualLayout>
                  <c:x val="5.3351212785339623E-3"/>
                  <c:y val="1.573563021388494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6 437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8935201104353547E-3"/>
                  <c:y val="1.41275497975730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11 304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8172443261005544E-2"/>
                  <c:y val="2.119115422265728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844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0363038444222247E-3"/>
                  <c:y val="-2.1191154222657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6437</c:v>
                </c:pt>
                <c:pt idx="1">
                  <c:v>11304</c:v>
                </c:pt>
                <c:pt idx="2">
                  <c:v>844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866096"/>
        <c:axId val="155866488"/>
      </c:barChart>
      <c:catAx>
        <c:axId val="1558660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5866488"/>
        <c:crosses val="autoZero"/>
        <c:auto val="1"/>
        <c:lblAlgn val="ctr"/>
        <c:lblOffset val="100"/>
        <c:noMultiLvlLbl val="0"/>
      </c:catAx>
      <c:valAx>
        <c:axId val="155866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58660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9684328475455144"/>
          <c:y val="0.83928742907872067"/>
          <c:w val="0.20229528227834007"/>
          <c:h val="7.5404912343152081E-2"/>
        </c:manualLayout>
      </c:layout>
      <c:overlay val="0"/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4232775135068514E-3"/>
                  <c:y val="2.7092833220764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2020</c:v>
                </c:pt>
                <c:pt idx="1">
                  <c:v>Прогноз 2021</c:v>
                </c:pt>
                <c:pt idx="2">
                  <c:v>Прогноз 2022</c:v>
                </c:pt>
                <c:pt idx="3">
                  <c:v>Прогноз 2023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336.2</c:v>
                </c:pt>
                <c:pt idx="1">
                  <c:v>182.7</c:v>
                </c:pt>
                <c:pt idx="2">
                  <c:v>66.8</c:v>
                </c:pt>
                <c:pt idx="3">
                  <c:v>63.7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5947640"/>
        <c:axId val="315948032"/>
      </c:barChart>
      <c:catAx>
        <c:axId val="3159476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15948032"/>
        <c:crosses val="autoZero"/>
        <c:auto val="1"/>
        <c:lblAlgn val="ctr"/>
        <c:lblOffset val="100"/>
        <c:noMultiLvlLbl val="0"/>
      </c:catAx>
      <c:valAx>
        <c:axId val="3159480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159476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Создание условий для развития ТОСЭР Северск в целях создания новых рабочих мест и привлечения новых инвестиций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dirty="0"/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Северск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Проведение оптимальной долговой политики и политики по управлению муниципальным имуществом, сохранение высокой степени долговой устойчивости</a:t>
          </a:r>
          <a:endParaRPr lang="ru-RU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/>
      <dgm:spPr/>
      <dgm:t>
        <a:bodyPr/>
        <a:lstStyle/>
        <a:p>
          <a:r>
            <a:rPr lang="ru-RU" b="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6F55F524-00B6-4CE3-954B-77BD987D4522}" type="presOf" srcId="{C027E776-9FA5-4CC5-BFFE-895C8E68E4BA}" destId="{87FAE3C5-40CC-4FFA-9267-A2B5A0D45042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F1D9CDE-716F-4AA1-AB11-D1C75EFE46C7}" type="presOf" srcId="{E8E7BB8F-54B1-43CD-BE0E-86B251B5A5EC}" destId="{CFACD03F-94FA-47A4-8714-6235410280C2}" srcOrd="0" destOrd="0" presId="urn:microsoft.com/office/officeart/2005/8/layout/chevron2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D9E005DC-ED59-4E33-89CF-F76502B76E8E}" type="presOf" srcId="{CF9F9273-32F8-4D81-B18D-DE2EE2D9A50A}" destId="{E76AC49C-1E55-4EC4-A47F-75F16DAE9193}" srcOrd="0" destOrd="0" presId="urn:microsoft.com/office/officeart/2005/8/layout/chevron2"/>
    <dgm:cxn modelId="{7FF35DB5-5DC2-4226-B876-806C0BB6EA5F}" type="presOf" srcId="{A81C668B-22C5-42CF-9FF7-981023CDC6A3}" destId="{CBC2AFE8-4E82-4597-8A07-2FC74AF65068}" srcOrd="0" destOrd="0" presId="urn:microsoft.com/office/officeart/2005/8/layout/chevron2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06E84ED9-C5D2-4322-A468-179D96CBDD8E}" type="presParOf" srcId="{2FF120AB-B76E-4D36-936F-8A2AA4B05E89}" destId="{9D4F554B-EAAD-4FE2-AB7C-2B7F1C6A2A8A}" srcOrd="8" destOrd="0" presId="urn:microsoft.com/office/officeart/2005/8/layout/chevron2"/>
    <dgm:cxn modelId="{A1463EA4-A129-43F9-84EC-372646A25A62}" type="presParOf" srcId="{9D4F554B-EAAD-4FE2-AB7C-2B7F1C6A2A8A}" destId="{CFACD03F-94FA-47A4-8714-6235410280C2}" srcOrd="0" destOrd="0" presId="urn:microsoft.com/office/officeart/2005/8/layout/chevron2"/>
    <dgm:cxn modelId="{35BDADC4-1BE9-4BCB-9414-EC2D7D5E0F3B}" type="presParOf" srcId="{9D4F554B-EAAD-4FE2-AB7C-2B7F1C6A2A8A}" destId="{E76AC49C-1E55-4EC4-A47F-75F16DAE9193}" srcOrd="1" destOrd="0" presId="urn:microsoft.com/office/officeart/2005/8/layout/chevron2"/>
    <dgm:cxn modelId="{C3A701C4-38E9-47A9-BFA5-58F9B84685A0}" type="presParOf" srcId="{2FF120AB-B76E-4D36-936F-8A2AA4B05E89}" destId="{0BE67450-81F0-4258-AE7D-C389006C54B6}" srcOrd="9" destOrd="0" presId="urn:microsoft.com/office/officeart/2005/8/layout/chevron2"/>
    <dgm:cxn modelId="{286579D6-BC4B-4746-9105-C1AD2D8AA79B}" type="presParOf" srcId="{2FF120AB-B76E-4D36-936F-8A2AA4B05E89}" destId="{5421DA5A-3970-4550-A10B-3B13D7236003}" srcOrd="10" destOrd="0" presId="urn:microsoft.com/office/officeart/2005/8/layout/chevron2"/>
    <dgm:cxn modelId="{CAA9E11B-B395-4C3F-8D03-C4935C8C2EFA}" type="presParOf" srcId="{5421DA5A-3970-4550-A10B-3B13D7236003}" destId="{CBC2AFE8-4E82-4597-8A07-2FC74AF65068}" srcOrd="0" destOrd="0" presId="urn:microsoft.com/office/officeart/2005/8/layout/chevron2"/>
    <dgm:cxn modelId="{8C7BA489-4225-4FDE-BA57-D433E88C7517}" type="presParOf" srcId="{5421DA5A-3970-4550-A10B-3B13D7236003}" destId="{87FAE3C5-40CC-4FFA-9267-A2B5A0D45042}" srcOrd="1" destOrd="0" presId="urn:microsoft.com/office/officeart/2005/8/layout/chevron2"/>
    <dgm:cxn modelId="{08583667-693B-4512-AC3E-5A68908AF84C}" type="presParOf" srcId="{2FF120AB-B76E-4D36-936F-8A2AA4B05E89}" destId="{2E880C90-91A6-4976-9823-07717779E2EC}" srcOrd="11" destOrd="0" presId="urn:microsoft.com/office/officeart/2005/8/layout/chevron2"/>
    <dgm:cxn modelId="{369A3713-8C78-43F1-AE39-8125C49FC1AC}" type="presParOf" srcId="{2FF120AB-B76E-4D36-936F-8A2AA4B05E89}" destId="{9E98751C-5FB9-4703-BBE2-1AED0F1118C7}" srcOrd="12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13" destOrd="0" presId="urn:microsoft.com/office/officeart/2005/8/layout/chevron2"/>
    <dgm:cxn modelId="{FB9A30CB-4B19-41F8-943E-FF949682B938}" type="presParOf" srcId="{2FF120AB-B76E-4D36-936F-8A2AA4B05E89}" destId="{E3DA1BA0-0618-4EE0-87C5-7D153DD3CDCF}" srcOrd="14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              4 103,9 </a:t>
          </a:r>
          <a:r>
            <a:rPr lang="ru-RU" sz="18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млн.руб</a:t>
          </a: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3 580,7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4 152,4 </a:t>
          </a:r>
          <a:r>
            <a:rPr lang="ru-RU" sz="1800" b="1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</a:t>
          </a:r>
          <a:r>
            <a:rPr lang="ru-RU" sz="1800" b="1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3 580,7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7CDEB4-6466-44C9-AAA3-2CA7868D93C2}" type="presOf" srcId="{FFF75145-F87A-4D15-B348-A6FCA9B2A930}" destId="{0F8B3C05-2985-4EA1-B95F-A82E0744B4D0}" srcOrd="0" destOrd="0" presId="urn:microsoft.com/office/officeart/2005/8/layout/hProcess9"/>
    <dgm:cxn modelId="{F4F2C137-FADA-4E2D-87C7-CDC85743E041}" type="presOf" srcId="{850CDA29-7FB7-4366-96EC-C75A76B20CA4}" destId="{8835B2B9-0018-4458-8A17-E315A8E25E20}" srcOrd="0" destOrd="0" presId="urn:microsoft.com/office/officeart/2005/8/layout/hProcess9"/>
    <dgm:cxn modelId="{5BC6FDFD-F394-44D6-930F-08A9E19B87BE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FBF4828-D9A9-46C0-BAF8-652194394FEC}" type="presParOf" srcId="{8835B2B9-0018-4458-8A17-E315A8E25E20}" destId="{B693457C-C494-4A50-9FA7-BB11458DA3E1}" srcOrd="0" destOrd="0" presId="urn:microsoft.com/office/officeart/2005/8/layout/hProcess9"/>
    <dgm:cxn modelId="{BDBFA527-6DC9-4896-A0F3-4F261E32AA4A}" type="presParOf" srcId="{8835B2B9-0018-4458-8A17-E315A8E25E20}" destId="{6718C75E-AC7B-41AB-BB4F-AD508F048CFB}" srcOrd="1" destOrd="0" presId="urn:microsoft.com/office/officeart/2005/8/layout/hProcess9"/>
    <dgm:cxn modelId="{3B6155F2-328A-49E8-8E32-C76C37523618}" type="presParOf" srcId="{6718C75E-AC7B-41AB-BB4F-AD508F048CFB}" destId="{1E7F28CF-C78C-42A1-8ECD-D743D8FC7CE3}" srcOrd="0" destOrd="0" presId="urn:microsoft.com/office/officeart/2005/8/layout/hProcess9"/>
    <dgm:cxn modelId="{199E2283-7289-42C0-8F8E-3B55337638CA}" type="presParOf" srcId="{6718C75E-AC7B-41AB-BB4F-AD508F048CFB}" destId="{871C5271-B43D-4E78-82F5-F9D6E7FF0E54}" srcOrd="1" destOrd="0" presId="urn:microsoft.com/office/officeart/2005/8/layout/hProcess9"/>
    <dgm:cxn modelId="{FC14D00A-5CC3-4105-B820-20CAF56CD0A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4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90000"/>
            </a:lnSpc>
          </a:pPr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>
            <a:lnSpc>
              <a:spcPts val="1200"/>
            </a:lnSpc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FlipVert="1" custScaleX="12371" custScaleY="30070" custLinFactNeighborX="-8376" custLinFactNeighborY="5544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03753" custScaleY="250000" custLinFactNeighborX="-58079" custLinFactNeighborY="-1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31804" custScaleY="250000" custLinFactNeighborX="54378" custLinFactNeighborY="-2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5D5AC-A244-459D-B931-92844509832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EE98F174-54FA-4598-A150-655B74F3A5FB}" type="presOf" srcId="{FFF75145-F87A-4D15-B348-A6FCA9B2A930}" destId="{0F8B3C05-2985-4EA1-B95F-A82E0744B4D0}" srcOrd="0" destOrd="0" presId="urn:microsoft.com/office/officeart/2005/8/layout/hProcess9"/>
    <dgm:cxn modelId="{7F660FBD-5069-4131-9CB3-5F9AB3BFA784}" type="presOf" srcId="{850CDA29-7FB7-4366-96EC-C75A76B20CA4}" destId="{8835B2B9-0018-4458-8A17-E315A8E25E20}" srcOrd="0" destOrd="0" presId="urn:microsoft.com/office/officeart/2005/8/layout/hProcess9"/>
    <dgm:cxn modelId="{50711444-CB63-4CF9-83C8-F05F0899975A}" type="presParOf" srcId="{8835B2B9-0018-4458-8A17-E315A8E25E20}" destId="{B693457C-C494-4A50-9FA7-BB11458DA3E1}" srcOrd="0" destOrd="0" presId="urn:microsoft.com/office/officeart/2005/8/layout/hProcess9"/>
    <dgm:cxn modelId="{B18DCCDC-9091-43A8-AB52-513C30157295}" type="presParOf" srcId="{8835B2B9-0018-4458-8A17-E315A8E25E20}" destId="{6718C75E-AC7B-41AB-BB4F-AD508F048CFB}" srcOrd="1" destOrd="0" presId="urn:microsoft.com/office/officeart/2005/8/layout/hProcess9"/>
    <dgm:cxn modelId="{2206E687-F10B-4FFF-9A77-A2ED217CE4AD}" type="presParOf" srcId="{6718C75E-AC7B-41AB-BB4F-AD508F048CFB}" destId="{1E7F28CF-C78C-42A1-8ECD-D743D8FC7CE3}" srcOrd="0" destOrd="0" presId="urn:microsoft.com/office/officeart/2005/8/layout/hProcess9"/>
    <dgm:cxn modelId="{5C204BB1-1421-469E-AD57-A834E395C543}" type="presParOf" srcId="{6718C75E-AC7B-41AB-BB4F-AD508F048CFB}" destId="{871C5271-B43D-4E78-82F5-F9D6E7FF0E54}" srcOrd="1" destOrd="0" presId="urn:microsoft.com/office/officeart/2005/8/layout/hProcess9"/>
    <dgm:cxn modelId="{18E03391-2FCB-48A2-8BAC-DFE2426D3ED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652CDF-826F-410A-9651-50B2BEA904F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BA3CDDD-7E11-4D3A-894C-4FEF30697A73}" type="presOf" srcId="{5E2FAA9D-4315-4B72-8800-631B8DE57775}" destId="{1E7F28CF-C78C-42A1-8ECD-D743D8FC7CE3}" srcOrd="0" destOrd="0" presId="urn:microsoft.com/office/officeart/2005/8/layout/hProcess9"/>
    <dgm:cxn modelId="{BB2469F4-2F97-4DDE-AD3B-F22BDB4C7252}" type="presOf" srcId="{850CDA29-7FB7-4366-96EC-C75A76B20CA4}" destId="{8835B2B9-0018-4458-8A17-E315A8E25E20}" srcOrd="0" destOrd="0" presId="urn:microsoft.com/office/officeart/2005/8/layout/hProcess9"/>
    <dgm:cxn modelId="{42E2E3C4-DB48-480C-8765-9A0C36A46791}" type="presParOf" srcId="{8835B2B9-0018-4458-8A17-E315A8E25E20}" destId="{B693457C-C494-4A50-9FA7-BB11458DA3E1}" srcOrd="0" destOrd="0" presId="urn:microsoft.com/office/officeart/2005/8/layout/hProcess9"/>
    <dgm:cxn modelId="{D1D7920F-F489-4A01-A6E7-AC2956633DCC}" type="presParOf" srcId="{8835B2B9-0018-4458-8A17-E315A8E25E20}" destId="{6718C75E-AC7B-41AB-BB4F-AD508F048CFB}" srcOrd="1" destOrd="0" presId="urn:microsoft.com/office/officeart/2005/8/layout/hProcess9"/>
    <dgm:cxn modelId="{A708BCE8-6201-4811-901D-340B5AAF12BD}" type="presParOf" srcId="{6718C75E-AC7B-41AB-BB4F-AD508F048CFB}" destId="{1E7F28CF-C78C-42A1-8ECD-D743D8FC7CE3}" srcOrd="0" destOrd="0" presId="urn:microsoft.com/office/officeart/2005/8/layout/hProcess9"/>
    <dgm:cxn modelId="{23C1BF7C-9100-4750-AE73-762877AFDED8}" type="presParOf" srcId="{6718C75E-AC7B-41AB-BB4F-AD508F048CFB}" destId="{871C5271-B43D-4E78-82F5-F9D6E7FF0E54}" srcOrd="1" destOrd="0" presId="urn:microsoft.com/office/officeart/2005/8/layout/hProcess9"/>
    <dgm:cxn modelId="{7DA1C043-9951-427E-8287-5241B52A1F0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</a:t>
          </a:r>
          <a:r>
            <a:rPr lang="ru-RU" sz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молодежи  в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29388A-B664-4193-892C-C0B72E2EB8C1}" type="presOf" srcId="{850CDA29-7FB7-4366-96EC-C75A76B20CA4}" destId="{8835B2B9-0018-4458-8A17-E315A8E25E20}" srcOrd="0" destOrd="0" presId="urn:microsoft.com/office/officeart/2005/8/layout/hProcess9"/>
    <dgm:cxn modelId="{39FD73C5-E0C7-47D4-915A-00DBC703C216}" type="presOf" srcId="{5E2FAA9D-4315-4B72-8800-631B8DE57775}" destId="{1E7F28CF-C78C-42A1-8ECD-D743D8FC7CE3}" srcOrd="0" destOrd="0" presId="urn:microsoft.com/office/officeart/2005/8/layout/hProcess9"/>
    <dgm:cxn modelId="{DB5F3251-7D40-4590-9A86-A90573F84A76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E4E6706-8454-4AAE-B036-966B33691BF1}" type="presParOf" srcId="{8835B2B9-0018-4458-8A17-E315A8E25E20}" destId="{B693457C-C494-4A50-9FA7-BB11458DA3E1}" srcOrd="0" destOrd="0" presId="urn:microsoft.com/office/officeart/2005/8/layout/hProcess9"/>
    <dgm:cxn modelId="{3481A349-3F30-4B40-B1FF-C08886F0BB67}" type="presParOf" srcId="{8835B2B9-0018-4458-8A17-E315A8E25E20}" destId="{6718C75E-AC7B-41AB-BB4F-AD508F048CFB}" srcOrd="1" destOrd="0" presId="urn:microsoft.com/office/officeart/2005/8/layout/hProcess9"/>
    <dgm:cxn modelId="{ECE174E6-EE2A-4DCB-B784-48C958CF9921}" type="presParOf" srcId="{6718C75E-AC7B-41AB-BB4F-AD508F048CFB}" destId="{1E7F28CF-C78C-42A1-8ECD-D743D8FC7CE3}" srcOrd="0" destOrd="0" presId="urn:microsoft.com/office/officeart/2005/8/layout/hProcess9"/>
    <dgm:cxn modelId="{47FB8971-1F8C-4FB8-A5CA-7886F76A7858}" type="presParOf" srcId="{6718C75E-AC7B-41AB-BB4F-AD508F048CFB}" destId="{871C5271-B43D-4E78-82F5-F9D6E7FF0E54}" srcOrd="1" destOrd="0" presId="urn:microsoft.com/office/officeart/2005/8/layout/hProcess9"/>
    <dgm:cxn modelId="{03C1E229-5E50-435B-AC1A-BCDA83D83B0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9E6780-575B-4488-A5D7-193ADC0F9D85}" type="presOf" srcId="{5E2FAA9D-4315-4B72-8800-631B8DE57775}" destId="{1E7F28CF-C78C-42A1-8ECD-D743D8FC7CE3}" srcOrd="0" destOrd="0" presId="urn:microsoft.com/office/officeart/2005/8/layout/hProcess9"/>
    <dgm:cxn modelId="{EAB27F4A-C38F-4FBE-A5C3-939C02A67D24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58483D7-7265-4552-868C-41DCCC330626}" type="presOf" srcId="{850CDA29-7FB7-4366-96EC-C75A76B20CA4}" destId="{8835B2B9-0018-4458-8A17-E315A8E25E20}" srcOrd="0" destOrd="0" presId="urn:microsoft.com/office/officeart/2005/8/layout/hProcess9"/>
    <dgm:cxn modelId="{D1C5117E-491B-4436-AFD0-3FFDA85A4954}" type="presParOf" srcId="{8835B2B9-0018-4458-8A17-E315A8E25E20}" destId="{B693457C-C494-4A50-9FA7-BB11458DA3E1}" srcOrd="0" destOrd="0" presId="urn:microsoft.com/office/officeart/2005/8/layout/hProcess9"/>
    <dgm:cxn modelId="{B9FA062A-89E3-43E6-BA1B-53FCB665E0D0}" type="presParOf" srcId="{8835B2B9-0018-4458-8A17-E315A8E25E20}" destId="{6718C75E-AC7B-41AB-BB4F-AD508F048CFB}" srcOrd="1" destOrd="0" presId="urn:microsoft.com/office/officeart/2005/8/layout/hProcess9"/>
    <dgm:cxn modelId="{8A9A6CDD-C008-44ED-8D07-2FCB213DACA7}" type="presParOf" srcId="{6718C75E-AC7B-41AB-BB4F-AD508F048CFB}" destId="{1E7F28CF-C78C-42A1-8ECD-D743D8FC7CE3}" srcOrd="0" destOrd="0" presId="urn:microsoft.com/office/officeart/2005/8/layout/hProcess9"/>
    <dgm:cxn modelId="{F7314D7E-EB05-4041-82F8-AF10AE6E45A5}" type="presParOf" srcId="{6718C75E-AC7B-41AB-BB4F-AD508F048CFB}" destId="{871C5271-B43D-4E78-82F5-F9D6E7FF0E54}" srcOrd="1" destOrd="0" presId="urn:microsoft.com/office/officeart/2005/8/layout/hProcess9"/>
    <dgm:cxn modelId="{F3F67218-CE04-4B1E-8B36-4CE575634616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BE6D6-86B6-4369-AE11-CD43717BB46C}" type="presOf" srcId="{5E2FAA9D-4315-4B72-8800-631B8DE57775}" destId="{1E7F28CF-C78C-42A1-8ECD-D743D8FC7CE3}" srcOrd="0" destOrd="0" presId="urn:microsoft.com/office/officeart/2005/8/layout/hProcess9"/>
    <dgm:cxn modelId="{EDE4DCF2-CB41-44FE-8763-D8A283B9868B}" type="presOf" srcId="{850CDA29-7FB7-4366-96EC-C75A76B20CA4}" destId="{8835B2B9-0018-4458-8A17-E315A8E25E20}" srcOrd="0" destOrd="0" presId="urn:microsoft.com/office/officeart/2005/8/layout/hProcess9"/>
    <dgm:cxn modelId="{6AC8E874-ABED-4DB8-880A-A68CE7AFD02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93902A0-28EB-486E-91FE-ED1C526E9065}" type="presParOf" srcId="{8835B2B9-0018-4458-8A17-E315A8E25E20}" destId="{B693457C-C494-4A50-9FA7-BB11458DA3E1}" srcOrd="0" destOrd="0" presId="urn:microsoft.com/office/officeart/2005/8/layout/hProcess9"/>
    <dgm:cxn modelId="{A640AAF3-109A-4A6D-9E88-CA468F252589}" type="presParOf" srcId="{8835B2B9-0018-4458-8A17-E315A8E25E20}" destId="{6718C75E-AC7B-41AB-BB4F-AD508F048CFB}" srcOrd="1" destOrd="0" presId="urn:microsoft.com/office/officeart/2005/8/layout/hProcess9"/>
    <dgm:cxn modelId="{EA1EC5A1-6298-413E-8A15-A88EA9F90985}" type="presParOf" srcId="{6718C75E-AC7B-41AB-BB4F-AD508F048CFB}" destId="{1E7F28CF-C78C-42A1-8ECD-D743D8FC7CE3}" srcOrd="0" destOrd="0" presId="urn:microsoft.com/office/officeart/2005/8/layout/hProcess9"/>
    <dgm:cxn modelId="{BCEA35B8-FE7C-41FA-97CA-2F962FABD539}" type="presParOf" srcId="{6718C75E-AC7B-41AB-BB4F-AD508F048CFB}" destId="{871C5271-B43D-4E78-82F5-F9D6E7FF0E54}" srcOrd="1" destOrd="0" presId="urn:microsoft.com/office/officeart/2005/8/layout/hProcess9"/>
    <dgm:cxn modelId="{12D589AA-BE35-4CCB-AFE9-5C98910C610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A21641-2DA8-4700-9591-D18F59AA7452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B7AE6DC7-A1CF-4C71-9713-7D8F0635072C}" type="presOf" srcId="{850CDA29-7FB7-4366-96EC-C75A76B20CA4}" destId="{8835B2B9-0018-4458-8A17-E315A8E25E20}" srcOrd="0" destOrd="0" presId="urn:microsoft.com/office/officeart/2005/8/layout/hProcess9"/>
    <dgm:cxn modelId="{4F9BB3B4-CC71-433C-9E4F-BDAD4811AA64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5E36BF5-3988-4489-A0D5-22F6CCBCF783}" type="presParOf" srcId="{8835B2B9-0018-4458-8A17-E315A8E25E20}" destId="{B693457C-C494-4A50-9FA7-BB11458DA3E1}" srcOrd="0" destOrd="0" presId="urn:microsoft.com/office/officeart/2005/8/layout/hProcess9"/>
    <dgm:cxn modelId="{86758BF4-1CF2-4EC5-BE28-4788BDC9B571}" type="presParOf" srcId="{8835B2B9-0018-4458-8A17-E315A8E25E20}" destId="{6718C75E-AC7B-41AB-BB4F-AD508F048CFB}" srcOrd="1" destOrd="0" presId="urn:microsoft.com/office/officeart/2005/8/layout/hProcess9"/>
    <dgm:cxn modelId="{B81EB50D-09D9-40DE-87ED-06F8DC3F40C5}" type="presParOf" srcId="{6718C75E-AC7B-41AB-BB4F-AD508F048CFB}" destId="{1E7F28CF-C78C-42A1-8ECD-D743D8FC7CE3}" srcOrd="0" destOrd="0" presId="urn:microsoft.com/office/officeart/2005/8/layout/hProcess9"/>
    <dgm:cxn modelId="{1343B7C6-B3D3-406E-8AF1-2CC271E37F7B}" type="presParOf" srcId="{6718C75E-AC7B-41AB-BB4F-AD508F048CFB}" destId="{871C5271-B43D-4E78-82F5-F9D6E7FF0E54}" srcOrd="1" destOrd="0" presId="urn:microsoft.com/office/officeart/2005/8/layout/hProcess9"/>
    <dgm:cxn modelId="{2051D691-FC86-41F5-848D-9536A8D33F4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9A9042-3BB1-4936-BEE3-181F3182ECEA}" type="presOf" srcId="{FFF75145-F87A-4D15-B348-A6FCA9B2A930}" destId="{0F8B3C05-2985-4EA1-B95F-A82E0744B4D0}" srcOrd="0" destOrd="0" presId="urn:microsoft.com/office/officeart/2005/8/layout/hProcess9"/>
    <dgm:cxn modelId="{C6B73E26-0583-40EE-B19E-D61069054127}" type="presOf" srcId="{5E2FAA9D-4315-4B72-8800-631B8DE57775}" destId="{1E7F28CF-C78C-42A1-8ECD-D743D8FC7CE3}" srcOrd="0" destOrd="0" presId="urn:microsoft.com/office/officeart/2005/8/layout/hProcess9"/>
    <dgm:cxn modelId="{4F797FD2-5E2B-430E-A844-22CD638925B1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C58A2B9-2DE9-4FF2-9E13-BF7267F80E3F}" type="presParOf" srcId="{8835B2B9-0018-4458-8A17-E315A8E25E20}" destId="{B693457C-C494-4A50-9FA7-BB11458DA3E1}" srcOrd="0" destOrd="0" presId="urn:microsoft.com/office/officeart/2005/8/layout/hProcess9"/>
    <dgm:cxn modelId="{D989A52B-5E7D-4A87-86C5-A0F17CCBFCCC}" type="presParOf" srcId="{8835B2B9-0018-4458-8A17-E315A8E25E20}" destId="{6718C75E-AC7B-41AB-BB4F-AD508F048CFB}" srcOrd="1" destOrd="0" presId="urn:microsoft.com/office/officeart/2005/8/layout/hProcess9"/>
    <dgm:cxn modelId="{5DBD91F5-76F9-4B8A-907D-AF53ED2CB299}" type="presParOf" srcId="{6718C75E-AC7B-41AB-BB4F-AD508F048CFB}" destId="{1E7F28CF-C78C-42A1-8ECD-D743D8FC7CE3}" srcOrd="0" destOrd="0" presId="urn:microsoft.com/office/officeart/2005/8/layout/hProcess9"/>
    <dgm:cxn modelId="{A71E7D1C-3780-4B07-BA6D-8C2568ABFCF7}" type="presParOf" srcId="{6718C75E-AC7B-41AB-BB4F-AD508F048CFB}" destId="{871C5271-B43D-4E78-82F5-F9D6E7FF0E54}" srcOrd="1" destOrd="0" presId="urn:microsoft.com/office/officeart/2005/8/layout/hProcess9"/>
    <dgm:cxn modelId="{1369560F-64AB-4129-8AE0-3ADF05DEDFC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F5F14ECC-D3D2-4BDC-91AE-5DB295C53453}" type="presOf" srcId="{5E2FAA9D-4315-4B72-8800-631B8DE57775}" destId="{1E7F28CF-C78C-42A1-8ECD-D743D8FC7CE3}" srcOrd="0" destOrd="0" presId="urn:microsoft.com/office/officeart/2005/8/layout/hProcess9"/>
    <dgm:cxn modelId="{64B0286B-6B6B-48D7-AA0E-C1E1B3ADB79E}" type="presOf" srcId="{FFF75145-F87A-4D15-B348-A6FCA9B2A930}" destId="{0F8B3C05-2985-4EA1-B95F-A82E0744B4D0}" srcOrd="0" destOrd="0" presId="urn:microsoft.com/office/officeart/2005/8/layout/hProcess9"/>
    <dgm:cxn modelId="{D6C78197-72DE-426C-B6C5-D6A658667B24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132BD00-271B-4DFD-B12E-2D06C92046F3}" type="presParOf" srcId="{8835B2B9-0018-4458-8A17-E315A8E25E20}" destId="{B693457C-C494-4A50-9FA7-BB11458DA3E1}" srcOrd="0" destOrd="0" presId="urn:microsoft.com/office/officeart/2005/8/layout/hProcess9"/>
    <dgm:cxn modelId="{EE876B24-DA32-425A-B770-2921D3D7AA0A}" type="presParOf" srcId="{8835B2B9-0018-4458-8A17-E315A8E25E20}" destId="{6718C75E-AC7B-41AB-BB4F-AD508F048CFB}" srcOrd="1" destOrd="0" presId="urn:microsoft.com/office/officeart/2005/8/layout/hProcess9"/>
    <dgm:cxn modelId="{D6BCF03E-1024-4FF4-A745-13DBAC9639C8}" type="presParOf" srcId="{6718C75E-AC7B-41AB-BB4F-AD508F048CFB}" destId="{1E7F28CF-C78C-42A1-8ECD-D743D8FC7CE3}" srcOrd="0" destOrd="0" presId="urn:microsoft.com/office/officeart/2005/8/layout/hProcess9"/>
    <dgm:cxn modelId="{F56D92A5-68C4-42E9-968F-3C1BAD4A5306}" type="presParOf" srcId="{6718C75E-AC7B-41AB-BB4F-AD508F048CFB}" destId="{871C5271-B43D-4E78-82F5-F9D6E7FF0E54}" srcOrd="1" destOrd="0" presId="urn:microsoft.com/office/officeart/2005/8/layout/hProcess9"/>
    <dgm:cxn modelId="{7EB01A29-3511-4563-A80F-6A41074EBE8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43650" custLinFactNeighborY="2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868E98-E7E0-4BC2-BA7D-5AD545C183D6}" type="presOf" srcId="{5E2FAA9D-4315-4B72-8800-631B8DE57775}" destId="{1E7F28CF-C78C-42A1-8ECD-D743D8FC7CE3}" srcOrd="0" destOrd="0" presId="urn:microsoft.com/office/officeart/2005/8/layout/hProcess9"/>
    <dgm:cxn modelId="{E672A7D3-36D3-4EA1-8FA5-CAED50DF411B}" type="presOf" srcId="{850CDA29-7FB7-4366-96EC-C75A76B20CA4}" destId="{8835B2B9-0018-4458-8A17-E315A8E25E20}" srcOrd="0" destOrd="0" presId="urn:microsoft.com/office/officeart/2005/8/layout/hProcess9"/>
    <dgm:cxn modelId="{992926E1-C081-4277-A90B-282D028F4354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6EF5576C-FCC9-4322-8D95-96B83A91AF2D}" type="presParOf" srcId="{8835B2B9-0018-4458-8A17-E315A8E25E20}" destId="{B693457C-C494-4A50-9FA7-BB11458DA3E1}" srcOrd="0" destOrd="0" presId="urn:microsoft.com/office/officeart/2005/8/layout/hProcess9"/>
    <dgm:cxn modelId="{C6C60FBC-5DE7-450C-A356-6B0F8C5C49E4}" type="presParOf" srcId="{8835B2B9-0018-4458-8A17-E315A8E25E20}" destId="{6718C75E-AC7B-41AB-BB4F-AD508F048CFB}" srcOrd="1" destOrd="0" presId="urn:microsoft.com/office/officeart/2005/8/layout/hProcess9"/>
    <dgm:cxn modelId="{2FBB403D-A73C-4EE8-9F2E-4CF9F605F5FB}" type="presParOf" srcId="{6718C75E-AC7B-41AB-BB4F-AD508F048CFB}" destId="{1E7F28CF-C78C-42A1-8ECD-D743D8FC7CE3}" srcOrd="0" destOrd="0" presId="urn:microsoft.com/office/officeart/2005/8/layout/hProcess9"/>
    <dgm:cxn modelId="{423C4325-C009-4009-BE63-F6721E4E772E}" type="presParOf" srcId="{6718C75E-AC7B-41AB-BB4F-AD508F048CFB}" destId="{871C5271-B43D-4E78-82F5-F9D6E7FF0E54}" srcOrd="1" destOrd="0" presId="urn:microsoft.com/office/officeart/2005/8/layout/hProcess9"/>
    <dgm:cxn modelId="{47608281-7E82-432F-9F52-461C727FA508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534FBB-FCF6-4E8F-83EA-5A5EA64E854F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EB1F120-D418-405F-8D04-868ADE99122B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27EBF4E-9B47-4021-A57F-D317C17CEDCD}" type="presOf" srcId="{850CDA29-7FB7-4366-96EC-C75A76B20CA4}" destId="{8835B2B9-0018-4458-8A17-E315A8E25E20}" srcOrd="0" destOrd="0" presId="urn:microsoft.com/office/officeart/2005/8/layout/hProcess9"/>
    <dgm:cxn modelId="{C7999FBB-8428-4664-AF88-F0355F04ED08}" type="presParOf" srcId="{8835B2B9-0018-4458-8A17-E315A8E25E20}" destId="{B693457C-C494-4A50-9FA7-BB11458DA3E1}" srcOrd="0" destOrd="0" presId="urn:microsoft.com/office/officeart/2005/8/layout/hProcess9"/>
    <dgm:cxn modelId="{C0747517-28ED-4221-9D7A-F3DB107D8F8E}" type="presParOf" srcId="{8835B2B9-0018-4458-8A17-E315A8E25E20}" destId="{6718C75E-AC7B-41AB-BB4F-AD508F048CFB}" srcOrd="1" destOrd="0" presId="urn:microsoft.com/office/officeart/2005/8/layout/hProcess9"/>
    <dgm:cxn modelId="{6B9903C2-B24E-429A-854F-D0C7276DA15B}" type="presParOf" srcId="{6718C75E-AC7B-41AB-BB4F-AD508F048CFB}" destId="{1E7F28CF-C78C-42A1-8ECD-D743D8FC7CE3}" srcOrd="0" destOrd="0" presId="urn:microsoft.com/office/officeart/2005/8/layout/hProcess9"/>
    <dgm:cxn modelId="{96FDA5AD-C11D-408F-B636-C86DCDC11735}" type="presParOf" srcId="{6718C75E-AC7B-41AB-BB4F-AD508F048CFB}" destId="{871C5271-B43D-4E78-82F5-F9D6E7FF0E54}" srcOrd="1" destOrd="0" presId="urn:microsoft.com/office/officeart/2005/8/layout/hProcess9"/>
    <dgm:cxn modelId="{856302F7-4EB3-4A50-8037-9B4FF3866DB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hProcess6" loCatId="process" qsTypeId="urn:microsoft.com/office/officeart/2005/8/quickstyle/3d1" qsCatId="3D" csTypeId="urn:microsoft.com/office/officeart/2005/8/colors/colorful1#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софинансирования для выполнения работ по благоустройству общественных пространств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2021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4113202-9DD8-4604-9B7B-AF4B45CCBCFF}" type="pres">
      <dgm:prSet presAssocID="{6226C9B4-8E1D-4450-BCC1-43E3554D5AB7}" presName="theList" presStyleCnt="0">
        <dgm:presLayoutVars>
          <dgm:dir/>
          <dgm:animLvl val="lvl"/>
          <dgm:resizeHandles val="exact"/>
        </dgm:presLayoutVars>
      </dgm:prSet>
      <dgm:spPr/>
    </dgm:pt>
    <dgm:pt modelId="{3B5EDCDB-190D-4935-B1C4-0FB66C68B1FA}" type="pres">
      <dgm:prSet presAssocID="{349C7ECD-BED8-4363-BF5C-E1E439D08093}" presName="compNode" presStyleCnt="0"/>
      <dgm:spPr/>
    </dgm:pt>
    <dgm:pt modelId="{8FDFB397-B24D-4A5E-A31D-CA0A84E3E1FB}" type="pres">
      <dgm:prSet presAssocID="{349C7ECD-BED8-4363-BF5C-E1E439D08093}" presName="noGeometry" presStyleCnt="0"/>
      <dgm:spPr/>
    </dgm:pt>
    <dgm:pt modelId="{62569537-4B9D-4C39-904C-65BCAA8C854D}" type="pres">
      <dgm:prSet presAssocID="{349C7ECD-BED8-4363-BF5C-E1E439D08093}" presName="childTextVisible" presStyleLbl="bgAccFollowNode1" presStyleIdx="0" presStyleCnt="2" custLinFactNeighborX="2177" custLinFactNeighborY="-9258">
        <dgm:presLayoutVars>
          <dgm:bulletEnabled val="1"/>
        </dgm:presLayoutVars>
      </dgm:prSet>
      <dgm:spPr/>
    </dgm:pt>
    <dgm:pt modelId="{F8D5F539-163B-4353-BA96-7D4F5AE537BD}" type="pres">
      <dgm:prSet presAssocID="{349C7ECD-BED8-4363-BF5C-E1E439D08093}" presName="childTextHidden" presStyleLbl="bgAccFollowNode1" presStyleIdx="0" presStyleCnt="2"/>
      <dgm:spPr/>
    </dgm:pt>
    <dgm:pt modelId="{94EF89D4-D84D-4246-86F7-23034E5AFC76}" type="pres">
      <dgm:prSet presAssocID="{349C7ECD-BED8-4363-BF5C-E1E439D08093}" presName="parentText" presStyleLbl="node1" presStyleIdx="0" presStyleCnt="2" custScaleX="267221" custScaleY="124869" custLinFactNeighborX="8575" custLinFactNeighborY="-122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9937E-CA08-463F-821B-E70964E3BC2B}" type="pres">
      <dgm:prSet presAssocID="{349C7ECD-BED8-4363-BF5C-E1E439D08093}" presName="aSpace" presStyleCnt="0"/>
      <dgm:spPr/>
    </dgm:pt>
    <dgm:pt modelId="{BB8401EC-28EB-4A2D-9EEE-AF84DB36922E}" type="pres">
      <dgm:prSet presAssocID="{76AEA9F8-E27C-47FB-A2D9-456D2837651C}" presName="compNode" presStyleCnt="0"/>
      <dgm:spPr/>
    </dgm:pt>
    <dgm:pt modelId="{1C3C3AEF-115D-4D20-ADD4-3B7258720986}" type="pres">
      <dgm:prSet presAssocID="{76AEA9F8-E27C-47FB-A2D9-456D2837651C}" presName="noGeometry" presStyleCnt="0"/>
      <dgm:spPr/>
    </dgm:pt>
    <dgm:pt modelId="{1F330E99-E6E6-4D34-8686-25BDC5FE7A19}" type="pres">
      <dgm:prSet presAssocID="{76AEA9F8-E27C-47FB-A2D9-456D2837651C}" presName="childTextVisible" presStyleLbl="bgAccFollowNode1" presStyleIdx="1" presStyleCnt="2" custLinFactNeighborX="2202" custLinFactNeighborY="-12782">
        <dgm:presLayoutVars>
          <dgm:bulletEnabled val="1"/>
        </dgm:presLayoutVars>
      </dgm:prSet>
      <dgm:spPr/>
    </dgm:pt>
    <dgm:pt modelId="{83A19756-5578-4FF9-8E11-F8E72E160326}" type="pres">
      <dgm:prSet presAssocID="{76AEA9F8-E27C-47FB-A2D9-456D2837651C}" presName="childTextHidden" presStyleLbl="bgAccFollowNode1" presStyleIdx="1" presStyleCnt="2"/>
      <dgm:spPr/>
    </dgm:pt>
    <dgm:pt modelId="{57C4202B-F2DD-4C8D-B197-5B614A42CDCA}" type="pres">
      <dgm:prSet presAssocID="{76AEA9F8-E27C-47FB-A2D9-456D2837651C}" presName="parentText" presStyleLbl="node1" presStyleIdx="1" presStyleCnt="2" custScaleX="271722" custScaleY="116695" custLinFactNeighborX="-2300" custLinFactNeighborY="-1850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1FF8CD-F4BD-4D6F-9F47-32C6AAEEB9B7}" type="presOf" srcId="{349C7ECD-BED8-4363-BF5C-E1E439D08093}" destId="{94EF89D4-D84D-4246-86F7-23034E5AFC76}" srcOrd="0" destOrd="0" presId="urn:microsoft.com/office/officeart/2005/8/layout/hProcess6"/>
    <dgm:cxn modelId="{519F8718-9B5B-4D6B-AA09-34FD8C2C7F86}" type="presOf" srcId="{6226C9B4-8E1D-4450-BCC1-43E3554D5AB7}" destId="{E4113202-9DD8-4604-9B7B-AF4B45CCBCFF}" srcOrd="0" destOrd="0" presId="urn:microsoft.com/office/officeart/2005/8/layout/hProcess6"/>
    <dgm:cxn modelId="{80B7C409-4A88-4C87-9631-176B2F8F2FA3}" type="presOf" srcId="{76AEA9F8-E27C-47FB-A2D9-456D2837651C}" destId="{57C4202B-F2DD-4C8D-B197-5B614A42CDCA}" srcOrd="0" destOrd="0" presId="urn:microsoft.com/office/officeart/2005/8/layout/hProcess6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51077DCB-060C-48A1-A502-FE76DCAE8B9B}" type="presParOf" srcId="{E4113202-9DD8-4604-9B7B-AF4B45CCBCFF}" destId="{3B5EDCDB-190D-4935-B1C4-0FB66C68B1FA}" srcOrd="0" destOrd="0" presId="urn:microsoft.com/office/officeart/2005/8/layout/hProcess6"/>
    <dgm:cxn modelId="{3AD5B089-3C5F-4242-BEDD-628AE0A575CE}" type="presParOf" srcId="{3B5EDCDB-190D-4935-B1C4-0FB66C68B1FA}" destId="{8FDFB397-B24D-4A5E-A31D-CA0A84E3E1FB}" srcOrd="0" destOrd="0" presId="urn:microsoft.com/office/officeart/2005/8/layout/hProcess6"/>
    <dgm:cxn modelId="{31AD1272-4BF7-4B21-AD56-AE94E5B749BA}" type="presParOf" srcId="{3B5EDCDB-190D-4935-B1C4-0FB66C68B1FA}" destId="{62569537-4B9D-4C39-904C-65BCAA8C854D}" srcOrd="1" destOrd="0" presId="urn:microsoft.com/office/officeart/2005/8/layout/hProcess6"/>
    <dgm:cxn modelId="{B7708D04-F02F-48FC-95B9-2E1FC04D7A27}" type="presParOf" srcId="{3B5EDCDB-190D-4935-B1C4-0FB66C68B1FA}" destId="{F8D5F539-163B-4353-BA96-7D4F5AE537BD}" srcOrd="2" destOrd="0" presId="urn:microsoft.com/office/officeart/2005/8/layout/hProcess6"/>
    <dgm:cxn modelId="{3A44D155-F19A-4AA5-ACE5-82B5C056B1D1}" type="presParOf" srcId="{3B5EDCDB-190D-4935-B1C4-0FB66C68B1FA}" destId="{94EF89D4-D84D-4246-86F7-23034E5AFC76}" srcOrd="3" destOrd="0" presId="urn:microsoft.com/office/officeart/2005/8/layout/hProcess6"/>
    <dgm:cxn modelId="{79060A05-C8D8-4099-992A-57C484165B13}" type="presParOf" srcId="{E4113202-9DD8-4604-9B7B-AF4B45CCBCFF}" destId="{5479937E-CA08-463F-821B-E70964E3BC2B}" srcOrd="1" destOrd="0" presId="urn:microsoft.com/office/officeart/2005/8/layout/hProcess6"/>
    <dgm:cxn modelId="{603D1104-A8B2-45DC-9D4E-2E4B4A342346}" type="presParOf" srcId="{E4113202-9DD8-4604-9B7B-AF4B45CCBCFF}" destId="{BB8401EC-28EB-4A2D-9EEE-AF84DB36922E}" srcOrd="2" destOrd="0" presId="urn:microsoft.com/office/officeart/2005/8/layout/hProcess6"/>
    <dgm:cxn modelId="{5044BB70-B5E7-4FEA-B35F-50D075D73DC3}" type="presParOf" srcId="{BB8401EC-28EB-4A2D-9EEE-AF84DB36922E}" destId="{1C3C3AEF-115D-4D20-ADD4-3B7258720986}" srcOrd="0" destOrd="0" presId="urn:microsoft.com/office/officeart/2005/8/layout/hProcess6"/>
    <dgm:cxn modelId="{3CB6B64C-4C23-4542-B2B1-9A8D19AD924E}" type="presParOf" srcId="{BB8401EC-28EB-4A2D-9EEE-AF84DB36922E}" destId="{1F330E99-E6E6-4D34-8686-25BDC5FE7A19}" srcOrd="1" destOrd="0" presId="urn:microsoft.com/office/officeart/2005/8/layout/hProcess6"/>
    <dgm:cxn modelId="{66CF01C9-40A3-452D-92B5-67F9B6BDB58A}" type="presParOf" srcId="{BB8401EC-28EB-4A2D-9EEE-AF84DB36922E}" destId="{83A19756-5578-4FF9-8E11-F8E72E160326}" srcOrd="2" destOrd="0" presId="urn:microsoft.com/office/officeart/2005/8/layout/hProcess6"/>
    <dgm:cxn modelId="{BA35D620-43C7-4C63-A331-8D633AE60E71}" type="presParOf" srcId="{BB8401EC-28EB-4A2D-9EEE-AF84DB36922E}" destId="{57C4202B-F2DD-4C8D-B197-5B614A42CDCA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13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09B0C-0CA6-4C4E-B571-70527CAA84B1}" type="presOf" srcId="{5E2FAA9D-4315-4B72-8800-631B8DE57775}" destId="{1E7F28CF-C78C-42A1-8ECD-D743D8FC7CE3}" srcOrd="0" destOrd="0" presId="urn:microsoft.com/office/officeart/2005/8/layout/hProcess9"/>
    <dgm:cxn modelId="{004309C5-8994-4527-B54E-7125F9381B9E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528DAD0C-4EC7-4C63-B97D-9B185E41D622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30F38D3-42E2-4BF9-B3E1-D72E508940F5}" type="presParOf" srcId="{8835B2B9-0018-4458-8A17-E315A8E25E20}" destId="{B693457C-C494-4A50-9FA7-BB11458DA3E1}" srcOrd="0" destOrd="0" presId="urn:microsoft.com/office/officeart/2005/8/layout/hProcess9"/>
    <dgm:cxn modelId="{A69BAE67-839D-41A1-8B26-68C3CD366365}" type="presParOf" srcId="{8835B2B9-0018-4458-8A17-E315A8E25E20}" destId="{6718C75E-AC7B-41AB-BB4F-AD508F048CFB}" srcOrd="1" destOrd="0" presId="urn:microsoft.com/office/officeart/2005/8/layout/hProcess9"/>
    <dgm:cxn modelId="{D33D75CC-9018-40B2-B998-5A5CD2E4BBED}" type="presParOf" srcId="{6718C75E-AC7B-41AB-BB4F-AD508F048CFB}" destId="{1E7F28CF-C78C-42A1-8ECD-D743D8FC7CE3}" srcOrd="0" destOrd="0" presId="urn:microsoft.com/office/officeart/2005/8/layout/hProcess9"/>
    <dgm:cxn modelId="{E9AB2CA1-A37E-4924-A93C-A0298B1C332F}" type="presParOf" srcId="{6718C75E-AC7B-41AB-BB4F-AD508F048CFB}" destId="{871C5271-B43D-4E78-82F5-F9D6E7FF0E54}" srcOrd="1" destOrd="0" presId="urn:microsoft.com/office/officeart/2005/8/layout/hProcess9"/>
    <dgm:cxn modelId="{56EC528B-B3F2-460B-B1C4-4C6F9A49965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7BF906C4-26AF-4310-81E9-662534D4089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82D7713-5C89-4E5F-A229-63C23FAA91E2}" type="presOf" srcId="{850CDA29-7FB7-4366-96EC-C75A76B20CA4}" destId="{8835B2B9-0018-4458-8A17-E315A8E25E20}" srcOrd="0" destOrd="0" presId="urn:microsoft.com/office/officeart/2005/8/layout/hProcess9"/>
    <dgm:cxn modelId="{3AFF7EC4-CA7E-4315-88F0-358080AC1FB2}" type="presOf" srcId="{FFF75145-F87A-4D15-B348-A6FCA9B2A930}" destId="{0F8B3C05-2985-4EA1-B95F-A82E0744B4D0}" srcOrd="0" destOrd="0" presId="urn:microsoft.com/office/officeart/2005/8/layout/hProcess9"/>
    <dgm:cxn modelId="{9FA0DE5E-3371-4D74-A100-F95B21AAF616}" type="presParOf" srcId="{8835B2B9-0018-4458-8A17-E315A8E25E20}" destId="{B693457C-C494-4A50-9FA7-BB11458DA3E1}" srcOrd="0" destOrd="0" presId="urn:microsoft.com/office/officeart/2005/8/layout/hProcess9"/>
    <dgm:cxn modelId="{A213E34F-4C11-4E3A-9699-C2BDDBE0BEE6}" type="presParOf" srcId="{8835B2B9-0018-4458-8A17-E315A8E25E20}" destId="{6718C75E-AC7B-41AB-BB4F-AD508F048CFB}" srcOrd="1" destOrd="0" presId="urn:microsoft.com/office/officeart/2005/8/layout/hProcess9"/>
    <dgm:cxn modelId="{0F30477F-FB3B-43E1-A3BB-2834EBA5C078}" type="presParOf" srcId="{6718C75E-AC7B-41AB-BB4F-AD508F048CFB}" destId="{1E7F28CF-C78C-42A1-8ECD-D743D8FC7CE3}" srcOrd="0" destOrd="0" presId="urn:microsoft.com/office/officeart/2005/8/layout/hProcess9"/>
    <dgm:cxn modelId="{79604A71-084C-4FAE-A7AE-D7841FAD2ED2}" type="presParOf" srcId="{6718C75E-AC7B-41AB-BB4F-AD508F048CFB}" destId="{871C5271-B43D-4E78-82F5-F9D6E7FF0E54}" srcOrd="1" destOrd="0" presId="urn:microsoft.com/office/officeart/2005/8/layout/hProcess9"/>
    <dgm:cxn modelId="{21B97532-157B-4BE6-BB23-7E25842091E1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73E41-CB4E-434F-9BF1-9F00512FB00D}" type="presOf" srcId="{850CDA29-7FB7-4366-96EC-C75A76B20CA4}" destId="{8835B2B9-0018-4458-8A17-E315A8E25E20}" srcOrd="0" destOrd="0" presId="urn:microsoft.com/office/officeart/2005/8/layout/hProcess9"/>
    <dgm:cxn modelId="{1D139973-5F5E-4E54-9FF4-4ABF6673A01F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CC09A18C-D466-46F4-8610-FAB5AEB0A35E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3844B13-0A7E-41EF-8EB7-317FF5F4FBFC}" type="presParOf" srcId="{8835B2B9-0018-4458-8A17-E315A8E25E20}" destId="{B693457C-C494-4A50-9FA7-BB11458DA3E1}" srcOrd="0" destOrd="0" presId="urn:microsoft.com/office/officeart/2005/8/layout/hProcess9"/>
    <dgm:cxn modelId="{D616A435-675F-47D1-BF8C-F3D677B2254A}" type="presParOf" srcId="{8835B2B9-0018-4458-8A17-E315A8E25E20}" destId="{6718C75E-AC7B-41AB-BB4F-AD508F048CFB}" srcOrd="1" destOrd="0" presId="urn:microsoft.com/office/officeart/2005/8/layout/hProcess9"/>
    <dgm:cxn modelId="{8113A108-8CD1-450B-B547-10679725058E}" type="presParOf" srcId="{6718C75E-AC7B-41AB-BB4F-AD508F048CFB}" destId="{1E7F28CF-C78C-42A1-8ECD-D743D8FC7CE3}" srcOrd="0" destOrd="0" presId="urn:microsoft.com/office/officeart/2005/8/layout/hProcess9"/>
    <dgm:cxn modelId="{2F57D1F7-8250-4616-AA48-4442D3E6A43F}" type="presParOf" srcId="{6718C75E-AC7B-41AB-BB4F-AD508F048CFB}" destId="{871C5271-B43D-4E78-82F5-F9D6E7FF0E54}" srcOrd="1" destOrd="0" presId="urn:microsoft.com/office/officeart/2005/8/layout/hProcess9"/>
    <dgm:cxn modelId="{78A1AB1C-BEFE-41C9-AC44-D9EF949FDE6D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B5BE78-C7B6-4468-8496-2CE2B49E9F94}" type="presOf" srcId="{FFF75145-F87A-4D15-B348-A6FCA9B2A930}" destId="{0F8B3C05-2985-4EA1-B95F-A82E0744B4D0}" srcOrd="0" destOrd="0" presId="urn:microsoft.com/office/officeart/2005/8/layout/hProcess9"/>
    <dgm:cxn modelId="{848CBC94-3474-46E5-B98E-4BB0C5014609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4A65B347-4FEB-4487-AFD0-A9F0C6DC74E5}" type="presOf" srcId="{850CDA29-7FB7-4366-96EC-C75A76B20CA4}" destId="{8835B2B9-0018-4458-8A17-E315A8E25E20}" srcOrd="0" destOrd="0" presId="urn:microsoft.com/office/officeart/2005/8/layout/hProcess9"/>
    <dgm:cxn modelId="{C357496A-824F-45CD-A527-DF3F68AC85EE}" type="presParOf" srcId="{8835B2B9-0018-4458-8A17-E315A8E25E20}" destId="{B693457C-C494-4A50-9FA7-BB11458DA3E1}" srcOrd="0" destOrd="0" presId="urn:microsoft.com/office/officeart/2005/8/layout/hProcess9"/>
    <dgm:cxn modelId="{62D16EEC-90BF-4C1E-9A1C-602DDE5DCA3B}" type="presParOf" srcId="{8835B2B9-0018-4458-8A17-E315A8E25E20}" destId="{6718C75E-AC7B-41AB-BB4F-AD508F048CFB}" srcOrd="1" destOrd="0" presId="urn:microsoft.com/office/officeart/2005/8/layout/hProcess9"/>
    <dgm:cxn modelId="{D29DF390-A9EF-42CE-81F2-C794B7DEEA33}" type="presParOf" srcId="{6718C75E-AC7B-41AB-BB4F-AD508F048CFB}" destId="{1E7F28CF-C78C-42A1-8ECD-D743D8FC7CE3}" srcOrd="0" destOrd="0" presId="urn:microsoft.com/office/officeart/2005/8/layout/hProcess9"/>
    <dgm:cxn modelId="{556D985A-5323-477B-841D-9E3382876A79}" type="presParOf" srcId="{6718C75E-AC7B-41AB-BB4F-AD508F048CFB}" destId="{871C5271-B43D-4E78-82F5-F9D6E7FF0E54}" srcOrd="1" destOrd="0" presId="urn:microsoft.com/office/officeart/2005/8/layout/hProcess9"/>
    <dgm:cxn modelId="{18D29FFA-2B59-48AD-B2C7-27340CE68AC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D50A3A-CED1-486F-819F-16179776AD5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38045592-C145-434B-A274-DC494CB1BDE6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BC29F36-7D6F-4AB9-A2D8-8EE135FA09F7}" type="presOf" srcId="{5E2FAA9D-4315-4B72-8800-631B8DE57775}" destId="{1E7F28CF-C78C-42A1-8ECD-D743D8FC7CE3}" srcOrd="0" destOrd="0" presId="urn:microsoft.com/office/officeart/2005/8/layout/hProcess9"/>
    <dgm:cxn modelId="{2F53C005-1DBA-4C0C-984E-C322CCF86655}" type="presParOf" srcId="{8835B2B9-0018-4458-8A17-E315A8E25E20}" destId="{B693457C-C494-4A50-9FA7-BB11458DA3E1}" srcOrd="0" destOrd="0" presId="urn:microsoft.com/office/officeart/2005/8/layout/hProcess9"/>
    <dgm:cxn modelId="{4D8CDE75-5D44-41CD-827B-405C7720BFFF}" type="presParOf" srcId="{8835B2B9-0018-4458-8A17-E315A8E25E20}" destId="{6718C75E-AC7B-41AB-BB4F-AD508F048CFB}" srcOrd="1" destOrd="0" presId="urn:microsoft.com/office/officeart/2005/8/layout/hProcess9"/>
    <dgm:cxn modelId="{BF9F7280-00F7-41B0-80AB-E6BFBC54C5D2}" type="presParOf" srcId="{6718C75E-AC7B-41AB-BB4F-AD508F048CFB}" destId="{1E7F28CF-C78C-42A1-8ECD-D743D8FC7CE3}" srcOrd="0" destOrd="0" presId="urn:microsoft.com/office/officeart/2005/8/layout/hProcess9"/>
    <dgm:cxn modelId="{EA1F00B7-3685-4612-86EE-8BB32C951E2C}" type="presParOf" srcId="{6718C75E-AC7B-41AB-BB4F-AD508F048CFB}" destId="{871C5271-B43D-4E78-82F5-F9D6E7FF0E54}" srcOrd="1" destOrd="0" presId="urn:microsoft.com/office/officeart/2005/8/layout/hProcess9"/>
    <dgm:cxn modelId="{11C92841-6265-4E1A-8280-67143C0F9DC9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50000"/>
            </a:lnSpc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>
            <a:lnSpc>
              <a:spcPts val="1000"/>
            </a:lnSpc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 custLinFactNeighborY="27654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08F2B6-49F1-44BD-A13E-CB44399105CE}" type="presOf" srcId="{5E2FAA9D-4315-4B72-8800-631B8DE57775}" destId="{1E7F28CF-C78C-42A1-8ECD-D743D8FC7CE3}" srcOrd="0" destOrd="0" presId="urn:microsoft.com/office/officeart/2005/8/layout/hProcess9"/>
    <dgm:cxn modelId="{6F100D98-6519-4A6A-9F71-73D11ED9226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E1AD912-7F22-4AD0-82EE-10DBC63E7972}" type="presOf" srcId="{850CDA29-7FB7-4366-96EC-C75A76B20CA4}" destId="{8835B2B9-0018-4458-8A17-E315A8E25E20}" srcOrd="0" destOrd="0" presId="urn:microsoft.com/office/officeart/2005/8/layout/hProcess9"/>
    <dgm:cxn modelId="{A453E692-970F-48E3-B4F3-C828F08A34EB}" type="presParOf" srcId="{8835B2B9-0018-4458-8A17-E315A8E25E20}" destId="{B693457C-C494-4A50-9FA7-BB11458DA3E1}" srcOrd="0" destOrd="0" presId="urn:microsoft.com/office/officeart/2005/8/layout/hProcess9"/>
    <dgm:cxn modelId="{73C3F8D9-224A-4A8F-B329-642D138D9F9D}" type="presParOf" srcId="{8835B2B9-0018-4458-8A17-E315A8E25E20}" destId="{6718C75E-AC7B-41AB-BB4F-AD508F048CFB}" srcOrd="1" destOrd="0" presId="urn:microsoft.com/office/officeart/2005/8/layout/hProcess9"/>
    <dgm:cxn modelId="{0C3C1317-BC0D-4D64-8349-D5A2865EAC47}" type="presParOf" srcId="{6718C75E-AC7B-41AB-BB4F-AD508F048CFB}" destId="{1E7F28CF-C78C-42A1-8ECD-D743D8FC7CE3}" srcOrd="0" destOrd="0" presId="urn:microsoft.com/office/officeart/2005/8/layout/hProcess9"/>
    <dgm:cxn modelId="{F076E90E-1BA7-493C-A55C-B57760022BB2}" type="presParOf" srcId="{6718C75E-AC7B-41AB-BB4F-AD508F048CFB}" destId="{871C5271-B43D-4E78-82F5-F9D6E7FF0E54}" srcOrd="1" destOrd="0" presId="urn:microsoft.com/office/officeart/2005/8/layout/hProcess9"/>
    <dgm:cxn modelId="{4C9F0FDE-02F7-4C47-9C7A-18A50950EE7B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1E642C-4BB4-4DE6-B0F0-6CD8D02473D5}" type="presOf" srcId="{FFF75145-F87A-4D15-B348-A6FCA9B2A930}" destId="{0F8B3C05-2985-4EA1-B95F-A82E0744B4D0}" srcOrd="0" destOrd="0" presId="urn:microsoft.com/office/officeart/2005/8/layout/hProcess9"/>
    <dgm:cxn modelId="{6FC257AA-72E7-4C2E-9C75-3656C1B4C22B}" type="presOf" srcId="{5E2FAA9D-4315-4B72-8800-631B8DE57775}" destId="{1E7F28CF-C78C-42A1-8ECD-D743D8FC7CE3}" srcOrd="0" destOrd="0" presId="urn:microsoft.com/office/officeart/2005/8/layout/hProcess9"/>
    <dgm:cxn modelId="{101DDCA9-A077-46CB-ABF0-0C690E4916EC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4E37DDB-2846-4371-B5E6-1DE66378F2CC}" type="presParOf" srcId="{8835B2B9-0018-4458-8A17-E315A8E25E20}" destId="{B693457C-C494-4A50-9FA7-BB11458DA3E1}" srcOrd="0" destOrd="0" presId="urn:microsoft.com/office/officeart/2005/8/layout/hProcess9"/>
    <dgm:cxn modelId="{E84FF920-D702-4945-AEF0-B2A7A010FE9B}" type="presParOf" srcId="{8835B2B9-0018-4458-8A17-E315A8E25E20}" destId="{6718C75E-AC7B-41AB-BB4F-AD508F048CFB}" srcOrd="1" destOrd="0" presId="urn:microsoft.com/office/officeart/2005/8/layout/hProcess9"/>
    <dgm:cxn modelId="{5EBB50C0-3FE1-4C8A-82C4-D31DB703F4FF}" type="presParOf" srcId="{6718C75E-AC7B-41AB-BB4F-AD508F048CFB}" destId="{1E7F28CF-C78C-42A1-8ECD-D743D8FC7CE3}" srcOrd="0" destOrd="0" presId="urn:microsoft.com/office/officeart/2005/8/layout/hProcess9"/>
    <dgm:cxn modelId="{CE9E8DE4-8CF7-44BD-9F5C-C3E32BD30CEA}" type="presParOf" srcId="{6718C75E-AC7B-41AB-BB4F-AD508F048CFB}" destId="{871C5271-B43D-4E78-82F5-F9D6E7FF0E54}" srcOrd="1" destOrd="0" presId="urn:microsoft.com/office/officeart/2005/8/layout/hProcess9"/>
    <dgm:cxn modelId="{37604BC3-FE6F-4B80-AC7E-055E552F3E2B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20611" y="125462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-5400000">
        <a:off x="1" y="286277"/>
        <a:ext cx="562854" cy="241223"/>
      </dsp:txXfrm>
    </dsp:sp>
    <dsp:sp modelId="{FE0EDF0A-7FCF-4F94-A626-289E04329A25}">
      <dsp:nvSpPr>
        <dsp:cNvPr id="0" name=""/>
        <dsp:cNvSpPr/>
      </dsp:nvSpPr>
      <dsp:spPr>
        <a:xfrm rot="5400000">
          <a:off x="4133637" y="-3565932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Северск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2854" y="30365"/>
        <a:ext cx="7638702" cy="471622"/>
      </dsp:txXfrm>
    </dsp:sp>
    <dsp:sp modelId="{734328F6-3F33-4E19-86D4-8E31B472D63C}">
      <dsp:nvSpPr>
        <dsp:cNvPr id="0" name=""/>
        <dsp:cNvSpPr/>
      </dsp:nvSpPr>
      <dsp:spPr>
        <a:xfrm rot="5400000">
          <a:off x="-120611" y="856956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-5400000">
        <a:off x="1" y="1017771"/>
        <a:ext cx="562854" cy="241223"/>
      </dsp:txXfrm>
    </dsp:sp>
    <dsp:sp modelId="{276E7494-29EA-45D8-8D38-D5FEA4933F2C}">
      <dsp:nvSpPr>
        <dsp:cNvPr id="0" name=""/>
        <dsp:cNvSpPr/>
      </dsp:nvSpPr>
      <dsp:spPr>
        <a:xfrm rot="5400000">
          <a:off x="4133637" y="-2834437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89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sz="1600" kern="1200" dirty="0"/>
        </a:p>
      </dsp:txBody>
      <dsp:txXfrm rot="-5400000">
        <a:off x="562854" y="761860"/>
        <a:ext cx="7638702" cy="471622"/>
      </dsp:txXfrm>
    </dsp:sp>
    <dsp:sp modelId="{63E658C5-5BAF-468D-9790-E7345A01F0CE}">
      <dsp:nvSpPr>
        <dsp:cNvPr id="0" name=""/>
        <dsp:cNvSpPr/>
      </dsp:nvSpPr>
      <dsp:spPr>
        <a:xfrm rot="5400000">
          <a:off x="-120611" y="1588451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-5400000">
        <a:off x="1" y="1749266"/>
        <a:ext cx="562854" cy="241223"/>
      </dsp:txXfrm>
    </dsp:sp>
    <dsp:sp modelId="{5803C9DB-DC48-4A13-8568-7C3FCC6ED40F}">
      <dsp:nvSpPr>
        <dsp:cNvPr id="0" name=""/>
        <dsp:cNvSpPr/>
      </dsp:nvSpPr>
      <dsp:spPr>
        <a:xfrm rot="5400000">
          <a:off x="4133637" y="-2102943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1798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sz="1600" kern="1200" dirty="0"/>
        </a:p>
      </dsp:txBody>
      <dsp:txXfrm rot="-5400000">
        <a:off x="562854" y="1493354"/>
        <a:ext cx="7638702" cy="471622"/>
      </dsp:txXfrm>
    </dsp:sp>
    <dsp:sp modelId="{D48C05DF-A781-4524-9B24-FE9E6E3B78C5}">
      <dsp:nvSpPr>
        <dsp:cNvPr id="0" name=""/>
        <dsp:cNvSpPr/>
      </dsp:nvSpPr>
      <dsp:spPr>
        <a:xfrm rot="5400000">
          <a:off x="-120611" y="2319945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480760"/>
        <a:ext cx="562854" cy="241223"/>
      </dsp:txXfrm>
    </dsp:sp>
    <dsp:sp modelId="{4EB4FEBD-D92A-42E3-BCD8-57D6E5ED813D}">
      <dsp:nvSpPr>
        <dsp:cNvPr id="0" name=""/>
        <dsp:cNvSpPr/>
      </dsp:nvSpPr>
      <dsp:spPr>
        <a:xfrm rot="5400000">
          <a:off x="4133637" y="-1359323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269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2854" y="2236974"/>
        <a:ext cx="7638702" cy="471622"/>
      </dsp:txXfrm>
    </dsp:sp>
    <dsp:sp modelId="{CFACD03F-94FA-47A4-8714-6235410280C2}">
      <dsp:nvSpPr>
        <dsp:cNvPr id="0" name=""/>
        <dsp:cNvSpPr/>
      </dsp:nvSpPr>
      <dsp:spPr>
        <a:xfrm rot="5400000">
          <a:off x="-120611" y="3051439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212254"/>
        <a:ext cx="562854" cy="241223"/>
      </dsp:txXfrm>
    </dsp:sp>
    <dsp:sp modelId="{E76AC49C-1E55-4EC4-A47F-75F16DAE9193}">
      <dsp:nvSpPr>
        <dsp:cNvPr id="0" name=""/>
        <dsp:cNvSpPr/>
      </dsp:nvSpPr>
      <dsp:spPr>
        <a:xfrm rot="5400000">
          <a:off x="4133637" y="-627829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3596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Проведение оптимальной долговой политики и политики по управлению муниципальным имуществом, сохранение высокой степени долговой устойчивости</a:t>
          </a:r>
          <a:endParaRPr lang="ru-RU" sz="1600" kern="1200" dirty="0"/>
        </a:p>
      </dsp:txBody>
      <dsp:txXfrm rot="-5400000">
        <a:off x="562854" y="2968468"/>
        <a:ext cx="7638702" cy="471622"/>
      </dsp:txXfrm>
    </dsp:sp>
    <dsp:sp modelId="{CBC2AFE8-4E82-4597-8A07-2FC74AF65068}">
      <dsp:nvSpPr>
        <dsp:cNvPr id="0" name=""/>
        <dsp:cNvSpPr/>
      </dsp:nvSpPr>
      <dsp:spPr>
        <a:xfrm rot="5400000">
          <a:off x="-120611" y="3782934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943749"/>
        <a:ext cx="562854" cy="241223"/>
      </dsp:txXfrm>
    </dsp:sp>
    <dsp:sp modelId="{87FAE3C5-40CC-4FFA-9267-A2B5A0D45042}">
      <dsp:nvSpPr>
        <dsp:cNvPr id="0" name=""/>
        <dsp:cNvSpPr/>
      </dsp:nvSpPr>
      <dsp:spPr>
        <a:xfrm rot="5400000">
          <a:off x="4133637" y="91539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269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 sz="1600" kern="1200"/>
        </a:p>
      </dsp:txBody>
      <dsp:txXfrm rot="-5400000">
        <a:off x="562854" y="3687836"/>
        <a:ext cx="7638702" cy="471622"/>
      </dsp:txXfrm>
    </dsp:sp>
    <dsp:sp modelId="{43FEAE83-A169-460C-B3C7-A9F2C28D1951}">
      <dsp:nvSpPr>
        <dsp:cNvPr id="0" name=""/>
        <dsp:cNvSpPr/>
      </dsp:nvSpPr>
      <dsp:spPr>
        <a:xfrm rot="5400000">
          <a:off x="-120611" y="4514428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675243"/>
        <a:ext cx="562854" cy="241223"/>
      </dsp:txXfrm>
    </dsp:sp>
    <dsp:sp modelId="{83EFA6CB-7C0D-4521-8935-EDCF0FA8D597}">
      <dsp:nvSpPr>
        <dsp:cNvPr id="0" name=""/>
        <dsp:cNvSpPr/>
      </dsp:nvSpPr>
      <dsp:spPr>
        <a:xfrm rot="5400000">
          <a:off x="4133637" y="823033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1798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Создание условий для развития ТОСЭР Северск в целях создания новых рабочих мест и привлечения новых инвестиций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2854" y="4419330"/>
        <a:ext cx="7638702" cy="471622"/>
      </dsp:txXfrm>
    </dsp:sp>
    <dsp:sp modelId="{690D61F5-6015-4DB6-8B0D-2EEC445B95D5}">
      <dsp:nvSpPr>
        <dsp:cNvPr id="0" name=""/>
        <dsp:cNvSpPr/>
      </dsp:nvSpPr>
      <dsp:spPr>
        <a:xfrm rot="5400000">
          <a:off x="-120611" y="5245922"/>
          <a:ext cx="804077" cy="562854"/>
        </a:xfrm>
        <a:prstGeom prst="chevron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5406737"/>
        <a:ext cx="562854" cy="241223"/>
      </dsp:txXfrm>
    </dsp:sp>
    <dsp:sp modelId="{CE528C4E-0884-45BB-A76B-113EB3F3D63A}">
      <dsp:nvSpPr>
        <dsp:cNvPr id="0" name=""/>
        <dsp:cNvSpPr/>
      </dsp:nvSpPr>
      <dsp:spPr>
        <a:xfrm rot="5400000">
          <a:off x="4133637" y="1554528"/>
          <a:ext cx="522650" cy="7664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89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2854" y="5150825"/>
        <a:ext cx="7638702" cy="4716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14377" y="51324"/>
          <a:ext cx="2049425" cy="70848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              4 103,9 </a:t>
          </a:r>
          <a:r>
            <a:rPr lang="ru-RU" sz="18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млн.руб</a:t>
          </a: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48962" y="85909"/>
        <a:ext cx="1980255" cy="639310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943" y="1132695"/>
          <a:ext cx="2049425" cy="70848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56528" y="1167280"/>
        <a:ext cx="1980255" cy="639310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943" y="2221335"/>
          <a:ext cx="2049425" cy="70848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3 580,7 млн.руб.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56528" y="2255920"/>
        <a:ext cx="1980255" cy="6393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21444" y="44055"/>
          <a:ext cx="2037446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4 152,4 </a:t>
          </a:r>
          <a:r>
            <a:rPr lang="ru-RU" sz="1800" b="1" kern="1200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56029" y="78640"/>
        <a:ext cx="1968276" cy="639310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  <a:miter lim="800000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444" y="1132695"/>
          <a:ext cx="1985964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3 587,4 </a:t>
          </a:r>
          <a:r>
            <a:rPr lang="ru-RU" sz="1800" b="1" kern="1200" dirty="0" err="1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56029" y="1167280"/>
        <a:ext cx="1916794" cy="639310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  <a:miter lim="800000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444" y="2221335"/>
          <a:ext cx="2037446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3 580,7 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56029" y="2255920"/>
        <a:ext cx="1968276" cy="639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358973" y="0"/>
          <a:ext cx="4068366" cy="221457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0552" y="664373"/>
          <a:ext cx="2234236" cy="88583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100" i="0" u="none" strike="noStrike" kern="1200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sz="1100" i="0" u="none" strike="noStrike" kern="1200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100" kern="1200" dirty="0"/>
        </a:p>
      </dsp:txBody>
      <dsp:txXfrm>
        <a:off x="143795" y="707616"/>
        <a:ext cx="2147750" cy="799345"/>
      </dsp:txXfrm>
    </dsp:sp>
    <dsp:sp modelId="{0F8B3C05-2985-4EA1-B95F-A82E0744B4D0}">
      <dsp:nvSpPr>
        <dsp:cNvPr id="0" name=""/>
        <dsp:cNvSpPr/>
      </dsp:nvSpPr>
      <dsp:spPr>
        <a:xfrm>
          <a:off x="2451525" y="664373"/>
          <a:ext cx="2234236" cy="88583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sz="1100" kern="1200" dirty="0">
            <a:solidFill>
              <a:schemeClr val="bg1"/>
            </a:solidFill>
          </a:endParaRPr>
        </a:p>
      </dsp:txBody>
      <dsp:txXfrm>
        <a:off x="2494768" y="707616"/>
        <a:ext cx="2147750" cy="7993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 flipV="1">
          <a:off x="941856" y="166655"/>
          <a:ext cx="109136" cy="12370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0" y="0"/>
          <a:ext cx="3546849" cy="1368152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kern="1200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kern="1200" dirty="0"/>
        </a:p>
      </dsp:txBody>
      <dsp:txXfrm>
        <a:off x="66788" y="66788"/>
        <a:ext cx="3413273" cy="1234576"/>
      </dsp:txXfrm>
    </dsp:sp>
    <dsp:sp modelId="{0F8B3C05-2985-4EA1-B95F-A82E0744B4D0}">
      <dsp:nvSpPr>
        <dsp:cNvPr id="0" name=""/>
        <dsp:cNvSpPr/>
      </dsp:nvSpPr>
      <dsp:spPr>
        <a:xfrm>
          <a:off x="3883808" y="0"/>
          <a:ext cx="4505787" cy="1368152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6223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50596" y="66788"/>
        <a:ext cx="4372211" cy="12345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134" y="535785"/>
          <a:ext cx="40021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007" y="570658"/>
        <a:ext cx="3932384" cy="644634"/>
      </dsp:txXfrm>
    </dsp:sp>
    <dsp:sp modelId="{0F8B3C05-2985-4EA1-B95F-A82E0744B4D0}">
      <dsp:nvSpPr>
        <dsp:cNvPr id="0" name=""/>
        <dsp:cNvSpPr/>
      </dsp:nvSpPr>
      <dsp:spPr>
        <a:xfrm>
          <a:off x="4352981" y="535785"/>
          <a:ext cx="400213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87854" y="570658"/>
        <a:ext cx="3932384" cy="64463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694" y="535785"/>
          <a:ext cx="3720419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567" y="570658"/>
        <a:ext cx="3650673" cy="644634"/>
      </dsp:txXfrm>
    </dsp:sp>
    <dsp:sp modelId="{0F8B3C05-2985-4EA1-B95F-A82E0744B4D0}">
      <dsp:nvSpPr>
        <dsp:cNvPr id="0" name=""/>
        <dsp:cNvSpPr/>
      </dsp:nvSpPr>
      <dsp:spPr>
        <a:xfrm>
          <a:off x="4016509" y="535785"/>
          <a:ext cx="4337042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</a:t>
          </a:r>
          <a:r>
            <a:rPr lang="ru-RU" sz="1200" kern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молодежи  в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социально-экономическую, политическую и культурную жизнь общества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51382" y="570658"/>
        <a:ext cx="4267296" cy="6446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42939" y="0"/>
          <a:ext cx="7286648" cy="136815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09979" y="273630"/>
          <a:ext cx="3292920" cy="82089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50052" y="313703"/>
        <a:ext cx="3212774" cy="740745"/>
      </dsp:txXfrm>
    </dsp:sp>
    <dsp:sp modelId="{0F8B3C05-2985-4EA1-B95F-A82E0744B4D0}">
      <dsp:nvSpPr>
        <dsp:cNvPr id="0" name=""/>
        <dsp:cNvSpPr/>
      </dsp:nvSpPr>
      <dsp:spPr>
        <a:xfrm>
          <a:off x="4131526" y="273630"/>
          <a:ext cx="4031021" cy="82089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171599" y="313703"/>
        <a:ext cx="3950875" cy="74074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04661" y="535785"/>
          <a:ext cx="3416327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39534" y="570658"/>
        <a:ext cx="3346581" cy="644634"/>
      </dsp:txXfrm>
    </dsp:sp>
    <dsp:sp modelId="{0F8B3C05-2985-4EA1-B95F-A82E0744B4D0}">
      <dsp:nvSpPr>
        <dsp:cNvPr id="0" name=""/>
        <dsp:cNvSpPr/>
      </dsp:nvSpPr>
      <dsp:spPr>
        <a:xfrm>
          <a:off x="4142473" y="535785"/>
          <a:ext cx="3982549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7346" y="570658"/>
        <a:ext cx="3912803" cy="6446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051" y="535785"/>
          <a:ext cx="372504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924" y="570658"/>
        <a:ext cx="3655301" cy="644634"/>
      </dsp:txXfrm>
    </dsp:sp>
    <dsp:sp modelId="{0F8B3C05-2985-4EA1-B95F-A82E0744B4D0}">
      <dsp:nvSpPr>
        <dsp:cNvPr id="0" name=""/>
        <dsp:cNvSpPr/>
      </dsp:nvSpPr>
      <dsp:spPr>
        <a:xfrm>
          <a:off x="4085195" y="535785"/>
          <a:ext cx="434243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20068" y="570658"/>
        <a:ext cx="4272690" cy="64463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003" y="535785"/>
          <a:ext cx="371127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876" y="570658"/>
        <a:ext cx="3641525" cy="644634"/>
      </dsp:txXfrm>
    </dsp:sp>
    <dsp:sp modelId="{0F8B3C05-2985-4EA1-B95F-A82E0744B4D0}">
      <dsp:nvSpPr>
        <dsp:cNvPr id="0" name=""/>
        <dsp:cNvSpPr/>
      </dsp:nvSpPr>
      <dsp:spPr>
        <a:xfrm>
          <a:off x="4099302" y="535785"/>
          <a:ext cx="4326377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34175" y="570658"/>
        <a:ext cx="4256631" cy="6446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71437"/>
          <a:ext cx="7165231" cy="1643074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66582" y="535785"/>
          <a:ext cx="308210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1455" y="570658"/>
        <a:ext cx="3012357" cy="644634"/>
      </dsp:txXfrm>
    </dsp:sp>
    <dsp:sp modelId="{0F8B3C05-2985-4EA1-B95F-A82E0744B4D0}">
      <dsp:nvSpPr>
        <dsp:cNvPr id="0" name=""/>
        <dsp:cNvSpPr/>
      </dsp:nvSpPr>
      <dsp:spPr>
        <a:xfrm>
          <a:off x="4170170" y="535785"/>
          <a:ext cx="359293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05043" y="570658"/>
        <a:ext cx="3523184" cy="64463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51519" y="551558"/>
          <a:ext cx="36353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86392" y="586431"/>
        <a:ext cx="3565555" cy="644634"/>
      </dsp:txXfrm>
    </dsp:sp>
    <dsp:sp modelId="{0F8B3C05-2985-4EA1-B95F-A82E0744B4D0}">
      <dsp:nvSpPr>
        <dsp:cNvPr id="0" name=""/>
        <dsp:cNvSpPr/>
      </dsp:nvSpPr>
      <dsp:spPr>
        <a:xfrm>
          <a:off x="4124326" y="535785"/>
          <a:ext cx="423781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59199" y="570658"/>
        <a:ext cx="4168070" cy="64463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220" y="535785"/>
          <a:ext cx="3736864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7093" y="570658"/>
        <a:ext cx="3667118" cy="644634"/>
      </dsp:txXfrm>
    </dsp:sp>
    <dsp:sp modelId="{0F8B3C05-2985-4EA1-B95F-A82E0744B4D0}">
      <dsp:nvSpPr>
        <dsp:cNvPr id="0" name=""/>
        <dsp:cNvSpPr/>
      </dsp:nvSpPr>
      <dsp:spPr>
        <a:xfrm>
          <a:off x="4071250" y="535785"/>
          <a:ext cx="4356212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6123" y="570658"/>
        <a:ext cx="4286466" cy="64463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569537-4B9D-4C39-904C-65BCAA8C854D}">
      <dsp:nvSpPr>
        <dsp:cNvPr id="0" name=""/>
        <dsp:cNvSpPr/>
      </dsp:nvSpPr>
      <dsp:spPr>
        <a:xfrm>
          <a:off x="1693427" y="0"/>
          <a:ext cx="2448704" cy="2140476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EF89D4-D84D-4246-86F7-23034E5AFC76}">
      <dsp:nvSpPr>
        <dsp:cNvPr id="0" name=""/>
        <dsp:cNvSpPr/>
      </dsp:nvSpPr>
      <dsp:spPr>
        <a:xfrm>
          <a:off x="109243" y="228618"/>
          <a:ext cx="3271726" cy="152883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софинансирования для выполнения работ по благоустройству общественных пространств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88376" y="452511"/>
        <a:ext cx="2313460" cy="1081050"/>
      </dsp:txXfrm>
    </dsp:sp>
    <dsp:sp modelId="{1F330E99-E6E6-4D34-8686-25BDC5FE7A19}">
      <dsp:nvSpPr>
        <dsp:cNvPr id="0" name=""/>
        <dsp:cNvSpPr/>
      </dsp:nvSpPr>
      <dsp:spPr>
        <a:xfrm>
          <a:off x="5909541" y="0"/>
          <a:ext cx="2448704" cy="2140476"/>
        </a:xfrm>
        <a:prstGeom prst="rightArrow">
          <a:avLst>
            <a:gd name="adj1" fmla="val 70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7C4202B-F2DD-4C8D-B197-5B614A42CDCA}">
      <dsp:nvSpPr>
        <dsp:cNvPr id="0" name=""/>
        <dsp:cNvSpPr/>
      </dsp:nvSpPr>
      <dsp:spPr>
        <a:xfrm>
          <a:off x="4213707" y="202062"/>
          <a:ext cx="3326834" cy="1428758"/>
        </a:xfrm>
        <a:prstGeom prst="ellips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2021 году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00911" y="411299"/>
        <a:ext cx="2352426" cy="101028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436" y="535785"/>
          <a:ext cx="405302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36309" y="570658"/>
        <a:ext cx="3983281" cy="644634"/>
      </dsp:txXfrm>
    </dsp:sp>
    <dsp:sp modelId="{0F8B3C05-2985-4EA1-B95F-A82E0744B4D0}">
      <dsp:nvSpPr>
        <dsp:cNvPr id="0" name=""/>
        <dsp:cNvSpPr/>
      </dsp:nvSpPr>
      <dsp:spPr>
        <a:xfrm>
          <a:off x="4273026" y="535785"/>
          <a:ext cx="415522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sp:txBody>
      <dsp:txXfrm>
        <a:off x="4307899" y="570658"/>
        <a:ext cx="4085474" cy="64463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9219" y="0"/>
          <a:ext cx="7131156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647" y="535785"/>
          <a:ext cx="3730205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520" y="570658"/>
        <a:ext cx="3660459" cy="644634"/>
      </dsp:txXfrm>
    </dsp:sp>
    <dsp:sp modelId="{0F8B3C05-2985-4EA1-B95F-A82E0744B4D0}">
      <dsp:nvSpPr>
        <dsp:cNvPr id="0" name=""/>
        <dsp:cNvSpPr/>
      </dsp:nvSpPr>
      <dsp:spPr>
        <a:xfrm>
          <a:off x="4039498" y="535785"/>
          <a:ext cx="4348449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sp:txBody>
      <dsp:txXfrm>
        <a:off x="4074371" y="570658"/>
        <a:ext cx="4278703" cy="64463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67221" y="535785"/>
          <a:ext cx="34509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02094" y="570658"/>
        <a:ext cx="3381155" cy="644634"/>
      </dsp:txXfrm>
    </dsp:sp>
    <dsp:sp modelId="{0F8B3C05-2985-4EA1-B95F-A82E0744B4D0}">
      <dsp:nvSpPr>
        <dsp:cNvPr id="0" name=""/>
        <dsp:cNvSpPr/>
      </dsp:nvSpPr>
      <dsp:spPr>
        <a:xfrm>
          <a:off x="4139607" y="535785"/>
          <a:ext cx="4022854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4480" y="570658"/>
        <a:ext cx="3953108" cy="64463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843116" y="365048"/>
          <a:ext cx="6293402" cy="825823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892" y="706521"/>
          <a:ext cx="3742678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765" y="741394"/>
        <a:ext cx="3672932" cy="644634"/>
      </dsp:txXfrm>
    </dsp:sp>
    <dsp:sp modelId="{0F8B3C05-2985-4EA1-B95F-A82E0744B4D0}">
      <dsp:nvSpPr>
        <dsp:cNvPr id="0" name=""/>
        <dsp:cNvSpPr/>
      </dsp:nvSpPr>
      <dsp:spPr>
        <a:xfrm>
          <a:off x="4064800" y="706521"/>
          <a:ext cx="436299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sp:txBody>
      <dsp:txXfrm>
        <a:off x="4099673" y="741394"/>
        <a:ext cx="4293244" cy="64463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789" y="450059"/>
          <a:ext cx="3763950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4082" y="479352"/>
        <a:ext cx="3705364" cy="541493"/>
      </dsp:txXfrm>
    </dsp:sp>
    <dsp:sp modelId="{0F8B3C05-2985-4EA1-B95F-A82E0744B4D0}">
      <dsp:nvSpPr>
        <dsp:cNvPr id="0" name=""/>
        <dsp:cNvSpPr/>
      </dsp:nvSpPr>
      <dsp:spPr>
        <a:xfrm>
          <a:off x="4037106" y="450059"/>
          <a:ext cx="4387787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66399" y="479352"/>
        <a:ext cx="4329201" cy="54149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5455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617" y="470058"/>
          <a:ext cx="3773394" cy="8144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374" y="509815"/>
        <a:ext cx="3693880" cy="734920"/>
      </dsp:txXfrm>
    </dsp:sp>
    <dsp:sp modelId="{0F8B3C05-2985-4EA1-B95F-A82E0744B4D0}">
      <dsp:nvSpPr>
        <dsp:cNvPr id="0" name=""/>
        <dsp:cNvSpPr/>
      </dsp:nvSpPr>
      <dsp:spPr>
        <a:xfrm>
          <a:off x="4027268" y="470058"/>
          <a:ext cx="4398797" cy="81443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ts val="1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</a:r>
        </a:p>
      </dsp:txBody>
      <dsp:txXfrm>
        <a:off x="4067025" y="509815"/>
        <a:ext cx="4319283" cy="73492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65943" y="535785"/>
          <a:ext cx="271330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100816" y="570658"/>
        <a:ext cx="2643558" cy="644634"/>
      </dsp:txXfrm>
    </dsp:sp>
    <dsp:sp modelId="{0F8B3C05-2985-4EA1-B95F-A82E0744B4D0}">
      <dsp:nvSpPr>
        <dsp:cNvPr id="0" name=""/>
        <dsp:cNvSpPr/>
      </dsp:nvSpPr>
      <dsp:spPr>
        <a:xfrm>
          <a:off x="4200732" y="535785"/>
          <a:ext cx="3163007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sp:txBody>
      <dsp:txXfrm>
        <a:off x="4235605" y="570658"/>
        <a:ext cx="3093261" cy="644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4" Type="http://schemas.openxmlformats.org/officeDocument/2006/relationships/image" Target="../media/image56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Relationship Id="rId4" Type="http://schemas.openxmlformats.org/officeDocument/2006/relationships/image" Target="../media/image71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/><Relationship Id="rId2" Type="http://schemas.openxmlformats.org/officeDocument/2006/relationships/image" Target="../media/image74.emf"/><Relationship Id="rId1" Type="http://schemas.openxmlformats.org/officeDocument/2006/relationships/image" Target="../media/image73.emf"/><Relationship Id="rId4" Type="http://schemas.openxmlformats.org/officeDocument/2006/relationships/image" Target="../media/image76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emf"/><Relationship Id="rId2" Type="http://schemas.openxmlformats.org/officeDocument/2006/relationships/image" Target="../media/image100.emf"/><Relationship Id="rId1" Type="http://schemas.openxmlformats.org/officeDocument/2006/relationships/image" Target="../media/image99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emf"/><Relationship Id="rId2" Type="http://schemas.openxmlformats.org/officeDocument/2006/relationships/image" Target="../media/image108.emf"/><Relationship Id="rId1" Type="http://schemas.openxmlformats.org/officeDocument/2006/relationships/image" Target="../media/image107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image" Target="../media/image112.emf"/><Relationship Id="rId1" Type="http://schemas.openxmlformats.org/officeDocument/2006/relationships/image" Target="../media/image111.emf"/><Relationship Id="rId4" Type="http://schemas.openxmlformats.org/officeDocument/2006/relationships/image" Target="../media/image114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emf"/><Relationship Id="rId1" Type="http://schemas.openxmlformats.org/officeDocument/2006/relationships/image" Target="../media/image116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emf"/><Relationship Id="rId2" Type="http://schemas.openxmlformats.org/officeDocument/2006/relationships/image" Target="../media/image122.emf"/><Relationship Id="rId1" Type="http://schemas.openxmlformats.org/officeDocument/2006/relationships/image" Target="../media/image12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1" y="9"/>
            <a:ext cx="2946247" cy="494110"/>
          </a:xfrm>
          <a:prstGeom prst="rect">
            <a:avLst/>
          </a:prstGeom>
        </p:spPr>
        <p:txBody>
          <a:bodyPr vert="horz" lIns="90548" tIns="45276" rIns="90548" bIns="45276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49830" y="9"/>
            <a:ext cx="2946246" cy="494110"/>
          </a:xfrm>
          <a:prstGeom prst="rect">
            <a:avLst/>
          </a:prstGeom>
        </p:spPr>
        <p:txBody>
          <a:bodyPr vert="horz" lIns="90548" tIns="45276" rIns="90548" bIns="45276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22.12.2020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1" y="9378557"/>
            <a:ext cx="2946247" cy="494109"/>
          </a:xfrm>
          <a:prstGeom prst="rect">
            <a:avLst/>
          </a:prstGeom>
        </p:spPr>
        <p:txBody>
          <a:bodyPr vert="horz" lIns="90548" tIns="45276" rIns="90548" bIns="45276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49830" y="9378557"/>
            <a:ext cx="2946246" cy="494109"/>
          </a:xfrm>
          <a:prstGeom prst="rect">
            <a:avLst/>
          </a:prstGeom>
        </p:spPr>
        <p:txBody>
          <a:bodyPr vert="horz" lIns="90548" tIns="45276" rIns="90548" bIns="45276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1" y="9"/>
            <a:ext cx="2946247" cy="494110"/>
          </a:xfrm>
          <a:prstGeom prst="rect">
            <a:avLst/>
          </a:prstGeom>
        </p:spPr>
        <p:txBody>
          <a:bodyPr vert="horz" lIns="90548" tIns="45276" rIns="90548" bIns="45276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49830" y="9"/>
            <a:ext cx="2946246" cy="494110"/>
          </a:xfrm>
          <a:prstGeom prst="rect">
            <a:avLst/>
          </a:prstGeom>
        </p:spPr>
        <p:txBody>
          <a:bodyPr vert="horz" lIns="90548" tIns="45276" rIns="90548" bIns="45276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22.12.2020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23925" y="738188"/>
            <a:ext cx="4949825" cy="3711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48" tIns="45276" rIns="90548" bIns="45276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9291" y="4690072"/>
            <a:ext cx="5439105" cy="4443810"/>
          </a:xfrm>
          <a:prstGeom prst="rect">
            <a:avLst/>
          </a:prstGeom>
        </p:spPr>
        <p:txBody>
          <a:bodyPr vert="horz" lIns="90548" tIns="45276" rIns="90548" bIns="45276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1" y="9378557"/>
            <a:ext cx="2946247" cy="494109"/>
          </a:xfrm>
          <a:prstGeom prst="rect">
            <a:avLst/>
          </a:prstGeom>
        </p:spPr>
        <p:txBody>
          <a:bodyPr vert="horz" lIns="90548" tIns="45276" rIns="90548" bIns="45276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49830" y="9378557"/>
            <a:ext cx="2946246" cy="494109"/>
          </a:xfrm>
          <a:prstGeom prst="rect">
            <a:avLst/>
          </a:prstGeom>
        </p:spPr>
        <p:txBody>
          <a:bodyPr vert="horz" lIns="90548" tIns="45276" rIns="90548" bIns="45276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F5672B-CF19-4318-AF6E-D447150627F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80341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5442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02A68-F531-482E-A414-49486106B0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83303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511103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559128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4685835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1D49CA-D92E-4128-9047-6BAF8A24142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4191330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241C42-A3EF-4987-B631-5D1D5660F01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521209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E12A57-9C57-4665-A7AA-AD6A49930283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638851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E2DF47-BB8B-4ECF-B8A2-DB358175B02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17980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237BCD-19B0-4106-9B38-13AD2AFA887D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09921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80BFA8-8206-4A36-8006-A3866A691A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427058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162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284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1261F8-EE37-43B3-868B-7FC1585AE4BC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9D048F-B18A-49A7-8D17-1FFA3C5360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5867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251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632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89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DDDF86-139C-4C00-963A-A459A948DEEB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83979B-6C68-4A46-9F92-EA0B825477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1902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64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944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48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028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380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22.12.2020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9356628"/>
      </p:ext>
    </p:extLst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22.12.2020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55141"/>
      </p:ext>
    </p:extLst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58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oleObject" Target="../embeddings/_____Microsoft_Excel_97-20031.xls"/><Relationship Id="rId7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image" Target="../media/image13.jpe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1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9.jpeg"/><Relationship Id="rId5" Type="http://schemas.openxmlformats.org/officeDocument/2006/relationships/image" Target="../media/image18.emf"/><Relationship Id="rId4" Type="http://schemas.openxmlformats.org/officeDocument/2006/relationships/oleObject" Target="../embeddings/_____Microsoft_Excel_97-20034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chart" Target="../charts/char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6.jpeg"/><Relationship Id="rId5" Type="http://schemas.openxmlformats.org/officeDocument/2006/relationships/image" Target="../media/image25.emf"/><Relationship Id="rId4" Type="http://schemas.openxmlformats.org/officeDocument/2006/relationships/oleObject" Target="../embeddings/_____Microsoft_Excel_97-20035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8.emf"/><Relationship Id="rId4" Type="http://schemas.openxmlformats.org/officeDocument/2006/relationships/oleObject" Target="../embeddings/_____Microsoft_Excel_97-20036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7.xls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36.emf"/><Relationship Id="rId5" Type="http://schemas.openxmlformats.org/officeDocument/2006/relationships/diagramQuickStyle" Target="../diagrams/quickStyle4.xml"/><Relationship Id="rId10" Type="http://schemas.openxmlformats.org/officeDocument/2006/relationships/oleObject" Target="../embeddings/_____Microsoft_Excel_97-20038.xls"/><Relationship Id="rId4" Type="http://schemas.openxmlformats.org/officeDocument/2006/relationships/diagramLayout" Target="../diagrams/layout4.xml"/><Relationship Id="rId9" Type="http://schemas.openxmlformats.org/officeDocument/2006/relationships/image" Target="../media/image35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oleObject" Target="../embeddings/_____Microsoft_Excel_97-200311.xls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4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diagramColors" Target="../diagrams/colors5.xml"/><Relationship Id="rId11" Type="http://schemas.openxmlformats.org/officeDocument/2006/relationships/oleObject" Target="../embeddings/_____Microsoft_Excel_97-200310.xls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42.emf"/><Relationship Id="rId4" Type="http://schemas.openxmlformats.org/officeDocument/2006/relationships/diagramLayout" Target="../diagrams/layout5.xml"/><Relationship Id="rId9" Type="http://schemas.openxmlformats.org/officeDocument/2006/relationships/oleObject" Target="../embeddings/_____Microsoft_Excel_97-20039.xls"/><Relationship Id="rId14" Type="http://schemas.openxmlformats.org/officeDocument/2006/relationships/image" Target="../media/image4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openxmlformats.org/officeDocument/2006/relationships/image" Target="../media/image51.jpeg"/><Relationship Id="rId3" Type="http://schemas.openxmlformats.org/officeDocument/2006/relationships/image" Target="../media/image39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5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diagramQuickStyle" Target="../diagrams/quickStyle6.xml"/><Relationship Id="rId11" Type="http://schemas.openxmlformats.org/officeDocument/2006/relationships/oleObject" Target="../embeddings/_____Microsoft_Excel_97-200313.xls"/><Relationship Id="rId5" Type="http://schemas.openxmlformats.org/officeDocument/2006/relationships/diagramLayout" Target="../diagrams/layout6.xml"/><Relationship Id="rId10" Type="http://schemas.openxmlformats.org/officeDocument/2006/relationships/image" Target="../media/image49.emf"/><Relationship Id="rId4" Type="http://schemas.openxmlformats.org/officeDocument/2006/relationships/diagramData" Target="../diagrams/data6.xml"/><Relationship Id="rId9" Type="http://schemas.openxmlformats.org/officeDocument/2006/relationships/oleObject" Target="../embeddings/_____Microsoft_Excel_97-200312.xls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4.xls"/><Relationship Id="rId13" Type="http://schemas.openxmlformats.org/officeDocument/2006/relationships/image" Target="../media/image55.emf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oleObject" Target="../embeddings/_____Microsoft_Excel_97-20031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54.emf"/><Relationship Id="rId5" Type="http://schemas.openxmlformats.org/officeDocument/2006/relationships/diagramQuickStyle" Target="../diagrams/quickStyle7.xml"/><Relationship Id="rId15" Type="http://schemas.openxmlformats.org/officeDocument/2006/relationships/image" Target="../media/image56.emf"/><Relationship Id="rId10" Type="http://schemas.openxmlformats.org/officeDocument/2006/relationships/oleObject" Target="../embeddings/_____Microsoft_Excel_97-200315.xls"/><Relationship Id="rId4" Type="http://schemas.openxmlformats.org/officeDocument/2006/relationships/diagramLayout" Target="../diagrams/layout7.xml"/><Relationship Id="rId9" Type="http://schemas.openxmlformats.org/officeDocument/2006/relationships/image" Target="../media/image53.emf"/><Relationship Id="rId14" Type="http://schemas.openxmlformats.org/officeDocument/2006/relationships/oleObject" Target="../embeddings/_____Microsoft_Excel_97-200317.xls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59.emf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oleObject" Target="../embeddings/_____Microsoft_Excel_97-200319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58.emf"/><Relationship Id="rId5" Type="http://schemas.openxmlformats.org/officeDocument/2006/relationships/diagramQuickStyle" Target="../diagrams/quickStyle8.xml"/><Relationship Id="rId15" Type="http://schemas.openxmlformats.org/officeDocument/2006/relationships/image" Target="../media/image60.emf"/><Relationship Id="rId10" Type="http://schemas.openxmlformats.org/officeDocument/2006/relationships/oleObject" Target="../embeddings/_____Microsoft_Excel_97-200318.xls"/><Relationship Id="rId4" Type="http://schemas.openxmlformats.org/officeDocument/2006/relationships/diagramLayout" Target="../diagrams/layout8.xml"/><Relationship Id="rId9" Type="http://schemas.openxmlformats.org/officeDocument/2006/relationships/image" Target="../media/image62.jpeg"/><Relationship Id="rId14" Type="http://schemas.openxmlformats.org/officeDocument/2006/relationships/oleObject" Target="../embeddings/_____Microsoft_Excel_97-200320.xls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1.xls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65.jpeg"/><Relationship Id="rId4" Type="http://schemas.openxmlformats.org/officeDocument/2006/relationships/diagramLayout" Target="../diagrams/layout9.xml"/><Relationship Id="rId9" Type="http://schemas.openxmlformats.org/officeDocument/2006/relationships/image" Target="../media/image6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2.xls"/><Relationship Id="rId13" Type="http://schemas.openxmlformats.org/officeDocument/2006/relationships/image" Target="../media/image70.emf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oleObject" Target="../embeddings/_____Microsoft_Excel_97-20032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69.emf"/><Relationship Id="rId5" Type="http://schemas.openxmlformats.org/officeDocument/2006/relationships/diagramQuickStyle" Target="../diagrams/quickStyle10.xml"/><Relationship Id="rId15" Type="http://schemas.openxmlformats.org/officeDocument/2006/relationships/image" Target="../media/image71.emf"/><Relationship Id="rId10" Type="http://schemas.openxmlformats.org/officeDocument/2006/relationships/oleObject" Target="../embeddings/_____Microsoft_Excel_97-200323.xls"/><Relationship Id="rId4" Type="http://schemas.openxmlformats.org/officeDocument/2006/relationships/diagramLayout" Target="../diagrams/layout10.xml"/><Relationship Id="rId9" Type="http://schemas.openxmlformats.org/officeDocument/2006/relationships/image" Target="../media/image68.emf"/><Relationship Id="rId14" Type="http://schemas.openxmlformats.org/officeDocument/2006/relationships/oleObject" Target="../embeddings/_____Microsoft_Excel_97-200325.xls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6.xls"/><Relationship Id="rId13" Type="http://schemas.openxmlformats.org/officeDocument/2006/relationships/image" Target="../media/image75.emf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oleObject" Target="../embeddings/_____Microsoft_Excel_97-20032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74.emf"/><Relationship Id="rId5" Type="http://schemas.openxmlformats.org/officeDocument/2006/relationships/diagramQuickStyle" Target="../diagrams/quickStyle11.xml"/><Relationship Id="rId15" Type="http://schemas.openxmlformats.org/officeDocument/2006/relationships/image" Target="../media/image76.emf"/><Relationship Id="rId10" Type="http://schemas.openxmlformats.org/officeDocument/2006/relationships/oleObject" Target="../embeddings/_____Microsoft_Excel_97-200327.xls"/><Relationship Id="rId4" Type="http://schemas.openxmlformats.org/officeDocument/2006/relationships/diagramLayout" Target="../diagrams/layout11.xml"/><Relationship Id="rId9" Type="http://schemas.openxmlformats.org/officeDocument/2006/relationships/image" Target="../media/image73.emf"/><Relationship Id="rId14" Type="http://schemas.openxmlformats.org/officeDocument/2006/relationships/oleObject" Target="../embeddings/_____Microsoft_Excel_97-200329.xls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13" Type="http://schemas.openxmlformats.org/officeDocument/2006/relationships/image" Target="../media/image81.emf"/><Relationship Id="rId3" Type="http://schemas.openxmlformats.org/officeDocument/2006/relationships/oleObject" Target="../embeddings/_____Microsoft_Excel_97-200330.xls"/><Relationship Id="rId7" Type="http://schemas.openxmlformats.org/officeDocument/2006/relationships/diagramQuickStyle" Target="../diagrams/quickStyle12.xml"/><Relationship Id="rId12" Type="http://schemas.openxmlformats.org/officeDocument/2006/relationships/oleObject" Target="../embeddings/_____Microsoft_Excel_97-20033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diagramLayout" Target="../diagrams/layout12.xml"/><Relationship Id="rId11" Type="http://schemas.openxmlformats.org/officeDocument/2006/relationships/image" Target="../media/image80.emf"/><Relationship Id="rId5" Type="http://schemas.openxmlformats.org/officeDocument/2006/relationships/diagramData" Target="../diagrams/data12.xml"/><Relationship Id="rId10" Type="http://schemas.openxmlformats.org/officeDocument/2006/relationships/oleObject" Target="../embeddings/_____Microsoft_Excel_97-200331.xls"/><Relationship Id="rId4" Type="http://schemas.openxmlformats.org/officeDocument/2006/relationships/image" Target="../media/image79.emf"/><Relationship Id="rId9" Type="http://schemas.microsoft.com/office/2007/relationships/diagramDrawing" Target="../diagrams/drawing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3.xls"/><Relationship Id="rId13" Type="http://schemas.openxmlformats.org/officeDocument/2006/relationships/image" Target="../media/image85.emf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oleObject" Target="../embeddings/_____Microsoft_Excel_97-20033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diagramColors" Target="../diagrams/colors13.xml"/><Relationship Id="rId11" Type="http://schemas.openxmlformats.org/officeDocument/2006/relationships/image" Target="../media/image84.emf"/><Relationship Id="rId5" Type="http://schemas.openxmlformats.org/officeDocument/2006/relationships/diagramQuickStyle" Target="../diagrams/quickStyle13.xml"/><Relationship Id="rId10" Type="http://schemas.openxmlformats.org/officeDocument/2006/relationships/oleObject" Target="../embeddings/_____Microsoft_Excel_97-200334.xls"/><Relationship Id="rId4" Type="http://schemas.openxmlformats.org/officeDocument/2006/relationships/diagramLayout" Target="../diagrams/layout13.xml"/><Relationship Id="rId9" Type="http://schemas.openxmlformats.org/officeDocument/2006/relationships/image" Target="../media/image83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6.xls"/><Relationship Id="rId13" Type="http://schemas.openxmlformats.org/officeDocument/2006/relationships/image" Target="../media/image90.emf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oleObject" Target="../embeddings/_____Microsoft_Excel_97-20033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89.emf"/><Relationship Id="rId5" Type="http://schemas.openxmlformats.org/officeDocument/2006/relationships/diagramQuickStyle" Target="../diagrams/quickStyle14.xml"/><Relationship Id="rId10" Type="http://schemas.openxmlformats.org/officeDocument/2006/relationships/oleObject" Target="../embeddings/_____Microsoft_Excel_97-200337.xls"/><Relationship Id="rId4" Type="http://schemas.openxmlformats.org/officeDocument/2006/relationships/diagramLayout" Target="../diagrams/layout14.xml"/><Relationship Id="rId9" Type="http://schemas.openxmlformats.org/officeDocument/2006/relationships/image" Target="../media/image88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diagramLayout" Target="../diagrams/layout15.xml"/><Relationship Id="rId7" Type="http://schemas.openxmlformats.org/officeDocument/2006/relationships/image" Target="../media/image91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9.xls"/><Relationship Id="rId13" Type="http://schemas.openxmlformats.org/officeDocument/2006/relationships/image" Target="../media/image95.emf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oleObject" Target="../embeddings/_____Microsoft_Excel_97-20034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94.emf"/><Relationship Id="rId5" Type="http://schemas.openxmlformats.org/officeDocument/2006/relationships/diagramQuickStyle" Target="../diagrams/quickStyle16.xml"/><Relationship Id="rId10" Type="http://schemas.openxmlformats.org/officeDocument/2006/relationships/oleObject" Target="../embeddings/_____Microsoft_Excel_97-200340.xls"/><Relationship Id="rId4" Type="http://schemas.openxmlformats.org/officeDocument/2006/relationships/diagramLayout" Target="../diagrams/layout16.xml"/><Relationship Id="rId9" Type="http://schemas.openxmlformats.org/officeDocument/2006/relationships/image" Target="../media/image93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2.xls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diagramColors" Target="../diagrams/colors17.xml"/><Relationship Id="rId11" Type="http://schemas.openxmlformats.org/officeDocument/2006/relationships/image" Target="../media/image98.emf"/><Relationship Id="rId5" Type="http://schemas.openxmlformats.org/officeDocument/2006/relationships/diagramQuickStyle" Target="../diagrams/quickStyle17.xml"/><Relationship Id="rId10" Type="http://schemas.openxmlformats.org/officeDocument/2006/relationships/oleObject" Target="../embeddings/_____Microsoft_Excel_97-200343.xls"/><Relationship Id="rId4" Type="http://schemas.openxmlformats.org/officeDocument/2006/relationships/diagramLayout" Target="../diagrams/layout17.xml"/><Relationship Id="rId9" Type="http://schemas.openxmlformats.org/officeDocument/2006/relationships/image" Target="../media/image97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4.xls"/><Relationship Id="rId13" Type="http://schemas.openxmlformats.org/officeDocument/2006/relationships/image" Target="../media/image101.emf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oleObject" Target="../embeddings/_____Microsoft_Excel_97-20034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100.emf"/><Relationship Id="rId5" Type="http://schemas.openxmlformats.org/officeDocument/2006/relationships/diagramQuickStyle" Target="../diagrams/quickStyle18.xml"/><Relationship Id="rId10" Type="http://schemas.openxmlformats.org/officeDocument/2006/relationships/oleObject" Target="../embeddings/_____Microsoft_Excel_97-200345.xls"/><Relationship Id="rId4" Type="http://schemas.openxmlformats.org/officeDocument/2006/relationships/diagramLayout" Target="../diagrams/layout18.xml"/><Relationship Id="rId9" Type="http://schemas.openxmlformats.org/officeDocument/2006/relationships/image" Target="../media/image99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7.xls"/><Relationship Id="rId13" Type="http://schemas.openxmlformats.org/officeDocument/2006/relationships/oleObject" Target="../embeddings/_____Microsoft_Excel_97-200349.xls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openxmlformats.org/officeDocument/2006/relationships/image" Target="../media/image10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diagramColors" Target="../diagrams/colors19.xml"/><Relationship Id="rId11" Type="http://schemas.openxmlformats.org/officeDocument/2006/relationships/oleObject" Target="../embeddings/_____Microsoft_Excel_97-200348.xls"/><Relationship Id="rId5" Type="http://schemas.openxmlformats.org/officeDocument/2006/relationships/diagramQuickStyle" Target="../diagrams/quickStyle19.xml"/><Relationship Id="rId10" Type="http://schemas.openxmlformats.org/officeDocument/2006/relationships/image" Target="../media/image110.png"/><Relationship Id="rId4" Type="http://schemas.openxmlformats.org/officeDocument/2006/relationships/diagramLayout" Target="../diagrams/layout19.xml"/><Relationship Id="rId9" Type="http://schemas.openxmlformats.org/officeDocument/2006/relationships/image" Target="../media/image107.emf"/><Relationship Id="rId14" Type="http://schemas.openxmlformats.org/officeDocument/2006/relationships/image" Target="../media/image109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0.xls"/><Relationship Id="rId13" Type="http://schemas.openxmlformats.org/officeDocument/2006/relationships/image" Target="../media/image113.emf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openxmlformats.org/officeDocument/2006/relationships/oleObject" Target="../embeddings/_____Microsoft_Excel_97-20035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diagramColors" Target="../diagrams/colors20.xml"/><Relationship Id="rId11" Type="http://schemas.openxmlformats.org/officeDocument/2006/relationships/image" Target="../media/image112.emf"/><Relationship Id="rId5" Type="http://schemas.openxmlformats.org/officeDocument/2006/relationships/diagramQuickStyle" Target="../diagrams/quickStyle20.xml"/><Relationship Id="rId15" Type="http://schemas.openxmlformats.org/officeDocument/2006/relationships/image" Target="../media/image114.emf"/><Relationship Id="rId10" Type="http://schemas.openxmlformats.org/officeDocument/2006/relationships/oleObject" Target="../embeddings/_____Microsoft_Excel_97-200351.xls"/><Relationship Id="rId4" Type="http://schemas.openxmlformats.org/officeDocument/2006/relationships/diagramLayout" Target="../diagrams/layout20.xml"/><Relationship Id="rId9" Type="http://schemas.openxmlformats.org/officeDocument/2006/relationships/image" Target="../media/image111.emf"/><Relationship Id="rId14" Type="http://schemas.openxmlformats.org/officeDocument/2006/relationships/oleObject" Target="../embeddings/_____Microsoft_Excel_97-200353.xls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e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12" Type="http://schemas.openxmlformats.org/officeDocument/2006/relationships/image" Target="../media/image11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diagramColors" Target="../diagrams/colors21.xml"/><Relationship Id="rId11" Type="http://schemas.openxmlformats.org/officeDocument/2006/relationships/oleObject" Target="../embeddings/_____Microsoft_Excel_97-200355.xls"/><Relationship Id="rId5" Type="http://schemas.openxmlformats.org/officeDocument/2006/relationships/diagramQuickStyle" Target="../diagrams/quickStyle21.xml"/><Relationship Id="rId10" Type="http://schemas.openxmlformats.org/officeDocument/2006/relationships/image" Target="../media/image116.emf"/><Relationship Id="rId4" Type="http://schemas.openxmlformats.org/officeDocument/2006/relationships/diagramLayout" Target="../diagrams/layout21.xml"/><Relationship Id="rId9" Type="http://schemas.openxmlformats.org/officeDocument/2006/relationships/oleObject" Target="../embeddings/_____Microsoft_Excel_97-200354.xls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6.xls"/><Relationship Id="rId13" Type="http://schemas.openxmlformats.org/officeDocument/2006/relationships/image" Target="../media/image123.emf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12" Type="http://schemas.openxmlformats.org/officeDocument/2006/relationships/oleObject" Target="../embeddings/_____Microsoft_Excel_97-20035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diagramColors" Target="../diagrams/colors22.xml"/><Relationship Id="rId11" Type="http://schemas.openxmlformats.org/officeDocument/2006/relationships/image" Target="../media/image122.emf"/><Relationship Id="rId5" Type="http://schemas.openxmlformats.org/officeDocument/2006/relationships/diagramQuickStyle" Target="../diagrams/quickStyle22.xml"/><Relationship Id="rId10" Type="http://schemas.openxmlformats.org/officeDocument/2006/relationships/oleObject" Target="../embeddings/_____Microsoft_Excel_97-200357.xls"/><Relationship Id="rId4" Type="http://schemas.openxmlformats.org/officeDocument/2006/relationships/diagramLayout" Target="../diagrams/layout22.xml"/><Relationship Id="rId9" Type="http://schemas.openxmlformats.org/officeDocument/2006/relationships/image" Target="../media/image121.emf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jpeg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/>
          </p:cNvSpPr>
          <p:nvPr>
            <p:ph type="body" sz="quarter" idx="10"/>
          </p:nvPr>
        </p:nvSpPr>
        <p:spPr>
          <a:xfrm>
            <a:off x="179512" y="4797152"/>
            <a:ext cx="8721601" cy="2060848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решению Думы ЗАТО Северск от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10.12.2020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5/1 «О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бюджете 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ЗАТО Северск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годов»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 descr="U:\Кириллова\Рисунок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8808262" cy="4824536"/>
          </a:xfrm>
          <a:prstGeom prst="rect">
            <a:avLst/>
          </a:prstGeom>
          <a:noFill/>
        </p:spPr>
      </p:pic>
      <p:pic>
        <p:nvPicPr>
          <p:cNvPr id="6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5" t="12547" r="24699" b="11054"/>
          <a:stretch/>
        </p:blipFill>
        <p:spPr bwMode="auto">
          <a:xfrm>
            <a:off x="8315610" y="116632"/>
            <a:ext cx="701347" cy="707886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31956" y="672354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ИЮНЬ - СЕНТЯБРЬ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СЕНТЯБРЬ-ОКТЯБРЬ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1956" y="228028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 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 НОЯБРЯ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50054" y="399869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50054" y="3115185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42843" y="1447153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642937" y="307044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23 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42844" y="49151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Блок-схема: узел 46"/>
          <p:cNvSpPr/>
          <p:nvPr/>
        </p:nvSpPr>
        <p:spPr>
          <a:xfrm>
            <a:off x="150054" y="575905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250379" y="714375"/>
            <a:ext cx="178216" cy="5388769"/>
            <a:chOff x="250379" y="714375"/>
            <a:chExt cx="178216" cy="5388769"/>
          </a:xfrm>
        </p:grpSpPr>
        <p:sp>
          <p:nvSpPr>
            <p:cNvPr id="59422" name="TextBox 35"/>
            <p:cNvSpPr txBox="1">
              <a:spLocks noChangeArrowheads="1"/>
            </p:cNvSpPr>
            <p:nvPr/>
          </p:nvSpPr>
          <p:spPr bwMode="auto">
            <a:xfrm>
              <a:off x="265113" y="714375"/>
              <a:ext cx="1428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  <p:sp>
          <p:nvSpPr>
            <p:cNvPr id="59423" name="TextBox 36"/>
            <p:cNvSpPr txBox="1">
              <a:spLocks noChangeArrowheads="1"/>
            </p:cNvSpPr>
            <p:nvPr/>
          </p:nvSpPr>
          <p:spPr bwMode="auto">
            <a:xfrm>
              <a:off x="257174" y="1473719"/>
              <a:ext cx="1428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</a:p>
          </p:txBody>
        </p:sp>
        <p:sp>
          <p:nvSpPr>
            <p:cNvPr id="59425" name="TextBox 38"/>
            <p:cNvSpPr txBox="1">
              <a:spLocks noChangeArrowheads="1"/>
            </p:cNvSpPr>
            <p:nvPr/>
          </p:nvSpPr>
          <p:spPr bwMode="auto">
            <a:xfrm>
              <a:off x="250379" y="3984230"/>
              <a:ext cx="1428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5</a:t>
              </a:r>
            </a:p>
          </p:txBody>
        </p:sp>
        <p:sp>
          <p:nvSpPr>
            <p:cNvPr id="59426" name="TextBox 39"/>
            <p:cNvSpPr txBox="1">
              <a:spLocks noChangeArrowheads="1"/>
            </p:cNvSpPr>
            <p:nvPr/>
          </p:nvSpPr>
          <p:spPr bwMode="auto">
            <a:xfrm>
              <a:off x="285720" y="2341576"/>
              <a:ext cx="1428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3</a:t>
              </a:r>
            </a:p>
          </p:txBody>
        </p:sp>
        <p:sp>
          <p:nvSpPr>
            <p:cNvPr id="59427" name="TextBox 40"/>
            <p:cNvSpPr txBox="1">
              <a:spLocks noChangeArrowheads="1"/>
            </p:cNvSpPr>
            <p:nvPr/>
          </p:nvSpPr>
          <p:spPr bwMode="auto">
            <a:xfrm>
              <a:off x="250379" y="3116068"/>
              <a:ext cx="1428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</a:p>
          </p:txBody>
        </p:sp>
        <p:sp>
          <p:nvSpPr>
            <p:cNvPr id="59434" name="TextBox 45"/>
            <p:cNvSpPr txBox="1">
              <a:spLocks noChangeArrowheads="1"/>
            </p:cNvSpPr>
            <p:nvPr/>
          </p:nvSpPr>
          <p:spPr bwMode="auto">
            <a:xfrm>
              <a:off x="252337" y="4901326"/>
              <a:ext cx="1428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6</a:t>
              </a:r>
            </a:p>
          </p:txBody>
        </p:sp>
        <p:sp>
          <p:nvSpPr>
            <p:cNvPr id="59438" name="TextBox 47"/>
            <p:cNvSpPr txBox="1">
              <a:spLocks noChangeArrowheads="1"/>
            </p:cNvSpPr>
            <p:nvPr/>
          </p:nvSpPr>
          <p:spPr bwMode="auto">
            <a:xfrm>
              <a:off x="251520" y="5733256"/>
              <a:ext cx="1428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7</a:t>
              </a: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16632"/>
            <a:ext cx="8701088" cy="5949280"/>
          </a:xfrm>
          <a:prstGeom prst="rect">
            <a:avLst/>
          </a:prstGeom>
        </p:spPr>
      </p:pic>
      <p:sp>
        <p:nvSpPr>
          <p:cNvPr id="60418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365104"/>
            <a:ext cx="8701088" cy="2421459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</a:t>
            </a:r>
          </a:p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РАЗВИТИЯ ТЕРРИТОРИИ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7309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007721"/>
              </p:ext>
            </p:extLst>
          </p:nvPr>
        </p:nvGraphicFramePr>
        <p:xfrm>
          <a:off x="428612" y="4838926"/>
          <a:ext cx="8429685" cy="141496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18,27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12,26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21,73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7,97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2 648,4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2 660,6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2 682,3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2 690,3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2771800" y="116632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2780929" y="4293096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ES-_008.jpg"/>
          <p:cNvPicPr>
            <a:picLocks noChangeAspect="1"/>
          </p:cNvPicPr>
          <p:nvPr/>
        </p:nvPicPr>
        <p:blipFill>
          <a:blip r:embed="rId2" cstate="print"/>
          <a:srcRect l="12851" r="10156"/>
          <a:stretch>
            <a:fillRect/>
          </a:stretch>
        </p:blipFill>
        <p:spPr>
          <a:xfrm>
            <a:off x="5580112" y="620688"/>
            <a:ext cx="3312368" cy="3429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366051034"/>
              </p:ext>
            </p:extLst>
          </p:nvPr>
        </p:nvGraphicFramePr>
        <p:xfrm>
          <a:off x="0" y="548680"/>
          <a:ext cx="5292081" cy="4226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3501008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постоянного населения,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тыс.чел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910347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5165073"/>
              </p:ext>
            </p:extLst>
          </p:nvPr>
        </p:nvGraphicFramePr>
        <p:xfrm>
          <a:off x="250825" y="3716338"/>
          <a:ext cx="3873500" cy="1336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2" name="Лист" r:id="rId3" imgW="3337546" imgH="1272456" progId="Excel.Sheet.8">
                  <p:embed/>
                </p:oleObj>
              </mc:Choice>
              <mc:Fallback>
                <p:oleObj name="Лист" r:id="rId3" imgW="3337546" imgH="1272456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3716338"/>
                        <a:ext cx="3873500" cy="1336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462428"/>
              </p:ext>
            </p:extLst>
          </p:nvPr>
        </p:nvGraphicFramePr>
        <p:xfrm>
          <a:off x="107505" y="407058"/>
          <a:ext cx="5328097" cy="295050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70421"/>
                <a:gridCol w="677263"/>
                <a:gridCol w="677263"/>
                <a:gridCol w="677263"/>
                <a:gridCol w="925887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2021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2022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25 685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26 604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27 006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27 243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6 530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6 486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6 487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6 490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42 726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44 591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46 547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48 705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34 036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35 700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37 280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38 835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-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занятости и безработицы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1963197"/>
              </p:ext>
            </p:extLst>
          </p:nvPr>
        </p:nvGraphicFramePr>
        <p:xfrm>
          <a:off x="5564275" y="357166"/>
          <a:ext cx="2967038" cy="316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3" name="Лист" r:id="rId5" imgW="3070871" imgH="2941272" progId="Excel.Sheet.8">
                  <p:embed/>
                </p:oleObj>
              </mc:Choice>
              <mc:Fallback>
                <p:oleObj name="Лист" r:id="rId5" imgW="3070871" imgH="2941272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4275" y="357166"/>
                        <a:ext cx="2967038" cy="31654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7643813" y="1571625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26%</a:t>
            </a:r>
          </a:p>
        </p:txBody>
      </p:sp>
      <p:sp>
        <p:nvSpPr>
          <p:cNvPr id="2056" name="TextBox 11"/>
          <p:cNvSpPr txBox="1">
            <a:spLocks noChangeArrowheads="1"/>
          </p:cNvSpPr>
          <p:nvPr/>
        </p:nvSpPr>
        <p:spPr bwMode="auto">
          <a:xfrm>
            <a:off x="7643813" y="1071563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74%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221812"/>
              </p:ext>
            </p:extLst>
          </p:nvPr>
        </p:nvGraphicFramePr>
        <p:xfrm>
          <a:off x="395536" y="5124017"/>
          <a:ext cx="8429685" cy="154527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1,72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52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978595"/>
              </p:ext>
            </p:extLst>
          </p:nvPr>
        </p:nvGraphicFramePr>
        <p:xfrm>
          <a:off x="4124325" y="3719513"/>
          <a:ext cx="4262438" cy="133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4" name="Лист" r:id="rId7" imgW="4541475" imgH="1120176" progId="Excel.Sheet.8">
                  <p:embed/>
                </p:oleObj>
              </mc:Choice>
              <mc:Fallback>
                <p:oleObj name="Лист" r:id="rId7" imgW="4541475" imgH="1120176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4325" y="3719513"/>
                        <a:ext cx="4262438" cy="13335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0" y="33575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08864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16"/>
          <p:cNvSpPr>
            <a:spLocks noChangeArrowheads="1"/>
          </p:cNvSpPr>
          <p:nvPr/>
        </p:nvSpPr>
        <p:spPr bwMode="auto">
          <a:xfrm>
            <a:off x="1152645" y="446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экономические показатели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711854"/>
              </p:ext>
            </p:extLst>
          </p:nvPr>
        </p:nvGraphicFramePr>
        <p:xfrm>
          <a:off x="395536" y="548680"/>
          <a:ext cx="8429684" cy="280036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933854"/>
                <a:gridCol w="1123958"/>
                <a:gridCol w="1123958"/>
                <a:gridCol w="1123958"/>
                <a:gridCol w="1123956"/>
              </a:tblGrid>
              <a:tr h="4331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95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отгруженной продукции собственного производства по организациям ЗАТО </a:t>
                      </a:r>
                      <a:r>
                        <a:rPr lang="ru-RU" sz="16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Северск</a:t>
                      </a: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34 673,0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35 293,4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39 105,3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41 724,8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141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8 562,7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10 667,9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18 968,7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34 717,6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5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10 230,1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10 650,8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11 080,0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11 530,0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Протяженность улично-дорожной сети, км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Рисунок 4" descr="seversk_12_mikrora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538" y="3605611"/>
            <a:ext cx="2736304" cy="16955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6200" name="Picture 8" descr="https://shopandmall.ru/foto/logo/gb_7636bc193143a78f47a31f30ad2c7c6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6" r="14853" b="33651"/>
          <a:stretch/>
        </p:blipFill>
        <p:spPr bwMode="auto">
          <a:xfrm>
            <a:off x="6084168" y="3605610"/>
            <a:ext cx="2893068" cy="176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198" name="Picture 6" descr="https://pbs.twimg.com/media/DDO-JrDXYAAaMJo.jpg:lar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" t="-33076" r="22016" b="33076"/>
          <a:stretch/>
        </p:blipFill>
        <p:spPr bwMode="auto">
          <a:xfrm>
            <a:off x="3061842" y="3999020"/>
            <a:ext cx="3034222" cy="274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2843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3143250"/>
            <a:ext cx="8701087" cy="3643313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БЮДЖЕТА, ОСНОВНЫЕ ЗАДАЧИ И ПРИОРИТЕТНЫЕ НАПРАВЛЕНИЯ БЮДЖЕТНОЙ И НАЛОГОВОЙ ПОЛИТИКИ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7" name="Рисунок 4" descr="1372758075_i.jpg"/>
          <p:cNvPicPr>
            <a:picLocks noChangeAspect="1"/>
          </p:cNvPicPr>
          <p:nvPr/>
        </p:nvPicPr>
        <p:blipFill>
          <a:blip r:embed="rId3" cstate="print"/>
          <a:srcRect r="3906" b="38287"/>
          <a:stretch>
            <a:fillRect/>
          </a:stretch>
        </p:blipFill>
        <p:spPr bwMode="auto">
          <a:xfrm>
            <a:off x="222250" y="150813"/>
            <a:ext cx="8699500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86354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2021-2023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9372337"/>
              </p:ext>
            </p:extLst>
          </p:nvPr>
        </p:nvGraphicFramePr>
        <p:xfrm>
          <a:off x="345457" y="930267"/>
          <a:ext cx="8227071" cy="5934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2529276"/>
              </p:ext>
            </p:extLst>
          </p:nvPr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2013903"/>
              </p:ext>
            </p:extLst>
          </p:nvPr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" y="154689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2618468"/>
            <a:ext cx="8001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 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955977" y="1533853"/>
            <a:ext cx="1518592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48,5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млн.руб.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pic>
        <p:nvPicPr>
          <p:cNvPr id="20" name="Рисунок 19" descr="P60805-114326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643062" y="4770531"/>
            <a:ext cx="3857625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Picture 4" descr="http://clipart-library.com/images/6ip5BjBpT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590" y="2259012"/>
            <a:ext cx="2802410" cy="290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71438" y="4630316"/>
            <a:ext cx="522064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    Покрытие дефицита бюджета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ЗАТО Северск обеспечивается за счет: 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Кредитов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Бюджетных кредитов (из бюджета Томской области);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Остатков средств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сформированных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едином счете бюджета на начало финансового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25823" y="873"/>
            <a:ext cx="8358187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418107"/>
              </p:ext>
            </p:extLst>
          </p:nvPr>
        </p:nvGraphicFramePr>
        <p:xfrm>
          <a:off x="456865" y="1299860"/>
          <a:ext cx="8358248" cy="297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2019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-67,7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-111,5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-48,5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67,7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167,2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171,3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171,3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-179,0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-122,8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-146,8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-171,3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Остатки на едином счете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4357688"/>
            <a:ext cx="72008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124930" name="Picture 2" descr="ÐÑÐ¾ÐµÐºÑ ÑÐ±Ð°Ð»Ð°Ð½ÑÐ¸ÑÐ¾Ð²Ð°Ð½Ð½Ð¾Ð³Ð¾ Ð±ÑÐ´Ð¶ÐµÑÐ° Ð¡ÐµÐ²ÐµÑÑÐºÐ° Ð½Ð° 2013 Ð³ Ð¿ÑÐ¾ÑÐµÐ» ÑÐ»ÑÑÐ°Ð½Ð¸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93096"/>
            <a:ext cx="3524329" cy="236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9" descr="1f51bef118816e78a2817150d2c9e73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8562" y="2697764"/>
            <a:ext cx="3489082" cy="3161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Диаграмма 4"/>
          <p:cNvGraphicFramePr/>
          <p:nvPr>
            <p:extLst/>
          </p:nvPr>
        </p:nvGraphicFramePr>
        <p:xfrm>
          <a:off x="375460" y="260648"/>
          <a:ext cx="5249744" cy="5732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124900803"/>
              </p:ext>
            </p:extLst>
          </p:nvPr>
        </p:nvGraphicFramePr>
        <p:xfrm>
          <a:off x="156891" y="132656"/>
          <a:ext cx="5364088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Заголовок 9"/>
          <p:cNvSpPr>
            <a:spLocks noGrp="1"/>
          </p:cNvSpPr>
          <p:nvPr>
            <p:ph type="title"/>
          </p:nvPr>
        </p:nvSpPr>
        <p:spPr>
          <a:xfrm>
            <a:off x="714316" y="116632"/>
            <a:ext cx="7858212" cy="597724"/>
          </a:xfrm>
          <a:noFill/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44" y="3571876"/>
            <a:ext cx="571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25607" y="5867557"/>
            <a:ext cx="2593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01.01.2020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188,4 млн.руб.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74537" y="5832474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01.01.2021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269,6 млн.руб.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2530272" y="5946929"/>
            <a:ext cx="836773" cy="851142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ru-RU" sz="1600" b="1" dirty="0" smtClean="0">
              <a:ln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9893" y="940628"/>
            <a:ext cx="2714644" cy="42862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Коммерческие кредиты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6376" y="1499207"/>
            <a:ext cx="2714644" cy="42862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Бюджетные кредиты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5711297" y="6004036"/>
            <a:ext cx="926928" cy="736931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ru-RU" sz="1600" b="1" dirty="0" smtClean="0">
              <a:ln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43688" y="5810453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01.01.2022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318,1 млн.руб.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48620" y="415494"/>
            <a:ext cx="3278730" cy="2354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5806294" y="3299409"/>
            <a:ext cx="302105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В условиях экономического спада 2020 года, обусловленного пандемией, а также необходимостью обеспечения софинансирования национальных и региональных проектов, сократить муниципальный долг в текущем году не представляется возможным</a:t>
            </a:r>
          </a:p>
        </p:txBody>
      </p:sp>
    </p:spTree>
    <p:extLst>
      <p:ext uri="{BB962C8B-B14F-4D97-AF65-F5344CB8AC3E}">
        <p14:creationId xmlns:p14="http://schemas.microsoft.com/office/powerpoint/2010/main" val="83340915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ÐÐ»Ð°ÑÑÐ¸ Ð Ð¤ Ð¼Ð¾Ð³ÑÑ ÑÐ¿ÑÐ¾ÑÑÐ¸ÑÑ Ð¿ÑÐ°Ð²Ð¸Ð»Ð° ÑÐµÐ³Ð¸ÑÑÑÐ°ÑÐ¸Ð¸ ÑÐµÐ·Ð¸Ð´ÐµÐ½ÑÐ¾Ð² ÑÐµÐ²ÐµÑÑÐºÐ¾Ð¹ Ð¢ÐÐ  -  Ð ÐÐ Ð¢Ð¾Ð¼ÑÐ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17" y="116632"/>
            <a:ext cx="8680112" cy="476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4896544"/>
            <a:ext cx="8701087" cy="1890020"/>
          </a:xfrm>
        </p:spPr>
        <p:txBody>
          <a:bodyPr/>
          <a:lstStyle/>
          <a:p>
            <a:pPr algn="ctr"/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ЗАТО СЕВЕРСК</a:t>
            </a:r>
            <a:endParaRPr sz="5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27441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4143375" y="5929313"/>
            <a:ext cx="4429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возрастет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, оценочно – до уровня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(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1,4 </a:t>
            </a:r>
            <a:r>
              <a:rPr lang="ru-RU" sz="1400" b="1" i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400050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2019-2020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2021-2023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71109" y="4000500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0" y="928688"/>
            <a:ext cx="178593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трансферты.</a:t>
            </a: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6215063" y="4643438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36,3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2415317"/>
              </p:ext>
            </p:extLst>
          </p:nvPr>
        </p:nvGraphicFramePr>
        <p:xfrm>
          <a:off x="1693863" y="711200"/>
          <a:ext cx="6865937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9" name="Лист" r:id="rId4" imgW="7177972" imgH="3665304" progId="Excel.Sheet.8">
                  <p:embed/>
                </p:oleObj>
              </mc:Choice>
              <mc:Fallback>
                <p:oleObj name="Лист" r:id="rId4" imgW="7177972" imgH="3665304" progId="Excel.Sheet.8">
                  <p:embed/>
                  <p:pic>
                    <p:nvPicPr>
                      <p:cNvPr id="0" name="Picture 10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3863" y="711200"/>
                        <a:ext cx="6865937" cy="3667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 descr="комета.jpg"/>
          <p:cNvPicPr>
            <a:picLocks noChangeAspect="1"/>
          </p:cNvPicPr>
          <p:nvPr/>
        </p:nvPicPr>
        <p:blipFill>
          <a:blip r:embed="rId6" cstate="print"/>
          <a:srcRect l="14062" r="14062" b="19160"/>
          <a:stretch>
            <a:fillRect/>
          </a:stretch>
        </p:blipFill>
        <p:spPr>
          <a:xfrm>
            <a:off x="142875" y="4509120"/>
            <a:ext cx="3500437" cy="2214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5-конечная звезда 11"/>
          <p:cNvSpPr/>
          <p:nvPr/>
        </p:nvSpPr>
        <p:spPr>
          <a:xfrm>
            <a:off x="4286248" y="6000768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256112" y="50348"/>
            <a:ext cx="8780384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ДИНАМИКА НАЛОГОВЫХ ДОХОДОВ БЮДЖЕТА ЗАТО СЕВЕРСК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419870" y="1737416"/>
          <a:ext cx="5256585" cy="382452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127563"/>
                <a:gridCol w="845672"/>
                <a:gridCol w="775199"/>
                <a:gridCol w="775199"/>
                <a:gridCol w="845672"/>
                <a:gridCol w="887280"/>
              </a:tblGrid>
              <a:tr h="44685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2019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Оценка 2020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2021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2022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2023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626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704,4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731,2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737,7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723,9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726,5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78,8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96,2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01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ЕНВД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37,8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52,0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9689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110,1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970,5</a:t>
                      </a:r>
                      <a:endParaRPr lang="ru-RU" sz="1600" b="0" u="non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971,6</a:t>
                      </a:r>
                      <a:endParaRPr lang="ru-RU" sz="1600" b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999,7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1 003,5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1 018,5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Объект 11"/>
          <p:cNvGraphicFramePr>
            <a:graphicFrameLocks/>
          </p:cNvGraphicFramePr>
          <p:nvPr>
            <p:extLst/>
          </p:nvPr>
        </p:nvGraphicFramePr>
        <p:xfrm>
          <a:off x="179512" y="1196752"/>
          <a:ext cx="3062943" cy="221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419872" y="885948"/>
            <a:ext cx="5256584" cy="74285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2019-2023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192644" y="5586817"/>
            <a:ext cx="54942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НДФЛ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в  2021 году 36,61%, в 2022 – 35,11%, в 2023 – 34,47%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Акцизы: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дифференцированный норматив 0,35689%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УСН: 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- 30%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7564" y="764704"/>
            <a:ext cx="3071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налоговых доходов        в 2021 году</a:t>
            </a:r>
            <a:endParaRPr sz="1400" b="1" kern="0" dirty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68529063.jpg"/>
          <p:cNvPicPr>
            <a:picLocks noChangeAspect="1"/>
          </p:cNvPicPr>
          <p:nvPr/>
        </p:nvPicPr>
        <p:blipFill>
          <a:blip r:embed="rId3" cstate="print"/>
          <a:srcRect l="4651" r="6976" b="10625"/>
          <a:stretch>
            <a:fillRect/>
          </a:stretch>
        </p:blipFill>
        <p:spPr>
          <a:xfrm>
            <a:off x="623075" y="5351011"/>
            <a:ext cx="2460812" cy="14845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1" name="Диаграмма 10"/>
          <p:cNvGraphicFramePr/>
          <p:nvPr>
            <p:extLst/>
          </p:nvPr>
        </p:nvGraphicFramePr>
        <p:xfrm>
          <a:off x="0" y="3532293"/>
          <a:ext cx="3286116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51613" y="3275788"/>
            <a:ext cx="28575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НАЛОГОВЫЕ ДОХОДЫ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50860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665481" cy="85723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ДИНАМИКА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ДОХОДОВ БЮДЖЕТА ЗАТО СЕВЕРСК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606147" y="1725619"/>
          <a:ext cx="4960571" cy="4777943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456345"/>
                <a:gridCol w="615356"/>
                <a:gridCol w="728630"/>
                <a:gridCol w="720080"/>
                <a:gridCol w="720080"/>
                <a:gridCol w="720080"/>
              </a:tblGrid>
              <a:tr h="40667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2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90,2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85,3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90,5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75,4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383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19,6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2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9,6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4470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возмещение ущерба и пр. доходы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63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26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160,2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118,0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111,8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113,0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571867" y="908720"/>
            <a:ext cx="5011635" cy="785224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2019-2023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78016" y="764704"/>
            <a:ext cx="3608380" cy="2752180"/>
            <a:chOff x="-88625" y="-588647"/>
            <a:chExt cx="3608380" cy="4736447"/>
          </a:xfrm>
        </p:grpSpPr>
        <p:graphicFrame>
          <p:nvGraphicFramePr>
            <p:cNvPr id="9" name="Объект 11"/>
            <p:cNvGraphicFramePr>
              <a:graphicFrameLocks/>
            </p:cNvGraphicFramePr>
            <p:nvPr>
              <p:extLst/>
            </p:nvPr>
          </p:nvGraphicFramePr>
          <p:xfrm>
            <a:off x="-88625" y="154899"/>
            <a:ext cx="3608380" cy="39929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0" name="Прямоугольник 9"/>
            <p:cNvSpPr/>
            <p:nvPr/>
          </p:nvSpPr>
          <p:spPr>
            <a:xfrm>
              <a:off x="-27775" y="-588647"/>
              <a:ext cx="3357554" cy="9004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sz="1400" b="1" kern="0" dirty="0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Структура неналоговых доходов           в 2021 году</a:t>
              </a:r>
              <a:endParaRPr sz="1400" b="1" kern="0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3" name="Рисунок 12" descr="692_9231_c.jpg"/>
          <p:cNvPicPr>
            <a:picLocks noChangeAspect="1"/>
          </p:cNvPicPr>
          <p:nvPr/>
        </p:nvPicPr>
        <p:blipFill>
          <a:blip r:embed="rId3" cstate="print"/>
          <a:srcRect t="4621"/>
          <a:stretch>
            <a:fillRect/>
          </a:stretch>
        </p:blipFill>
        <p:spPr>
          <a:xfrm>
            <a:off x="500034" y="5373215"/>
            <a:ext cx="2581977" cy="14085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4"/>
          <p:cNvGraphicFramePr/>
          <p:nvPr>
            <p:extLst/>
          </p:nvPr>
        </p:nvGraphicFramePr>
        <p:xfrm>
          <a:off x="10975" y="3573016"/>
          <a:ext cx="3549917" cy="18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03413" y="3516884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765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132255"/>
              </p:ext>
            </p:extLst>
          </p:nvPr>
        </p:nvGraphicFramePr>
        <p:xfrm>
          <a:off x="251520" y="2928934"/>
          <a:ext cx="8322193" cy="190500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33035"/>
                <a:gridCol w="1059253"/>
                <a:gridCol w="1224136"/>
                <a:gridCol w="1080120"/>
                <a:gridCol w="1152128"/>
                <a:gridCol w="1152128"/>
                <a:gridCol w="1121393"/>
              </a:tblGrid>
              <a:tr h="31430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Оценка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Дотации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1 227,0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1 285,3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1 389,4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1 428,3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1 004,0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1 044,7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Субсидии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597,8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531,7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Субвенции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1 300,2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1 280,7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1 344,3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1 368,5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1 368,5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1 368,5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Иные МБТ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288,5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7,8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ВСЕГО, млн.руб.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3 413,5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2 735,5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3 583,8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2 992,3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2 470,9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2 464,2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3144045"/>
              </p:ext>
            </p:extLst>
          </p:nvPr>
        </p:nvGraphicFramePr>
        <p:xfrm>
          <a:off x="4788024" y="548680"/>
          <a:ext cx="39604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Объект 7"/>
          <p:cNvGraphicFramePr>
            <a:graphicFrameLocks/>
          </p:cNvGraphicFramePr>
          <p:nvPr>
            <p:extLst/>
          </p:nvPr>
        </p:nvGraphicFramePr>
        <p:xfrm>
          <a:off x="179512" y="476672"/>
          <a:ext cx="4680520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775004708"/>
              </p:ext>
            </p:extLst>
          </p:nvPr>
        </p:nvGraphicFramePr>
        <p:xfrm>
          <a:off x="323528" y="5057009"/>
          <a:ext cx="4248472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043608" y="4797152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024_expert-sibir_23.jpg"/>
          <p:cNvPicPr>
            <a:picLocks noChangeAspect="1"/>
          </p:cNvPicPr>
          <p:nvPr/>
        </p:nvPicPr>
        <p:blipFill>
          <a:blip r:embed="rId5" cstate="print"/>
          <a:srcRect b="22103"/>
          <a:stretch>
            <a:fillRect/>
          </a:stretch>
        </p:blipFill>
        <p:spPr>
          <a:xfrm>
            <a:off x="4860032" y="5086032"/>
            <a:ext cx="3700463" cy="1444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546707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IMG_9036.jpg"/>
          <p:cNvPicPr>
            <a:picLocks noChangeAspect="1"/>
          </p:cNvPicPr>
          <p:nvPr/>
        </p:nvPicPr>
        <p:blipFill>
          <a:blip r:embed="rId3" cstate="print"/>
          <a:srcRect b="11539"/>
          <a:stretch>
            <a:fillRect/>
          </a:stretch>
        </p:blipFill>
        <p:spPr bwMode="auto">
          <a:xfrm>
            <a:off x="220663" y="-171400"/>
            <a:ext cx="8671904" cy="511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4942800"/>
            <a:ext cx="8701087" cy="18437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СЕВЕРСК</a:t>
            </a:r>
          </a:p>
        </p:txBody>
      </p:sp>
    </p:spTree>
    <p:extLst>
      <p:ext uri="{BB962C8B-B14F-4D97-AF65-F5344CB8AC3E}">
        <p14:creationId xmlns:p14="http://schemas.microsoft.com/office/powerpoint/2010/main" val="39714432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1536062"/>
              </p:ext>
            </p:extLst>
          </p:nvPr>
        </p:nvGraphicFramePr>
        <p:xfrm>
          <a:off x="471488" y="428625"/>
          <a:ext cx="8442325" cy="503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4" name="Лист" r:id="rId4" imgW="8381901" imgH="5006448" progId="Excel.Sheet.8">
                  <p:embed/>
                </p:oleObj>
              </mc:Choice>
              <mc:Fallback>
                <p:oleObj name="Лист" r:id="rId4" imgW="8381901" imgH="5006448" progId="Excel.Sheet.8">
                  <p:embed/>
                  <p:pic>
                    <p:nvPicPr>
                      <p:cNvPr id="0" name="Picture 11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8" y="428625"/>
                        <a:ext cx="8442325" cy="5038725"/>
                      </a:xfrm>
                      <a:prstGeom prst="rect">
                        <a:avLst/>
                      </a:prstGeom>
                      <a:solidFill>
                        <a:schemeClr val="bg2">
                          <a:alpha val="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 descr="_VD99726.JPG"/>
          <p:cNvPicPr>
            <a:picLocks noChangeAspect="1"/>
          </p:cNvPicPr>
          <p:nvPr/>
        </p:nvPicPr>
        <p:blipFill>
          <a:blip r:embed="rId6" cstate="print"/>
          <a:srcRect l="12195" r="7317" b="19512"/>
          <a:stretch>
            <a:fillRect/>
          </a:stretch>
        </p:blipFill>
        <p:spPr>
          <a:xfrm>
            <a:off x="6341740" y="548681"/>
            <a:ext cx="2176785" cy="17463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1754" y="-97670"/>
            <a:ext cx="8572528" cy="428604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48" name="TextBox 8"/>
          <p:cNvSpPr txBox="1">
            <a:spLocks noChangeArrowheads="1"/>
          </p:cNvSpPr>
          <p:nvPr/>
        </p:nvSpPr>
        <p:spPr bwMode="auto">
          <a:xfrm>
            <a:off x="8518525" y="648811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775654"/>
              </p:ext>
            </p:extLst>
          </p:nvPr>
        </p:nvGraphicFramePr>
        <p:xfrm>
          <a:off x="193088" y="2852936"/>
          <a:ext cx="8358250" cy="377517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213452"/>
                <a:gridCol w="994012"/>
                <a:gridCol w="1084375"/>
                <a:gridCol w="1084375"/>
                <a:gridCol w="994012"/>
                <a:gridCol w="994012"/>
                <a:gridCol w="994012"/>
              </a:tblGrid>
              <a:tr h="1853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2019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338,8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359,0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364,0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340,1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344,3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397,5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0,1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26,0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26,1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26,0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546,5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503,0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561,0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514,3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363,2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357,3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372,2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219,7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349,6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215,4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207,7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188,1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2 581,8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2 308,6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2 675,5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423,7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160,8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145,7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455,7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228,5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413,3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280,1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216,6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205,8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Здравоохранение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124,7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115,3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68,3</a:t>
                      </a: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148,4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154,7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257,0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230,3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174,4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171,4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27,9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27,6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26,1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969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4 604,2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3 915,1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4 787,2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4 152,4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3 587,4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580,7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9" name="Picture 3" descr="D:\Мои документы\Холоша\СЕВЕРСК ФОТО\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6721" y="548681"/>
            <a:ext cx="2664296" cy="177341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692468" y="3861915"/>
            <a:ext cx="2839972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4796268"/>
              </p:ext>
            </p:extLst>
          </p:nvPr>
        </p:nvGraphicFramePr>
        <p:xfrm>
          <a:off x="755576" y="1760186"/>
          <a:ext cx="7373938" cy="200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2" name="Лист" r:id="rId4" imgW="6118835" imgH="1699272" progId="Excel.Sheet.8">
                  <p:embed/>
                </p:oleObj>
              </mc:Choice>
              <mc:Fallback>
                <p:oleObj name="Лист" r:id="rId4" imgW="6118835" imgH="1699272" progId="Excel.Sheet.8">
                  <p:embed/>
                  <p:pic>
                    <p:nvPicPr>
                      <p:cNvPr id="0" name="Picture 1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760186"/>
                        <a:ext cx="7373938" cy="20034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3125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38753" y="165321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68676" y="3788100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3 028,3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73%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991314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116,1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2,8 %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92468" y="4052180"/>
            <a:ext cx="268027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2 626,7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2021– 2023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735888" cy="2714625"/>
          </a:xfrm>
        </p:spPr>
        <p:txBody>
          <a:bodyPr/>
          <a:lstStyle/>
          <a:p>
            <a:pPr algn="ctr"/>
            <a:r>
              <a:rPr sz="4500" b="1" dirty="0" smtClean="0">
                <a:latin typeface="Times New Roman" pitchFamily="18" charset="0"/>
                <a:cs typeface="Times New Roman" pitchFamily="18" charset="0"/>
              </a:rPr>
              <a:t>СВЕДЕНИЯ О ПЛАНИРУЕМЫХ РАСХОДАХ НА РЕАЛИЗАЦИЮ ПРОГРАММ</a:t>
            </a:r>
            <a:endParaRPr sz="45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Площадь им В.И. Ленина..jpg"/>
          <p:cNvPicPr>
            <a:picLocks noChangeAspect="1"/>
          </p:cNvPicPr>
          <p:nvPr/>
        </p:nvPicPr>
        <p:blipFill rotWithShape="1">
          <a:blip r:embed="rId3" cstate="print"/>
          <a:srcRect l="2524" t="957" r="35687" b="9899"/>
          <a:stretch/>
        </p:blipFill>
        <p:spPr>
          <a:xfrm>
            <a:off x="228600" y="121305"/>
            <a:ext cx="8735888" cy="39553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83710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7663" y="4676874"/>
            <a:ext cx="2997299" cy="2240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70596" y="5322929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55138" y="4741525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730538"/>
            <a:ext cx="2286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инфраструктуры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6232848" y="5075133"/>
            <a:ext cx="284723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3 877,0 млн.руб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18807" y="2615535"/>
            <a:ext cx="22145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благоустройства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озеленения города Северска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399" y="3071813"/>
            <a:ext cx="240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благоприят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социального климата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55137" y="3815291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55138" y="4205723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3682" y="2574243"/>
            <a:ext cx="2143125" cy="30906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38528" y="2564992"/>
            <a:ext cx="2286000" cy="4237446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74596" y="3542287"/>
            <a:ext cx="1682792" cy="38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44976" y="3382162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78894" y="4264567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71750" y="478809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25713" y="5337851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2875" y="4714875"/>
            <a:ext cx="19288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среди молодежи и подростков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71750" y="5746750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Развитие  информационного общества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0" name="Прямоугольник 24"/>
          <p:cNvSpPr>
            <a:spLocks noChangeArrowheads="1"/>
          </p:cNvSpPr>
          <p:nvPr/>
        </p:nvSpPr>
        <p:spPr bwMode="auto">
          <a:xfrm>
            <a:off x="2445683" y="337675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транспортное обслуживание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2527212" y="3826894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zato-govorim.ru/wp-content/uploads/DSC_6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49" y="116632"/>
            <a:ext cx="8649593" cy="5443839"/>
          </a:xfrm>
          <a:prstGeom prst="rect">
            <a:avLst/>
          </a:prstGeom>
          <a:noFill/>
        </p:spPr>
      </p:pic>
      <p:sp>
        <p:nvSpPr>
          <p:cNvPr id="7168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«МОДЕРНИЗАЦИЯ СОЦИАЛЬНЫХ ИНФРАСТУКТУР»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1872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"/>
            <a:ext cx="8435280" cy="764704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1508"/>
              </p:ext>
            </p:extLst>
          </p:nvPr>
        </p:nvGraphicFramePr>
        <p:xfrm>
          <a:off x="179512" y="2275967"/>
          <a:ext cx="8542784" cy="4543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5254"/>
                <a:gridCol w="936263"/>
                <a:gridCol w="842126"/>
                <a:gridCol w="771949"/>
                <a:gridCol w="771949"/>
                <a:gridCol w="771949"/>
                <a:gridCol w="823294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endParaRPr lang="ru-RU" sz="115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15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2 146,7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1 956,7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2 304,8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2 054,2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1 894,3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1 876,1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340,0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292,0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394,6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263,7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260,5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575,9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290,9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4.Социальная поддержка населения/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2021 года 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67,9</a:t>
                      </a: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72,3</a:t>
                      </a:r>
                    </a:p>
                  </a:txBody>
                  <a:tcPr marL="7620" marR="7620" marT="7620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наркомании, токсикомании и ВИЧ-инфекции среди подростков и молодежи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3 310,3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2 760,5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3 419,7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2 993,4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2 568,6</a:t>
                      </a:r>
                    </a:p>
                  </a:txBody>
                  <a:tcPr marL="7620" marR="7620" marT="7620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72,4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37060" y="773775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2669" y="764705"/>
            <a:ext cx="2316163" cy="1519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IMG_7796.jpg"/>
          <p:cNvPicPr>
            <a:picLocks noChangeAspect="1"/>
          </p:cNvPicPr>
          <p:nvPr/>
        </p:nvPicPr>
        <p:blipFill>
          <a:blip r:embed="rId4" cstate="print"/>
          <a:srcRect l="8891" r="12546" b="11165"/>
          <a:stretch>
            <a:fillRect/>
          </a:stretch>
        </p:blipFill>
        <p:spPr>
          <a:xfrm>
            <a:off x="5489701" y="763799"/>
            <a:ext cx="3024336" cy="1512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26999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9" name="TextBox 17"/>
          <p:cNvSpPr txBox="1">
            <a:spLocks noChangeArrowheads="1"/>
          </p:cNvSpPr>
          <p:nvPr/>
        </p:nvSpPr>
        <p:spPr bwMode="auto">
          <a:xfrm>
            <a:off x="4857750" y="571500"/>
            <a:ext cx="36433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дошкольных образовательных организаций;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 общеобразовательных школ;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 учреждение дополнительного образования;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иных учреждения.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8" y="2411685"/>
            <a:ext cx="3786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</a:p>
        </p:txBody>
      </p:sp>
      <p:sp>
        <p:nvSpPr>
          <p:cNvPr id="11271" name="Прямоугольник 15"/>
          <p:cNvSpPr>
            <a:spLocks noChangeArrowheads="1"/>
          </p:cNvSpPr>
          <p:nvPr/>
        </p:nvSpPr>
        <p:spPr bwMode="auto">
          <a:xfrm>
            <a:off x="114626" y="4013463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71438" y="3714752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17913" y="280101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01228" y="43992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8" name="Схема 27"/>
          <p:cNvGraphicFramePr/>
          <p:nvPr/>
        </p:nvGraphicFramePr>
        <p:xfrm>
          <a:off x="0" y="428604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Диаграмма 13"/>
          <p:cNvGraphicFramePr>
            <a:graphicFrameLocks/>
          </p:cNvGraphicFramePr>
          <p:nvPr>
            <p:extLst/>
          </p:nvPr>
        </p:nvGraphicFramePr>
        <p:xfrm>
          <a:off x="4286250" y="2601913"/>
          <a:ext cx="4214813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0" name="Worksheet" r:id="rId8" imgW="4213950" imgH="800100" progId="Excel.Sheet.8">
                  <p:embed/>
                </p:oleObj>
              </mc:Choice>
              <mc:Fallback>
                <p:oleObj name="Worksheet" r:id="rId8" imgW="4213950" imgH="800100" progId="Excel.Sheet.8">
                  <p:embed/>
                  <p:pic>
                    <p:nvPicPr>
                      <p:cNvPr id="0" name="Picture 3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2601913"/>
                        <a:ext cx="4214813" cy="798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9610896"/>
              </p:ext>
            </p:extLst>
          </p:nvPr>
        </p:nvGraphicFramePr>
        <p:xfrm>
          <a:off x="4356448" y="3863637"/>
          <a:ext cx="4259263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1" name="Worksheet" r:id="rId10" imgW="4257565" imgH="1390770" progId="Excel.Sheet.8">
                  <p:embed/>
                </p:oleObj>
              </mc:Choice>
              <mc:Fallback>
                <p:oleObj name="Worksheet" r:id="rId10" imgW="4257565" imgH="1390770" progId="Excel.Sheet.8">
                  <p:embed/>
                  <p:pic>
                    <p:nvPicPr>
                      <p:cNvPr id="0" name="Picture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448" y="3863637"/>
                        <a:ext cx="4259263" cy="1390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4394327" y="3404929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394326" y="4960773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pic>
        <p:nvPicPr>
          <p:cNvPr id="12385" name="Picture 97" descr="http://ds47.seversk.ru/wp-content/uploads/2017/05/y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83" y="5283209"/>
            <a:ext cx="7135287" cy="145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9085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323698"/>
              </p:ext>
            </p:extLst>
          </p:nvPr>
        </p:nvGraphicFramePr>
        <p:xfrm>
          <a:off x="346672" y="2089404"/>
          <a:ext cx="8572530" cy="4578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9438"/>
                <a:gridCol w="1025773"/>
                <a:gridCol w="1025773"/>
                <a:gridCol w="1025773"/>
                <a:gridCol w="1025773"/>
              </a:tblGrid>
              <a:tr h="654052">
                <a:tc>
                  <a:txBody>
                    <a:bodyPr/>
                    <a:lstStyle/>
                    <a:p>
                      <a:pPr algn="ctr"/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млн.руб.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405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2 166,9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1 958,4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1 801,7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1 785,6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030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1 095,9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968,2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884,1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871,8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718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1 71,0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990,1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917,6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913,8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030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718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участие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региональном проекте «Цифровая образовательная среда»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718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«Организация деятельности МАУ «РЦО»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718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03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smtClean="0">
                          <a:latin typeface="Times New Roman" pitchFamily="18" charset="0"/>
                          <a:cs typeface="Times New Roman" pitchFamily="18" charset="0"/>
                        </a:rPr>
                        <a:t>ПП 5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030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030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2 304,8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2 054,2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1 894,3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1 876,1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44624"/>
            <a:ext cx="857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764704"/>
            <a:ext cx="46085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целенаправленного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интересах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4693008.jpg"/>
          <p:cNvPicPr>
            <a:picLocks noChangeAspect="1"/>
          </p:cNvPicPr>
          <p:nvPr/>
        </p:nvPicPr>
        <p:blipFill>
          <a:blip r:embed="rId2" cstate="print"/>
          <a:srcRect t="7407" b="18519"/>
          <a:stretch>
            <a:fillRect/>
          </a:stretch>
        </p:blipFill>
        <p:spPr>
          <a:xfrm>
            <a:off x="5580112" y="534362"/>
            <a:ext cx="2913918" cy="15379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99011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27660" y="5672729"/>
            <a:ext cx="428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1,5 тыс.руб. в месяц </a:t>
            </a:r>
          </a:p>
          <a:p>
            <a:pPr algn="ctr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(в 2020 году составляла 1,4 тыс.руб.)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/>
          </p:nvPr>
        </p:nvGraphicFramePr>
        <p:xfrm>
          <a:off x="0" y="795231"/>
          <a:ext cx="6072198" cy="3488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7660" y="4156575"/>
            <a:ext cx="41434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за счет средств бюджета составит 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12,9 тыс.руб. в месяц</a:t>
            </a:r>
          </a:p>
          <a:p>
            <a:pPr algn="ctr"/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первоначально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в 2020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году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эта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сумма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составляла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13,0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1174" y="53362"/>
            <a:ext cx="84296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7660" y="4156575"/>
            <a:ext cx="4143404" cy="1143008"/>
          </a:xfrm>
          <a:prstGeom prst="wedgeRoundRectCallout">
            <a:avLst>
              <a:gd name="adj1" fmla="val 24068"/>
              <a:gd name="adj2" fmla="val 58835"/>
              <a:gd name="adj3" fmla="val 16667"/>
            </a:avLst>
          </a:prstGeom>
          <a:noFill/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427660" y="5608605"/>
            <a:ext cx="4143404" cy="1000108"/>
          </a:xfrm>
          <a:prstGeom prst="wedgeRoundRectCallout">
            <a:avLst>
              <a:gd name="adj1" fmla="val -23665"/>
              <a:gd name="adj2" fmla="val 61284"/>
              <a:gd name="adj3" fmla="val 16667"/>
            </a:avLst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grpSp>
        <p:nvGrpSpPr>
          <p:cNvPr id="16" name="Группа 15"/>
          <p:cNvGrpSpPr/>
          <p:nvPr/>
        </p:nvGrpSpPr>
        <p:grpSpPr>
          <a:xfrm>
            <a:off x="6012160" y="2376917"/>
            <a:ext cx="2357454" cy="2075216"/>
            <a:chOff x="5766215" y="375943"/>
            <a:chExt cx="2571391" cy="2428892"/>
          </a:xfrm>
        </p:grpSpPr>
        <p:pic>
          <p:nvPicPr>
            <p:cNvPr id="15" name="Рисунок 1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072198" y="928670"/>
              <a:ext cx="2071702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sz="1600" b="1" dirty="0" err="1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Целевые</a:t>
              </a:r>
              <a:r>
                <a:rPr sz="1600" b="1" dirty="0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группы</a:t>
              </a:r>
              <a:r>
                <a:rPr sz="1600" b="1" dirty="0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:</a:t>
              </a:r>
            </a:p>
            <a:p>
              <a:pPr algn="ctr">
                <a:buFont typeface="Wingdings" pitchFamily="2" charset="2"/>
                <a:buChar char="ü"/>
              </a:pP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дети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в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возрасте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от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1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года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до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8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лет</a:t>
              </a:r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buFont typeface="Wingdings" pitchFamily="2" charset="2"/>
                <a:buChar char="ü"/>
              </a:pP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дети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в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возрасте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от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6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до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17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лет</a:t>
              </a:r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4767" y="531070"/>
            <a:ext cx="49291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Численность «целевых групп»</a:t>
            </a:r>
            <a:endParaRPr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image-68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b="12903"/>
          <a:stretch>
            <a:fillRect/>
          </a:stretch>
        </p:blipFill>
        <p:spPr>
          <a:xfrm>
            <a:off x="5531468" y="4512681"/>
            <a:ext cx="2952770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578" name="Picture 2" descr="*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5777" y="430919"/>
            <a:ext cx="2948665" cy="18978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146750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-27444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211989940"/>
              </p:ext>
            </p:extLst>
          </p:nvPr>
        </p:nvGraphicFramePr>
        <p:xfrm>
          <a:off x="142875" y="383024"/>
          <a:ext cx="8389596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9" name="Прямоугольник 10"/>
          <p:cNvSpPr>
            <a:spLocks noChangeArrowheads="1"/>
          </p:cNvSpPr>
          <p:nvPr/>
        </p:nvSpPr>
        <p:spPr bwMode="auto">
          <a:xfrm>
            <a:off x="0" y="2205552"/>
            <a:ext cx="3571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граждан, получающих социальную поддержку,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0" name="Прямоугольник 13"/>
          <p:cNvSpPr>
            <a:spLocks noChangeArrowheads="1"/>
          </p:cNvSpPr>
          <p:nvPr/>
        </p:nvSpPr>
        <p:spPr bwMode="auto">
          <a:xfrm>
            <a:off x="142875" y="4112411"/>
            <a:ext cx="3571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социально ориентированных некоммерческих организаций, которым предоставлена поддержка, от общего количества обратившихся социально ориентированных некоммерческих организаций, проц.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1" name="Прямоугольник 20"/>
          <p:cNvSpPr>
            <a:spLocks noChangeArrowheads="1"/>
          </p:cNvSpPr>
          <p:nvPr/>
        </p:nvSpPr>
        <p:spPr bwMode="auto">
          <a:xfrm>
            <a:off x="56093" y="3068960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детей-сирот и детей, оставшихся без попечения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родителей и приемных родителей,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получивших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социальную поддержку,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2" name="Прямоугольник 25"/>
          <p:cNvSpPr>
            <a:spLocks noChangeArrowheads="1"/>
          </p:cNvSpPr>
          <p:nvPr/>
        </p:nvSpPr>
        <p:spPr bwMode="auto">
          <a:xfrm>
            <a:off x="1917729" y="1815644"/>
            <a:ext cx="482453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показатели  результативности программы</a:t>
            </a:r>
            <a:endParaRPr lang="ru-RU" sz="1400" b="1" dirty="0">
              <a:latin typeface="Calibri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14750" y="2359485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40315" y="435451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683664" y="3293831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" name="Рисунок 16" descr="seversk_goro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79078" y="5312740"/>
            <a:ext cx="2857500" cy="1381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0688301"/>
              </p:ext>
            </p:extLst>
          </p:nvPr>
        </p:nvGraphicFramePr>
        <p:xfrm>
          <a:off x="4107828" y="2151589"/>
          <a:ext cx="4273550" cy="9362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8" name="Лист" r:id="rId9" imgW="4276745" imgH="819180" progId="Excel.Sheet.8">
                  <p:embed/>
                </p:oleObj>
              </mc:Choice>
              <mc:Fallback>
                <p:oleObj name="Лист" r:id="rId9" imgW="4276745" imgH="819180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7828" y="2151589"/>
                        <a:ext cx="4273550" cy="9362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8454716"/>
              </p:ext>
            </p:extLst>
          </p:nvPr>
        </p:nvGraphicFramePr>
        <p:xfrm>
          <a:off x="4076700" y="3068960"/>
          <a:ext cx="4248150" cy="1131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9" name="Worksheet" r:id="rId11" imgW="4257565" imgH="1190700" progId="Excel.Sheet.8">
                  <p:embed/>
                </p:oleObj>
              </mc:Choice>
              <mc:Fallback>
                <p:oleObj name="Worksheet" r:id="rId11" imgW="4257565" imgH="1190700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700" y="3068960"/>
                        <a:ext cx="4248150" cy="11315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5230457"/>
              </p:ext>
            </p:extLst>
          </p:nvPr>
        </p:nvGraphicFramePr>
        <p:xfrm>
          <a:off x="4094816" y="4167188"/>
          <a:ext cx="436561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0" name="Worksheet" r:id="rId13" imgW="4257565" imgH="1190700" progId="Excel.Sheet.8">
                  <p:embed/>
                </p:oleObj>
              </mc:Choice>
              <mc:Fallback>
                <p:oleObj name="Worksheet" r:id="rId13" imgW="4257565" imgH="1190700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4816" y="4167188"/>
                        <a:ext cx="4365615" cy="1190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10801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179"/>
            <a:ext cx="27860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297834"/>
              </p:ext>
            </p:extLst>
          </p:nvPr>
        </p:nvGraphicFramePr>
        <p:xfrm>
          <a:off x="439636" y="4308475"/>
          <a:ext cx="8389596" cy="213229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1228696"/>
                <a:gridCol w="1080120"/>
                <a:gridCol w="1080120"/>
              </a:tblGrid>
              <a:tr h="51912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16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социальных мер (льгот) для отдельных категорий граждан и поддержка социально ориентированных некоммерческих организаций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303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Опека детей-сирот и детей, оставшихся без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3" name="TextBox 17"/>
          <p:cNvSpPr txBox="1">
            <a:spLocks noChangeArrowheads="1"/>
          </p:cNvSpPr>
          <p:nvPr/>
        </p:nvSpPr>
        <p:spPr bwMode="auto">
          <a:xfrm>
            <a:off x="714375" y="428625"/>
            <a:ext cx="71437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</p:txBody>
      </p:sp>
      <p:sp>
        <p:nvSpPr>
          <p:cNvPr id="73735" name="Прямоугольник 12"/>
          <p:cNvSpPr>
            <a:spLocks noChangeArrowheads="1"/>
          </p:cNvSpPr>
          <p:nvPr/>
        </p:nvSpPr>
        <p:spPr bwMode="auto">
          <a:xfrm>
            <a:off x="366897" y="2098941"/>
            <a:ext cx="18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предоставление скидки по оплате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коммунальных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услуг жителям внегородских территорий</a:t>
            </a:r>
            <a:endParaRPr lang="ru-RU" sz="1200" dirty="0">
              <a:latin typeface="Calibri" pitchFamily="34" charset="0"/>
            </a:endParaRPr>
          </a:p>
        </p:txBody>
      </p:sp>
      <p:grpSp>
        <p:nvGrpSpPr>
          <p:cNvPr id="73736" name="Группа 13"/>
          <p:cNvGrpSpPr>
            <a:grpSpLocks/>
          </p:cNvGrpSpPr>
          <p:nvPr/>
        </p:nvGrpSpPr>
        <p:grpSpPr bwMode="auto">
          <a:xfrm>
            <a:off x="6496909" y="1335652"/>
            <a:ext cx="2857500" cy="2357438"/>
            <a:chOff x="654269" y="3714752"/>
            <a:chExt cx="3591251" cy="3143248"/>
          </a:xfrm>
        </p:grpSpPr>
        <p:pic>
          <p:nvPicPr>
            <p:cNvPr id="73740" name="Рисунок 14" descr="Lid5bbezT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269" y="3714752"/>
              <a:ext cx="3591251" cy="314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741" name="Прямоугольник 15"/>
            <p:cNvSpPr>
              <a:spLocks noChangeArrowheads="1"/>
            </p:cNvSpPr>
            <p:nvPr/>
          </p:nvSpPr>
          <p:spPr bwMode="auto">
            <a:xfrm>
              <a:off x="1071538" y="4786322"/>
              <a:ext cx="2214578" cy="768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 dirty="0">
                <a:latin typeface="Calibri" pitchFamily="34" charset="0"/>
              </a:endParaRPr>
            </a:p>
          </p:txBody>
        </p:sp>
      </p:grpSp>
      <p:sp>
        <p:nvSpPr>
          <p:cNvPr id="73737" name="TextBox 19"/>
          <p:cNvSpPr txBox="1">
            <a:spLocks noChangeArrowheads="1"/>
          </p:cNvSpPr>
          <p:nvPr/>
        </p:nvSpPr>
        <p:spPr bwMode="auto">
          <a:xfrm>
            <a:off x="7500938" y="4000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3122" name="Picture 2" descr="http://tambov-news.net/img/20190425/d04a4a65e414ce652751920355a3d3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993" y="1111205"/>
            <a:ext cx="4200882" cy="279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1226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6219188" y="4005582"/>
            <a:ext cx="2759067" cy="2522917"/>
            <a:chOff x="5766215" y="375943"/>
            <a:chExt cx="2571391" cy="2428892"/>
          </a:xfrm>
        </p:grpSpPr>
        <p:pic>
          <p:nvPicPr>
            <p:cNvPr id="25" name="Рисунок 2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6" name="Прямоугольник 25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44208" y="4475421"/>
            <a:ext cx="2332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140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</a:t>
            </a:r>
            <a:endParaRPr lang="ru-RU"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 составит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6,2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56443" y="3330452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4346" name="Прямоугольник 14"/>
          <p:cNvSpPr>
            <a:spLocks noChangeArrowheads="1"/>
          </p:cNvSpPr>
          <p:nvPr/>
        </p:nvSpPr>
        <p:spPr bwMode="auto">
          <a:xfrm>
            <a:off x="129059" y="2106610"/>
            <a:ext cx="36508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851920" y="364502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857622" y="230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5" name="Диаграмма 15"/>
          <p:cNvGraphicFramePr>
            <a:graphicFrameLocks/>
          </p:cNvGraphicFramePr>
          <p:nvPr>
            <p:extLst/>
          </p:nvPr>
        </p:nvGraphicFramePr>
        <p:xfrm>
          <a:off x="4305300" y="2070100"/>
          <a:ext cx="4264025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44" name="Worksheet" r:id="rId9" imgW="4267290" imgH="1000080" progId="Excel.Sheet.8">
                  <p:embed/>
                </p:oleObj>
              </mc:Choice>
              <mc:Fallback>
                <p:oleObj name="Worksheet" r:id="rId9" imgW="4267290" imgH="1000080" progId="Excel.Sheet.8">
                  <p:embed/>
                  <p:pic>
                    <p:nvPicPr>
                      <p:cNvPr id="0" name="Picture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070100"/>
                        <a:ext cx="4264025" cy="989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16"/>
          <p:cNvGraphicFramePr>
            <a:graphicFrameLocks/>
          </p:cNvGraphicFramePr>
          <p:nvPr>
            <p:extLst/>
          </p:nvPr>
        </p:nvGraphicFramePr>
        <p:xfrm>
          <a:off x="4279900" y="3365500"/>
          <a:ext cx="4270375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45" name="Worksheet" r:id="rId11" imgW="4267290" imgH="809730" progId="Excel.Sheet.8">
                  <p:embed/>
                </p:oleObj>
              </mc:Choice>
              <mc:Fallback>
                <p:oleObj name="Worksheet" r:id="rId11" imgW="4267290" imgH="809730" progId="Excel.Sheet.8">
                  <p:embed/>
                  <p:pic>
                    <p:nvPicPr>
                      <p:cNvPr id="0" name="Picture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365500"/>
                        <a:ext cx="4270375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419" name="Picture 83" descr="http://old.seversknet.ru/news/20190216_05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072" y="4160492"/>
            <a:ext cx="3604468" cy="252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/>
        </p:nvGrpSpPr>
        <p:grpSpPr>
          <a:xfrm>
            <a:off x="22833" y="4229433"/>
            <a:ext cx="2357454" cy="2075216"/>
            <a:chOff x="5766215" y="375943"/>
            <a:chExt cx="2571391" cy="2428892"/>
          </a:xfrm>
        </p:grpSpPr>
        <p:pic>
          <p:nvPicPr>
            <p:cNvPr id="21" name="Рисунок 20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2" name="Прямоугольник 21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56443" y="4870953"/>
            <a:ext cx="19535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 группа: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дети в возрасте от 5 до 18 лет</a:t>
            </a:r>
          </a:p>
        </p:txBody>
      </p:sp>
    </p:spTree>
    <p:extLst>
      <p:ext uri="{BB962C8B-B14F-4D97-AF65-F5344CB8AC3E}">
        <p14:creationId xmlns:p14="http://schemas.microsoft.com/office/powerpoint/2010/main" val="30451076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85725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спорта в ЗАТО Северск»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4283968" y="836712"/>
            <a:ext cx="43576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стипендий одарённым спортсменам.</a:t>
            </a:r>
          </a:p>
        </p:txBody>
      </p:sp>
      <p:sp>
        <p:nvSpPr>
          <p:cNvPr id="74756" name="TextBox 6"/>
          <p:cNvSpPr txBox="1">
            <a:spLocks noChangeArrowheads="1"/>
          </p:cNvSpPr>
          <p:nvPr/>
        </p:nvSpPr>
        <p:spPr bwMode="auto">
          <a:xfrm>
            <a:off x="7452320" y="2564904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629061"/>
              </p:ext>
            </p:extLst>
          </p:nvPr>
        </p:nvGraphicFramePr>
        <p:xfrm>
          <a:off x="395536" y="2924944"/>
          <a:ext cx="8424936" cy="33222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680520"/>
                <a:gridCol w="1224136"/>
                <a:gridCol w="1296144"/>
                <a:gridCol w="1224136"/>
              </a:tblGrid>
              <a:tr h="5025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318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34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baseline="0" dirty="0" smtClean="0">
                          <a:latin typeface="Times New Roman" pitchFamily="18" charset="0"/>
                        </a:rPr>
                        <a:t>3,0</a:t>
                      </a:r>
                      <a:endParaRPr lang="ru-RU" sz="1400" b="0" i="1" baseline="0" dirty="0">
                        <a:latin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проект  «Спорт –норма жизни»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309,8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256,0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253,6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307,8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256,0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253,6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00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321,3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263,7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260,5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Delfi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945534"/>
            <a:ext cx="4032448" cy="17213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33186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1438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14290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2117" y="3156377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детей школьного возраста,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охваченных организованными формами отдыха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оздоровления,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72816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692034" y="346156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687677" y="2005476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2283" y="5707058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794" y="4385684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730373" y="461601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701433" y="5991110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15"/>
          <p:cNvGraphicFramePr>
            <a:graphicFrameLocks/>
          </p:cNvGraphicFramePr>
          <p:nvPr>
            <p:extLst/>
          </p:nvPr>
        </p:nvGraphicFramePr>
        <p:xfrm>
          <a:off x="4241800" y="1752600"/>
          <a:ext cx="424815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0" name="Worksheet" r:id="rId8" imgW="4257565" imgH="1000080" progId="Excel.Sheet.8">
                  <p:embed/>
                </p:oleObj>
              </mc:Choice>
              <mc:Fallback>
                <p:oleObj name="Worksheet" r:id="rId8" imgW="4257565" imgH="1000080" progId="Excel.Sheet.8">
                  <p:embed/>
                  <p:pic>
                    <p:nvPicPr>
                      <p:cNvPr id="0" name="Picture 6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1800" y="1752600"/>
                        <a:ext cx="4248150" cy="989013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/>
          </p:nvPr>
        </p:nvGraphicFramePr>
        <p:xfrm>
          <a:off x="4267200" y="3009900"/>
          <a:ext cx="424180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1" name="Worksheet" r:id="rId10" imgW="4257565" imgH="962010" progId="Excel.Sheet.8">
                  <p:embed/>
                </p:oleObj>
              </mc:Choice>
              <mc:Fallback>
                <p:oleObj name="Worksheet" r:id="rId10" imgW="4257565" imgH="962010" progId="Excel.Sheet.8">
                  <p:embed/>
                  <p:pic>
                    <p:nvPicPr>
                      <p:cNvPr id="0" name="Picture 6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009900"/>
                        <a:ext cx="4241800" cy="944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/>
          </p:nvPr>
        </p:nvGraphicFramePr>
        <p:xfrm>
          <a:off x="4267200" y="4343400"/>
          <a:ext cx="42354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2" name="Worksheet" r:id="rId12" imgW="4257565" imgH="1000080" progId="Excel.Sheet.8">
                  <p:embed/>
                </p:oleObj>
              </mc:Choice>
              <mc:Fallback>
                <p:oleObj name="Worksheet" r:id="rId12" imgW="4257565" imgH="1000080" progId="Excel.Sheet.8">
                  <p:embed/>
                  <p:pic>
                    <p:nvPicPr>
                      <p:cNvPr id="0" name="Picture 6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4343400"/>
                        <a:ext cx="4235450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Диаграмма 24"/>
          <p:cNvGraphicFramePr>
            <a:graphicFrameLocks/>
          </p:cNvGraphicFramePr>
          <p:nvPr>
            <p:extLst/>
          </p:nvPr>
        </p:nvGraphicFramePr>
        <p:xfrm>
          <a:off x="4279900" y="5562600"/>
          <a:ext cx="4235450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3" name="Worksheet" r:id="rId14" imgW="4257565" imgH="1000080" progId="Excel.Sheet.8">
                  <p:embed/>
                </p:oleObj>
              </mc:Choice>
              <mc:Fallback>
                <p:oleObj name="Worksheet" r:id="rId14" imgW="4257565" imgH="1000080" progId="Excel.Sheet.8">
                  <p:embed/>
                  <p:pic>
                    <p:nvPicPr>
                      <p:cNvPr id="0" name="Picture 69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5562600"/>
                        <a:ext cx="4235450" cy="993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255774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3187695"/>
          <a:ext cx="8461034" cy="334457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860634"/>
                <a:gridCol w="1296144"/>
                <a:gridCol w="1152128"/>
                <a:gridCol w="1152128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выдача молодым семьям социальных выплат на приобретение (строительство)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23,1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31,6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5780" name="TextBox 17"/>
          <p:cNvSpPr txBox="1">
            <a:spLocks noChangeArrowheads="1"/>
          </p:cNvSpPr>
          <p:nvPr/>
        </p:nvSpPr>
        <p:spPr bwMode="auto">
          <a:xfrm>
            <a:off x="292046" y="400050"/>
            <a:ext cx="32861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>
            <a:off x="7500938" y="2857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4146" name="Picture 2" descr="https://www.rgo.ru/sites/default/files/styles/head_image_article/public/node/41818/sab-guvinkq.jpg?itok=4TNeV-m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463"/>
            <a:ext cx="3816424" cy="253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828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32656"/>
          <a:ext cx="857252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644008" y="4725144"/>
            <a:ext cx="39290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 дополнительного художественного образования)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744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3,4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0" y="1772816"/>
            <a:ext cx="3714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Увеличение числа посещений организаций культуры, тыс.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79912" y="198884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0" y="3717032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благоустроенных, капитально отремонтированных, реконструированных объектов туристской инфраструктуры,</a:t>
            </a:r>
            <a:r>
              <a:rPr lang="ru-RU" sz="1200" dirty="0" smtClean="0"/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779912" y="3861048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9" name="Рисунок 11" descr="20598484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63" y="5229200"/>
            <a:ext cx="2170112" cy="14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928938" y="5301207"/>
            <a:ext cx="18573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дети в возрасте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 6 до 17 лет</a:t>
            </a:r>
          </a:p>
        </p:txBody>
      </p:sp>
      <p:pic>
        <p:nvPicPr>
          <p:cNvPr id="13" name="Рисунок 12" descr="25e352104b4b.jpg"/>
          <p:cNvPicPr>
            <a:picLocks noChangeAspect="1"/>
          </p:cNvPicPr>
          <p:nvPr/>
        </p:nvPicPr>
        <p:blipFill>
          <a:blip r:embed="rId9" cstate="print"/>
          <a:srcRect l="10156"/>
          <a:stretch>
            <a:fillRect/>
          </a:stretch>
        </p:blipFill>
        <p:spPr>
          <a:xfrm>
            <a:off x="142875" y="4797152"/>
            <a:ext cx="2527300" cy="1846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9"/>
          <p:cNvGraphicFramePr>
            <a:graphicFrameLocks/>
          </p:cNvGraphicFramePr>
          <p:nvPr>
            <p:extLst/>
          </p:nvPr>
        </p:nvGraphicFramePr>
        <p:xfrm>
          <a:off x="4284663" y="1773238"/>
          <a:ext cx="4235450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6" name="Worksheet" r:id="rId10" imgW="4257565" imgH="800010" progId="Excel.Sheet.8">
                  <p:embed/>
                </p:oleObj>
              </mc:Choice>
              <mc:Fallback>
                <p:oleObj name="Worksheet" r:id="rId10" imgW="4257565" imgH="800010" progId="Excel.Sheet.8">
                  <p:embed/>
                  <p:pic>
                    <p:nvPicPr>
                      <p:cNvPr id="0" name="Picture 4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1773238"/>
                        <a:ext cx="4235450" cy="909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283968" y="3645024"/>
          <a:ext cx="4244975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7" name="Worksheet" r:id="rId12" imgW="4257565" imgH="1190700" progId="Excel.Sheet.8">
                  <p:embed/>
                </p:oleObj>
              </mc:Choice>
              <mc:Fallback>
                <p:oleObj name="Worksheet" r:id="rId12" imgW="4257565" imgH="1190700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3645024"/>
                        <a:ext cx="4244975" cy="1008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0" y="2492896"/>
            <a:ext cx="35718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общем количестве муниципальных учреждений культуры,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3779912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390" name="Object 6"/>
          <p:cNvGraphicFramePr>
            <a:graphicFrameLocks/>
          </p:cNvGraphicFramePr>
          <p:nvPr/>
        </p:nvGraphicFramePr>
        <p:xfrm>
          <a:off x="4284663" y="2708275"/>
          <a:ext cx="4235450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8" name="Worksheet" r:id="rId14" imgW="4257565" imgH="800010" progId="Excel.Sheet.8">
                  <p:embed/>
                </p:oleObj>
              </mc:Choice>
              <mc:Fallback>
                <p:oleObj name="Worksheet" r:id="rId14" imgW="4257565" imgH="800010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2708275"/>
                        <a:ext cx="4235450" cy="865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39053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sp>
        <p:nvSpPr>
          <p:cNvPr id="76803" name="TextBox 6"/>
          <p:cNvSpPr txBox="1">
            <a:spLocks noChangeArrowheads="1"/>
          </p:cNvSpPr>
          <p:nvPr/>
        </p:nvSpPr>
        <p:spPr bwMode="auto">
          <a:xfrm>
            <a:off x="7884368" y="2956433"/>
            <a:ext cx="9937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404963"/>
              </p:ext>
            </p:extLst>
          </p:nvPr>
        </p:nvGraphicFramePr>
        <p:xfrm>
          <a:off x="467544" y="3223022"/>
          <a:ext cx="8352928" cy="35052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32"/>
                <a:gridCol w="1332624"/>
                <a:gridCol w="1224136"/>
                <a:gridCol w="1224136"/>
              </a:tblGrid>
              <a:tr h="50713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419,6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286,9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художественного образования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88,7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88,7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245,5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194,4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189,6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развитие материально-технической базы учреждений дополнительного образования и учреждений культуры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55,5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16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организация и проведение культурно-массовых и творческих мероприятий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43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430,9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297,6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290,9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35174" name="Picture 6" descr="http://gdk.seversk.ru/wp-content/uploads/2016_itogi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5" t="28779" r="8454" b="14771"/>
          <a:stretch/>
        </p:blipFill>
        <p:spPr bwMode="auto">
          <a:xfrm>
            <a:off x="1259632" y="436229"/>
            <a:ext cx="6480720" cy="257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4304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830359"/>
          <a:ext cx="8461032" cy="170190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1194141"/>
                <a:gridCol w="1152128"/>
                <a:gridCol w="11521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«Мониторинг распространения 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 среди подростков и молодежи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0"/>
            <a:ext cx="857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токсикомании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ВИЧ-инфекции среди подростков и молодежи ЗАТО Северск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4" name="Прямоугольник 11"/>
          <p:cNvSpPr>
            <a:spLocks noChangeArrowheads="1"/>
          </p:cNvSpPr>
          <p:nvPr/>
        </p:nvSpPr>
        <p:spPr bwMode="auto">
          <a:xfrm>
            <a:off x="395536" y="2060848"/>
            <a:ext cx="37147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молодежи в возрасте от 13 до 18 лет, относящихся к «группе риска»,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  <p:graphicFrame>
        <p:nvGraphicFramePr>
          <p:cNvPr id="17410" name="Диаграмма 12"/>
          <p:cNvGraphicFramePr>
            <a:graphicFrameLocks/>
          </p:cNvGraphicFramePr>
          <p:nvPr/>
        </p:nvGraphicFramePr>
        <p:xfrm>
          <a:off x="177800" y="3644900"/>
          <a:ext cx="4248150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7" name="Worksheet" r:id="rId8" imgW="4257565" imgH="1000080" progId="Excel.Sheet.8">
                  <p:embed/>
                </p:oleObj>
              </mc:Choice>
              <mc:Fallback>
                <p:oleObj name="Worksheet" r:id="rId8" imgW="4257565" imgH="1000080" progId="Excel.Sheet.8">
                  <p:embed/>
                  <p:pic>
                    <p:nvPicPr>
                      <p:cNvPr id="0" name="Picture 1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3644900"/>
                        <a:ext cx="4248150" cy="99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Стрелка вправо 13"/>
          <p:cNvSpPr/>
          <p:nvPr/>
        </p:nvSpPr>
        <p:spPr>
          <a:xfrm rot="5400000">
            <a:off x="2051720" y="2996952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7500938" y="447357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1" name="Рисунок 10" descr="ad56cec6fd4d0d29780b42cbe2b673fd.jpg"/>
          <p:cNvPicPr>
            <a:picLocks noChangeAspect="1"/>
          </p:cNvPicPr>
          <p:nvPr/>
        </p:nvPicPr>
        <p:blipFill>
          <a:blip r:embed="rId10" cstate="print"/>
          <a:srcRect b="6297"/>
          <a:stretch>
            <a:fillRect/>
          </a:stretch>
        </p:blipFill>
        <p:spPr>
          <a:xfrm>
            <a:off x="4572000" y="2214563"/>
            <a:ext cx="3668713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41797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Grp="1"/>
          </p:cNvSpPr>
          <p:nvPr>
            <p:ph type="body" sz="quarter" idx="10"/>
          </p:nvPr>
        </p:nvSpPr>
        <p:spPr>
          <a:xfrm>
            <a:off x="228598" y="4071938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«МОДЕРНИЗАЦИЯ ГОРОДСКОЙ СРЕДЫ И  ИНЖЕНЕРНЫХ ИНФРАСТУКТУР»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7042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 rotWithShape="1">
          <a:blip r:embed="rId3" cstate="print"/>
          <a:srcRect t="14750" b="20102"/>
          <a:stretch/>
        </p:blipFill>
        <p:spPr bwMode="auto">
          <a:xfrm>
            <a:off x="228599" y="116632"/>
            <a:ext cx="8672513" cy="39553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85472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G_8941.jpg"/>
          <p:cNvPicPr>
            <a:picLocks noChangeAspect="1"/>
          </p:cNvPicPr>
          <p:nvPr/>
        </p:nvPicPr>
        <p:blipFill>
          <a:blip r:embed="rId2" cstate="print"/>
          <a:srcRect t="29765" b="9888"/>
          <a:stretch>
            <a:fillRect/>
          </a:stretch>
        </p:blipFill>
        <p:spPr>
          <a:xfrm>
            <a:off x="2051720" y="836712"/>
            <a:ext cx="5168887" cy="1515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ПРОГРАММЫ,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НАПРАВЛЕННЫЕ НА МОДЕРНИЗАЦИЮ  ГОРОДСКОЙ СРЕДЫ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ИНЖЕНЕРНЫХ ИНФРАСТРУКТУР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483296" cy="365125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</a:rPr>
              <a:pPr/>
              <a:t>37</a:t>
            </a:fld>
            <a:endParaRPr kumimoji="0" lang="ru-RU" sz="1400" dirty="0">
              <a:solidFill>
                <a:schemeClr val="tx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308862"/>
              </p:ext>
            </p:extLst>
          </p:nvPr>
        </p:nvGraphicFramePr>
        <p:xfrm>
          <a:off x="251520" y="2276872"/>
          <a:ext cx="8712968" cy="452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954"/>
                <a:gridCol w="577347"/>
                <a:gridCol w="870350"/>
                <a:gridCol w="772331"/>
                <a:gridCol w="761031"/>
                <a:gridCol w="761031"/>
                <a:gridCol w="793924"/>
              </a:tblGrid>
              <a:tr h="433985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endParaRPr lang="ru-RU" sz="115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15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</a:tr>
              <a:tr h="20951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9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Улучшение качественного состояния объектов улично-дорожной</a:t>
                      </a:r>
                      <a:r>
                        <a:rPr lang="ru-RU" sz="11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сети</a:t>
                      </a: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благоустройства и озеленения территории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542,6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532,1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553,2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9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Улучшение качественного состояния объектов благоустройства и озеленения города Северска </a:t>
                      </a:r>
                      <a:endParaRPr lang="ru-RU" sz="11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9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Дорожная деятельность и транспортное обслуживание на территории ЗАТО Северск</a:t>
                      </a:r>
                      <a:endParaRPr lang="ru-RU" sz="11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429,6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93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 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93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 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68,7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41,1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42,8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93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 Повышение </a:t>
                      </a:r>
                      <a:r>
                        <a:rPr lang="ru-RU" sz="1100" b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1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93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 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46,7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44,8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34,8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93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 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93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 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114,5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9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 Комплексное развитие систем коммунальной</a:t>
                      </a:r>
                      <a:r>
                        <a:rPr lang="ru-RU" sz="11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63,4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71,4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4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851,8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730,4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566,0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542,3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54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316674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жителей, удовлетворенных благоустройством города Северск от числа участников онлайн-опросов на официальных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интернет-ресурсах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объектов с обновленными элементами благоустройства относительно общего количества объектов, подлежащих обновлению (нарастающим итогом),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выданных за год предписаний надзорных органов, направленных на улучшение санитарного состояния города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0" y="1988840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обращений жителей города в ландшафтную комиссию с целью сноса или формовочной обрезки деревьев на территории города Северска,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1976201"/>
              </p:ext>
            </p:extLst>
          </p:nvPr>
        </p:nvGraphicFramePr>
        <p:xfrm>
          <a:off x="4355976" y="2006600"/>
          <a:ext cx="4160962" cy="918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4" name="Лист" r:id="rId8" imgW="4213858" imgH="998136" progId="Excel.Sheet.8">
                  <p:embed/>
                </p:oleObj>
              </mc:Choice>
              <mc:Fallback>
                <p:oleObj name="Лист" r:id="rId8" imgW="4213858" imgH="998136" progId="Excel.Sheet.8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2006600"/>
                        <a:ext cx="4160962" cy="91834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312625"/>
              </p:ext>
            </p:extLst>
          </p:nvPr>
        </p:nvGraphicFramePr>
        <p:xfrm>
          <a:off x="4414534" y="3346990"/>
          <a:ext cx="4045254" cy="5033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5" name="Лист" r:id="rId10" imgW="4213858" imgH="411480" progId="Excel.Sheet.8">
                  <p:embed/>
                </p:oleObj>
              </mc:Choice>
              <mc:Fallback>
                <p:oleObj name="Лист" r:id="rId10" imgW="4213858" imgH="41148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4534" y="3346990"/>
                        <a:ext cx="4045254" cy="50336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3834193"/>
              </p:ext>
            </p:extLst>
          </p:nvPr>
        </p:nvGraphicFramePr>
        <p:xfrm>
          <a:off x="4355976" y="4381500"/>
          <a:ext cx="4103812" cy="60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6" name="Лист" r:id="rId12" imgW="4213858" imgH="601992" progId="Excel.Sheet.8">
                  <p:embed/>
                </p:oleObj>
              </mc:Choice>
              <mc:Fallback>
                <p:oleObj name="Лист" r:id="rId12" imgW="4213858" imgH="601992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4381500"/>
                        <a:ext cx="4103812" cy="60841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6720087"/>
              </p:ext>
            </p:extLst>
          </p:nvPr>
        </p:nvGraphicFramePr>
        <p:xfrm>
          <a:off x="4327525" y="5572125"/>
          <a:ext cx="4189413" cy="1027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7" name="Лист" r:id="rId14" imgW="4206294" imgH="1028808" progId="Excel.Sheet.8">
                  <p:embed/>
                </p:oleObj>
              </mc:Choice>
              <mc:Fallback>
                <p:oleObj name="Лист" r:id="rId14" imgW="4206294" imgH="1028808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7525" y="5572125"/>
                        <a:ext cx="4189413" cy="1027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4427984" y="615504"/>
            <a:ext cx="4464088" cy="4506259"/>
            <a:chOff x="3983468" y="-3013395"/>
            <a:chExt cx="4160433" cy="4338318"/>
          </a:xfrm>
        </p:grpSpPr>
        <p:pic>
          <p:nvPicPr>
            <p:cNvPr id="10" name="Рисунок 9" descr="1f51bef118816e78a2817150d2c9e73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83468" y="-3013395"/>
              <a:ext cx="3218945" cy="3040561"/>
            </a:xfrm>
            <a:prstGeom prst="rect">
              <a:avLst/>
            </a:prstGeom>
          </p:spPr>
        </p:pic>
        <p:sp>
          <p:nvSpPr>
            <p:cNvPr id="14" name="Прямоугольник 13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4643437" y="1241273"/>
            <a:ext cx="3145192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2021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30,0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благоустройство внутриквартальных территорий;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муниципального общественного кладбища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4,8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содержание животных без владельцев  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825993" y="3627701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988440"/>
              </p:ext>
            </p:extLst>
          </p:nvPr>
        </p:nvGraphicFramePr>
        <p:xfrm>
          <a:off x="394965" y="4082118"/>
          <a:ext cx="8496944" cy="20116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«Озеленение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города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 на территории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515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УЖКХ ТиС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37218" name="Picture 2" descr="http://banzaiclub.premium.cs2.netpoint-dc.com/uploads/posts/2017-07/1501223526_0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62"/>
          <a:stretch/>
        </p:blipFill>
        <p:spPr bwMode="auto">
          <a:xfrm>
            <a:off x="567520" y="901606"/>
            <a:ext cx="3736625" cy="271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Транспортный риск (число лиц, погибших в дорожно-транспортных происшествиях,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тыс. транспортных средств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исполненных предписаний надзорных органов по вопросам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 и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содержания объектов улично-дорожной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 период (год), млн.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0" y="1916832"/>
            <a:ext cx="392906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 общего пользования местного значения, отвечающих нормативным требованиям, в общей протяженности автомобильных дорог общего пользования местного значения,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0695561"/>
              </p:ext>
            </p:extLst>
          </p:nvPr>
        </p:nvGraphicFramePr>
        <p:xfrm>
          <a:off x="4305300" y="2009776"/>
          <a:ext cx="4222751" cy="732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54" name="Лист" r:id="rId8" imgW="4213858" imgH="601992" progId="Excel.Sheet.8">
                  <p:embed/>
                </p:oleObj>
              </mc:Choice>
              <mc:Fallback>
                <p:oleObj name="Лист" r:id="rId8" imgW="4213858" imgH="601992" progId="Excel.Sheet.8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009776"/>
                        <a:ext cx="4222751" cy="73282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3851796"/>
              </p:ext>
            </p:extLst>
          </p:nvPr>
        </p:nvGraphicFramePr>
        <p:xfrm>
          <a:off x="4305300" y="3086100"/>
          <a:ext cx="419417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55" name="Лист" r:id="rId10" imgW="4213858" imgH="800064" progId="Excel.Sheet.8">
                  <p:embed/>
                </p:oleObj>
              </mc:Choice>
              <mc:Fallback>
                <p:oleObj name="Лист" r:id="rId10" imgW="4213858" imgH="800064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3086100"/>
                        <a:ext cx="4194175" cy="792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452753"/>
              </p:ext>
            </p:extLst>
          </p:nvPr>
        </p:nvGraphicFramePr>
        <p:xfrm>
          <a:off x="4292600" y="4381500"/>
          <a:ext cx="419417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56" name="Лист" r:id="rId12" imgW="4213858" imgH="601992" progId="Excel.Sheet.8">
                  <p:embed/>
                </p:oleObj>
              </mc:Choice>
              <mc:Fallback>
                <p:oleObj name="Лист" r:id="rId12" imgW="4213858" imgH="601992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4381500"/>
                        <a:ext cx="419417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535863"/>
              </p:ext>
            </p:extLst>
          </p:nvPr>
        </p:nvGraphicFramePr>
        <p:xfrm>
          <a:off x="4305300" y="5571350"/>
          <a:ext cx="4083124" cy="617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57" name="Лист" r:id="rId14" imgW="4213858" imgH="601992" progId="Excel.Sheet.8">
                  <p:embed/>
                </p:oleObj>
              </mc:Choice>
              <mc:Fallback>
                <p:oleObj name="Лист" r:id="rId14" imgW="4213858" imgH="601992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5571350"/>
                        <a:ext cx="4083124" cy="61766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04663"/>
            <a:ext cx="3960440" cy="3757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3059832" y="1335638"/>
            <a:ext cx="255190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2021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167,7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автодорог;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9,7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дорог </a:t>
            </a:r>
            <a:r>
              <a:rPr lang="ru-RU" sz="1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пром.зоны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6,1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разметку дорог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740352" y="321297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80490"/>
              </p:ext>
            </p:extLst>
          </p:nvPr>
        </p:nvGraphicFramePr>
        <p:xfrm>
          <a:off x="395536" y="3645024"/>
          <a:ext cx="8496944" cy="24688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 на территории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улучшение транспортной инфраструктуры»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000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УКС Администрации ЗАТО Северск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429,6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292,5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9" name="Рисунок 8" descr="ÐÑÐ·Ð±Ð°ÑÑÐ´Ð¾ÑÑÑÑÐ¾Ð¹Â» Ð¾ÑÑÐµÐ¼Ð¾Ð½ÑÐ¸ÑÑÐµÑ Ð´Ð¾ÑÐ¾Ð³Ð¸ Ð² ÐÐÐ¢Ð Ð¡ÐµÐ²ÐµÑÑÐº Ð·Ð° 83 Ð¼Ð¸Ð»Ð»Ð¸Ð¾Ð½Ð° ÑÑÐ±Ð»ÐµÐ¹  Â» vseverske.info"/>
          <p:cNvPicPr/>
          <p:nvPr/>
        </p:nvPicPr>
        <p:blipFill>
          <a:blip r:embed="rId3" cstate="print"/>
          <a:srcRect r="2805"/>
          <a:stretch>
            <a:fillRect/>
          </a:stretch>
        </p:blipFill>
        <p:spPr bwMode="auto">
          <a:xfrm>
            <a:off x="166669" y="1050776"/>
            <a:ext cx="2664296" cy="1944216"/>
          </a:xfrm>
          <a:prstGeom prst="rect">
            <a:avLst/>
          </a:prstGeom>
          <a:noFill/>
        </p:spPr>
      </p:pic>
      <p:pic>
        <p:nvPicPr>
          <p:cNvPr id="129028" name="Picture 4" descr="Ð ÐµÐ¼Ð¾Ð½Ñ Ð´Ð¾ÑÐ¾Ð³ 2019 Ð³Ð¾Ð´Ð° | Ð£Ð¿ÑÐ°Ð²Ð»ÐµÐ½Ð¸Ðµ ÐºÐ°Ð¿Ð¸ÑÐ°Ð»ÑÐ½Ð¾Ð³Ð¾ ÑÑÑÐ¾Ð¸ÑÐµÐ»ÑÑÑÐ²Ð°  ÐÐ´Ð¼Ð¸Ð½Ð¸ÑÑÑÐ°ÑÐ¸Ð¸ ÐÐÐ¢Ð Ð¡ÐµÐ²ÐµÑÑÐ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8570" y="908720"/>
            <a:ext cx="2808312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6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00747"/>
              </p:ext>
            </p:extLst>
          </p:nvPr>
        </p:nvGraphicFramePr>
        <p:xfrm>
          <a:off x="23813" y="5157788"/>
          <a:ext cx="4219575" cy="787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11" name="Лист" r:id="rId3" imgW="4221421" imgH="594432" progId="Excel.Sheet.8">
                  <p:embed/>
                </p:oleObj>
              </mc:Choice>
              <mc:Fallback>
                <p:oleObj name="Лист" r:id="rId3" imgW="4221421" imgH="594432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13" y="5157788"/>
                        <a:ext cx="4219575" cy="78739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00" y="2000250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5759022"/>
              </p:ext>
            </p:extLst>
          </p:nvPr>
        </p:nvGraphicFramePr>
        <p:xfrm>
          <a:off x="0" y="1854200"/>
          <a:ext cx="4211638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12" name="Лист" r:id="rId10" imgW="4221421" imgH="792504" progId="Excel.Sheet.8">
                  <p:embed/>
                </p:oleObj>
              </mc:Choice>
              <mc:Fallback>
                <p:oleObj name="Лист" r:id="rId10" imgW="4221421" imgH="792504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54200"/>
                        <a:ext cx="4211638" cy="788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1392779"/>
              </p:ext>
            </p:extLst>
          </p:nvPr>
        </p:nvGraphicFramePr>
        <p:xfrm>
          <a:off x="0" y="3568700"/>
          <a:ext cx="4194175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13" name="Лист" r:id="rId12" imgW="4213858" imgH="601992" progId="Excel.Sheet.8">
                  <p:embed/>
                </p:oleObj>
              </mc:Choice>
              <mc:Fallback>
                <p:oleObj name="Лист" r:id="rId12" imgW="4213858" imgH="601992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568700"/>
                        <a:ext cx="4194175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38" y="3429000"/>
            <a:ext cx="22145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57938" y="5214938"/>
            <a:ext cx="2214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466" name="Группа 29"/>
          <p:cNvGrpSpPr>
            <a:grpSpLocks/>
          </p:cNvGrpSpPr>
          <p:nvPr/>
        </p:nvGrpSpPr>
        <p:grpSpPr bwMode="auto">
          <a:xfrm>
            <a:off x="4143375" y="1714500"/>
            <a:ext cx="2038350" cy="160496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264" y="2357337"/>
              <a:ext cx="285806" cy="714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13"/>
              <a:ext cx="285806" cy="7142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202" y="3143007"/>
              <a:ext cx="285806" cy="7142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264" y="2762075"/>
              <a:ext cx="285806" cy="7142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238" y="1857364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238" y="2252581"/>
              <a:ext cx="1714836" cy="4618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238" y="2635098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238" y="3000157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88" y="1714500"/>
            <a:ext cx="214312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8" name="Группа 40"/>
          <p:cNvGrpSpPr>
            <a:grpSpLocks/>
          </p:cNvGrpSpPr>
          <p:nvPr/>
        </p:nvGrpSpPr>
        <p:grpSpPr bwMode="auto">
          <a:xfrm>
            <a:off x="4214813" y="3714749"/>
            <a:ext cx="2059409" cy="1337336"/>
            <a:chOff x="4286248" y="3896029"/>
            <a:chExt cx="2090566" cy="1226748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305" y="4000877"/>
              <a:ext cx="285239" cy="7135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363"/>
              <a:ext cx="285238" cy="7135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575742" y="4360497"/>
              <a:ext cx="1801072" cy="7622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47" y="3896029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88" y="3587750"/>
            <a:ext cx="214312" cy="142542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70" name="Группа 42"/>
          <p:cNvGrpSpPr>
            <a:grpSpLocks/>
          </p:cNvGrpSpPr>
          <p:nvPr/>
        </p:nvGrpSpPr>
        <p:grpSpPr bwMode="auto">
          <a:xfrm>
            <a:off x="4286252" y="5301208"/>
            <a:ext cx="2445989" cy="1263045"/>
            <a:chOff x="4286248" y="3909632"/>
            <a:chExt cx="2482994" cy="115814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306" y="4000836"/>
              <a:ext cx="285238" cy="713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127"/>
              <a:ext cx="285239" cy="7132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576320" y="4305798"/>
              <a:ext cx="2192922" cy="761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76320" y="3909632"/>
              <a:ext cx="1714654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25" y="5214938"/>
            <a:ext cx="214313" cy="131040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09892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872085"/>
              </p:ext>
            </p:extLst>
          </p:nvPr>
        </p:nvGraphicFramePr>
        <p:xfrm>
          <a:off x="251520" y="4869160"/>
          <a:ext cx="8424936" cy="14630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112568"/>
                <a:gridCol w="1080120"/>
                <a:gridCol w="1080120"/>
                <a:gridCol w="115212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1838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«Повышение энергетической эффективности в муниципальном и жилищном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75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«Развитие сетей энергоснабжения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03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395536" y="3887568"/>
            <a:ext cx="7200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организацию уличного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освещения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TextBox 5"/>
          <p:cNvSpPr txBox="1">
            <a:spLocks noChangeArrowheads="1"/>
          </p:cNvSpPr>
          <p:nvPr/>
        </p:nvSpPr>
        <p:spPr bwMode="auto">
          <a:xfrm>
            <a:off x="7380312" y="414908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8244" name="Picture 4" descr="http://banzaiclub.premium.cs2.netpoint-dc.com/uploads/posts/2013-12/1387169592_q6mz8qip85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81"/>
          <a:stretch/>
        </p:blipFill>
        <p:spPr bwMode="auto">
          <a:xfrm>
            <a:off x="1475656" y="661562"/>
            <a:ext cx="6264696" cy="321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8369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47466506"/>
              </p:ext>
            </p:extLst>
          </p:nvPr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504" y="2437201"/>
            <a:ext cx="3643312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аварийного жилищного фонда в общей площади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066" y="3750726"/>
            <a:ext cx="378618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помещений, находящихся                           в муниципальной собственности, требующих проведения ремонта, в общей площади муниципального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6472" y="5045987"/>
            <a:ext cx="371475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МКД, в которых выполнен выборочный капитальный ремонт, от общего количества МКД, включенных в Региональную программу капитального ремонта,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0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888762" y="542966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21903" y="385331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21903" y="247886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343400" y="2197100"/>
          <a:ext cx="4105275" cy="141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6" name="Worksheet" r:id="rId8" imgW="4221421" imgH="1417392" progId="Excel.Sheet.8">
                  <p:embed/>
                </p:oleObj>
              </mc:Choice>
              <mc:Fallback>
                <p:oleObj name="Worksheet" r:id="rId8" imgW="4221421" imgH="1417392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2197100"/>
                        <a:ext cx="4105275" cy="1411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343400" y="3556000"/>
          <a:ext cx="4105275" cy="141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7" name="Worksheet" r:id="rId10" imgW="4221421" imgH="1417392" progId="Excel.Sheet.8">
                  <p:embed/>
                </p:oleObj>
              </mc:Choice>
              <mc:Fallback>
                <p:oleObj name="Worksheet" r:id="rId10" imgW="4221421" imgH="1417392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3556000"/>
                        <a:ext cx="4105275" cy="1411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343400" y="5156200"/>
          <a:ext cx="4105275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8" name="Worksheet" r:id="rId12" imgW="4221421" imgH="1013472" progId="Excel.Sheet.8">
                  <p:embed/>
                </p:oleObj>
              </mc:Choice>
              <mc:Fallback>
                <p:oleObj name="Worksheet" r:id="rId12" imgW="4221421" imgH="1013472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5156200"/>
                        <a:ext cx="4105275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43609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833879"/>
              </p:ext>
            </p:extLst>
          </p:nvPr>
        </p:nvGraphicFramePr>
        <p:xfrm>
          <a:off x="107504" y="3657600"/>
          <a:ext cx="8280919" cy="301752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968552"/>
                <a:gridCol w="1152128"/>
                <a:gridCol w="1084881"/>
                <a:gridCol w="1075358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реализация проекта «Губернаторская ипотека» на территории Томской области»</a:t>
                      </a:r>
                      <a:endParaRPr lang="ru-RU" sz="1200" i="1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жилых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помещений, находящихся в муниципальной собственности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в многоквартирных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домах в части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0901" name="TextBox 5"/>
          <p:cNvSpPr txBox="1">
            <a:spLocks noChangeArrowheads="1"/>
          </p:cNvSpPr>
          <p:nvPr/>
        </p:nvSpPr>
        <p:spPr bwMode="auto">
          <a:xfrm>
            <a:off x="7380312" y="335699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87042" name="Picture 2" descr="https://img04.domclick.ru/79/1b/791bec0a7279aa4acff3d514656542e2383b39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548680"/>
            <a:ext cx="4752528" cy="2736304"/>
          </a:xfrm>
          <a:prstGeom prst="rect">
            <a:avLst/>
          </a:prstGeom>
          <a:noFill/>
        </p:spPr>
      </p:pic>
      <p:pic>
        <p:nvPicPr>
          <p:cNvPr id="87044" name="Picture 4" descr="http://itd2.mycdn.me/image?id=893142446211&amp;t=20&amp;plc=MOBILE&amp;tkn=*A5VAeuW4130f6L0Spw-tObA9mx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3436639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505931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2455861"/>
            <a:ext cx="3643312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71438" y="3783011"/>
            <a:ext cx="37861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514199"/>
            <a:ext cx="3714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благоустройству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территорий, %</a:t>
            </a:r>
          </a:p>
        </p:txBody>
      </p:sp>
      <p:sp>
        <p:nvSpPr>
          <p:cNvPr id="21514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14750" y="571501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14750" y="4085438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714750" y="265667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7246037"/>
              </p:ext>
            </p:extLst>
          </p:nvPr>
        </p:nvGraphicFramePr>
        <p:xfrm>
          <a:off x="4305300" y="2451100"/>
          <a:ext cx="4197350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3" name="Лист" r:id="rId8" imgW="4213858" imgH="601992" progId="Excel.Sheet.8">
                  <p:embed/>
                </p:oleObj>
              </mc:Choice>
              <mc:Fallback>
                <p:oleObj name="Лист" r:id="rId8" imgW="4213858" imgH="601992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451100"/>
                        <a:ext cx="4197350" cy="5953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4835395"/>
              </p:ext>
            </p:extLst>
          </p:nvPr>
        </p:nvGraphicFramePr>
        <p:xfrm>
          <a:off x="4358104" y="3927847"/>
          <a:ext cx="4144546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4" name="Лист" r:id="rId10" imgW="4213858" imgH="601992" progId="Excel.Sheet.8">
                  <p:embed/>
                </p:oleObj>
              </mc:Choice>
              <mc:Fallback>
                <p:oleObj name="Лист" r:id="rId10" imgW="4213858" imgH="601992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8104" y="3927847"/>
                        <a:ext cx="4144546" cy="5953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1944036"/>
              </p:ext>
            </p:extLst>
          </p:nvPr>
        </p:nvGraphicFramePr>
        <p:xfrm>
          <a:off x="4326154" y="5633016"/>
          <a:ext cx="4176496" cy="5926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5" name="Лист" r:id="rId12" imgW="4213858" imgH="601992" progId="Excel.Sheet.8">
                  <p:embed/>
                </p:oleObj>
              </mc:Choice>
              <mc:Fallback>
                <p:oleObj name="Лист" r:id="rId12" imgW="4213858" imgH="601992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6154" y="5633016"/>
                        <a:ext cx="4176496" cy="59262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54366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18730"/>
              </p:ext>
            </p:extLst>
          </p:nvPr>
        </p:nvGraphicFramePr>
        <p:xfrm>
          <a:off x="318075" y="5373216"/>
          <a:ext cx="8424936" cy="128016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1048583"/>
                <a:gridCol w="1152128"/>
                <a:gridCol w="1152128"/>
              </a:tblGrid>
              <a:tr h="4314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40241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0241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общественных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пространств, из них: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0241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«Формирование комфортной городской среды»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94432785"/>
              </p:ext>
            </p:extLst>
          </p:nvPr>
        </p:nvGraphicFramePr>
        <p:xfrm>
          <a:off x="214282" y="285728"/>
          <a:ext cx="8358246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25" name="TextBox 7"/>
          <p:cNvSpPr txBox="1">
            <a:spLocks noChangeArrowheads="1"/>
          </p:cNvSpPr>
          <p:nvPr/>
        </p:nvSpPr>
        <p:spPr bwMode="auto">
          <a:xfrm>
            <a:off x="7740352" y="5085184"/>
            <a:ext cx="128180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sp>
        <p:nvSpPr>
          <p:cNvPr id="2" name="AutoShape 2" descr="ÐÑÐ¾ÐµÐºÑ Â«Ð¤Ð¾ÑÐ¼Ð¸ÑÐ¾Ð²Ð°Ð½Ð¸Ðµ ÐºÐ¾Ð¼ÑÐ¾ÑÑÐ½Ð¾Ð¹ Ð³Ð¾ÑÐ¾Ð´ÑÐºÐ¾Ð¹ ÑÑÐµÐ´ÑÂ» | ÐÐ´Ð¼Ð¸Ð½Ð¸ÑÑÑÐ°ÑÐ¸Ñ Ð¢Ð¾Ð¼ÑÐºÐ¾Ð¹  Ð¾Ð±Ð»Ð°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4934" name="Picture 6" descr="http://depstroy.tomsk.ru/about/info/news/6890776b83cc4e6793f80cbb66c16a5eaf7176e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8"/>
          <a:stretch/>
        </p:blipFill>
        <p:spPr bwMode="auto">
          <a:xfrm>
            <a:off x="539552" y="2405343"/>
            <a:ext cx="3744416" cy="288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6" name="Picture 8" descr="http://depstroy.tomsk.ru/about/info/news/ECkS-9K0kMc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2" t="1166" r="1973" b="3702"/>
          <a:stretch/>
        </p:blipFill>
        <p:spPr bwMode="auto">
          <a:xfrm>
            <a:off x="4572000" y="2395065"/>
            <a:ext cx="3888432" cy="275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4719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67764565"/>
              </p:ext>
            </p:extLst>
          </p:nvPr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535" name="Прямоугольник 9"/>
          <p:cNvSpPr>
            <a:spLocks noChangeArrowheads="1"/>
          </p:cNvSpPr>
          <p:nvPr/>
        </p:nvSpPr>
        <p:spPr bwMode="auto">
          <a:xfrm>
            <a:off x="1928813" y="2214563"/>
            <a:ext cx="550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780928"/>
            <a:ext cx="30003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отношению к общей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площади дорог),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52144" y="5292736"/>
            <a:ext cx="3286125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Доля обеспеченных теплоснабжением жилых многоквартирных домов,            не имеющих приборов учета тепла,        от общего количества многоквартирных домов,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0909" y="3942563"/>
            <a:ext cx="3071813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3563888" y="551723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77" name="Object 5"/>
          <p:cNvGraphicFramePr>
            <a:graphicFrameLocks/>
          </p:cNvGraphicFramePr>
          <p:nvPr/>
        </p:nvGraphicFramePr>
        <p:xfrm>
          <a:off x="4427984" y="5229200"/>
          <a:ext cx="3859212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19" name="Worksheet" r:id="rId8" imgW="4213858" imgH="983016" progId="Excel.Sheet.8">
                  <p:embed/>
                </p:oleObj>
              </mc:Choice>
              <mc:Fallback>
                <p:oleObj name="Worksheet" r:id="rId8" imgW="4213858" imgH="983016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5229200"/>
                        <a:ext cx="3859212" cy="909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478" name="Object 6"/>
          <p:cNvGraphicFramePr>
            <a:graphicFrameLocks/>
          </p:cNvGraphicFramePr>
          <p:nvPr/>
        </p:nvGraphicFramePr>
        <p:xfrm>
          <a:off x="4427538" y="4005263"/>
          <a:ext cx="3938587" cy="935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20" name="Worksheet" r:id="rId10" imgW="4198514" imgH="1005912" progId="Excel.Sheet.8">
                  <p:embed/>
                </p:oleObj>
              </mc:Choice>
              <mc:Fallback>
                <p:oleObj name="Worksheet" r:id="rId10" imgW="4198514" imgH="1005912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4005263"/>
                        <a:ext cx="3938587" cy="9359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Стрелка вправо 19"/>
          <p:cNvSpPr/>
          <p:nvPr/>
        </p:nvSpPr>
        <p:spPr>
          <a:xfrm>
            <a:off x="3563888" y="4149080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80" name="Object 8"/>
          <p:cNvGraphicFramePr>
            <a:graphicFrameLocks/>
          </p:cNvGraphicFramePr>
          <p:nvPr/>
        </p:nvGraphicFramePr>
        <p:xfrm>
          <a:off x="4427538" y="2852738"/>
          <a:ext cx="3844925" cy="7922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21" name="Worksheet" r:id="rId12" imgW="4198514" imgH="594432" progId="Excel.Sheet.8">
                  <p:embed/>
                </p:oleObj>
              </mc:Choice>
              <mc:Fallback>
                <p:oleObj name="Worksheet" r:id="rId12" imgW="4198514" imgH="594432" progId="Excel.Sheet.8">
                  <p:embed/>
                  <p:pic>
                    <p:nvPicPr>
                      <p:cNvPr id="0" name="Picture 5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2852738"/>
                        <a:ext cx="3844925" cy="79228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5171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539723"/>
              </p:ext>
            </p:extLst>
          </p:nvPr>
        </p:nvGraphicFramePr>
        <p:xfrm>
          <a:off x="256391" y="2912675"/>
          <a:ext cx="8132034" cy="3749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712927"/>
                <a:gridCol w="806369"/>
                <a:gridCol w="806369"/>
                <a:gridCol w="806369"/>
              </a:tblGrid>
              <a:tr h="44431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ВЦП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ремонт улично-дорожной сети внегородских территорий ЗАТО Северск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«Создание условий для развития субъектов малых форм хозяйствования и обеспечения граждан внегородских территорий услугами теплоснабжения»,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18,0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ВЦП «Возмещение теплоснабжающим организациям затрат в связи с оказанием услуг в сфере теплоснабжения гражданам на внегородских территориях ЗАТО Северск»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6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2965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12" y="93007"/>
            <a:ext cx="79551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899592" y="1340768"/>
            <a:ext cx="302433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7"/>
          <p:cNvSpPr txBox="1">
            <a:spLocks noChangeArrowheads="1"/>
          </p:cNvSpPr>
          <p:nvPr/>
        </p:nvSpPr>
        <p:spPr bwMode="auto">
          <a:xfrm>
            <a:off x="7452320" y="2636912"/>
            <a:ext cx="12961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7282" name="Picture 2" descr="http://vseverske.info/uploads/posts/2016-08/1470894719_es_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764704"/>
            <a:ext cx="3959944" cy="1944216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404664"/>
            <a:ext cx="5148064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kumimoji="0" lang="ru-RU" sz="1400" b="1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kumimoji="0" lang="ru-RU" sz="14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268760"/>
            <a:ext cx="2664296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комфортной среды проживания                       на внегородских территориях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173200"/>
              </p:ext>
            </p:extLst>
          </p:nvPr>
        </p:nvGraphicFramePr>
        <p:xfrm>
          <a:off x="71406" y="4929198"/>
          <a:ext cx="8533042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6658"/>
                <a:gridCol w="1224136"/>
                <a:gridCol w="1080120"/>
                <a:gridCol w="1152128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Экологическое развитие ЗАТО </a:t>
                      </a:r>
                      <a:r>
                        <a:rPr lang="ru-RU" sz="1200" kern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38959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9" name="Прямоугольник 15"/>
          <p:cNvSpPr>
            <a:spLocks noChangeArrowheads="1"/>
          </p:cNvSpPr>
          <p:nvPr/>
        </p:nvSpPr>
        <p:spPr bwMode="auto">
          <a:xfrm>
            <a:off x="107504" y="2308225"/>
            <a:ext cx="310147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в экологических мероприятиях, от численности детей этой же возрастной группы, обучающихся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образовательных учреждениях,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0" name="Прямоугольник 16"/>
          <p:cNvSpPr>
            <a:spLocks noChangeArrowheads="1"/>
          </p:cNvSpPr>
          <p:nvPr/>
        </p:nvSpPr>
        <p:spPr bwMode="auto">
          <a:xfrm>
            <a:off x="107504" y="3620160"/>
            <a:ext cx="324549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2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уборкой от отходов,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580904" y="3667456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535564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7" name="Прямоугольник 21"/>
          <p:cNvSpPr>
            <a:spLocks noChangeArrowheads="1"/>
          </p:cNvSpPr>
          <p:nvPr/>
        </p:nvSpPr>
        <p:spPr bwMode="auto">
          <a:xfrm>
            <a:off x="1928813" y="2000250"/>
            <a:ext cx="5357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23568" name="TextBox 11"/>
          <p:cNvSpPr txBox="1">
            <a:spLocks noChangeArrowheads="1"/>
          </p:cNvSpPr>
          <p:nvPr/>
        </p:nvSpPr>
        <p:spPr bwMode="auto">
          <a:xfrm>
            <a:off x="7572375" y="45720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/>
          </p:nvPr>
        </p:nvGraphicFramePr>
        <p:xfrm>
          <a:off x="4064000" y="2298700"/>
          <a:ext cx="4181475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6" name="Worksheet" r:id="rId8" imgW="4190950" imgH="784944" progId="Excel.Sheet.8">
                  <p:embed/>
                </p:oleObj>
              </mc:Choice>
              <mc:Fallback>
                <p:oleObj name="Worksheet" r:id="rId8" imgW="4190950" imgH="784944" progId="Excel.Sheet.8">
                  <p:embed/>
                  <p:pic>
                    <p:nvPicPr>
                      <p:cNvPr id="0" name="Picture 3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0" y="2298700"/>
                        <a:ext cx="4181475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18"/>
          <p:cNvGraphicFramePr>
            <a:graphicFrameLocks/>
          </p:cNvGraphicFramePr>
          <p:nvPr>
            <p:extLst/>
          </p:nvPr>
        </p:nvGraphicFramePr>
        <p:xfrm>
          <a:off x="4140200" y="3429000"/>
          <a:ext cx="4116388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7" name="Worksheet" r:id="rId10" imgW="4031032" imgH="579096" progId="Excel.Sheet.8">
                  <p:embed/>
                </p:oleObj>
              </mc:Choice>
              <mc:Fallback>
                <p:oleObj name="Worksheet" r:id="rId10" imgW="4031032" imgH="579096" progId="Excel.Sheet.8">
                  <p:embed/>
                  <p:pic>
                    <p:nvPicPr>
                      <p:cNvPr id="0" name="Picture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3429000"/>
                        <a:ext cx="4116388" cy="803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312159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1785938" y="2143125"/>
            <a:ext cx="507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615836"/>
            <a:ext cx="3571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Уровень преступности, преступлений на 100 тыс. населения,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171" y="511773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Мероприятия, направленные на обеспечение безопасности в период весеннего половодья, % выполненных мероприятий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3866785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22787" y="273031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22787" y="406760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22787" y="531855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21"/>
          <p:cNvGraphicFramePr>
            <a:graphicFrameLocks/>
          </p:cNvGraphicFramePr>
          <p:nvPr>
            <p:extLst/>
          </p:nvPr>
        </p:nvGraphicFramePr>
        <p:xfrm>
          <a:off x="4267200" y="2540000"/>
          <a:ext cx="4283075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95" name="Worksheet" r:id="rId8" imgW="4286199" imgH="923940" progId="Excel.Sheet.8">
                  <p:embed/>
                </p:oleObj>
              </mc:Choice>
              <mc:Fallback>
                <p:oleObj name="Worksheet" r:id="rId8" imgW="4286199" imgH="923940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540000"/>
                        <a:ext cx="4283075" cy="922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279900" y="3860800"/>
          <a:ext cx="426085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96" name="Worksheet" r:id="rId10" imgW="4267290" imgH="838080" progId="Excel.Sheet.8">
                  <p:embed/>
                </p:oleObj>
              </mc:Choice>
              <mc:Fallback>
                <p:oleObj name="Worksheet" r:id="rId10" imgW="4267290" imgH="838080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860800"/>
                        <a:ext cx="4260850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4"/>
          <p:cNvGraphicFramePr>
            <a:graphicFrameLocks/>
          </p:cNvGraphicFramePr>
          <p:nvPr>
            <p:extLst/>
          </p:nvPr>
        </p:nvGraphicFramePr>
        <p:xfrm>
          <a:off x="4267200" y="5156200"/>
          <a:ext cx="4264025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97" name="Worksheet" r:id="rId12" imgW="4267290" imgH="809730" progId="Excel.Sheet.8">
                  <p:embed/>
                </p:oleObj>
              </mc:Choice>
              <mc:Fallback>
                <p:oleObj name="Worksheet" r:id="rId12" imgW="4267290" imgH="809730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5156200"/>
                        <a:ext cx="4264025" cy="806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409818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584776"/>
              </p:ext>
            </p:extLst>
          </p:nvPr>
        </p:nvGraphicFramePr>
        <p:xfrm>
          <a:off x="71406" y="2375998"/>
          <a:ext cx="8533042" cy="3855855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8626"/>
                <a:gridCol w="1368152"/>
                <a:gridCol w="1224136"/>
                <a:gridCol w="1152128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 на территории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ЗАТО Северск от чрезвычайных ситуаций мирного и военного времени», из них: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" name="Рисунок 4" descr="17_evgeniy-ryabov-leto.jpg"/>
          <p:cNvPicPr>
            <a:picLocks noChangeAspect="1"/>
          </p:cNvPicPr>
          <p:nvPr/>
        </p:nvPicPr>
        <p:blipFill>
          <a:blip r:embed="rId2" cstate="print"/>
          <a:srcRect b="20582"/>
          <a:stretch>
            <a:fillRect/>
          </a:stretch>
        </p:blipFill>
        <p:spPr>
          <a:xfrm>
            <a:off x="4714875" y="357188"/>
            <a:ext cx="3382963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61_big.jpg"/>
          <p:cNvPicPr>
            <a:picLocks noChangeAspect="1"/>
          </p:cNvPicPr>
          <p:nvPr/>
        </p:nvPicPr>
        <p:blipFill>
          <a:blip r:embed="rId3" cstate="print"/>
          <a:srcRect b="23664"/>
          <a:stretch>
            <a:fillRect/>
          </a:stretch>
        </p:blipFill>
        <p:spPr>
          <a:xfrm>
            <a:off x="214313" y="357188"/>
            <a:ext cx="3929062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3974" name="TextBox 6"/>
          <p:cNvSpPr txBox="1">
            <a:spLocks noChangeArrowheads="1"/>
          </p:cNvSpPr>
          <p:nvPr/>
        </p:nvSpPr>
        <p:spPr bwMode="auto">
          <a:xfrm>
            <a:off x="7572375" y="207168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</p:spTree>
    <p:extLst>
      <p:ext uri="{BB962C8B-B14F-4D97-AF65-F5344CB8AC3E}">
        <p14:creationId xmlns:p14="http://schemas.microsoft.com/office/powerpoint/2010/main" val="293531404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1" descr="D:\Мои документы\Холоша\СЕВЕРСК ФОТО\_VD99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1"/>
            <a:ext cx="8644446" cy="5762964"/>
          </a:xfrm>
          <a:prstGeom prst="rect">
            <a:avLst/>
          </a:prstGeom>
          <a:noFill/>
        </p:spPr>
      </p:pic>
      <p:sp>
        <p:nvSpPr>
          <p:cNvPr id="84994" name="Rectangle 1"/>
          <p:cNvSpPr>
            <a:spLocks noGrp="1"/>
          </p:cNvSpPr>
          <p:nvPr>
            <p:ph type="body" sz="quarter" idx="10"/>
          </p:nvPr>
        </p:nvSpPr>
        <p:spPr>
          <a:xfrm>
            <a:off x="223453" y="4157261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УПРАВЛЕНИЯ»</a:t>
            </a:r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77659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586420"/>
              </p:ext>
            </p:extLst>
          </p:nvPr>
        </p:nvGraphicFramePr>
        <p:xfrm>
          <a:off x="179512" y="3356992"/>
          <a:ext cx="8784976" cy="3000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0138"/>
                <a:gridCol w="733404"/>
                <a:gridCol w="884855"/>
                <a:gridCol w="785203"/>
                <a:gridCol w="773714"/>
                <a:gridCol w="773714"/>
                <a:gridCol w="733948"/>
              </a:tblGrid>
              <a:tr h="44446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endParaRPr lang="ru-RU" sz="115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2020</a:t>
                      </a:r>
                      <a:endParaRPr lang="ru-RU" sz="115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</a:tr>
              <a:tr h="2091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64,0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3.Развитие информационного общества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ДЕЙСТВУЮЩЕЙ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143,7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3,4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97310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06627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61236788"/>
              </p:ext>
            </p:extLst>
          </p:nvPr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975017"/>
              </p:ext>
            </p:extLst>
          </p:nvPr>
        </p:nvGraphicFramePr>
        <p:xfrm>
          <a:off x="71406" y="4500570"/>
          <a:ext cx="8533042" cy="188749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1228127"/>
                <a:gridCol w="1152128"/>
                <a:gridCol w="1152128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долговой устойчивости бюджета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1495987"/>
            <a:ext cx="42862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43188" y="3268199"/>
            <a:ext cx="25717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11960" y="1475846"/>
            <a:ext cx="42827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налоговых и неналоговых доходов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(за исключением поступлений по доп. нормативам отчислений) в общем объеме собственных доходов,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4" name="Диаграмма 21"/>
          <p:cNvGraphicFramePr>
            <a:graphicFrameLocks/>
          </p:cNvGraphicFramePr>
          <p:nvPr>
            <p:extLst/>
          </p:nvPr>
        </p:nvGraphicFramePr>
        <p:xfrm>
          <a:off x="5346700" y="3251200"/>
          <a:ext cx="3244850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31" name="Worksheet" r:id="rId8" imgW="3581423" imgH="1000080" progId="Excel.Sheet.8">
                  <p:embed/>
                </p:oleObj>
              </mc:Choice>
              <mc:Fallback>
                <p:oleObj name="Worksheet" r:id="rId8" imgW="3581423" imgH="1000080" progId="Excel.Sheet.8">
                  <p:embed/>
                  <p:pic>
                    <p:nvPicPr>
                      <p:cNvPr id="0" name="Picture 5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3251200"/>
                        <a:ext cx="3244850" cy="1000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1" name="TextBox 10"/>
          <p:cNvSpPr txBox="1">
            <a:spLocks noChangeArrowheads="1"/>
          </p:cNvSpPr>
          <p:nvPr/>
        </p:nvSpPr>
        <p:spPr bwMode="auto">
          <a:xfrm>
            <a:off x="7500938" y="421481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5612" name="Рисунок 14" descr="59ea1d56c92a515f3a829b28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43250"/>
            <a:ext cx="2643188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0" y="2082800"/>
          <a:ext cx="4251325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32" name="Лист" r:id="rId11" imgW="4286199" imgH="1219320" progId="Excel.Sheet.8">
                  <p:embed/>
                </p:oleObj>
              </mc:Choice>
              <mc:Fallback>
                <p:oleObj name="Лист" r:id="rId11" imgW="4286199" imgH="1219320" progId="Excel.Sheet.8">
                  <p:embed/>
                  <p:pic>
                    <p:nvPicPr>
                      <p:cNvPr id="0" name="Picture 5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82800"/>
                        <a:ext cx="4251325" cy="1223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633515"/>
              </p:ext>
            </p:extLst>
          </p:nvPr>
        </p:nvGraphicFramePr>
        <p:xfrm>
          <a:off x="4286250" y="2254794"/>
          <a:ext cx="4286250" cy="992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33" name="Лист" r:id="rId13" imgW="4286199" imgH="819180" progId="Excel.Sheet.8">
                  <p:embed/>
                </p:oleObj>
              </mc:Choice>
              <mc:Fallback>
                <p:oleObj name="Лист" r:id="rId13" imgW="4286199" imgH="819180" progId="Excel.Sheet.8">
                  <p:embed/>
                  <p:pic>
                    <p:nvPicPr>
                      <p:cNvPr id="0" name="Picture 5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2254794"/>
                        <a:ext cx="4286250" cy="9920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550263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285728"/>
          <a:ext cx="8429684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556792"/>
            <a:ext cx="35718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государственную регистрацию права собственности, от общего количества объектов недвижимости, числящихся в Реестре муниципального имущества ЗАТО Северск и подлежащих регистрации,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2" name="Прямоугольник 16"/>
          <p:cNvSpPr>
            <a:spLocks noChangeArrowheads="1"/>
          </p:cNvSpPr>
          <p:nvPr/>
        </p:nvSpPr>
        <p:spPr bwMode="auto">
          <a:xfrm>
            <a:off x="107504" y="3789040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%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92494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земельных участков, являющихся объектами налогообложения земельным налогом,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общей площади территории городского округа,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861897" y="193516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51920" y="314096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3851920" y="4797152"/>
            <a:ext cx="428628" cy="428628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7" name="Диаграмма 18"/>
          <p:cNvGraphicFramePr>
            <a:graphicFrameLocks/>
          </p:cNvGraphicFramePr>
          <p:nvPr>
            <p:extLst/>
          </p:nvPr>
        </p:nvGraphicFramePr>
        <p:xfrm>
          <a:off x="4283968" y="1772816"/>
          <a:ext cx="4283075" cy="840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3" name="Worksheet" r:id="rId8" imgW="4286199" imgH="819180" progId="Excel.Sheet.8">
                  <p:embed/>
                </p:oleObj>
              </mc:Choice>
              <mc:Fallback>
                <p:oleObj name="Worksheet" r:id="rId8" imgW="4286199" imgH="819180" progId="Excel.Sheet.8">
                  <p:embed/>
                  <p:pic>
                    <p:nvPicPr>
                      <p:cNvPr id="0" name="Picture 6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1772816"/>
                        <a:ext cx="4283075" cy="8403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283968" y="2852936"/>
          <a:ext cx="4287837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4" name="Worksheet" r:id="rId10" imgW="4286199" imgH="819180" progId="Excel.Sheet.8">
                  <p:embed/>
                </p:oleObj>
              </mc:Choice>
              <mc:Fallback>
                <p:oleObj name="Worksheet" r:id="rId10" imgW="4286199" imgH="819180" progId="Excel.Sheet.8">
                  <p:embed/>
                  <p:pic>
                    <p:nvPicPr>
                      <p:cNvPr id="0" name="Picture 6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2852936"/>
                        <a:ext cx="4287837" cy="819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0"/>
          <p:cNvGraphicFramePr>
            <a:graphicFrameLocks/>
          </p:cNvGraphicFramePr>
          <p:nvPr>
            <p:extLst/>
          </p:nvPr>
        </p:nvGraphicFramePr>
        <p:xfrm>
          <a:off x="4211638" y="3933825"/>
          <a:ext cx="4287837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5" name="Worksheet" r:id="rId12" imgW="4286199" imgH="619110" progId="Excel.Sheet.8">
                  <p:embed/>
                </p:oleObj>
              </mc:Choice>
              <mc:Fallback>
                <p:oleObj name="Worksheet" r:id="rId12" imgW="4286199" imgH="619110" progId="Excel.Sheet.8">
                  <p:embed/>
                  <p:pic>
                    <p:nvPicPr>
                      <p:cNvPr id="0" name="Picture 6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638" y="3933825"/>
                        <a:ext cx="4287837" cy="617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16"/>
          <p:cNvSpPr>
            <a:spLocks noChangeArrowheads="1"/>
          </p:cNvSpPr>
          <p:nvPr/>
        </p:nvSpPr>
        <p:spPr bwMode="auto">
          <a:xfrm>
            <a:off x="179512" y="4869160"/>
            <a:ext cx="3571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 м3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8" name="Object 8"/>
          <p:cNvGraphicFramePr>
            <a:graphicFrameLocks/>
          </p:cNvGraphicFramePr>
          <p:nvPr/>
        </p:nvGraphicFramePr>
        <p:xfrm>
          <a:off x="4283968" y="4725144"/>
          <a:ext cx="4287837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6" name="Worksheet" r:id="rId14" imgW="4286199" imgH="619110" progId="Excel.Sheet.8">
                  <p:embed/>
                </p:oleObj>
              </mc:Choice>
              <mc:Fallback>
                <p:oleObj name="Worksheet" r:id="rId14" imgW="4286199" imgH="619110" progId="Excel.Sheet.8">
                  <p:embed/>
                  <p:pic>
                    <p:nvPicPr>
                      <p:cNvPr id="0" name="Picture 6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4725144"/>
                        <a:ext cx="4287837" cy="617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Стрелка вправо 24"/>
          <p:cNvSpPr/>
          <p:nvPr/>
        </p:nvSpPr>
        <p:spPr>
          <a:xfrm>
            <a:off x="3851920" y="407707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A304F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208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192162"/>
              </p:ext>
            </p:extLst>
          </p:nvPr>
        </p:nvGraphicFramePr>
        <p:xfrm>
          <a:off x="142844" y="357166"/>
          <a:ext cx="8389596" cy="271312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1259924"/>
                <a:gridCol w="1224136"/>
                <a:gridCol w="1152128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5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устойчивого управления лесами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829550" y="123825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sp>
        <p:nvSpPr>
          <p:cNvPr id="15" name="Штриховая стрелка вправо 14"/>
          <p:cNvSpPr/>
          <p:nvPr/>
        </p:nvSpPr>
        <p:spPr>
          <a:xfrm rot="5400000">
            <a:off x="1889956" y="3053691"/>
            <a:ext cx="504056" cy="497786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3551899"/>
            <a:ext cx="428396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муниципальной программе </a:t>
            </a: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приобретение подсистемы контроля реализации государственных (муниципальных) программ и подсистемы формирования отчетных форм ОМСУ для размещения их на Едином портале бюджетной </a:t>
            </a: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системы, расходы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связанные </a:t>
            </a: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сопровождением программных продуктов, эксплуатируемых всеми муниципальными учреждениями: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3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АЦК-Планирование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3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АЦК-автоматизированный центр контроля);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3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АЦК-Финансы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3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АЦК-Муниципальный</a:t>
            </a:r>
            <a:r>
              <a:rPr lang="ru-RU" sz="13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заказ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3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Информационная система обеспечения градостроительной деятельности </a:t>
            </a:r>
            <a:r>
              <a:rPr lang="ru-RU" sz="13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(ИСОГД)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2" r="8452"/>
          <a:stretch>
            <a:fillRect/>
          </a:stretch>
        </p:blipFill>
        <p:spPr>
          <a:xfrm>
            <a:off x="4732284" y="3495294"/>
            <a:ext cx="3840216" cy="293392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431473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«Развитие информационного общества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/>
          </p:nvPr>
        </p:nvGraphicFramePr>
        <p:xfrm>
          <a:off x="467544" y="245688"/>
          <a:ext cx="8429684" cy="17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911264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информационных систем муниципальной информационной системы ЗАТО Северск передачи, обработки и хранения данных в цифровой форме ЗАТО Северск, единиц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1" y="3509498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995936" y="208288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995936" y="3516333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85" name="Picture 13" descr="https://economic-definition.com/Images/Forex_Otzovik/290/380/3251090491-dostup_k_informacii_cherez_global_nuyu_cifrovuyu_set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4653136"/>
            <a:ext cx="3475539" cy="2088232"/>
          </a:xfrm>
          <a:prstGeom prst="rect">
            <a:avLst/>
          </a:prstGeom>
          <a:noFill/>
        </p:spPr>
      </p:pic>
      <p:graphicFrame>
        <p:nvGraphicFramePr>
          <p:cNvPr id="11" name="Диаграмма 18"/>
          <p:cNvGraphicFramePr>
            <a:graphicFrameLocks/>
          </p:cNvGraphicFramePr>
          <p:nvPr>
            <p:extLst/>
          </p:nvPr>
        </p:nvGraphicFramePr>
        <p:xfrm>
          <a:off x="4394200" y="1905000"/>
          <a:ext cx="4276725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0" name="Worksheet" r:id="rId9" imgW="4286199" imgH="1390770" progId="Excel.Sheet.8">
                  <p:embed/>
                </p:oleObj>
              </mc:Choice>
              <mc:Fallback>
                <p:oleObj name="Worksheet" r:id="rId9" imgW="4286199" imgH="1390770" progId="Excel.Sheet.8">
                  <p:embed/>
                  <p:pic>
                    <p:nvPicPr>
                      <p:cNvPr id="0" name="Picture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1905000"/>
                        <a:ext cx="4276725" cy="1050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4394200" y="3251200"/>
          <a:ext cx="4257675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1" name="Worksheet" r:id="rId11" imgW="4267290" imgH="1000080" progId="Excel.Sheet.8">
                  <p:embed/>
                </p:oleObj>
              </mc:Choice>
              <mc:Fallback>
                <p:oleObj name="Worksheet" r:id="rId11" imgW="4267290" imgH="1000080" progId="Excel.Sheet.8">
                  <p:embed/>
                  <p:pic>
                    <p:nvPicPr>
                      <p:cNvPr id="0" name="Picture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3251200"/>
                        <a:ext cx="4257675" cy="1165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135413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400150"/>
              </p:ext>
            </p:extLst>
          </p:nvPr>
        </p:nvGraphicFramePr>
        <p:xfrm>
          <a:off x="93445" y="728835"/>
          <a:ext cx="8511003" cy="2484141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910603"/>
                <a:gridCol w="1224136"/>
                <a:gridCol w="1080120"/>
                <a:gridCol w="1296144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«Информационная инфраструктура в 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«Информационная безопасность в ЗАТО Северск»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«Эффективное управление с использование информационно-телекоммуникационных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технологий в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«Информатизация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социальной и экономической сферах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ЗАТО Северск»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293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5" y="92247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«Развитие информационного общества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6276" y="438501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pic>
        <p:nvPicPr>
          <p:cNvPr id="126978" name="Picture 2" descr="http://commitpoint.com/assets/images/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84984"/>
            <a:ext cx="5112568" cy="340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69664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 descr="https://scontent-arn2-1.cdninstagram.com/v/t51.2885-15/e35/75518378_1069788086696994_7957258371943647290_n.jpg?_nc_ht=scontent-arn2-1.cdninstagram.com&amp;_nc_cat=106&amp;_nc_ohc=IThO5bdwUb4AX-yDPW4&amp;tp=1&amp;oh=30db04dd002f8378f8cd782beb4538a9&amp;oe=600C09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6632"/>
            <a:ext cx="867154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04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581128"/>
            <a:ext cx="8672513" cy="220543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ЭКОНОМИКИ»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2174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51520" y="2207516"/>
            <a:ext cx="31432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4364" y="3492504"/>
            <a:ext cx="33575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занятых в сфере малого и среднего предпринимательства , включая индивидуальных предпринимателей,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4941168"/>
            <a:ext cx="3071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общем числе занятых ЗАТО </a:t>
            </a:r>
            <a:r>
              <a:rPr lang="ru-RU" sz="12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707904" y="240833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707904" y="3786190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07904" y="515719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" name="Диаграмма 16"/>
          <p:cNvGraphicFramePr>
            <a:graphicFrameLocks/>
          </p:cNvGraphicFramePr>
          <p:nvPr>
            <p:extLst/>
          </p:nvPr>
        </p:nvGraphicFramePr>
        <p:xfrm>
          <a:off x="4279900" y="2197100"/>
          <a:ext cx="4211638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1" name="Worksheet" r:id="rId8" imgW="4221421" imgH="1181088" progId="Excel.Sheet.8">
                  <p:embed/>
                </p:oleObj>
              </mc:Choice>
              <mc:Fallback>
                <p:oleObj name="Worksheet" r:id="rId8" imgW="4221421" imgH="1181088" progId="Excel.Sheet.8">
                  <p:embed/>
                  <p:pic>
                    <p:nvPicPr>
                      <p:cNvPr id="0" name="Picture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197100"/>
                        <a:ext cx="4211638" cy="1171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279900" y="3479800"/>
          <a:ext cx="4211638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" name="Worksheet" r:id="rId10" imgW="4221421" imgH="1181088" progId="Excel.Sheet.8">
                  <p:embed/>
                </p:oleObj>
              </mc:Choice>
              <mc:Fallback>
                <p:oleObj name="Worksheet" r:id="rId10" imgW="4221421" imgH="1181088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479800"/>
                        <a:ext cx="4211638" cy="1169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292600" y="4965700"/>
          <a:ext cx="4151313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3" name="Worksheet" r:id="rId12" imgW="4213858" imgH="998136" progId="Excel.Sheet.8">
                  <p:embed/>
                </p:oleObj>
              </mc:Choice>
              <mc:Fallback>
                <p:oleObj name="Worksheet" r:id="rId12" imgW="4213858" imgH="998136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4965700"/>
                        <a:ext cx="4151313" cy="1089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06898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16632"/>
            <a:ext cx="85725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380313" y="2708919"/>
            <a:ext cx="100811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337105"/>
              </p:ext>
            </p:extLst>
          </p:nvPr>
        </p:nvGraphicFramePr>
        <p:xfrm>
          <a:off x="251520" y="2980184"/>
          <a:ext cx="8136904" cy="35451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5472608"/>
                <a:gridCol w="877556"/>
                <a:gridCol w="922644"/>
                <a:gridCol w="864096"/>
              </a:tblGrid>
              <a:tr h="48378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772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 в ЗАТО Северск» (</a:t>
                      </a: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2020 году ПП 1 «Создание и развитие инфраструктуры поддержки предпринимательства») 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10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«Акселерация субъектов малого и среднего предпринимательства»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779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доступности финансовых ресурсов для субъектов предпринимательской деятельности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 2021 года расходы учтены в ПП 2)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572000" y="620688"/>
            <a:ext cx="3744416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0000"/>
                </a:solidFill>
              </a:rPr>
              <a:t>НАЦИОНАЛЬНЫЙ ПРОЕКТ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C000"/>
                </a:solidFill>
              </a:rPr>
              <a:t> «Малое и среднее предпринимательство и поддержка индивидуальной предпринимательской инициативы»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РЕГИОНАЛЬНЫЙ ПРОЕКТ ТОМСКОЙ ОБЛАСТИ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«Акселерация субъектов малого и среднего предпринимательства»</a:t>
            </a:r>
            <a:endParaRPr lang="ru-RU" altLang="ru-RU" sz="16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трелка вправо с вырезом 9"/>
          <p:cNvSpPr/>
          <p:nvPr/>
        </p:nvSpPr>
        <p:spPr>
          <a:xfrm rot="5400000">
            <a:off x="6182242" y="1458715"/>
            <a:ext cx="504056" cy="412177"/>
          </a:xfrm>
          <a:prstGeom prst="notchedRightArrow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8132" name="Picture 4" descr="https://veidadm.ru/media/cache/7c/13/7c13d453e684625f030e5c75929b8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4176464" cy="201622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7463" y="3645024"/>
            <a:ext cx="3956537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8072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ЗАТО СЕВЕРСК В РЕАЛИЗАЦИИ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РЕГИОНАЛЬНЫХ ПРОЕКТОВ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17388"/>
            <a:ext cx="8445624" cy="811412"/>
          </a:xfrm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2020 году ЗАТО Северск принимает участие в 7 региональных проектах.</a:t>
            </a:r>
          </a:p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2021-2023 г. запланировано участие в 5 региональных проектах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/>
          </p:nvPr>
        </p:nvGraphicFramePr>
        <p:xfrm>
          <a:off x="683568" y="4149080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83568" y="3573016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494045"/>
            <a:ext cx="2883916" cy="2063712"/>
          </a:xfrm>
          <a:prstGeom prst="rect">
            <a:avLst/>
          </a:prstGeom>
          <a:noFill/>
        </p:spPr>
      </p:pic>
      <p:pic>
        <p:nvPicPr>
          <p:cNvPr id="11266" name="Picture 2" descr="ÐÐ° Ð±Ð»Ð°Ð³Ð¾ÑÑÑÑÐ¾Ð¹ÑÑÐ²Ð¾ Ð¡ÐµÐ²ÐµÑÑÐºÐ° Ð¿Ð¾ÑÑÐ°ÑÐµÐ½Ð¾ 30 Ð¼Ð¸Ð»Ð»Ð¸Ð¾Ð½Ð¾Ð² ÑÑÐ±Ð»ÐµÐ¹ | ÐÐÐ¢Ð Ð Ð¾ÑÑÐ¸Ð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95" y="1496737"/>
            <a:ext cx="3087671" cy="206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06561" y="1495935"/>
            <a:ext cx="2951565" cy="2088232"/>
          </a:xfrm>
          <a:prstGeom prst="rect">
            <a:avLst/>
          </a:prstGeom>
          <a:noFill/>
        </p:spPr>
      </p:pic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5724128" y="4005064"/>
            <a:ext cx="27363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300" b="1" dirty="0" smtClean="0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5724128" y="4000415"/>
            <a:ext cx="288032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На 2021 год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запланировано участие в 5 региональных проектах: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«Дорожная сеть»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160,0 млн.руб</a:t>
            </a:r>
            <a:r>
              <a:rPr lang="ru-RU" sz="1300" dirty="0" smtClean="0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«Формирование комфортной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городской среды»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9,0 млн.руб.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«Спорт – норма жизни»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7,7 млн.руб.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«Образование»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4,2 млн.руб.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«Акселерация субъектов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 малого среднего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предпринимательства»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1,8 млн.руб.</a:t>
            </a:r>
          </a:p>
        </p:txBody>
      </p:sp>
    </p:spTree>
    <p:extLst>
      <p:ext uri="{BB962C8B-B14F-4D97-AF65-F5344CB8AC3E}">
        <p14:creationId xmlns:p14="http://schemas.microsoft.com/office/powerpoint/2010/main" val="301119957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201892"/>
              </p:ext>
            </p:extLst>
          </p:nvPr>
        </p:nvGraphicFramePr>
        <p:xfrm>
          <a:off x="179512" y="357166"/>
          <a:ext cx="5616624" cy="625346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4698289"/>
                <a:gridCol w="918335"/>
              </a:tblGrid>
              <a:tr h="5241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  <a:endParaRPr lang="ru-RU" sz="1200" u="none" strike="noStrike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2021 </a:t>
                      </a:r>
                      <a:r>
                        <a:rPr lang="ru-RU" sz="120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534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объектам капитального строительства: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27 609,43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5732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инженерной инфраструктуры для размещения индивидуального жилищного строительства в пос. Самусь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2 609,43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889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муниципального общественного кладбища в </a:t>
                      </a:r>
                      <a:r>
                        <a:rPr lang="ru-RU" sz="12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г.Северске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25 000,00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8890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объектам капитального ремонта: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70 428,54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6783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муниципального жилищного фонда в ЗАТО Северск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1 057,82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7200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помещений здания МБУДО "Художественная школа" по адресу: Томская область, ЗАТО Северск, просп.Коммунистический, 122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1 208,42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8161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здания МАУ ДО "Детская школа искусств", корпус 2, по адресу: Томская область, </a:t>
                      </a:r>
                      <a:r>
                        <a:rPr lang="ru-RU" sz="12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ул.40 лет Октября, 4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36 504,72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6959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здания МБУДО "</a:t>
                      </a:r>
                      <a:r>
                        <a:rPr lang="ru-RU" sz="12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Самусьская</a:t>
                      </a:r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ДШИ", по адресу: Томская область, п.Самусь, ул. Гагарина, 4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17 791,90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7333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автоматических систем тушения пожара и </a:t>
                      </a:r>
                      <a:r>
                        <a:rPr lang="ru-RU" sz="12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дымоудаления</a:t>
                      </a:r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противопожарного водопровода в здании МБУ СМТ по адресу: </a:t>
                      </a:r>
                      <a:r>
                        <a:rPr lang="ru-RU" sz="12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Томская область, просп.Коммунистический, 119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13 865,68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5725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6816" y="2545364"/>
            <a:ext cx="2714371" cy="188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725144"/>
            <a:ext cx="2761036" cy="1840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3484" y="422456"/>
            <a:ext cx="2761036" cy="1828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НЕПРОГРАММНЫЕ НАПРАВЛЕНИЯ РАСХОДОВ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889449"/>
              </p:ext>
            </p:extLst>
          </p:nvPr>
        </p:nvGraphicFramePr>
        <p:xfrm>
          <a:off x="395536" y="404664"/>
          <a:ext cx="8136904" cy="3354486"/>
        </p:xfrm>
        <a:graphic>
          <a:graphicData uri="http://schemas.openxmlformats.org/drawingml/2006/table">
            <a:tbl>
              <a:tblPr>
                <a:tableStyleId>{E8034E78-7F5D-4C2E-B375-FC64B27BC917}</a:tableStyleId>
              </a:tblPr>
              <a:tblGrid>
                <a:gridCol w="4392488"/>
                <a:gridCol w="1296144"/>
                <a:gridCol w="1224136"/>
                <a:gridCol w="1224136"/>
              </a:tblGrid>
              <a:tr h="524167">
                <a:tc rowSpan="2"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0768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млн.рублей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7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Непрограммные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275,4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290,4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344,5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191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196,4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173,5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173,5</a:t>
                      </a: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Дума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56,5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43,9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Счетная палата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115,1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условно утвержденные расходы (ст.184.1 БК РФ)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108,1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фонд непредвиденных расходов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1525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резервный фонд по предупреждению и ликвидации </a:t>
                      </a: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ЧС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109570" name="Picture 2" descr="D:\Мои документы\Холоша\СЕВЕРСК ФОТО\IMG_8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933056"/>
            <a:ext cx="4211965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62294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backend.tomsk.ru/api/v1/news-image/145645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1"/>
          <a:stretch/>
        </p:blipFill>
        <p:spPr bwMode="auto">
          <a:xfrm>
            <a:off x="228600" y="116632"/>
            <a:ext cx="8672946" cy="589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76819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  <a:fontScheme name="NewsPrint">
    <a:majorFont>
      <a:latin typeface="Impact"/>
      <a:ea typeface=""/>
      <a:cs typeface=""/>
      <a:font script="Jpan" typeface="HGP創英角ｺﾞｼｯｸUB"/>
      <a:font script="Hang" typeface="HY견고딕"/>
      <a:font script="Hans" typeface="微软雅黑"/>
      <a:font script="Hant" typeface="微軟正黑體"/>
      <a:font script="Arab" typeface="Tahoma"/>
      <a:font script="Hebr" typeface="To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NewsPrint">
    <a:fillStyleLst>
      <a:solidFill>
        <a:schemeClr val="phClr"/>
      </a:solidFill>
      <a:gradFill rotWithShape="1">
        <a:gsLst>
          <a:gs pos="0">
            <a:schemeClr val="phClr">
              <a:tint val="37000"/>
              <a:hueMod val="100000"/>
              <a:satMod val="200000"/>
              <a:lumMod val="88000"/>
            </a:schemeClr>
          </a:gs>
          <a:gs pos="100000">
            <a:schemeClr val="phClr">
              <a:tint val="53000"/>
              <a:shade val="100000"/>
              <a:hueMod val="100000"/>
              <a:satMod val="350000"/>
              <a:lumMod val="79000"/>
            </a:schemeClr>
          </a:gs>
        </a:gsLst>
        <a:lin ang="5400000" scaled="1"/>
      </a:gradFill>
      <a:gradFill rotWithShape="1">
        <a:gsLst>
          <a:gs pos="0">
            <a:schemeClr val="phClr">
              <a:tint val="83000"/>
              <a:shade val="100000"/>
              <a:alpha val="100000"/>
              <a:hueMod val="100000"/>
              <a:satMod val="220000"/>
              <a:lumMod val="90000"/>
            </a:schemeClr>
          </a:gs>
          <a:gs pos="76000">
            <a:schemeClr val="phClr">
              <a:shade val="100000"/>
            </a:schemeClr>
          </a:gs>
          <a:gs pos="100000">
            <a:schemeClr val="phClr">
              <a:shade val="93000"/>
              <a:alpha val="100000"/>
              <a:satMod val="100000"/>
              <a:lumMod val="93000"/>
            </a:schemeClr>
          </a:gs>
        </a:gsLst>
        <a:path path="circle">
          <a:fillToRect l="15000" t="15000" r="100000" b="100000"/>
        </a:path>
      </a:gradFill>
    </a:fillStyleLst>
    <a:lnStyleLst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12700" dir="5280000" rotWithShape="0">
            <a:srgbClr val="000000">
              <a:alpha val="40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3000"/>
            </a:schemeClr>
          </a:gs>
          <a:gs pos="100000">
            <a:schemeClr val="phClr">
              <a:shade val="55000"/>
            </a:schemeClr>
          </a:gs>
        </a:gsLst>
        <a:lin ang="5400000" scaled="1"/>
      </a:gradFill>
      <a:blipFill rotWithShape="1">
        <a:blip xmlns:r="http://schemas.openxmlformats.org/officeDocument/2006/relationships" r:embed="rId1">
          <a:duotone>
            <a:schemeClr val="phClr">
              <a:shade val="20000"/>
              <a:satMod val="350000"/>
              <a:lumMod val="125000"/>
            </a:schemeClr>
            <a:schemeClr val="phClr">
              <a:tint val="90000"/>
              <a:satMod val="250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6317</Words>
  <Application>Microsoft Office PowerPoint</Application>
  <PresentationFormat>Экран (4:3)</PresentationFormat>
  <Paragraphs>1738</Paragraphs>
  <Slides>66</Slides>
  <Notes>14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66</vt:i4>
      </vt:variant>
    </vt:vector>
  </HeadingPairs>
  <TitlesOfParts>
    <vt:vector size="75" baseType="lpstr">
      <vt:lpstr>Batang</vt:lpstr>
      <vt:lpstr>Arial</vt:lpstr>
      <vt:lpstr>Calibri</vt:lpstr>
      <vt:lpstr>Calibri Light</vt:lpstr>
      <vt:lpstr>Times New Roman</vt:lpstr>
      <vt:lpstr>Wingdings</vt:lpstr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СВЕДЕНИЯ О МУНИЦИПАЛЬНОМ ДОЛГЕ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Расходы по функциональной классификации</vt:lpstr>
      <vt:lpstr>Приоритетные направления расходов</vt:lpstr>
      <vt:lpstr>Презентация PowerPoint</vt:lpstr>
      <vt:lpstr>Презентация PowerPoint</vt:lpstr>
      <vt:lpstr>Презентация PowerPoint</vt:lpstr>
      <vt:lpstr>МУНИЦИПАЛЬНЫЕ ПРОГРАММЫ, НАПРАВЛЕННЫЕ   НА МОДЕРНИЗАЦИЮ СОЦИАЛЬНЫХ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ПРОГРАММЫ,  НАПРАВЛЕННЫЕ НА МОДЕРНИЗАЦИЮ  ГОРОДСКОЙ СРЕДЫ  И ИНЖЕНЕРНЫХ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ЗАТО СЕВЕРСК В РЕАЛИЗАЦИИ  РЕГИОНАЛЬНЫХ ПРОЕКТОВ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2020-12-22T09:05:50Z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