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66" r:id="rId2"/>
    <p:sldId id="262" r:id="rId3"/>
    <p:sldId id="359" r:id="rId4"/>
    <p:sldId id="360" r:id="rId5"/>
    <p:sldId id="344" r:id="rId6"/>
    <p:sldId id="287" r:id="rId7"/>
    <p:sldId id="275" r:id="rId8"/>
    <p:sldId id="361" r:id="rId9"/>
    <p:sldId id="281" r:id="rId10"/>
    <p:sldId id="283" r:id="rId11"/>
    <p:sldId id="389" r:id="rId12"/>
    <p:sldId id="390" r:id="rId13"/>
    <p:sldId id="391" r:id="rId14"/>
    <p:sldId id="355" r:id="rId15"/>
    <p:sldId id="392" r:id="rId16"/>
    <p:sldId id="369" r:id="rId17"/>
    <p:sldId id="330" r:id="rId1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377" autoAdjust="0"/>
  </p:normalViewPr>
  <p:slideViewPr>
    <p:cSldViewPr>
      <p:cViewPr varScale="1">
        <p:scale>
          <a:sx n="116" d="100"/>
          <a:sy n="116" d="100"/>
        </p:scale>
        <p:origin x="-15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8.2535834128295057E-2"/>
          <c:y val="4.1091709213646924E-2"/>
          <c:w val="0.8956916756322022"/>
          <c:h val="0.71489094443613765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Лист1!$A$2:$A$9</c:f>
              <c:strCache>
                <c:ptCount val="8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228.9</c:v>
                </c:pt>
                <c:pt idx="7">
                  <c:v>365.7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Лист1!$A$2:$A$9</c:f>
              <c:strCache>
                <c:ptCount val="8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49.3</c:v>
                </c:pt>
              </c:numCache>
            </c:numRef>
          </c:val>
        </c:ser>
        <c:dLbls>
          <c:showVal val="1"/>
        </c:dLbls>
        <c:gapWidth val="84"/>
        <c:overlap val="100"/>
        <c:axId val="90017152"/>
        <c:axId val="90080384"/>
      </c:barChart>
      <c:catAx>
        <c:axId val="900171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90080384"/>
        <c:crosses val="autoZero"/>
        <c:auto val="1"/>
        <c:lblAlgn val="ctr"/>
        <c:lblOffset val="100"/>
      </c:catAx>
      <c:valAx>
        <c:axId val="90080384"/>
        <c:scaling>
          <c:orientation val="minMax"/>
        </c:scaling>
        <c:delete val="1"/>
        <c:axPos val="l"/>
        <c:numFmt formatCode="0.0" sourceLinked="1"/>
        <c:tickLblPos val="none"/>
        <c:crossAx val="90017152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4232775135068514E-3"/>
                  <c:y val="2.709283322076403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2020</c:v>
                </c:pt>
                <c:pt idx="1">
                  <c:v>Прогноз 2021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336.2</c:v>
                </c:pt>
                <c:pt idx="1">
                  <c:v>182.7</c:v>
                </c:pt>
                <c:pt idx="2">
                  <c:v>66.8</c:v>
                </c:pt>
                <c:pt idx="3">
                  <c:v>63.7</c:v>
                </c:pt>
              </c:numCache>
            </c:numRef>
          </c:val>
        </c:ser>
        <c:axId val="121081856"/>
        <c:axId val="121083392"/>
      </c:barChart>
      <c:catAx>
        <c:axId val="12108185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1083392"/>
        <c:crosses val="autoZero"/>
        <c:auto val="1"/>
        <c:lblAlgn val="ctr"/>
        <c:lblOffset val="100"/>
      </c:catAx>
      <c:valAx>
        <c:axId val="121083392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108185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Создание условий для развития ТОСЭР Северск в целях создания новых рабочих мест и привлечения новых инвестиций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dirty="0"/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Северск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Проведение оптимальной долговой политики и политики по управлению муниципальным имуществом, сохранение высокой степени долговой устойчивости</a:t>
          </a:r>
          <a:endParaRPr lang="ru-RU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/>
      <dgm:spPr/>
      <dgm:t>
        <a:bodyPr/>
        <a:lstStyle/>
        <a:p>
          <a:r>
            <a:rPr lang="ru-RU" b="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6F55F524-00B6-4CE3-954B-77BD987D4522}" type="presOf" srcId="{C027E776-9FA5-4CC5-BFFE-895C8E68E4BA}" destId="{87FAE3C5-40CC-4FFA-9267-A2B5A0D45042}" srcOrd="0" destOrd="0" presId="urn:microsoft.com/office/officeart/2005/8/layout/chevron2"/>
    <dgm:cxn modelId="{D9E005DC-ED59-4E33-89CF-F76502B76E8E}" type="presOf" srcId="{CF9F9273-32F8-4D81-B18D-DE2EE2D9A50A}" destId="{E76AC49C-1E55-4EC4-A47F-75F16DAE9193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8F1D9CDE-716F-4AA1-AB11-D1C75EFE46C7}" type="presOf" srcId="{E8E7BB8F-54B1-43CD-BE0E-86B251B5A5EC}" destId="{CFACD03F-94FA-47A4-8714-6235410280C2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7FF35DB5-5DC2-4226-B876-806C0BB6EA5F}" type="presOf" srcId="{A81C668B-22C5-42CF-9FF7-981023CDC6A3}" destId="{CBC2AFE8-4E82-4597-8A07-2FC74AF65068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06E84ED9-C5D2-4322-A468-179D96CBDD8E}" type="presParOf" srcId="{2FF120AB-B76E-4D36-936F-8A2AA4B05E89}" destId="{9D4F554B-EAAD-4FE2-AB7C-2B7F1C6A2A8A}" srcOrd="8" destOrd="0" presId="urn:microsoft.com/office/officeart/2005/8/layout/chevron2"/>
    <dgm:cxn modelId="{A1463EA4-A129-43F9-84EC-372646A25A62}" type="presParOf" srcId="{9D4F554B-EAAD-4FE2-AB7C-2B7F1C6A2A8A}" destId="{CFACD03F-94FA-47A4-8714-6235410280C2}" srcOrd="0" destOrd="0" presId="urn:microsoft.com/office/officeart/2005/8/layout/chevron2"/>
    <dgm:cxn modelId="{35BDADC4-1BE9-4BCB-9414-EC2D7D5E0F3B}" type="presParOf" srcId="{9D4F554B-EAAD-4FE2-AB7C-2B7F1C6A2A8A}" destId="{E76AC49C-1E55-4EC4-A47F-75F16DAE9193}" srcOrd="1" destOrd="0" presId="urn:microsoft.com/office/officeart/2005/8/layout/chevron2"/>
    <dgm:cxn modelId="{C3A701C4-38E9-47A9-BFA5-58F9B84685A0}" type="presParOf" srcId="{2FF120AB-B76E-4D36-936F-8A2AA4B05E89}" destId="{0BE67450-81F0-4258-AE7D-C389006C54B6}" srcOrd="9" destOrd="0" presId="urn:microsoft.com/office/officeart/2005/8/layout/chevron2"/>
    <dgm:cxn modelId="{286579D6-BC4B-4746-9105-C1AD2D8AA79B}" type="presParOf" srcId="{2FF120AB-B76E-4D36-936F-8A2AA4B05E89}" destId="{5421DA5A-3970-4550-A10B-3B13D7236003}" srcOrd="10" destOrd="0" presId="urn:microsoft.com/office/officeart/2005/8/layout/chevron2"/>
    <dgm:cxn modelId="{CAA9E11B-B395-4C3F-8D03-C4935C8C2EFA}" type="presParOf" srcId="{5421DA5A-3970-4550-A10B-3B13D7236003}" destId="{CBC2AFE8-4E82-4597-8A07-2FC74AF65068}" srcOrd="0" destOrd="0" presId="urn:microsoft.com/office/officeart/2005/8/layout/chevron2"/>
    <dgm:cxn modelId="{8C7BA489-4225-4FDE-BA57-D433E88C7517}" type="presParOf" srcId="{5421DA5A-3970-4550-A10B-3B13D7236003}" destId="{87FAE3C5-40CC-4FFA-9267-A2B5A0D45042}" srcOrd="1" destOrd="0" presId="urn:microsoft.com/office/officeart/2005/8/layout/chevron2"/>
    <dgm:cxn modelId="{08583667-693B-4512-AC3E-5A68908AF84C}" type="presParOf" srcId="{2FF120AB-B76E-4D36-936F-8A2AA4B05E89}" destId="{2E880C90-91A6-4976-9823-07717779E2EC}" srcOrd="11" destOrd="0" presId="urn:microsoft.com/office/officeart/2005/8/layout/chevron2"/>
    <dgm:cxn modelId="{369A3713-8C78-43F1-AE39-8125C49FC1AC}" type="presParOf" srcId="{2FF120AB-B76E-4D36-936F-8A2AA4B05E89}" destId="{9E98751C-5FB9-4703-BBE2-1AED0F1118C7}" srcOrd="12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13" destOrd="0" presId="urn:microsoft.com/office/officeart/2005/8/layout/chevron2"/>
    <dgm:cxn modelId="{FB9A30CB-4B19-41F8-943E-FF949682B938}" type="presParOf" srcId="{2FF120AB-B76E-4D36-936F-8A2AA4B05E89}" destId="{E3DA1BA0-0618-4EE0-87C5-7D153DD3CDCF}" srcOrd="14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4 064,9 </a:t>
          </a:r>
          <a:r>
            <a:rPr lang="ru-RU" sz="18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3 547,1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tx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4 152,4 </a:t>
          </a:r>
          <a:r>
            <a:rPr lang="ru-RU" sz="1800" b="1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</a:t>
          </a:r>
          <a:r>
            <a:rPr lang="ru-RU" sz="1800" b="1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3 547,1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0611" y="125462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5400000">
        <a:off x="-120611" y="125462"/>
        <a:ext cx="804077" cy="562854"/>
      </dsp:txXfrm>
    </dsp:sp>
    <dsp:sp modelId="{FE0EDF0A-7FCF-4F94-A626-289E04329A25}">
      <dsp:nvSpPr>
        <dsp:cNvPr id="0" name=""/>
        <dsp:cNvSpPr/>
      </dsp:nvSpPr>
      <dsp:spPr>
        <a:xfrm rot="5400000">
          <a:off x="4133637" y="-3565932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Северск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33637" y="-3565932"/>
        <a:ext cx="522650" cy="7664216"/>
      </dsp:txXfrm>
    </dsp:sp>
    <dsp:sp modelId="{734328F6-3F33-4E19-86D4-8E31B472D63C}">
      <dsp:nvSpPr>
        <dsp:cNvPr id="0" name=""/>
        <dsp:cNvSpPr/>
      </dsp:nvSpPr>
      <dsp:spPr>
        <a:xfrm rot="5400000">
          <a:off x="-120611" y="856956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5400000">
        <a:off x="-120611" y="856956"/>
        <a:ext cx="804077" cy="562854"/>
      </dsp:txXfrm>
    </dsp:sp>
    <dsp:sp modelId="{276E7494-29EA-45D8-8D38-D5FEA4933F2C}">
      <dsp:nvSpPr>
        <dsp:cNvPr id="0" name=""/>
        <dsp:cNvSpPr/>
      </dsp:nvSpPr>
      <dsp:spPr>
        <a:xfrm rot="5400000">
          <a:off x="4133637" y="-2834437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sz="1600" kern="1200" dirty="0"/>
        </a:p>
      </dsp:txBody>
      <dsp:txXfrm rot="5400000">
        <a:off x="4133637" y="-2834437"/>
        <a:ext cx="522650" cy="7664216"/>
      </dsp:txXfrm>
    </dsp:sp>
    <dsp:sp modelId="{63E658C5-5BAF-468D-9790-E7345A01F0CE}">
      <dsp:nvSpPr>
        <dsp:cNvPr id="0" name=""/>
        <dsp:cNvSpPr/>
      </dsp:nvSpPr>
      <dsp:spPr>
        <a:xfrm rot="5400000">
          <a:off x="-120611" y="1588451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5400000">
        <a:off x="-120611" y="1588451"/>
        <a:ext cx="804077" cy="562854"/>
      </dsp:txXfrm>
    </dsp:sp>
    <dsp:sp modelId="{5803C9DB-DC48-4A13-8568-7C3FCC6ED40F}">
      <dsp:nvSpPr>
        <dsp:cNvPr id="0" name=""/>
        <dsp:cNvSpPr/>
      </dsp:nvSpPr>
      <dsp:spPr>
        <a:xfrm rot="5400000">
          <a:off x="4133637" y="-210294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sz="1600" kern="1200" dirty="0"/>
        </a:p>
      </dsp:txBody>
      <dsp:txXfrm rot="5400000">
        <a:off x="4133637" y="-2102943"/>
        <a:ext cx="522650" cy="7664216"/>
      </dsp:txXfrm>
    </dsp:sp>
    <dsp:sp modelId="{D48C05DF-A781-4524-9B24-FE9E6E3B78C5}">
      <dsp:nvSpPr>
        <dsp:cNvPr id="0" name=""/>
        <dsp:cNvSpPr/>
      </dsp:nvSpPr>
      <dsp:spPr>
        <a:xfrm rot="5400000">
          <a:off x="-120611" y="2319945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20611" y="2319945"/>
        <a:ext cx="804077" cy="562854"/>
      </dsp:txXfrm>
    </dsp:sp>
    <dsp:sp modelId="{4EB4FEBD-D92A-42E3-BCD8-57D6E5ED813D}">
      <dsp:nvSpPr>
        <dsp:cNvPr id="0" name=""/>
        <dsp:cNvSpPr/>
      </dsp:nvSpPr>
      <dsp:spPr>
        <a:xfrm rot="5400000">
          <a:off x="4133637" y="-135932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33637" y="-1359323"/>
        <a:ext cx="522650" cy="7664216"/>
      </dsp:txXfrm>
    </dsp:sp>
    <dsp:sp modelId="{CFACD03F-94FA-47A4-8714-6235410280C2}">
      <dsp:nvSpPr>
        <dsp:cNvPr id="0" name=""/>
        <dsp:cNvSpPr/>
      </dsp:nvSpPr>
      <dsp:spPr>
        <a:xfrm rot="5400000">
          <a:off x="-120611" y="3051439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5247"/>
                <a:satOff val="-23474"/>
                <a:lumOff val="45742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5247"/>
                <a:satOff val="-23474"/>
                <a:lumOff val="45742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5247"/>
                <a:satOff val="-23474"/>
                <a:lumOff val="457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20611" y="3051439"/>
        <a:ext cx="804077" cy="562854"/>
      </dsp:txXfrm>
    </dsp:sp>
    <dsp:sp modelId="{E76AC49C-1E55-4EC4-A47F-75F16DAE9193}">
      <dsp:nvSpPr>
        <dsp:cNvPr id="0" name=""/>
        <dsp:cNvSpPr/>
      </dsp:nvSpPr>
      <dsp:spPr>
        <a:xfrm rot="5400000">
          <a:off x="4133637" y="-627829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5247"/>
              <a:satOff val="-23474"/>
              <a:lumOff val="4574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Проведение оптимальной долговой политики и политики по управлению муниципальным имуществом, сохранение высокой степени долговой устойчивости</a:t>
          </a:r>
          <a:endParaRPr lang="ru-RU" sz="1600" kern="1200" dirty="0"/>
        </a:p>
      </dsp:txBody>
      <dsp:txXfrm rot="5400000">
        <a:off x="4133637" y="-627829"/>
        <a:ext cx="522650" cy="7664216"/>
      </dsp:txXfrm>
    </dsp:sp>
    <dsp:sp modelId="{CBC2AFE8-4E82-4597-8A07-2FC74AF65068}">
      <dsp:nvSpPr>
        <dsp:cNvPr id="0" name=""/>
        <dsp:cNvSpPr/>
      </dsp:nvSpPr>
      <dsp:spPr>
        <a:xfrm rot="5400000">
          <a:off x="-120611" y="3782934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20611" y="3782934"/>
        <a:ext cx="804077" cy="562854"/>
      </dsp:txXfrm>
    </dsp:sp>
    <dsp:sp modelId="{87FAE3C5-40CC-4FFA-9267-A2B5A0D45042}">
      <dsp:nvSpPr>
        <dsp:cNvPr id="0" name=""/>
        <dsp:cNvSpPr/>
      </dsp:nvSpPr>
      <dsp:spPr>
        <a:xfrm rot="5400000">
          <a:off x="4133637" y="91539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sz="1600" kern="1200"/>
        </a:p>
      </dsp:txBody>
      <dsp:txXfrm rot="5400000">
        <a:off x="4133637" y="91539"/>
        <a:ext cx="522650" cy="7664216"/>
      </dsp:txXfrm>
    </dsp:sp>
    <dsp:sp modelId="{43FEAE83-A169-460C-B3C7-A9F2C28D1951}">
      <dsp:nvSpPr>
        <dsp:cNvPr id="0" name=""/>
        <dsp:cNvSpPr/>
      </dsp:nvSpPr>
      <dsp:spPr>
        <a:xfrm rot="5400000">
          <a:off x="-120611" y="4514428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20611" y="4514428"/>
        <a:ext cx="804077" cy="562854"/>
      </dsp:txXfrm>
    </dsp:sp>
    <dsp:sp modelId="{83EFA6CB-7C0D-4521-8935-EDCF0FA8D597}">
      <dsp:nvSpPr>
        <dsp:cNvPr id="0" name=""/>
        <dsp:cNvSpPr/>
      </dsp:nvSpPr>
      <dsp:spPr>
        <a:xfrm rot="5400000">
          <a:off x="4133637" y="82303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Создание условий для развития ТОСЭР Северск в целях создания новых рабочих мест и привлечения новых инвестиций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33637" y="823033"/>
        <a:ext cx="522650" cy="7664216"/>
      </dsp:txXfrm>
    </dsp:sp>
    <dsp:sp modelId="{690D61F5-6015-4DB6-8B0D-2EEC445B95D5}">
      <dsp:nvSpPr>
        <dsp:cNvPr id="0" name=""/>
        <dsp:cNvSpPr/>
      </dsp:nvSpPr>
      <dsp:spPr>
        <a:xfrm rot="5400000">
          <a:off x="-120611" y="5245922"/>
          <a:ext cx="804077" cy="56285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20611" y="5245922"/>
        <a:ext cx="804077" cy="562854"/>
      </dsp:txXfrm>
    </dsp:sp>
    <dsp:sp modelId="{CE528C4E-0884-45BB-A76B-113EB3F3D63A}">
      <dsp:nvSpPr>
        <dsp:cNvPr id="0" name=""/>
        <dsp:cNvSpPr/>
      </dsp:nvSpPr>
      <dsp:spPr>
        <a:xfrm rot="5400000">
          <a:off x="4133637" y="1554528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33637" y="1554528"/>
        <a:ext cx="522650" cy="766421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14377" y="51324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4 064,9 </a:t>
          </a:r>
          <a:r>
            <a:rPr lang="ru-RU" sz="18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14377" y="51324"/>
        <a:ext cx="2049425" cy="70848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943" y="1132695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21943" y="1132695"/>
        <a:ext cx="2049425" cy="70848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943" y="2221335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3 547,1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21943" y="2221335"/>
        <a:ext cx="2049425" cy="7084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21444" y="44055"/>
          <a:ext cx="2037446" cy="708480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4 152,4 </a:t>
          </a:r>
          <a:r>
            <a:rPr lang="ru-RU" sz="1800" b="1" kern="1200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21444" y="44055"/>
        <a:ext cx="2037446" cy="70848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444" y="1132695"/>
          <a:ext cx="1985964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</a:t>
          </a:r>
          <a:r>
            <a:rPr lang="ru-RU" sz="1800" b="1" kern="1200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21444" y="1132695"/>
        <a:ext cx="1985964" cy="70848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444" y="2221335"/>
          <a:ext cx="2037446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3 547,1 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21444" y="2221335"/>
        <a:ext cx="2037446" cy="708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19413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7" y="9371016"/>
            <a:ext cx="2919413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19413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30" tIns="45467" rIns="90930" bIns="45467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30" tIns="45467" rIns="90930" bIns="45467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4" y="4686302"/>
            <a:ext cx="5389565" cy="4440238"/>
          </a:xfrm>
          <a:prstGeom prst="rect">
            <a:avLst/>
          </a:prstGeom>
        </p:spPr>
        <p:txBody>
          <a:bodyPr vert="horz" lIns="90930" tIns="45467" rIns="90930" bIns="45467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7" y="9371016"/>
            <a:ext cx="2919413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30" tIns="45467" rIns="90930" bIns="45467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F5672B-CF19-4318-AF6E-D447150627F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280341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15442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1D49CA-D92E-4128-9047-6BAF8A24142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4191330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035734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/>
              <a:pPr>
                <a:defRPr/>
              </a:pPr>
              <a:t>12.11.2020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image" Target="../media/image3.jpe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jpeg"/><Relationship Id="rId4" Type="http://schemas.openxmlformats.org/officeDocument/2006/relationships/oleObject" Target="../embeddings/_____Microsoft_Office_Excel_97-20031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oleObject" Target="../embeddings/_____Microsoft_Office_Excel_97-2003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Microsoft_Office_Excel_97-20033.xls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/>
          </p:cNvSpPr>
          <p:nvPr>
            <p:ph type="body" sz="quarter" idx="10"/>
          </p:nvPr>
        </p:nvSpPr>
        <p:spPr>
          <a:xfrm>
            <a:off x="179512" y="4797152"/>
            <a:ext cx="8721601" cy="2060848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по проекту решения Думы ЗАТО Северск о бюджете на 2021-2023 годы</a:t>
            </a:r>
          </a:p>
        </p:txBody>
      </p:sp>
      <p:pic>
        <p:nvPicPr>
          <p:cNvPr id="4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8721601" cy="4949571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ИЮНЬ 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СЕНТЯБРЬ-ОКТЯБРЬ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23 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2021-2023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52835880"/>
              </p:ext>
            </p:extLst>
          </p:nvPr>
        </p:nvGraphicFramePr>
        <p:xfrm>
          <a:off x="307648" y="905854"/>
          <a:ext cx="8227071" cy="5934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72461316"/>
              </p:ext>
            </p:extLst>
          </p:nvPr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94276826"/>
              </p:ext>
            </p:extLst>
          </p:nvPr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2618468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955977" y="1533853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87,5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млн.руб.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pic>
        <p:nvPicPr>
          <p:cNvPr id="17" name="Рисунок 16" descr="1294588449istoriya-severska-90.jpg"/>
          <p:cNvPicPr>
            <a:picLocks noChangeAspect="1"/>
          </p:cNvPicPr>
          <p:nvPr/>
        </p:nvPicPr>
        <p:blipFill>
          <a:blip r:embed="rId12" cstate="print"/>
          <a:srcRect l="13547" r="4377" b="7901"/>
          <a:stretch>
            <a:fillRect/>
          </a:stretch>
        </p:blipFill>
        <p:spPr>
          <a:xfrm>
            <a:off x="142875" y="4781550"/>
            <a:ext cx="4092575" cy="2000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 descr="P60805-11432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500563" y="4791075"/>
            <a:ext cx="38576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0" y="4429125"/>
            <a:ext cx="607218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Покрытие дефицита 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обеспечивается за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счет соответствующих источников.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Согласно бюджетному законодательству в ЗАТО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еверск утверждены следующие источники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покрытия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дефицита: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предоставление из бюджета Томской области);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98215874"/>
              </p:ext>
            </p:extLst>
          </p:nvPr>
        </p:nvGraphicFramePr>
        <p:xfrm>
          <a:off x="142844" y="1285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2019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-67,7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-120,1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-87,5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67,7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175,8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239,2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-179,0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-151,7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-126,5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-239,2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4214818"/>
            <a:ext cx="41069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0" name="Рисунок 9" descr="image-132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rcRect r="25000"/>
          <a:stretch>
            <a:fillRect/>
          </a:stretch>
        </p:blipFill>
        <p:spPr>
          <a:xfrm>
            <a:off x="6000750" y="4357688"/>
            <a:ext cx="2500313" cy="2428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3286125" y="642938"/>
            <a:ext cx="5286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объеме 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БАНКОВСКИЕ ИЛИ БЮДЖЕТНЫЕ КРЕДИТЫ.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3059832" y="1916832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285720" y="6396719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751012" y="6306419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5715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9385443"/>
              </p:ext>
            </p:extLst>
          </p:nvPr>
        </p:nvGraphicFramePr>
        <p:xfrm>
          <a:off x="4499992" y="2736556"/>
          <a:ext cx="3929089" cy="36814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912"/>
                <a:gridCol w="1285884"/>
                <a:gridCol w="1118293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банковскому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 , 10,00%, 7,75%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8,96 %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7,75%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4,25 %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4,25 %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2022-2023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285720" y="6065817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642910" y="5999457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494984530_img_3102.jpg"/>
          <p:cNvPicPr>
            <a:picLocks noChangeAspect="1"/>
          </p:cNvPicPr>
          <p:nvPr/>
        </p:nvPicPr>
        <p:blipFill>
          <a:blip r:embed="rId2" cstate="print"/>
          <a:srcRect l="6250" r="10156"/>
          <a:stretch>
            <a:fillRect/>
          </a:stretch>
        </p:blipFill>
        <p:spPr bwMode="auto">
          <a:xfrm>
            <a:off x="53975" y="642938"/>
            <a:ext cx="30178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2006203188"/>
              </p:ext>
            </p:extLst>
          </p:nvPr>
        </p:nvGraphicFramePr>
        <p:xfrm>
          <a:off x="-36513" y="1817850"/>
          <a:ext cx="4249641" cy="4435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4143375" y="5929313"/>
            <a:ext cx="4429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возрастет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, оценочно – 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(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1,4 </a:t>
            </a:r>
            <a:r>
              <a:rPr lang="ru-RU" sz="1400" b="1" i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00050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2019-2020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2021-2023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0" y="928688"/>
            <a:ext cx="17859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215063" y="46434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36,0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62292096"/>
              </p:ext>
            </p:extLst>
          </p:nvPr>
        </p:nvGraphicFramePr>
        <p:xfrm>
          <a:off x="1693863" y="711200"/>
          <a:ext cx="6865937" cy="3667125"/>
        </p:xfrm>
        <a:graphic>
          <a:graphicData uri="http://schemas.openxmlformats.org/presentationml/2006/ole">
            <p:oleObj spid="_x0000_s4180" name="Лист" r:id="rId4" imgW="7177972" imgH="3665304" progId="Excel.Sheet.8">
              <p:embed/>
            </p:oleObj>
          </a:graphicData>
        </a:graphic>
      </p:graphicFrame>
      <p:pic>
        <p:nvPicPr>
          <p:cNvPr id="11" name="Рисунок 10" descr="комета.jpg"/>
          <p:cNvPicPr>
            <a:picLocks noChangeAspect="1"/>
          </p:cNvPicPr>
          <p:nvPr/>
        </p:nvPicPr>
        <p:blipFill>
          <a:blip r:embed="rId5" cstate="print"/>
          <a:srcRect l="14062" r="14062" b="19160"/>
          <a:stretch>
            <a:fillRect/>
          </a:stretch>
        </p:blipFill>
        <p:spPr>
          <a:xfrm>
            <a:off x="142875" y="4509120"/>
            <a:ext cx="3500437" cy="2214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95292924"/>
              </p:ext>
            </p:extLst>
          </p:nvPr>
        </p:nvGraphicFramePr>
        <p:xfrm>
          <a:off x="251520" y="116632"/>
          <a:ext cx="8389937" cy="5002213"/>
        </p:xfrm>
        <a:graphic>
          <a:graphicData uri="http://schemas.openxmlformats.org/presentationml/2006/ole">
            <p:oleObj spid="_x0000_s9311" name="Лист" r:id="rId4" imgW="8320959" imgH="4960656" progId="Excel.Sheet.8">
              <p:embed/>
            </p:oleObj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5" cstate="print"/>
          <a:srcRect l="12195" r="7317" b="19512"/>
          <a:stretch>
            <a:fillRect/>
          </a:stretch>
        </p:blipFill>
        <p:spPr>
          <a:xfrm>
            <a:off x="6228184" y="428604"/>
            <a:ext cx="2176785" cy="1655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1754" y="-97670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640cc4.jpg"/>
          <p:cNvPicPr>
            <a:picLocks noChangeAspect="1"/>
          </p:cNvPicPr>
          <p:nvPr/>
        </p:nvPicPr>
        <p:blipFill>
          <a:blip r:embed="rId6" cstate="print"/>
          <a:srcRect r="7568" b="18918"/>
          <a:stretch>
            <a:fillRect/>
          </a:stretch>
        </p:blipFill>
        <p:spPr>
          <a:xfrm>
            <a:off x="395536" y="428604"/>
            <a:ext cx="2457848" cy="17463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348" name="TextBox 8"/>
          <p:cNvSpPr txBox="1">
            <a:spLocks noChangeArrowheads="1"/>
          </p:cNvSpPr>
          <p:nvPr/>
        </p:nvSpPr>
        <p:spPr bwMode="auto">
          <a:xfrm>
            <a:off x="8518525" y="648811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62153633"/>
              </p:ext>
            </p:extLst>
          </p:nvPr>
        </p:nvGraphicFramePr>
        <p:xfrm>
          <a:off x="251520" y="2708920"/>
          <a:ext cx="8358250" cy="377517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213452"/>
                <a:gridCol w="994012"/>
                <a:gridCol w="1084375"/>
                <a:gridCol w="1084375"/>
                <a:gridCol w="994012"/>
                <a:gridCol w="994012"/>
                <a:gridCol w="994012"/>
              </a:tblGrid>
              <a:tr h="1853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2019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338,8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359,0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364,0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340,1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344,3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395,8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smtClean="0">
                          <a:effectLst/>
                          <a:latin typeface="Times New Roman" panose="02020603050405020304" pitchFamily="18" charset="0"/>
                        </a:rPr>
                        <a:t>20,2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546,5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503,0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561,0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514,3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357,3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372,2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219,7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349,6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215,4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207,7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156,1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2 581,8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2 308,6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2 675,5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2 330,4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2 071,5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2 056,6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455,7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228,5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413,3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280,1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216,6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205,8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115,3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94,2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68,3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148,4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154,7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257,0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323,6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263,7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260,5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27,9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26,2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4 604,2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3 915,1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4 787,2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4 152,4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3 587,4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3 547,1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692468" y="3861915"/>
            <a:ext cx="2574495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3962921"/>
              </p:ext>
            </p:extLst>
          </p:nvPr>
        </p:nvGraphicFramePr>
        <p:xfrm>
          <a:off x="1011238" y="1543050"/>
          <a:ext cx="7165975" cy="2411413"/>
        </p:xfrm>
        <a:graphic>
          <a:graphicData uri="http://schemas.openxmlformats.org/presentationml/2006/ole">
            <p:oleObj spid="_x0000_s10338" name="Лист" r:id="rId4" imgW="6499831" imgH="2034504" progId="Excel.Sheet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38753" y="165321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8676" y="3788100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3 028,3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73%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116,1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2,8 %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586684" y="4052180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2 626,7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2021– 2023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70596" y="5322929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55138" y="4741525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730538"/>
            <a:ext cx="228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3 877,0 млн.руб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18807" y="2615535"/>
            <a:ext cx="22145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благоустройства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озеленения города Северска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399" y="3071813"/>
            <a:ext cx="240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благоприят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социального климата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55137" y="3815291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55138" y="4205723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3682" y="2574243"/>
            <a:ext cx="2143125" cy="30906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8528" y="2564992"/>
            <a:ext cx="2286000" cy="4237446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4596" y="3542287"/>
            <a:ext cx="1682792" cy="3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44976" y="3382162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78894" y="4264567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71750" y="478809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25713" y="5337851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2875" y="4714875"/>
            <a:ext cx="19288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среди молодежи и подростков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71750" y="5746750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Развитие  информационного общества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Прямоугольник 24"/>
          <p:cNvSpPr>
            <a:spLocks noChangeArrowheads="1"/>
          </p:cNvSpPr>
          <p:nvPr/>
        </p:nvSpPr>
        <p:spPr bwMode="auto">
          <a:xfrm>
            <a:off x="2445683" y="337675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транспортное обслуживание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527212" y="3826894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1410389"/>
              </p:ext>
            </p:extLst>
          </p:nvPr>
        </p:nvGraphicFramePr>
        <p:xfrm>
          <a:off x="112996" y="2572949"/>
          <a:ext cx="8640958" cy="4155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6916"/>
                <a:gridCol w="947023"/>
                <a:gridCol w="851804"/>
                <a:gridCol w="780820"/>
                <a:gridCol w="780820"/>
                <a:gridCol w="780820"/>
                <a:gridCol w="83275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2 146,7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1 956,7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2 304,8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2 054,2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1 894,3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1 876,1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263,7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260,5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290,9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4.Социальная поддержка населения/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2021 года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67,9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72,3</a:t>
                      </a:r>
                    </a:p>
                  </a:txBody>
                  <a:tcPr marL="7620" marR="7620" marT="7620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</a:p>
                  </a:txBody>
                  <a:tcPr marL="7620" marR="7620" marT="7620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3 310,3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2 760,5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3 419,7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2 993,4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2 603,1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2 568,6</a:t>
                      </a:r>
                    </a:p>
                  </a:txBody>
                  <a:tcPr marL="7620" marR="7620" marT="7620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72,4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020733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020733"/>
            <a:ext cx="2316163" cy="1519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IMG_7796.jpg"/>
          <p:cNvPicPr>
            <a:picLocks noChangeAspect="1"/>
          </p:cNvPicPr>
          <p:nvPr/>
        </p:nvPicPr>
        <p:blipFill>
          <a:blip r:embed="rId4" cstate="print"/>
          <a:srcRect l="8891" r="12546" b="11165"/>
          <a:stretch>
            <a:fillRect/>
          </a:stretch>
        </p:blipFill>
        <p:spPr>
          <a:xfrm>
            <a:off x="5436096" y="1020733"/>
            <a:ext cx="3024336" cy="1512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11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26999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3" y="0"/>
            <a:ext cx="8208912" cy="11430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1603714"/>
              </p:ext>
            </p:extLst>
          </p:nvPr>
        </p:nvGraphicFramePr>
        <p:xfrm>
          <a:off x="8546" y="1897885"/>
          <a:ext cx="8712968" cy="4597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954"/>
                <a:gridCol w="577347"/>
                <a:gridCol w="870350"/>
                <a:gridCol w="772331"/>
                <a:gridCol w="761031"/>
                <a:gridCol w="761031"/>
                <a:gridCol w="793924"/>
              </a:tblGrid>
              <a:tr h="4387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22049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качественного состояния объектов улично-дорожной</a:t>
                      </a:r>
                      <a:r>
                        <a:rPr lang="ru-RU" sz="11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сети</a:t>
                      </a: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благоустройства и озеленения территории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542,6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532,1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114,6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429,6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41,1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100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114,5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1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730,4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566,0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510,4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012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12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P60805-1143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692696"/>
            <a:ext cx="2381570" cy="11664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833" y="676013"/>
            <a:ext cx="1722887" cy="1232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3346120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3356992"/>
          <a:ext cx="8784976" cy="3000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64,0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3.Развитие информационного общества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143,7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13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6627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578725" y="249289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3793485"/>
              </p:ext>
            </p:extLst>
          </p:nvPr>
        </p:nvGraphicFramePr>
        <p:xfrm>
          <a:off x="107504" y="2780928"/>
          <a:ext cx="8358246" cy="349950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786346"/>
                <a:gridCol w="928694"/>
                <a:gridCol w="928694"/>
                <a:gridCol w="857256"/>
                <a:gridCol w="857256"/>
              </a:tblGrid>
              <a:tr h="48378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772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в ЗАТО Северск» (</a:t>
                      </a: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2020 году ПП 1 «Создание и развитие инфраструктуры поддержки предпринимательства») 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111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                       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171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доступности финансовых ресурсов для субъектов предпринимательской деятельности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 2021 года расходы учтены в ПП 2.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405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572000" y="476672"/>
            <a:ext cx="3888432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0000"/>
                </a:solidFill>
              </a:rPr>
              <a:t>НАЦИОНАЛЬНЫЙ ПРОЕКТ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C000"/>
                </a:solidFill>
              </a:rPr>
              <a:t> «Малое и среднее предпринимательство и поддержка индивидуальной предпринимательской инициативы»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РЕГИОНАЛЬНЫЙ ПРОЕКТ ТОМСКОЙ ОБЛАСТИ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«Акселерация субъектов малого и среднего предпринимательства»</a:t>
            </a:r>
            <a:endParaRPr lang="ru-RU" altLang="ru-RU" sz="1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6038228" y="1098675"/>
            <a:ext cx="504056" cy="412177"/>
          </a:xfrm>
          <a:prstGeom prst="notchedRightArrow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8132" name="Picture 4" descr="https://veidadm.ru/media/cache/7c/13/7c13d453e684625f030e5c75929b8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76672"/>
            <a:ext cx="4320480" cy="187220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8072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2020 году ЗАТО Северск принимает участие в 7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2021-2023 г. запланировано участие в 5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/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15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  <p:pic>
        <p:nvPicPr>
          <p:cNvPr id="11266" name="Picture 2" descr="ÐÐ° Ð±Ð»Ð°Ð³Ð¾ÑÑÑÑÐ¾Ð¹ÑÑÐ²Ð¾ Ð¡ÐµÐ²ÐµÑÑÐºÐ° Ð¿Ð¾ÑÑÐ°ÑÐµÐ½Ð¾ 30 Ð¼Ð¸Ð»Ð»Ð¸Ð¾Ð½Ð¾Ð² ÑÑÐ±Ð»ÐµÐ¹ | ÐÐÐ¢Ð Ð Ð¾ÑÑÐ¸Ð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295" y="1496737"/>
            <a:ext cx="3087671" cy="206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06561" y="1495935"/>
            <a:ext cx="2951565" cy="208823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724128" y="4000415"/>
            <a:ext cx="288032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2021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в 5 региональных проектах: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160,0 млн.руб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9,0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7,7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«Образование»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4,2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«Акселерация субъектов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 малого среднего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предпринимательства»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1,8 млн.руб.</a:t>
            </a:r>
          </a:p>
        </p:txBody>
      </p:sp>
    </p:spTree>
    <p:extLst>
      <p:ext uri="{BB962C8B-B14F-4D97-AF65-F5344CB8AC3E}">
        <p14:creationId xmlns:p14="http://schemas.microsoft.com/office/powerpoint/2010/main" xmlns="" val="301119957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357166"/>
          <a:ext cx="5616624" cy="625346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698289"/>
                <a:gridCol w="918335"/>
              </a:tblGrid>
              <a:tr h="5241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00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 2021 </a:t>
                      </a:r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34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строительства: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27 609,43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732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инженерной инфраструктуры для размещения индивидуального жилищного строительства в пос. Самусь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2 609,43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889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 в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25 000,00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8890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ремонта:</a:t>
                      </a:r>
                      <a:endParaRPr lang="ru-RU" sz="12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70 428,54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6783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муниципального жилищного фонда в ЗАТО Северск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1 057,82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помещений здания МБУДО "Художественная школа" по адресу: Томская область, ЗАТО Северск, просп.Коммунистический, 122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1 208,42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8161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МАУ ДО "Детская школа искусств", корпус 2, по адресу: Томская область,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ул.40 лет Октября, 4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36 504,72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6959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МБУДО "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Самусьская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ДШИ", по адресу: Томская область, п.Самусь, ул. Гагарина, 4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17 791,90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333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автоматических систем тушения пожара и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дымоудаления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противопожарного водопровода в здании МБУ СМТ по адресу: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Томская область, просп.Коммунистический, 119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13 865,68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735" y="2584693"/>
            <a:ext cx="2714371" cy="188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1464" y="4797151"/>
            <a:ext cx="2761036" cy="1840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8547" y="541389"/>
            <a:ext cx="2761036" cy="1828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52" r="8452"/>
          <a:stretch>
            <a:fillRect/>
          </a:stretch>
        </p:blipFill>
        <p:spPr/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1780</Words>
  <Application>Microsoft Office PowerPoint</Application>
  <PresentationFormat>Экран (4:3)</PresentationFormat>
  <Paragraphs>572</Paragraphs>
  <Slides>17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Современный фотоальбом</vt:lpstr>
      <vt:lpstr>Лист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Расходы по функциональной классификации</vt:lpstr>
      <vt:lpstr>Приоритетные направления расходов</vt:lpstr>
      <vt:lpstr>Слайд 10</vt:lpstr>
      <vt:lpstr>МУНИЦИПАЛЬНЫЕ ПРОГРАММЫ, НАПРАВЛЕННЫЕ   НА МОДЕРНИЗАЦИЮ СОЦИАЛЬНЫХ ИНФРАСТРУКТУР</vt:lpstr>
      <vt:lpstr>МУНИЦИПАЛЬНЫЕ ПРОГРАММЫ,  НАПРАВЛЕННЫЕ НА МОДЕРНИЗАЦИЮ  ГОРОДСКОЙ СРЕДЫ  И ИНЖЕНЕРНЫХ ИНФРАСТРУКТУР</vt:lpstr>
      <vt:lpstr>МУНИЦИПАЛЬНЫЕ ПРОГРАММЫ, НАПРАВЛЕННЫЕ    НА  СОВЕРШЕНСТВОВАНИЕ ДЕЙСТВУЮЩЕЙ СИСТЕМЫ МУНИЦИПАЛЬНОГО УПРАВЛЕНИЯ</vt:lpstr>
      <vt:lpstr>Слайд 14</vt:lpstr>
      <vt:lpstr>УЧАСТИЕ ЗАТО СЕВЕРСК В РЕАЛИЗАЦИИ  РЕГИОНАЛЬНЫХ ПРОЕКТОВ 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2020-11-12T08:19:21Z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