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91443" r:id="rId5"/>
  </p:sldMasterIdLst>
  <p:notesMasterIdLst>
    <p:notesMasterId r:id="rId12"/>
  </p:notesMasterIdLst>
  <p:handoutMasterIdLst>
    <p:handoutMasterId r:id="rId13"/>
  </p:handoutMasterIdLst>
  <p:sldIdLst>
    <p:sldId id="289" r:id="rId6"/>
    <p:sldId id="261" r:id="rId7"/>
    <p:sldId id="276" r:id="rId8"/>
    <p:sldId id="272" r:id="rId9"/>
    <p:sldId id="291" r:id="rId10"/>
    <p:sldId id="281" r:id="rId11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0000"/>
    <a:srgbClr val="CC0000"/>
    <a:srgbClr val="A50021"/>
    <a:srgbClr val="996633"/>
    <a:srgbClr val="800000"/>
    <a:srgbClr val="FFFFFF"/>
    <a:srgbClr val="FFFFCC"/>
    <a:srgbClr val="0066FF"/>
    <a:srgbClr val="FFFF00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88" autoAdjust="0"/>
    <p:restoredTop sz="96788" autoAdjust="0"/>
  </p:normalViewPr>
  <p:slideViewPr>
    <p:cSldViewPr>
      <p:cViewPr varScale="1">
        <p:scale>
          <a:sx n="116" d="100"/>
          <a:sy n="116" d="100"/>
        </p:scale>
        <p:origin x="108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599815274750939"/>
          <c:y val="8.507104358506884E-2"/>
          <c:w val="0.5380347110304512"/>
          <c:h val="0.8623916688138411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0"/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-2.3127207156949842E-2"/>
                  <c:y val="-4.3958108628021318E-3"/>
                </c:manualLayout>
              </c:layout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27%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8.0624336851511588E-2"/>
                  <c:y val="-0.15316619905270604"/>
                </c:manualLayout>
              </c:layout>
              <c:tx>
                <c:rich>
                  <a:bodyPr/>
                  <a:lstStyle/>
                  <a:p>
                    <a:pPr>
                      <a:defRPr sz="1618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 sz="1613" b="1" i="0" strike="noStrike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rPr>
                      <a:t>4%</a:t>
                    </a:r>
                    <a:endParaRPr lang="en-US" sz="1484" b="1" i="0" strike="noStrike" dirty="0">
                      <a:solidFill>
                        <a:schemeClr val="tx1"/>
                      </a:solidFill>
                      <a:latin typeface="Times New Roman"/>
                      <a:cs typeface="Times New Roman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69%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19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20" b="1" i="0" u="none" strike="noStrike" baseline="0">
                    <a:solidFill>
                      <a:srgbClr val="FFFFFF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116</c:v>
                </c:pt>
                <c:pt idx="1">
                  <c:v>15.8</c:v>
                </c:pt>
                <c:pt idx="2">
                  <c:v>291.10000000000002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23"/>
        <c:holeSize val="14"/>
      </c:doughnutChart>
      <c:spPr>
        <a:noFill/>
        <a:ln w="25321">
          <a:noFill/>
        </a:ln>
      </c:spPr>
    </c:plotArea>
    <c:plotVisOnly val="1"/>
    <c:dispBlanksAs val="zero"/>
    <c:showDLblsOverMax val="0"/>
  </c:chart>
  <c:txPr>
    <a:bodyPr/>
    <a:lstStyle/>
    <a:p>
      <a:pPr>
        <a:defRPr sz="162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094280597502491"/>
          <c:y val="4.3196542997767741E-2"/>
          <c:w val="0.50925514449011833"/>
          <c:h val="0.6498054474708391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scene3d>
              <a:camera prst="orthographicFront"/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c:spPr>
          <c:invertIfNegative val="0"/>
          <c:dLbls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53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Лист1!$A$2:$A$15</c:f>
              <c:strCache>
                <c:ptCount val="12"/>
                <c:pt idx="0">
                  <c:v>УО</c:v>
                </c:pt>
                <c:pt idx="1">
                  <c:v>Управление культуры</c:v>
                </c:pt>
                <c:pt idx="2">
                  <c:v>УМСП ФКиС</c:v>
                </c:pt>
                <c:pt idx="3">
                  <c:v>УЖКХ ТиС</c:v>
                </c:pt>
                <c:pt idx="4">
                  <c:v>Администрация</c:v>
                </c:pt>
                <c:pt idx="5">
                  <c:v>УКС</c:v>
                </c:pt>
                <c:pt idx="6">
                  <c:v>УИО</c:v>
                </c:pt>
                <c:pt idx="7">
                  <c:v>Дума ЗАТО Северск</c:v>
                </c:pt>
                <c:pt idx="8">
                  <c:v>Финансовое управление</c:v>
                </c:pt>
                <c:pt idx="9">
                  <c:v>УВГТ</c:v>
                </c:pt>
                <c:pt idx="10">
                  <c:v>Управление ЧС</c:v>
                </c:pt>
                <c:pt idx="11">
                  <c:v>Счетная палата</c:v>
                </c:pt>
              </c:strCache>
            </c:strRef>
          </c:cat>
          <c:val>
            <c:numRef>
              <c:f>Лист1!$B$2:$B$13</c:f>
              <c:numCache>
                <c:formatCode>#,##0.0</c:formatCode>
                <c:ptCount val="12"/>
                <c:pt idx="0">
                  <c:v>203</c:v>
                </c:pt>
                <c:pt idx="1">
                  <c:v>46.5</c:v>
                </c:pt>
                <c:pt idx="2">
                  <c:v>38.6</c:v>
                </c:pt>
                <c:pt idx="3">
                  <c:v>28.6</c:v>
                </c:pt>
                <c:pt idx="4">
                  <c:v>24.7</c:v>
                </c:pt>
                <c:pt idx="5">
                  <c:v>18.8</c:v>
                </c:pt>
                <c:pt idx="6">
                  <c:v>7.5</c:v>
                </c:pt>
                <c:pt idx="7">
                  <c:v>5.0999999999999996</c:v>
                </c:pt>
                <c:pt idx="8">
                  <c:v>2.8</c:v>
                </c:pt>
                <c:pt idx="9">
                  <c:v>1.9000000000000001</c:v>
                </c:pt>
                <c:pt idx="10">
                  <c:v>1.9000000000000001</c:v>
                </c:pt>
                <c:pt idx="11">
                  <c:v>1.7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6018752"/>
        <c:axId val="146019136"/>
      </c:barChart>
      <c:catAx>
        <c:axId val="1460187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9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46019136"/>
        <c:crosses val="autoZero"/>
        <c:auto val="1"/>
        <c:lblAlgn val="ctr"/>
        <c:lblOffset val="100"/>
        <c:noMultiLvlLbl val="0"/>
      </c:catAx>
      <c:valAx>
        <c:axId val="146019136"/>
        <c:scaling>
          <c:orientation val="minMax"/>
        </c:scaling>
        <c:delete val="0"/>
        <c:axPos val="b"/>
        <c:numFmt formatCode="#,##0.0" sourceLinked="1"/>
        <c:majorTickMark val="out"/>
        <c:minorTickMark val="none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 rot="0" vert="horz"/>
          <a:lstStyle/>
          <a:p>
            <a:pPr>
              <a:defRPr sz="1453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460187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38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53B44C-4453-41BE-BF76-35C5C4784C82}" type="datetimeFigureOut">
              <a:rPr lang="ru-RU"/>
              <a:pPr>
                <a:defRPr/>
              </a:pPr>
              <a:t>09.11.2020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7CD9EB-B4F9-4BDE-92DD-4C1BCE3BB5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75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64BA5-D47A-4F89-93D1-59DB6A49308B}" type="datetimeFigureOut">
              <a:rPr lang="ru-RU"/>
              <a:pPr>
                <a:defRPr/>
              </a:pPr>
              <a:t>09.11.2020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738188"/>
            <a:ext cx="4938713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4" tIns="45866" rIns="91734" bIns="45866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262" y="4686459"/>
            <a:ext cx="5389240" cy="4440555"/>
          </a:xfrm>
          <a:prstGeom prst="rect">
            <a:avLst/>
          </a:prstGeom>
        </p:spPr>
        <p:txBody>
          <a:bodyPr vert="horz" lIns="91734" tIns="45866" rIns="91734" bIns="4586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62094B-BDDB-4DDC-B325-BE4FBE2366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1683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89955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7018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05686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4652B3-CCA4-4628-90BF-83957684703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844368"/>
      </p:ext>
    </p:extLst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3ACA0C-8332-4C82-90C8-B043CB8B01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64005"/>
      </p:ext>
    </p:extLst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999E9-E1D2-442A-A908-C4E9018716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238748"/>
      </p:ext>
    </p:extLst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465C01-6D0F-4469-BAD3-B8CD675CE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045873"/>
      </p:ext>
    </p:extLst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42B3E7-CA4E-4899-AE44-16FF9FC0F8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877849"/>
      </p:ext>
    </p:extLst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977531-6A97-4839-AC1A-306D862A35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158676"/>
      </p:ext>
    </p:extLst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6B859-A4D7-49BF-9E06-90ECCACAD9E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695091"/>
      </p:ext>
    </p:extLst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B4CC4-2160-4D50-A18A-105AA5C92F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47658"/>
      </p:ext>
    </p:extLst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5D2E1-4D02-446C-8E22-A7F655DA6D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516861"/>
      </p:ext>
    </p:extLst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FC1D7-351E-4AB5-91A9-7AE07D5CBB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335940"/>
      </p:ext>
    </p:extLst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81144-F38F-4339-A06C-6BE932C209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762789"/>
      </p:ext>
    </p:extLst>
  </p:cSld>
  <p:clrMapOvr>
    <a:masterClrMapping/>
  </p:clrMapOvr>
  <p:transition spd="slow" advClick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789587"/>
      </p:ext>
    </p:extLst>
  </p:cSld>
  <p:clrMapOvr>
    <a:masterClrMapping/>
  </p:clrMapOvr>
  <p:transition spd="slow" advClick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992709"/>
      </p:ext>
    </p:extLst>
  </p:cSld>
  <p:clrMapOvr>
    <a:masterClrMapping/>
  </p:clrMapOvr>
  <p:transition spd="slow" advClick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93571728"/>
      </p:ext>
    </p:extLst>
  </p:cSld>
  <p:clrMapOvr>
    <a:masterClrMapping/>
  </p:clrMapOvr>
  <p:transition spd="slow" advClick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180185"/>
      </p:ext>
    </p:extLst>
  </p:cSld>
  <p:clrMapOvr>
    <a:masterClrMapping/>
  </p:clrMapOvr>
  <p:transition spd="slow" advClick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632477"/>
      </p:ext>
    </p:extLst>
  </p:cSld>
  <p:clrMapOvr>
    <a:masterClrMapping/>
  </p:clrMapOvr>
  <p:transition spd="slow" advClick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404063"/>
      </p:ext>
    </p:extLst>
  </p:cSld>
  <p:clrMapOvr>
    <a:masterClrMapping/>
  </p:clrMapOvr>
  <p:transition spd="slow" advClick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324758"/>
      </p:ext>
    </p:extLst>
  </p:cSld>
  <p:clrMapOvr>
    <a:masterClrMapping/>
  </p:clrMapOvr>
  <p:transition spd="slow" advClick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37265537"/>
      </p:ext>
    </p:extLst>
  </p:cSld>
  <p:clrMapOvr>
    <a:masterClrMapping/>
  </p:clrMapOvr>
  <p:transition spd="slow" advClick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12542637"/>
      </p:ext>
    </p:extLst>
  </p:cSld>
  <p:clrMapOvr>
    <a:masterClrMapping/>
  </p:clrMapOvr>
  <p:transition spd="slow" advClick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254166"/>
      </p:ext>
    </p:extLst>
  </p:cSld>
  <p:clrMapOvr>
    <a:masterClrMapping/>
  </p:clrMapOvr>
  <p:transition spd="slow" advClick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885174"/>
      </p:ext>
    </p:extLst>
  </p:cSld>
  <p:clrMapOvr>
    <a:masterClrMapping/>
  </p:clrMapOvr>
  <p:transition spd="slow" advClick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09BC88-8F25-4134-BDBD-D4C027AA92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682112"/>
      </p:ext>
    </p:extLst>
  </p:cSld>
  <p:clrMapOvr>
    <a:masterClrMapping/>
  </p:clrMapOvr>
  <p:transition spd="slow" advClick="0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791B07-701B-4125-8826-020CAAE719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39453"/>
      </p:ext>
    </p:extLst>
  </p:cSld>
  <p:clrMapOvr>
    <a:masterClrMapping/>
  </p:clrMapOvr>
  <p:transition spd="slow" advClick="0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CA9C8-9310-4806-9CB0-9F2CEE3EBF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72894"/>
      </p:ext>
    </p:extLst>
  </p:cSld>
  <p:clrMapOvr>
    <a:masterClrMapping/>
  </p:clrMapOvr>
  <p:transition spd="slow" advClick="0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17C1B-D785-406F-AB85-494446686C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588229"/>
      </p:ext>
    </p:extLst>
  </p:cSld>
  <p:clrMapOvr>
    <a:masterClrMapping/>
  </p:clrMapOvr>
  <p:transition spd="slow" advClick="0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218C1F-192F-4E89-9399-4A06B881115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9556"/>
      </p:ext>
    </p:extLst>
  </p:cSld>
  <p:clrMapOvr>
    <a:masterClrMapping/>
  </p:clrMapOvr>
  <p:transition spd="slow" advClick="0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4C841B-A0AE-4C03-9367-6C75267095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85096"/>
      </p:ext>
    </p:extLst>
  </p:cSld>
  <p:clrMapOvr>
    <a:masterClrMapping/>
  </p:clrMapOvr>
  <p:transition spd="slow" advClick="0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241DE6-FF6F-4A48-A5EC-F30807CE1F0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436251"/>
      </p:ext>
    </p:extLst>
  </p:cSld>
  <p:clrMapOvr>
    <a:masterClrMapping/>
  </p:clrMapOvr>
  <p:transition spd="slow" advClick="0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A12-61F4-41B0-B179-14F24EA62A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652347"/>
      </p:ext>
    </p:extLst>
  </p:cSld>
  <p:clrMapOvr>
    <a:masterClrMapping/>
  </p:clrMapOvr>
  <p:transition spd="slow" advClick="0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364546-DD79-4A5D-B784-AC07F3B2D5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244040"/>
      </p:ext>
    </p:extLst>
  </p:cSld>
  <p:clrMapOvr>
    <a:masterClrMapping/>
  </p:clrMapOvr>
  <p:transition spd="slow" advClick="0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6C2FAD-CD10-498B-A735-43F5D63D1F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139803"/>
      </p:ext>
    </p:extLst>
  </p:cSld>
  <p:clrMapOvr>
    <a:masterClrMapping/>
  </p:clrMapOvr>
  <p:transition spd="slow" advClick="0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8B4DE-1E9F-4E8D-AC17-4448E62734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591277"/>
      </p:ext>
    </p:extLst>
  </p:cSld>
  <p:clrMapOvr>
    <a:masterClrMapping/>
  </p:clrMapOvr>
  <p:transition spd="slow" advClick="0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D42169-67BC-4D76-9370-FDE8ECC56C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260349"/>
      </p:ext>
    </p:extLst>
  </p:cSld>
  <p:clrMapOvr>
    <a:masterClrMapping/>
  </p:clrMapOvr>
  <p:transition spd="slow" advClick="0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3FA4E-BDB6-432A-9D4A-F08292CD99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82611"/>
      </p:ext>
    </p:extLst>
  </p:cSld>
  <p:clrMapOvr>
    <a:masterClrMapping/>
  </p:clrMapOvr>
  <p:transition spd="slow" advClick="0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519FD5-1E7D-4AE4-999B-86AE51CE0E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570834"/>
      </p:ext>
    </p:extLst>
  </p:cSld>
  <p:clrMapOvr>
    <a:masterClrMapping/>
  </p:clrMapOvr>
  <p:transition spd="slow" advClick="0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1FE78B-1AD3-4BE7-BB74-17B1B56EB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702835"/>
      </p:ext>
    </p:extLst>
  </p:cSld>
  <p:clrMapOvr>
    <a:masterClrMapping/>
  </p:clrMapOvr>
  <p:transition spd="slow" advClick="0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712281-ED80-4221-B888-115307E14D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880188"/>
      </p:ext>
    </p:extLst>
  </p:cSld>
  <p:clrMapOvr>
    <a:masterClrMapping/>
  </p:clrMapOvr>
  <p:transition spd="slow" advClick="0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5161AA-19D5-49E8-87C9-5687CFC7A3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835135"/>
      </p:ext>
    </p:extLst>
  </p:cSld>
  <p:clrMapOvr>
    <a:masterClrMapping/>
  </p:clrMapOvr>
  <p:transition spd="slow" advClick="0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15C324F-4A0F-4C1A-8E9A-5B3F450907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259768"/>
      </p:ext>
    </p:extLst>
  </p:cSld>
  <p:clrMapOvr>
    <a:masterClrMapping/>
  </p:clrMapOvr>
  <p:transition spd="slow" advClick="0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859441-7BB1-46E3-BDCC-A9FF6FFF5E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41195"/>
      </p:ext>
    </p:extLst>
  </p:cSld>
  <p:clrMapOvr>
    <a:masterClrMapping/>
  </p:clrMapOvr>
  <p:transition spd="slow" advClick="0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417348-3ED3-4617-B0B3-FBDBC0261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641224"/>
      </p:ext>
    </p:extLst>
  </p:cSld>
  <p:clrMapOvr>
    <a:masterClrMapping/>
  </p:clrMapOvr>
  <p:transition spd="slow" advClick="0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B36CE1-7F00-434E-B937-5A3D7F6993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743576"/>
      </p:ext>
    </p:extLst>
  </p:cSld>
  <p:clrMapOvr>
    <a:masterClrMapping/>
  </p:clrMapOvr>
  <p:transition spd="slow" advClick="0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F048E1-D812-41A6-BFAF-90EEEA1731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916304"/>
      </p:ext>
    </p:extLst>
  </p:cSld>
  <p:clrMapOvr>
    <a:masterClrMapping/>
  </p:clrMapOvr>
  <p:transition spd="slow" advClick="0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2066C7-C23A-4198-BBB1-5C04794B866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42827"/>
      </p:ext>
    </p:extLst>
  </p:cSld>
  <p:clrMapOvr>
    <a:masterClrMapping/>
  </p:clrMapOvr>
  <p:transition spd="slow" advClick="0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E29D74-A0F7-48A8-9F09-CA382745C4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251081"/>
      </p:ext>
    </p:extLst>
  </p:cSld>
  <p:clrMapOvr>
    <a:masterClrMapping/>
  </p:clrMapOvr>
  <p:transition spd="slow" advClick="0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CB878-399B-45DA-983C-B1B6E82BDA16}" type="datetimeFigureOut">
              <a:rPr lang="en-US" smtClean="0"/>
              <a:pPr>
                <a:defRPr/>
              </a:pPr>
              <a:t>11/9/2020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8646-D9D8-4E8B-9A10-E3AA442BC6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B7548B-CEA9-4C22-9195-9DBCA81CB8D7}" type="datetimeFigureOut">
              <a:rPr lang="en-US" smtClean="0"/>
              <a:pPr>
                <a:defRPr/>
              </a:pPr>
              <a:t>11/9/2020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E9F36-41E0-49B0-A1E3-E8C239D5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8646E3-801A-4CAE-AA83-EE8C4F1E9B44}" type="datetimeFigureOut">
              <a:rPr lang="en-US" smtClean="0"/>
              <a:pPr>
                <a:defRPr/>
              </a:pPr>
              <a:t>11/9/2020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F907-B7C2-48E5-8277-7539A1328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782C22-FB9A-486A-9524-8012791FA956}" type="datetimeFigureOut">
              <a:rPr lang="en-US" smtClean="0"/>
              <a:pPr>
                <a:defRPr/>
              </a:pPr>
              <a:t>11/9/2020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65528-0E97-42C3-8E8C-E607446A73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19749-FD63-4358-B3C8-E5A352393C33}" type="datetimeFigureOut">
              <a:rPr lang="en-US" smtClean="0"/>
              <a:pPr>
                <a:defRPr/>
              </a:pPr>
              <a:t>11/9/2020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1A525-7D97-4BC4-8208-BC70E59142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81902-CD95-4F2B-8690-4A4F06AE6967}" type="datetimeFigureOut">
              <a:rPr lang="en-US" smtClean="0"/>
              <a:pPr>
                <a:defRPr/>
              </a:pPr>
              <a:t>11/9/2020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94356-DB5E-428E-AEC1-BEE6D52692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F82BA-5C31-4F29-AA82-ADE83EA09A49}" type="datetimeFigureOut">
              <a:rPr lang="en-US" smtClean="0"/>
              <a:pPr>
                <a:defRPr/>
              </a:pPr>
              <a:t>11/9/2020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EC35C-2737-4F0C-9E9F-669633111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15144-0864-4DDF-A125-ADB4CD484C0F}" type="datetimeFigureOut">
              <a:rPr lang="en-US" smtClean="0"/>
              <a:pPr>
                <a:defRPr/>
              </a:pPr>
              <a:t>11/9/2020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21963-1BA9-47ED-A595-7BA08036A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F24BA6-68E3-487F-AA14-32750A15934A}" type="datetimeFigureOut">
              <a:rPr lang="en-US" smtClean="0"/>
              <a:pPr>
                <a:defRPr/>
              </a:pPr>
              <a:t>11/9/2020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7C2E8-4B75-416F-8A20-11C7F667D5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B22C11-DC5F-4D07-A281-0D7D7874A05C}" type="datetimeFigureOut">
              <a:rPr lang="en-US" smtClean="0"/>
              <a:pPr>
                <a:defRPr/>
              </a:pPr>
              <a:t>11/9/2020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E997-369F-40EC-BBC2-43003B88E8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F302BB-514D-4B14-861C-2DC5CBD12805}" type="datetimeFigureOut">
              <a:rPr lang="en-US" smtClean="0"/>
              <a:pPr>
                <a:defRPr/>
              </a:pPr>
              <a:t>11/9/2020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F1781-3CB4-4B75-8D4F-13CEA529F3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rgbClr val="FFFFFF"/>
                </a:solidFill>
              </a:defRPr>
            </a:lvl1pPr>
          </a:lstStyle>
          <a:p>
            <a:fld id="{934A6EE9-8302-4300-BD39-507F4B43A3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14" r:id="rId1"/>
    <p:sldLayoutId id="2147491315" r:id="rId2"/>
    <p:sldLayoutId id="2147491316" r:id="rId3"/>
    <p:sldLayoutId id="2147491317" r:id="rId4"/>
    <p:sldLayoutId id="2147491318" r:id="rId5"/>
    <p:sldLayoutId id="2147491319" r:id="rId6"/>
    <p:sldLayoutId id="2147491320" r:id="rId7"/>
    <p:sldLayoutId id="2147491321" r:id="rId8"/>
    <p:sldLayoutId id="2147491322" r:id="rId9"/>
    <p:sldLayoutId id="2147491323" r:id="rId10"/>
    <p:sldLayoutId id="2147491324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4099" name="Picture 7" descr="лого cop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91330" r:id="rId1"/>
    <p:sldLayoutId id="2147491331" r:id="rId2"/>
    <p:sldLayoutId id="2147491332" r:id="rId3"/>
    <p:sldLayoutId id="2147491333" r:id="rId4"/>
    <p:sldLayoutId id="2147491334" r:id="rId5"/>
    <p:sldLayoutId id="2147491335" r:id="rId6"/>
    <p:sldLayoutId id="2147491336" r:id="rId7"/>
    <p:sldLayoutId id="2147491337" r:id="rId8"/>
    <p:sldLayoutId id="2147491338" r:id="rId9"/>
    <p:sldLayoutId id="2147491339" r:id="rId10"/>
    <p:sldLayoutId id="2147491340" r:id="rId11"/>
  </p:sldLayoutIdLst>
  <p:transition spd="slow" advClick="0"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5124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02BD3BC-8F8A-420F-93BC-A5CCF10DF61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41" r:id="rId1"/>
    <p:sldLayoutId id="2147491342" r:id="rId2"/>
    <p:sldLayoutId id="2147491343" r:id="rId3"/>
    <p:sldLayoutId id="2147491344" r:id="rId4"/>
    <p:sldLayoutId id="2147491345" r:id="rId5"/>
    <p:sldLayoutId id="2147491346" r:id="rId6"/>
    <p:sldLayoutId id="2147491347" r:id="rId7"/>
    <p:sldLayoutId id="2147491348" r:id="rId8"/>
    <p:sldLayoutId id="2147491349" r:id="rId9"/>
    <p:sldLayoutId id="2147491350" r:id="rId10"/>
    <p:sldLayoutId id="2147491351" r:id="rId11"/>
    <p:sldLayoutId id="2147491352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6148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EF5D9004-29C2-4D67-B640-F9972A5C27B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53" r:id="rId1"/>
    <p:sldLayoutId id="2147491354" r:id="rId2"/>
    <p:sldLayoutId id="2147491355" r:id="rId3"/>
    <p:sldLayoutId id="2147491356" r:id="rId4"/>
    <p:sldLayoutId id="2147491357" r:id="rId5"/>
    <p:sldLayoutId id="2147491358" r:id="rId6"/>
    <p:sldLayoutId id="2147491359" r:id="rId7"/>
    <p:sldLayoutId id="2147491360" r:id="rId8"/>
    <p:sldLayoutId id="2147491361" r:id="rId9"/>
    <p:sldLayoutId id="2147491362" r:id="rId10"/>
    <p:sldLayoutId id="2147491363" r:id="rId11"/>
    <p:sldLayoutId id="2147491364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100BF-C1E0-4C1C-AB08-AD3913B45226}" type="datetimeFigureOut">
              <a:rPr lang="ru-RU" smtClean="0"/>
              <a:pPr/>
              <a:t>09.11.2020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A6EE9-8302-4300-BD39-507F4B43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444" r:id="rId1"/>
    <p:sldLayoutId id="2147491445" r:id="rId2"/>
    <p:sldLayoutId id="2147491446" r:id="rId3"/>
    <p:sldLayoutId id="2147491447" r:id="rId4"/>
    <p:sldLayoutId id="2147491448" r:id="rId5"/>
    <p:sldLayoutId id="2147491449" r:id="rId6"/>
    <p:sldLayoutId id="2147491450" r:id="rId7"/>
    <p:sldLayoutId id="2147491451" r:id="rId8"/>
    <p:sldLayoutId id="2147491452" r:id="rId9"/>
    <p:sldLayoutId id="2147491453" r:id="rId10"/>
    <p:sldLayoutId id="2147491454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jpeg"/><Relationship Id="rId5" Type="http://schemas.openxmlformats.org/officeDocument/2006/relationships/image" Target="../media/image4.emf"/><Relationship Id="rId4" Type="http://schemas.openxmlformats.org/officeDocument/2006/relationships/oleObject" Target="../embeddings/_____Microsoft_Excel_97-20031.xls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/>
          </p:cNvSpPr>
          <p:nvPr/>
        </p:nvSpPr>
        <p:spPr>
          <a:xfrm>
            <a:off x="2483768" y="332656"/>
            <a:ext cx="6120680" cy="2088232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 исполнении бюджета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Северск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октябрь 2020 года</a:t>
            </a:r>
            <a:endParaRPr lang="ru-RU" sz="3200" b="1" spc="150" dirty="0">
              <a:ln w="11430"/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680"/>
            <a:ext cx="2592288" cy="1872208"/>
          </a:xfrm>
          <a:prstGeom prst="rect">
            <a:avLst/>
          </a:prstGeom>
        </p:spPr>
      </p:pic>
      <p:pic>
        <p:nvPicPr>
          <p:cNvPr id="5" name="Picture 1" descr="C:\Users\Chesnokova\Pictures\Россия+Крым до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420888"/>
            <a:ext cx="7920880" cy="40930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4154555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02331020"/>
              </p:ext>
            </p:extLst>
          </p:nvPr>
        </p:nvGraphicFramePr>
        <p:xfrm>
          <a:off x="3632200" y="1765300"/>
          <a:ext cx="5511800" cy="401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9" name="Worksheet" r:id="rId4" imgW="5570315" imgH="4084402" progId="Excel.Sheet.8">
                  <p:embed/>
                </p:oleObj>
              </mc:Choice>
              <mc:Fallback>
                <p:oleObj name="Worksheet" r:id="rId4" imgW="5570315" imgH="4084402" progId="Excel.Sheet.8">
                  <p:embed/>
                  <p:pic>
                    <p:nvPicPr>
                      <p:cNvPr id="0" name="Picture 330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2200" y="1765300"/>
                        <a:ext cx="5511800" cy="4011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Скругленный прямоугольник 22"/>
          <p:cNvSpPr/>
          <p:nvPr/>
        </p:nvSpPr>
        <p:spPr>
          <a:xfrm>
            <a:off x="323528" y="4941168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57166"/>
            <a:ext cx="8104984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cap="none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31.10.2020</a:t>
            </a:r>
            <a:endParaRPr lang="ru-RU" sz="2000" b="1" cap="none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214282" y="357166"/>
            <a:ext cx="3929058" cy="92869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422,9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381,1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ПРОФИЦИТ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41,8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1048" name="Рисунок 27" descr="50df0d16dba0c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9999"/>
          <a:stretch>
            <a:fillRect/>
          </a:stretch>
        </p:blipFill>
        <p:spPr bwMode="auto">
          <a:xfrm>
            <a:off x="3643313" y="5072063"/>
            <a:ext cx="5000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 bwMode="auto">
          <a:xfrm>
            <a:off x="5090765" y="1601178"/>
            <a:ext cx="147897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4 720,3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6732240" y="1686774"/>
            <a:ext cx="145911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4 791,1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8" name="TextBox 37"/>
          <p:cNvSpPr txBox="1"/>
          <p:nvPr/>
        </p:nvSpPr>
        <p:spPr bwMode="auto">
          <a:xfrm>
            <a:off x="7564416" y="2736503"/>
            <a:ext cx="1008112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3 942,9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3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.;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82%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972937" y="2596803"/>
            <a:ext cx="92868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3 853,2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2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82%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 useBgFill="1">
        <p:nvSpPr>
          <p:cNvPr id="26" name="Прямоугольник 15"/>
          <p:cNvSpPr>
            <a:spLocks noChangeArrowheads="1"/>
          </p:cNvSpPr>
          <p:nvPr/>
        </p:nvSpPr>
        <p:spPr bwMode="auto">
          <a:xfrm>
            <a:off x="4171328" y="5796237"/>
            <a:ext cx="4145088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Плановый дефицит 70,8 млн.руб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28384" cy="43778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1204" name="Прямоугольник 5"/>
          <p:cNvSpPr>
            <a:spLocks noChangeArrowheads="1"/>
          </p:cNvSpPr>
          <p:nvPr/>
        </p:nvSpPr>
        <p:spPr bwMode="auto">
          <a:xfrm>
            <a:off x="1403648" y="3645024"/>
            <a:ext cx="66247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01.11.2020   </a:t>
            </a:r>
            <a:r>
              <a:rPr lang="ru-RU" sz="24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102,4 млн.руб.</a:t>
            </a:r>
            <a:endParaRPr lang="ru-RU" sz="2400" dirty="0">
              <a:solidFill>
                <a:srgbClr val="CC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5" name="Прямоугольник 7"/>
          <p:cNvSpPr>
            <a:spLocks noChangeArrowheads="1"/>
          </p:cNvSpPr>
          <p:nvPr/>
        </p:nvSpPr>
        <p:spPr bwMode="auto">
          <a:xfrm>
            <a:off x="827584" y="692696"/>
            <a:ext cx="72420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211" name="Группа 19"/>
          <p:cNvGrpSpPr>
            <a:grpSpLocks/>
          </p:cNvGrpSpPr>
          <p:nvPr/>
        </p:nvGrpSpPr>
        <p:grpSpPr bwMode="auto">
          <a:xfrm>
            <a:off x="4499992" y="4797152"/>
            <a:ext cx="3929062" cy="1500187"/>
            <a:chOff x="5286380" y="4500570"/>
            <a:chExt cx="3714744" cy="1500198"/>
          </a:xfrm>
        </p:grpSpPr>
        <p:sp useBgFill="1">
          <p:nvSpPr>
            <p:cNvPr id="51214" name="Прямоугольник 15"/>
            <p:cNvSpPr>
              <a:spLocks noChangeArrowheads="1"/>
            </p:cNvSpPr>
            <p:nvPr/>
          </p:nvSpPr>
          <p:spPr bwMode="auto">
            <a:xfrm>
              <a:off x="5478524" y="4730858"/>
              <a:ext cx="3429025" cy="923337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Оплата % за пользование кредитными ресурсами в </a:t>
              </a:r>
              <a:r>
                <a:rPr lang="ru-RU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октябре составила </a:t>
              </a:r>
              <a:r>
                <a:rPr lang="ru-RU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0,7 млн.руб</a:t>
              </a:r>
              <a:r>
                <a:rPr lang="ru-RU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286380" y="4500570"/>
              <a:ext cx="3714744" cy="1500198"/>
            </a:xfrm>
            <a:prstGeom prst="roundRect">
              <a:avLst/>
            </a:pr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51212" name="Рисунок 23" descr="fa19338c7e270d021356f66f466dfba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980728"/>
            <a:ext cx="3934768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5" descr="59ea1d56c92a515f3a829b2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797152"/>
            <a:ext cx="3716542" cy="1728192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6042604"/>
              </p:ext>
            </p:extLst>
          </p:nvPr>
        </p:nvGraphicFramePr>
        <p:xfrm>
          <a:off x="5475753" y="375446"/>
          <a:ext cx="35814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8757852"/>
              </p:ext>
            </p:extLst>
          </p:nvPr>
        </p:nvGraphicFramePr>
        <p:xfrm>
          <a:off x="214313" y="142875"/>
          <a:ext cx="4650804" cy="2417765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37341"/>
                <a:gridCol w="805721"/>
                <a:gridCol w="716716"/>
                <a:gridCol w="692465"/>
                <a:gridCol w="1598561"/>
              </a:tblGrid>
              <a:tr h="6400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.,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111,2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116,0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35,0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15,8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-19,2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45,1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291,0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291,1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437,2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422,9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-14,3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96,7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</a:tbl>
          </a:graphicData>
        </a:graphic>
      </p:graphicFrame>
      <p:cxnSp>
        <p:nvCxnSpPr>
          <p:cNvPr id="15" name="Соединительная линия уступом 14"/>
          <p:cNvCxnSpPr/>
          <p:nvPr/>
        </p:nvCxnSpPr>
        <p:spPr>
          <a:xfrm>
            <a:off x="4584258" y="1000125"/>
            <a:ext cx="2291998" cy="739254"/>
          </a:xfrm>
          <a:prstGeom prst="bentConnector3">
            <a:avLst>
              <a:gd name="adj1" fmla="val 50000"/>
            </a:avLst>
          </a:prstGeom>
          <a:ln>
            <a:solidFill>
              <a:srgbClr val="C00000"/>
            </a:solidFill>
            <a:prstDash val="sysDot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flipV="1">
            <a:off x="4644008" y="1321594"/>
            <a:ext cx="2232248" cy="48158"/>
          </a:xfrm>
          <a:prstGeom prst="bentConnector3">
            <a:avLst>
              <a:gd name="adj1" fmla="val 59964"/>
            </a:avLst>
          </a:prstGeom>
          <a:ln>
            <a:solidFill>
              <a:schemeClr val="accent1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>
            <a:off x="4572000" y="1928813"/>
            <a:ext cx="3024336" cy="564083"/>
          </a:xfrm>
          <a:prstGeom prst="bentConnector3">
            <a:avLst>
              <a:gd name="adj1" fmla="val 50000"/>
            </a:avLst>
          </a:prstGeom>
          <a:ln>
            <a:solidFill>
              <a:schemeClr val="accent5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Заголовок 9"/>
          <p:cNvSpPr txBox="1">
            <a:spLocks/>
          </p:cNvSpPr>
          <p:nvPr/>
        </p:nvSpPr>
        <p:spPr>
          <a:xfrm>
            <a:off x="3286116" y="3500438"/>
            <a:ext cx="2214578" cy="285752"/>
          </a:xfrm>
          <a:prstGeom prst="rect">
            <a:avLst/>
          </a:prstGeom>
          <a:noFill/>
        </p:spPr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</p:txBody>
      </p:sp>
      <p:sp>
        <p:nvSpPr>
          <p:cNvPr id="43" name="Заголовок 9"/>
          <p:cNvSpPr txBox="1">
            <a:spLocks/>
          </p:cNvSpPr>
          <p:nvPr/>
        </p:nvSpPr>
        <p:spPr>
          <a:xfrm>
            <a:off x="5796137" y="116632"/>
            <a:ext cx="3062144" cy="576064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за октябрь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0034" y="5929330"/>
            <a:ext cx="765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dirty="0">
              <a:latin typeface="+mn-lt"/>
              <a:cs typeface="+mn-cs"/>
            </a:endParaRPr>
          </a:p>
        </p:txBody>
      </p:sp>
      <p:graphicFrame>
        <p:nvGraphicFramePr>
          <p:cNvPr id="13" name="Objec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0732734"/>
              </p:ext>
            </p:extLst>
          </p:nvPr>
        </p:nvGraphicFramePr>
        <p:xfrm>
          <a:off x="233202" y="3717032"/>
          <a:ext cx="8820472" cy="3378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0" name="Заголовок 9"/>
          <p:cNvSpPr txBox="1">
            <a:spLocks/>
          </p:cNvSpPr>
          <p:nvPr/>
        </p:nvSpPr>
        <p:spPr>
          <a:xfrm>
            <a:off x="6643702" y="3429000"/>
            <a:ext cx="2214578" cy="1643050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Общая сумма расходов                    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октябрь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381,1 млн.руб</a:t>
            </a:r>
            <a:r>
              <a:rPr lang="ru-RU" sz="2000" b="1" cap="small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67150" y="278143"/>
            <a:ext cx="8599888" cy="38331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>
            <a:off x="1187624" y="1124744"/>
            <a:ext cx="795637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292354" y="1001346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0" y="351051"/>
            <a:ext cx="8910298" cy="3833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Итоги ОКТЯБРЯ</a:t>
            </a:r>
            <a:endParaRPr kumimoji="0" lang="ru-RU" sz="3100" b="1" i="0" u="none" strike="noStrike" kern="1200" cap="none" spc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564785" y="751641"/>
            <a:ext cx="73448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64372" y="5520631"/>
            <a:ext cx="73448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Размещена информация на едином портале Российской Федерации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(в системе «Электронный бюджет»)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Штриховая стрелка вправо 17"/>
          <p:cNvSpPr/>
          <p:nvPr/>
        </p:nvSpPr>
        <p:spPr>
          <a:xfrm>
            <a:off x="683568" y="1795404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2" name="Штриховая стрелка вправо 21"/>
          <p:cNvSpPr/>
          <p:nvPr/>
        </p:nvSpPr>
        <p:spPr>
          <a:xfrm>
            <a:off x="415485" y="4298282"/>
            <a:ext cx="1086982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1435362" y="6087290"/>
            <a:ext cx="74274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Внесены изменения в Сводную бюджетную роспись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приказами начальника Финансового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управления</a:t>
            </a:r>
          </a:p>
        </p:txBody>
      </p:sp>
      <p:sp>
        <p:nvSpPr>
          <p:cNvPr id="20" name="Прямоугольник 1"/>
          <p:cNvSpPr>
            <a:spLocks noChangeArrowheads="1"/>
          </p:cNvSpPr>
          <p:nvPr/>
        </p:nvSpPr>
        <p:spPr bwMode="auto">
          <a:xfrm>
            <a:off x="1475586" y="4926798"/>
            <a:ext cx="69464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своевременно сдана бухгалтерская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бюджетная отчетность за 9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месяцев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финансов РФ и департаменты Томской области</a:t>
            </a:r>
          </a:p>
        </p:txBody>
      </p:sp>
      <p:sp>
        <p:nvSpPr>
          <p:cNvPr id="12" name="Прямоугольник 54"/>
          <p:cNvSpPr>
            <a:spLocks noChangeArrowheads="1"/>
          </p:cNvSpPr>
          <p:nvPr/>
        </p:nvSpPr>
        <p:spPr bwMode="auto">
          <a:xfrm>
            <a:off x="1502467" y="905329"/>
            <a:ext cx="69464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buClr>
                <a:schemeClr val="tx1"/>
              </a:buClr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 и 30.10.2020 направлен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Думу ЗАТО Северск проект решения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Думы ЗАТО Северск «О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бюджете ЗАТО Северск на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и на плановый период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годов»</a:t>
            </a:r>
          </a:p>
        </p:txBody>
      </p:sp>
      <p:sp>
        <p:nvSpPr>
          <p:cNvPr id="14" name="Штриховая стрелка вправо 13"/>
          <p:cNvSpPr/>
          <p:nvPr/>
        </p:nvSpPr>
        <p:spPr>
          <a:xfrm>
            <a:off x="309066" y="2543886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1" name="Штриховая стрелка вправо 20"/>
          <p:cNvSpPr/>
          <p:nvPr/>
        </p:nvSpPr>
        <p:spPr>
          <a:xfrm>
            <a:off x="707167" y="3469098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3" name="Прямоугольник 22"/>
          <p:cNvSpPr>
            <a:spLocks noChangeArrowheads="1"/>
          </p:cNvSpPr>
          <p:nvPr/>
        </p:nvSpPr>
        <p:spPr bwMode="auto">
          <a:xfrm>
            <a:off x="1498958" y="3286711"/>
            <a:ext cx="743168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направлен в Думу ЗАТО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еверск проект решения Думы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внесении изменений в Положение о бюджетном процессе в ЗАТО Северск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Штриховая стрелка вправо 23"/>
          <p:cNvSpPr/>
          <p:nvPr/>
        </p:nvSpPr>
        <p:spPr>
          <a:xfrm>
            <a:off x="683568" y="5016507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6" name="Прямоугольник 15"/>
          <p:cNvSpPr>
            <a:spLocks noChangeArrowheads="1"/>
          </p:cNvSpPr>
          <p:nvPr/>
        </p:nvSpPr>
        <p:spPr bwMode="auto">
          <a:xfrm>
            <a:off x="1475586" y="2255219"/>
            <a:ext cx="718929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Проведена защита проекта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ЗАТО Северск на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и на плановый период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2022-2023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годов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согласительной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комиссии по рассмотрению проектов консолидированных бюджетов муниципальных образований и проблемных вопросов исполнения бюджетов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54"/>
          <p:cNvSpPr>
            <a:spLocks noChangeArrowheads="1"/>
          </p:cNvSpPr>
          <p:nvPr/>
        </p:nvSpPr>
        <p:spPr bwMode="auto">
          <a:xfrm>
            <a:off x="1488587" y="1688847"/>
            <a:ext cx="73866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Доведены предельные объемы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бюджетных ассигнований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2021-2023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годы до ГРБС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1488587" y="4097035"/>
            <a:ext cx="74274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Разработан проект постановления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Администрации ЗАТО Северск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«Об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утверждении порядка определения объема и условий предоставления субсидий бюджетных и автономным учреждениям на иные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цели»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Штриховая стрелка вправо 28"/>
          <p:cNvSpPr/>
          <p:nvPr/>
        </p:nvSpPr>
        <p:spPr>
          <a:xfrm>
            <a:off x="348294" y="5653507"/>
            <a:ext cx="1086982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0" name="Штриховая стрелка вправо 29"/>
          <p:cNvSpPr/>
          <p:nvPr/>
        </p:nvSpPr>
        <p:spPr>
          <a:xfrm>
            <a:off x="677714" y="6238856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8910298" cy="38331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О задачах в области финансов на НОЯБРЬ</a:t>
            </a: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2" name="Прямоугольник 15"/>
          <p:cNvSpPr>
            <a:spLocks noChangeArrowheads="1"/>
          </p:cNvSpPr>
          <p:nvPr/>
        </p:nvSpPr>
        <p:spPr bwMode="auto">
          <a:xfrm>
            <a:off x="1581170" y="4224223"/>
            <a:ext cx="719569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Проведение работы на постоянной основе по размещению информации на едином портале Российской Федерации (в системе «Электронный бюджет»)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251520" y="1180351"/>
            <a:ext cx="1143008" cy="582934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525601" y="2164467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4" name="Прямоугольник 16"/>
          <p:cNvSpPr>
            <a:spLocks noChangeArrowheads="1"/>
          </p:cNvSpPr>
          <p:nvPr/>
        </p:nvSpPr>
        <p:spPr bwMode="auto">
          <a:xfrm>
            <a:off x="1581170" y="5469034"/>
            <a:ext cx="696282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приказов начальника Финансового управления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внесению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изменений в сводную бюджетную роспись</a:t>
            </a:r>
            <a:endParaRPr lang="ru-RU" dirty="0"/>
          </a:p>
        </p:txBody>
      </p:sp>
      <p:sp>
        <p:nvSpPr>
          <p:cNvPr id="20" name="Штриховая стрелка вправо 19"/>
          <p:cNvSpPr/>
          <p:nvPr/>
        </p:nvSpPr>
        <p:spPr>
          <a:xfrm>
            <a:off x="506315" y="4409981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6" name="Штриховая стрелка вправо 25"/>
          <p:cNvSpPr/>
          <p:nvPr/>
        </p:nvSpPr>
        <p:spPr>
          <a:xfrm>
            <a:off x="270806" y="3177509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2" name="Прямоугольник 1"/>
          <p:cNvSpPr>
            <a:spLocks noChangeArrowheads="1"/>
          </p:cNvSpPr>
          <p:nvPr/>
        </p:nvSpPr>
        <p:spPr bwMode="auto">
          <a:xfrm>
            <a:off x="1571176" y="2041510"/>
            <a:ext cx="720568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Администрации ЗАТО Северск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 утверждении отчетов об исполнении бюджета ЗАТО Северск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месяцев 2020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года»</a:t>
            </a:r>
          </a:p>
        </p:txBody>
      </p:sp>
      <p:sp>
        <p:nvSpPr>
          <p:cNvPr id="15" name="Штриховая стрелка вправо 14"/>
          <p:cNvSpPr/>
          <p:nvPr/>
        </p:nvSpPr>
        <p:spPr>
          <a:xfrm>
            <a:off x="270806" y="5530016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6" name="Прямоугольник 54"/>
          <p:cNvSpPr>
            <a:spLocks noChangeArrowheads="1"/>
          </p:cNvSpPr>
          <p:nvPr/>
        </p:nvSpPr>
        <p:spPr bwMode="auto">
          <a:xfrm>
            <a:off x="1606053" y="845768"/>
            <a:ext cx="747319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работы над проектом бюджета ЗАТО Северск 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2021-2023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материалов и представление проекта: 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публичных слушаниях; 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Комиссии по рассмотрению проекта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"/>
          <p:cNvSpPr>
            <a:spLocks noChangeArrowheads="1"/>
          </p:cNvSpPr>
          <p:nvPr/>
        </p:nvSpPr>
        <p:spPr bwMode="auto">
          <a:xfrm>
            <a:off x="1549093" y="3008518"/>
            <a:ext cx="720568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сдача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бухгалтерской 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отчетности, мониторингов об исполнении бюджета за 10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месяцев в Министерство финансов РФ и департаменты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Томской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9005</TotalTime>
  <Words>394</Words>
  <Application>Microsoft Office PowerPoint</Application>
  <PresentationFormat>Экран (4:3)</PresentationFormat>
  <Paragraphs>79</Paragraphs>
  <Slides>6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7" baseType="lpstr">
      <vt:lpstr>Arial Unicode MS</vt:lpstr>
      <vt:lpstr>Batang</vt:lpstr>
      <vt:lpstr>Arial</vt:lpstr>
      <vt:lpstr>Calibri</vt:lpstr>
      <vt:lpstr>Times New Roman</vt:lpstr>
      <vt:lpstr>Тема5</vt:lpstr>
      <vt:lpstr>Тема2</vt:lpstr>
      <vt:lpstr>Специальное оформление</vt:lpstr>
      <vt:lpstr>1_Специальное оформление</vt:lpstr>
      <vt:lpstr>Тема Office</vt:lpstr>
      <vt:lpstr>Worksheet</vt:lpstr>
      <vt:lpstr>Презентация PowerPoint</vt:lpstr>
      <vt:lpstr>ИСПОЛНЕНИЕ БЮДЖЕТА ЗАТО СЕВЕРСК на 31.10.2020</vt:lpstr>
      <vt:lpstr>МУНИЦИПАЛЬНЫЙ ДОЛГ</vt:lpstr>
      <vt:lpstr>Презентация PowerPoint</vt:lpstr>
      <vt:lpstr>     </vt:lpstr>
      <vt:lpstr>   О задачах в области финансов на НОЯБРЬ   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Alexandra Parfenenko</cp:lastModifiedBy>
  <cp:revision>1482</cp:revision>
  <cp:lastPrinted>2019-04-29T02:12:51Z</cp:lastPrinted>
  <dcterms:created xsi:type="dcterms:W3CDTF">2014-04-07T04:52:52Z</dcterms:created>
  <dcterms:modified xsi:type="dcterms:W3CDTF">2020-11-09T09:52:29Z</dcterms:modified>
</cp:coreProperties>
</file>