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7" r:id="rId4"/>
    <p:sldMasterId id="2147491443" r:id="rId5"/>
  </p:sldMasterIdLst>
  <p:notesMasterIdLst>
    <p:notesMasterId r:id="rId12"/>
  </p:notesMasterIdLst>
  <p:handoutMasterIdLst>
    <p:handoutMasterId r:id="rId13"/>
  </p:handoutMasterIdLst>
  <p:sldIdLst>
    <p:sldId id="289" r:id="rId6"/>
    <p:sldId id="261" r:id="rId7"/>
    <p:sldId id="276" r:id="rId8"/>
    <p:sldId id="272" r:id="rId9"/>
    <p:sldId id="291" r:id="rId10"/>
    <p:sldId id="281" r:id="rId11"/>
  </p:sldIdLst>
  <p:sldSz cx="9144000" cy="6858000" type="screen4x3"/>
  <p:notesSz cx="6735763" cy="986631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0000"/>
    <a:srgbClr val="CC0000"/>
    <a:srgbClr val="A50021"/>
    <a:srgbClr val="996633"/>
    <a:srgbClr val="800000"/>
    <a:srgbClr val="FFFFFF"/>
    <a:srgbClr val="FFFFCC"/>
    <a:srgbClr val="0066FF"/>
    <a:srgbClr val="FFFF00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EB344D84-9AFB-497E-A393-DC336BA19D2E}" styleName="Средний стиль 3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88" autoAdjust="0"/>
    <p:restoredTop sz="96788" autoAdjust="0"/>
  </p:normalViewPr>
  <p:slideViewPr>
    <p:cSldViewPr>
      <p:cViewPr varScale="1">
        <p:scale>
          <a:sx n="89" d="100"/>
          <a:sy n="89" d="100"/>
        </p:scale>
        <p:origin x="701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2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5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0599815274750939"/>
          <c:y val="8.5071043585068798E-2"/>
          <c:w val="0.5380347110304512"/>
          <c:h val="0.86239166881384088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10"/>
          <c:dPt>
            <c:idx val="0"/>
            <c:bubble3D val="0"/>
            <c:spPr>
              <a:solidFill>
                <a:srgbClr val="C00000"/>
              </a:solidFill>
            </c:spPr>
          </c:dPt>
          <c:dPt>
            <c:idx val="2"/>
            <c:bubble3D val="0"/>
            <c:spPr>
              <a:solidFill>
                <a:schemeClr val="accent5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-2.3127207156949842E-2"/>
                  <c:y val="-4.3958108628021318E-3"/>
                </c:manualLayout>
              </c:layout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19%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8.062433685151156E-2"/>
                  <c:y val="-0.15316619905270598"/>
                </c:manualLayout>
              </c:layout>
              <c:tx>
                <c:rich>
                  <a:bodyPr/>
                  <a:lstStyle/>
                  <a:p>
                    <a:pPr>
                      <a:defRPr sz="1618" b="0" i="0" u="none" strike="noStrike" baseline="0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</a:defRPr>
                    </a:pPr>
                    <a:r>
                      <a:rPr lang="en-US" sz="1613" b="1" i="0" strike="noStrike" dirty="0" smtClean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rPr>
                      <a:t>3%</a:t>
                    </a:r>
                    <a:endParaRPr lang="en-US" sz="1484" b="1" i="0" strike="noStrike" dirty="0">
                      <a:solidFill>
                        <a:schemeClr val="tx1"/>
                      </a:solidFill>
                      <a:latin typeface="Times New Roman"/>
                      <a:cs typeface="Times New Roman"/>
                    </a:endParaRPr>
                  </a:p>
                </c:rich>
              </c:tx>
              <c:spPr/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 sz="1613" b="1" i="0" u="none" strike="noStrike" baseline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</a:defRPr>
                    </a:pPr>
                    <a:r>
                      <a:rPr lang="en-US" dirty="0" smtClean="0"/>
                      <a:t>78%</a:t>
                    </a:r>
                    <a:endParaRPr lang="en-US" dirty="0"/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 w="25197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20" b="1" i="0" u="none" strike="noStrike" baseline="0">
                    <a:solidFill>
                      <a:srgbClr val="FFFFFF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Лист1!$A$2:$A$4</c:f>
              <c:strCache>
                <c:ptCount val="3"/>
                <c:pt idx="0">
                  <c:v>Кв. 1</c:v>
                </c:pt>
                <c:pt idx="1">
                  <c:v>Кв. 2</c:v>
                </c:pt>
                <c:pt idx="2">
                  <c:v>Кв. 3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65.2</c:v>
                </c:pt>
                <c:pt idx="1">
                  <c:v>9.4</c:v>
                </c:pt>
                <c:pt idx="2">
                  <c:v>268.7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223"/>
        <c:holeSize val="14"/>
      </c:doughnutChart>
      <c:spPr>
        <a:noFill/>
        <a:ln w="25321">
          <a:noFill/>
        </a:ln>
      </c:spPr>
    </c:plotArea>
    <c:plotVisOnly val="1"/>
    <c:dispBlanksAs val="zero"/>
    <c:showDLblsOverMax val="0"/>
  </c:chart>
  <c:txPr>
    <a:bodyPr/>
    <a:lstStyle/>
    <a:p>
      <a:pPr>
        <a:defRPr sz="1620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094280597502491"/>
          <c:y val="4.3196542997767741E-2"/>
          <c:w val="0.50925514449011833"/>
          <c:h val="0.6498054474708385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1">
                <a:lumMod val="50000"/>
              </a:schemeClr>
            </a:solidFill>
            <a:scene3d>
              <a:camera prst="orthographicFront"/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c:spPr>
          <c:invertIfNegative val="0"/>
          <c:dLbls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2,1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53" b="1" i="0" u="none" strike="noStrike" baseline="0">
                    <a:solidFill>
                      <a:srgbClr val="000000"/>
                    </a:solidFill>
                    <a:latin typeface="Times New Roman"/>
                    <a:ea typeface="Times New Roman"/>
                    <a:cs typeface="Times New Roman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Лист1!$A$2:$A$15</c:f>
              <c:strCache>
                <c:ptCount val="12"/>
                <c:pt idx="0">
                  <c:v>УО</c:v>
                </c:pt>
                <c:pt idx="1">
                  <c:v>Управление культуры</c:v>
                </c:pt>
                <c:pt idx="2">
                  <c:v>УМСП ФКиС</c:v>
                </c:pt>
                <c:pt idx="3">
                  <c:v>УЖКХ ТиС</c:v>
                </c:pt>
                <c:pt idx="4">
                  <c:v>Администрация</c:v>
                </c:pt>
                <c:pt idx="5">
                  <c:v>УКС</c:v>
                </c:pt>
                <c:pt idx="6">
                  <c:v>Дума ЗАТО Северск</c:v>
                </c:pt>
                <c:pt idx="7">
                  <c:v>УИО</c:v>
                </c:pt>
                <c:pt idx="8">
                  <c:v>УВГТ</c:v>
                </c:pt>
                <c:pt idx="9">
                  <c:v>Финансовое управление</c:v>
                </c:pt>
                <c:pt idx="10">
                  <c:v>Управление ЧС</c:v>
                </c:pt>
                <c:pt idx="11">
                  <c:v>Счетная палата</c:v>
                </c:pt>
              </c:strCache>
            </c:strRef>
          </c:cat>
          <c:val>
            <c:numRef>
              <c:f>Лист1!$B$2:$B$13</c:f>
              <c:numCache>
                <c:formatCode>#,##0.0</c:formatCode>
                <c:ptCount val="12"/>
                <c:pt idx="0">
                  <c:v>167.8</c:v>
                </c:pt>
                <c:pt idx="1">
                  <c:v>34.200000000000003</c:v>
                </c:pt>
                <c:pt idx="2">
                  <c:v>33.700000000000003</c:v>
                </c:pt>
                <c:pt idx="3">
                  <c:v>29.8</c:v>
                </c:pt>
                <c:pt idx="4">
                  <c:v>25.1</c:v>
                </c:pt>
                <c:pt idx="5">
                  <c:v>17.899999999999999</c:v>
                </c:pt>
                <c:pt idx="6">
                  <c:v>6.3</c:v>
                </c:pt>
                <c:pt idx="7">
                  <c:v>4.2</c:v>
                </c:pt>
                <c:pt idx="8">
                  <c:v>4.0999999999999996</c:v>
                </c:pt>
                <c:pt idx="9">
                  <c:v>2.8</c:v>
                </c:pt>
                <c:pt idx="10">
                  <c:v>2.1</c:v>
                </c:pt>
                <c:pt idx="11">
                  <c:v>0.9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86006672"/>
        <c:axId val="186007064"/>
      </c:barChart>
      <c:catAx>
        <c:axId val="186006672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 sz="1009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86007064"/>
        <c:crosses val="autoZero"/>
        <c:auto val="1"/>
        <c:lblAlgn val="ctr"/>
        <c:lblOffset val="100"/>
        <c:noMultiLvlLbl val="0"/>
      </c:catAx>
      <c:valAx>
        <c:axId val="186007064"/>
        <c:scaling>
          <c:orientation val="minMax"/>
        </c:scaling>
        <c:delete val="0"/>
        <c:axPos val="b"/>
        <c:numFmt formatCode="#,##0.0" sourceLinked="1"/>
        <c:majorTickMark val="out"/>
        <c:minorTickMark val="none"/>
        <c:tickLblPos val="nextTo"/>
        <c:spPr>
          <a:ln>
            <a:solidFill>
              <a:schemeClr val="bg1">
                <a:lumMod val="95000"/>
              </a:schemeClr>
            </a:solidFill>
          </a:ln>
        </c:spPr>
        <c:txPr>
          <a:bodyPr rot="0" vert="horz"/>
          <a:lstStyle/>
          <a:p>
            <a:pPr>
              <a:defRPr sz="1453" b="0" i="0" u="none" strike="noStrike" baseline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1860066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2382" b="0" i="0" u="none" strike="noStrike" baseline="0">
          <a:solidFill>
            <a:srgbClr val="000000"/>
          </a:solidFill>
          <a:latin typeface="Calibri"/>
          <a:ea typeface="Calibri"/>
          <a:cs typeface="Calibri"/>
        </a:defRPr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653B44C-4453-41BE-BF76-35C5C4784C82}" type="datetimeFigureOut">
              <a:rPr lang="ru-RU"/>
              <a:pPr>
                <a:defRPr/>
              </a:pPr>
              <a:t>09.10.2020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57CD9EB-B4F9-4BDE-92DD-4C1BCE3BB5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7531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627" y="1"/>
            <a:ext cx="2919565" cy="493395"/>
          </a:xfrm>
          <a:prstGeom prst="rect">
            <a:avLst/>
          </a:prstGeom>
        </p:spPr>
        <p:txBody>
          <a:bodyPr vert="horz" lIns="91734" tIns="45866" rIns="91734" bIns="45866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0D64BA5-D47A-4F89-93D1-59DB6A49308B}" type="datetimeFigureOut">
              <a:rPr lang="ru-RU"/>
              <a:pPr>
                <a:defRPr/>
              </a:pPr>
              <a:t>09.10.2020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8525" y="738188"/>
            <a:ext cx="4938713" cy="37036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34" tIns="45866" rIns="91734" bIns="45866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262" y="4686459"/>
            <a:ext cx="5389240" cy="4440555"/>
          </a:xfrm>
          <a:prstGeom prst="rect">
            <a:avLst/>
          </a:prstGeom>
        </p:spPr>
        <p:txBody>
          <a:bodyPr vert="horz" lIns="91734" tIns="45866" rIns="91734" bIns="45866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1332"/>
            <a:ext cx="2919565" cy="493394"/>
          </a:xfrm>
          <a:prstGeom prst="rect">
            <a:avLst/>
          </a:prstGeom>
        </p:spPr>
        <p:txBody>
          <a:bodyPr vert="horz" lIns="91734" tIns="45866" rIns="91734" bIns="45866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627" y="9371332"/>
            <a:ext cx="2919565" cy="493394"/>
          </a:xfrm>
          <a:prstGeom prst="rect">
            <a:avLst/>
          </a:prstGeom>
        </p:spPr>
        <p:txBody>
          <a:bodyPr vert="horz" wrap="square" lIns="91734" tIns="45866" rIns="91734" bIns="458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62094B-BDDB-4DDC-B325-BE4FBE23668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416833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14899555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8701858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05686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909928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E4652B3-CCA4-4628-90BF-83957684703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0844368"/>
      </p:ext>
    </p:extLst>
  </p:cSld>
  <p:clrMapOvr>
    <a:masterClrMapping/>
  </p:clrMapOvr>
  <p:transition spd="slow" advClick="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3ACA0C-8332-4C82-90C8-B043CB8B013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1364005"/>
      </p:ext>
    </p:extLst>
  </p:cSld>
  <p:clrMapOvr>
    <a:masterClrMapping/>
  </p:clrMapOvr>
  <p:transition spd="slow" advClick="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1999E9-E1D2-442A-A908-C4E9018716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1238748"/>
      </p:ext>
    </p:extLst>
  </p:cSld>
  <p:clrMapOvr>
    <a:masterClrMapping/>
  </p:clrMapOvr>
  <p:transition spd="slow" advClick="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9863" y="1709738"/>
            <a:ext cx="3559175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151438" y="1709738"/>
            <a:ext cx="3560762" cy="45989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465C01-6D0F-4469-BAD3-B8CD675CEBF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045873"/>
      </p:ext>
    </p:extLst>
  </p:cSld>
  <p:clrMapOvr>
    <a:masterClrMapping/>
  </p:clrMapOvr>
  <p:transition spd="slow" advClick="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842B3E7-CA4E-4899-AE44-16FF9FC0F87E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8877849"/>
      </p:ext>
    </p:extLst>
  </p:cSld>
  <p:clrMapOvr>
    <a:masterClrMapping/>
  </p:clrMapOvr>
  <p:transition spd="slow" advClick="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977531-6A97-4839-AC1A-306D862A35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0158676"/>
      </p:ext>
    </p:extLst>
  </p:cSld>
  <p:clrMapOvr>
    <a:masterClrMapping/>
  </p:clrMapOvr>
  <p:transition spd="slow" advClick="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BB6B859-A4D7-49BF-9E06-90ECCACAD9E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695091"/>
      </p:ext>
    </p:extLst>
  </p:cSld>
  <p:clrMapOvr>
    <a:masterClrMapping/>
  </p:clrMapOvr>
  <p:transition spd="slow" advClick="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3EB4CC4-2160-4D50-A18A-105AA5C92F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2647658"/>
      </p:ext>
    </p:extLst>
  </p:cSld>
  <p:clrMapOvr>
    <a:masterClrMapping/>
  </p:clrMapOvr>
  <p:transition spd="slow" advClick="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555D2E1-4D02-446C-8E22-A7F655DA6D2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516861"/>
      </p:ext>
    </p:extLst>
  </p:cSld>
  <p:clrMapOvr>
    <a:masterClrMapping/>
  </p:clrMapOvr>
  <p:transition spd="slow" advClick="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7FC1D7-351E-4AB5-91A9-7AE07D5CBBE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335940"/>
      </p:ext>
    </p:extLst>
  </p:cSld>
  <p:clrMapOvr>
    <a:masterClrMapping/>
  </p:clrMapOvr>
  <p:transition spd="slow" advClick="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94513" y="214313"/>
            <a:ext cx="1817687" cy="60944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439863" y="214313"/>
            <a:ext cx="5302250" cy="60944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981144-F38F-4339-A06C-6BE932C2090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762789"/>
      </p:ext>
    </p:extLst>
  </p:cSld>
  <p:clrMapOvr>
    <a:masterClrMapping/>
  </p:clrMapOvr>
  <p:transition spd="slow" advClick="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9789587"/>
      </p:ext>
    </p:extLst>
  </p:cSld>
  <p:clrMapOvr>
    <a:masterClrMapping/>
  </p:clrMapOvr>
  <p:transition spd="slow" advClick="0"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992709"/>
      </p:ext>
    </p:extLst>
  </p:cSld>
  <p:clrMapOvr>
    <a:masterClrMapping/>
  </p:clrMapOvr>
  <p:transition spd="slow" advClick="0"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993571728"/>
      </p:ext>
    </p:extLst>
  </p:cSld>
  <p:clrMapOvr>
    <a:masterClrMapping/>
  </p:clrMapOvr>
  <p:transition spd="slow" advClick="0"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1180185"/>
      </p:ext>
    </p:extLst>
  </p:cSld>
  <p:clrMapOvr>
    <a:masterClrMapping/>
  </p:clrMapOvr>
  <p:transition spd="slow" advClick="0"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3632477"/>
      </p:ext>
    </p:extLst>
  </p:cSld>
  <p:clrMapOvr>
    <a:masterClrMapping/>
  </p:clrMapOvr>
  <p:transition spd="slow" advClick="0"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404063"/>
      </p:ext>
    </p:extLst>
  </p:cSld>
  <p:clrMapOvr>
    <a:masterClrMapping/>
  </p:clrMapOvr>
  <p:transition spd="slow" advClick="0"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9324758"/>
      </p:ext>
    </p:extLst>
  </p:cSld>
  <p:clrMapOvr>
    <a:masterClrMapping/>
  </p:clrMapOvr>
  <p:transition spd="slow" advClick="0"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137265537"/>
      </p:ext>
    </p:extLst>
  </p:cSld>
  <p:clrMapOvr>
    <a:masterClrMapping/>
  </p:clrMapOvr>
  <p:transition spd="slow" advClick="0"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012542637"/>
      </p:ext>
    </p:extLst>
  </p:cSld>
  <p:clrMapOvr>
    <a:masterClrMapping/>
  </p:clrMapOvr>
  <p:transition spd="slow" advClick="0"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254166"/>
      </p:ext>
    </p:extLst>
  </p:cSld>
  <p:clrMapOvr>
    <a:masterClrMapping/>
  </p:clrMapOvr>
  <p:transition spd="slow" advClick="0"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45259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6885174"/>
      </p:ext>
    </p:extLst>
  </p:cSld>
  <p:clrMapOvr>
    <a:masterClrMapping/>
  </p:clrMapOvr>
  <p:transition spd="slow" advClick="0"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B09BC88-8F25-4134-BDBD-D4C027AA929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8682112"/>
      </p:ext>
    </p:extLst>
  </p:cSld>
  <p:clrMapOvr>
    <a:masterClrMapping/>
  </p:clrMapOvr>
  <p:transition spd="slow" advClick="0">
    <p:circl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E791B07-701B-4125-8826-020CAAE7197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39453"/>
      </p:ext>
    </p:extLst>
  </p:cSld>
  <p:clrMapOvr>
    <a:masterClrMapping/>
  </p:clrMapOvr>
  <p:transition spd="slow" advClick="0">
    <p:circl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6FCA9C8-9310-4806-9CB0-9F2CEE3EBF8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9272894"/>
      </p:ext>
    </p:extLst>
  </p:cSld>
  <p:clrMapOvr>
    <a:masterClrMapping/>
  </p:clrMapOvr>
  <p:transition spd="slow" advClick="0">
    <p:circl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517C1B-D785-406F-AB85-494446686C8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588229"/>
      </p:ext>
    </p:extLst>
  </p:cSld>
  <p:clrMapOvr>
    <a:masterClrMapping/>
  </p:clrMapOvr>
  <p:transition spd="slow" advClick="0">
    <p:circl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6218C1F-192F-4E89-9399-4A06B881115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89556"/>
      </p:ext>
    </p:extLst>
  </p:cSld>
  <p:clrMapOvr>
    <a:masterClrMapping/>
  </p:clrMapOvr>
  <p:transition spd="slow" advClick="0">
    <p:circl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E4C841B-A0AE-4C03-9367-6C752670958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585096"/>
      </p:ext>
    </p:extLst>
  </p:cSld>
  <p:clrMapOvr>
    <a:masterClrMapping/>
  </p:clrMapOvr>
  <p:transition spd="slow" advClick="0">
    <p:circl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241DE6-FF6F-4A48-A5EC-F30807CE1F0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436251"/>
      </p:ext>
    </p:extLst>
  </p:cSld>
  <p:clrMapOvr>
    <a:masterClrMapping/>
  </p:clrMapOvr>
  <p:transition spd="slow" advClick="0">
    <p:circl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5A7AA12-61F4-41B0-B179-14F24EA62A47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0652347"/>
      </p:ext>
    </p:extLst>
  </p:cSld>
  <p:clrMapOvr>
    <a:masterClrMapping/>
  </p:clrMapOvr>
  <p:transition spd="slow" advClick="0">
    <p:circl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0364546-DD79-4A5D-B784-AC07F3B2D581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244040"/>
      </p:ext>
    </p:extLst>
  </p:cSld>
  <p:clrMapOvr>
    <a:masterClrMapping/>
  </p:clrMapOvr>
  <p:transition spd="slow" advClick="0">
    <p:circl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66C2FAD-CD10-498B-A735-43F5D63D1F9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139803"/>
      </p:ext>
    </p:extLst>
  </p:cSld>
  <p:clrMapOvr>
    <a:masterClrMapping/>
  </p:clrMapOvr>
  <p:transition spd="slow" advClick="0">
    <p:circl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F88B4DE-1E9F-4E8D-AC17-4448E62734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591277"/>
      </p:ext>
    </p:extLst>
  </p:cSld>
  <p:clrMapOvr>
    <a:masterClrMapping/>
  </p:clrMapOvr>
  <p:transition spd="slow" advClick="0">
    <p:circl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ED42169-67BC-4D76-9370-FDE8ECC56CF3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6260349"/>
      </p:ext>
    </p:extLst>
  </p:cSld>
  <p:clrMapOvr>
    <a:masterClrMapping/>
  </p:clrMapOvr>
  <p:transition spd="slow" advClick="0">
    <p:circl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583FA4E-BDB6-432A-9D4A-F08292CD993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8882611"/>
      </p:ext>
    </p:extLst>
  </p:cSld>
  <p:clrMapOvr>
    <a:masterClrMapping/>
  </p:clrMapOvr>
  <p:transition spd="slow" advClick="0">
    <p:circl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4519FD5-1E7D-4AE4-999B-86AE51CE0E7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9570834"/>
      </p:ext>
    </p:extLst>
  </p:cSld>
  <p:clrMapOvr>
    <a:masterClrMapping/>
  </p:clrMapOvr>
  <p:transition spd="slow" advClick="0">
    <p:circl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B1FE78B-1AD3-4BE7-BB74-17B1B56EB1F4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702835"/>
      </p:ext>
    </p:extLst>
  </p:cSld>
  <p:clrMapOvr>
    <a:masterClrMapping/>
  </p:clrMapOvr>
  <p:transition spd="slow" advClick="0">
    <p:circl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73688" y="2420938"/>
            <a:ext cx="3313112" cy="23764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6712281-ED80-4221-B888-115307E14D5F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880188"/>
      </p:ext>
    </p:extLst>
  </p:cSld>
  <p:clrMapOvr>
    <a:masterClrMapping/>
  </p:clrMapOvr>
  <p:transition spd="slow" advClick="0">
    <p:circl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5161AA-19D5-49E8-87C9-5687CFC7A326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835135"/>
      </p:ext>
    </p:extLst>
  </p:cSld>
  <p:clrMapOvr>
    <a:masterClrMapping/>
  </p:clrMapOvr>
  <p:transition spd="slow" advClick="0">
    <p:circl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15C324F-4A0F-4C1A-8E9A-5B3F450907E5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8259768"/>
      </p:ext>
    </p:extLst>
  </p:cSld>
  <p:clrMapOvr>
    <a:masterClrMapping/>
  </p:clrMapOvr>
  <p:transition spd="slow" advClick="0">
    <p:circl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1859441-7BB1-46E3-BDCC-A9FF6FFF5E1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541195"/>
      </p:ext>
    </p:extLst>
  </p:cSld>
  <p:clrMapOvr>
    <a:masterClrMapping/>
  </p:clrMapOvr>
  <p:transition spd="slow" advClick="0">
    <p:circl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08417348-3ED3-4617-B0B3-FBDBC0261730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9641224"/>
      </p:ext>
    </p:extLst>
  </p:cSld>
  <p:clrMapOvr>
    <a:masterClrMapping/>
  </p:clrMapOvr>
  <p:transition spd="slow" advClick="0">
    <p:circl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BB36CE1-7F00-434E-B937-5A3D7F69931B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743576"/>
      </p:ext>
    </p:extLst>
  </p:cSld>
  <p:clrMapOvr>
    <a:masterClrMapping/>
  </p:clrMapOvr>
  <p:transition spd="slow" advClick="0">
    <p:circl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CF048E1-D812-41A6-BFAF-90EEEA17311D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2916304"/>
      </p:ext>
    </p:extLst>
  </p:cSld>
  <p:clrMapOvr>
    <a:masterClrMapping/>
  </p:clrMapOvr>
  <p:transition spd="slow" advClick="0">
    <p:circl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54875" y="-104775"/>
            <a:ext cx="1781175" cy="490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08175" y="-104775"/>
            <a:ext cx="5194300" cy="490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52066C7-C23A-4198-BBB1-5C04794B866C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742827"/>
      </p:ext>
    </p:extLst>
  </p:cSld>
  <p:clrMapOvr>
    <a:masterClrMapping/>
  </p:clrMapOvr>
  <p:transition spd="slow" advClick="0">
    <p:circl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8175" y="-104775"/>
            <a:ext cx="7127875" cy="1012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08175" y="2420938"/>
            <a:ext cx="3313113" cy="23764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73688" y="2420938"/>
            <a:ext cx="3313112" cy="111125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73688" y="3684588"/>
            <a:ext cx="3313112" cy="111283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3DE29D74-A0F7-48A8-9F09-CA382745C472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7251081"/>
      </p:ext>
    </p:extLst>
  </p:cSld>
  <p:clrMapOvr>
    <a:masterClrMapping/>
  </p:clrMapOvr>
  <p:transition spd="slow" advClick="0">
    <p:circl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CB878-399B-45DA-983C-B1B6E82BDA16}" type="datetimeFigureOut">
              <a:rPr lang="en-US" smtClean="0"/>
              <a:pPr>
                <a:defRPr/>
              </a:pPr>
              <a:t>10/9/2020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C8646-D9D8-4E8B-9A10-E3AA442BC67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6B7548B-CEA9-4C22-9195-9DBCA81CB8D7}" type="datetimeFigureOut">
              <a:rPr lang="en-US" smtClean="0"/>
              <a:pPr>
                <a:defRPr/>
              </a:pPr>
              <a:t>10/9/2020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E9F36-41E0-49B0-A1E3-E8C239D5223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48646E3-801A-4CAE-AA83-EE8C4F1E9B44}" type="datetimeFigureOut">
              <a:rPr lang="en-US" smtClean="0"/>
              <a:pPr>
                <a:defRPr/>
              </a:pPr>
              <a:t>10/9/2020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26F907-B7C2-48E5-8277-7539A1328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3782C22-FB9A-486A-9524-8012791FA956}" type="datetimeFigureOut">
              <a:rPr lang="en-US" smtClean="0"/>
              <a:pPr>
                <a:defRPr/>
              </a:pPr>
              <a:t>10/9/2020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65528-0E97-42C3-8E8C-E607446A734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19749-FD63-4358-B3C8-E5A352393C33}" type="datetimeFigureOut">
              <a:rPr lang="en-US" smtClean="0"/>
              <a:pPr>
                <a:defRPr/>
              </a:pPr>
              <a:t>10/9/2020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1A525-7D97-4BC4-8208-BC70E59142D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081902-CD95-4F2B-8690-4A4F06AE6967}" type="datetimeFigureOut">
              <a:rPr lang="en-US" smtClean="0"/>
              <a:pPr>
                <a:defRPr/>
              </a:pPr>
              <a:t>10/9/2020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94356-DB5E-428E-AEC1-BEE6D52692C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AF82BA-5C31-4F29-AA82-ADE83EA09A49}" type="datetimeFigureOut">
              <a:rPr lang="en-US" smtClean="0"/>
              <a:pPr>
                <a:defRPr/>
              </a:pPr>
              <a:t>10/9/2020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9EC35C-2737-4F0C-9E9F-6696331118D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515144-0864-4DDF-A125-ADB4CD484C0F}" type="datetimeFigureOut">
              <a:rPr lang="en-US" smtClean="0"/>
              <a:pPr>
                <a:defRPr/>
              </a:pPr>
              <a:t>10/9/2020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F21963-1BA9-47ED-A595-7BA08036AB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1F24BA6-68E3-487F-AA14-32750A15934A}" type="datetimeFigureOut">
              <a:rPr lang="en-US" smtClean="0"/>
              <a:pPr>
                <a:defRPr/>
              </a:pPr>
              <a:t>10/9/2020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97C2E8-4B75-416F-8A20-11C7F667D51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B22C11-DC5F-4D07-A281-0D7D7874A05C}" type="datetimeFigureOut">
              <a:rPr lang="en-US" smtClean="0"/>
              <a:pPr>
                <a:defRPr/>
              </a:pPr>
              <a:t>10/9/2020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BE997-369F-40EC-BBC2-43003B88E88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9F302BB-514D-4B14-861C-2DC5CBD12805}" type="datetimeFigureOut">
              <a:rPr lang="en-US" smtClean="0"/>
              <a:pPr>
                <a:defRPr/>
              </a:pPr>
              <a:t>10/9/2020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7F1781-3CB4-4B75-8D4F-13CEA529F32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439863" y="214313"/>
            <a:ext cx="727233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39863" y="1709738"/>
            <a:ext cx="7272337" cy="459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29650" y="6237288"/>
            <a:ext cx="576263" cy="38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2000" b="1">
                <a:solidFill>
                  <a:srgbClr val="FFFFFF"/>
                </a:solidFill>
              </a:defRPr>
            </a:lvl1pPr>
          </a:lstStyle>
          <a:p>
            <a:fld id="{934A6EE9-8302-4300-BD39-507F4B43A379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314" r:id="rId1"/>
    <p:sldLayoutId id="2147491315" r:id="rId2"/>
    <p:sldLayoutId id="2147491316" r:id="rId3"/>
    <p:sldLayoutId id="2147491317" r:id="rId4"/>
    <p:sldLayoutId id="2147491318" r:id="rId5"/>
    <p:sldLayoutId id="2147491319" r:id="rId6"/>
    <p:sldLayoutId id="2147491320" r:id="rId7"/>
    <p:sldLayoutId id="2147491321" r:id="rId8"/>
    <p:sldLayoutId id="2147491322" r:id="rId9"/>
    <p:sldLayoutId id="2147491323" r:id="rId10"/>
    <p:sldLayoutId id="2147491324" r:id="rId11"/>
  </p:sldLayoutIdLst>
  <p:transition spd="slow" advClick="0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55650" y="1773238"/>
            <a:ext cx="7777163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ЕДИНАЯ СИСТЕМА УПРАВЛЕНИЯ </a:t>
            </a:r>
            <a:br>
              <a:rPr lang="ru-RU" smtClean="0"/>
            </a:br>
            <a:r>
              <a:rPr lang="ru-RU" smtClean="0"/>
              <a:t>ОБЩЕСТВЕННЫМИ ФИНАНСАМИ </a:t>
            </a:r>
            <a:br>
              <a:rPr lang="ru-RU" smtClean="0"/>
            </a:br>
            <a:r>
              <a:rPr lang="ru-RU" smtClean="0"/>
              <a:t>И ЭКОНОМИКОЙ</a:t>
            </a:r>
            <a:br>
              <a:rPr lang="ru-RU" smtClean="0"/>
            </a:br>
            <a:endParaRPr lang="ru-RU" smtClean="0"/>
          </a:p>
        </p:txBody>
      </p:sp>
      <p:pic>
        <p:nvPicPr>
          <p:cNvPr id="4099" name="Picture 7" descr="лого copy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5530850"/>
            <a:ext cx="10795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91330" r:id="rId1"/>
    <p:sldLayoutId id="2147491331" r:id="rId2"/>
    <p:sldLayoutId id="2147491332" r:id="rId3"/>
    <p:sldLayoutId id="2147491333" r:id="rId4"/>
    <p:sldLayoutId id="2147491334" r:id="rId5"/>
    <p:sldLayoutId id="2147491335" r:id="rId6"/>
    <p:sldLayoutId id="2147491336" r:id="rId7"/>
    <p:sldLayoutId id="2147491337" r:id="rId8"/>
    <p:sldLayoutId id="2147491338" r:id="rId9"/>
    <p:sldLayoutId id="2147491339" r:id="rId10"/>
    <p:sldLayoutId id="2147491340" r:id="rId11"/>
  </p:sldLayoutIdLst>
  <p:transition spd="slow" advClick="0">
    <p:circle/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Arial Unicode MS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5124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102BD3BC-8F8A-420F-93BC-A5CCF10DF619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41" r:id="rId1"/>
    <p:sldLayoutId id="2147491342" r:id="rId2"/>
    <p:sldLayoutId id="2147491343" r:id="rId3"/>
    <p:sldLayoutId id="2147491344" r:id="rId4"/>
    <p:sldLayoutId id="2147491345" r:id="rId5"/>
    <p:sldLayoutId id="2147491346" r:id="rId6"/>
    <p:sldLayoutId id="2147491347" r:id="rId7"/>
    <p:sldLayoutId id="2147491348" r:id="rId8"/>
    <p:sldLayoutId id="2147491349" r:id="rId9"/>
    <p:sldLayoutId id="2147491350" r:id="rId10"/>
    <p:sldLayoutId id="2147491351" r:id="rId11"/>
    <p:sldLayoutId id="2147491352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908175" y="-104775"/>
            <a:ext cx="7127875" cy="101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 КОМПАНИИ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08175" y="2420938"/>
            <a:ext cx="6778625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Год создания компании - 1994</a:t>
            </a:r>
          </a:p>
          <a:p>
            <a:pPr lvl="0"/>
            <a:r>
              <a:rPr lang="ru-RU" smtClean="0"/>
              <a:t>Количество сотрудников  – более 250 человек</a:t>
            </a:r>
          </a:p>
          <a:p>
            <a:pPr lvl="0"/>
            <a:r>
              <a:rPr lang="ru-RU" smtClean="0"/>
              <a:t>Центральный офис в г.Москва, филиал в 7 регионах </a:t>
            </a:r>
          </a:p>
        </p:txBody>
      </p:sp>
      <p:pic>
        <p:nvPicPr>
          <p:cNvPr id="6148" name="Picture 10" descr="лого copy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28588"/>
            <a:ext cx="790575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69213" y="6461125"/>
            <a:ext cx="1439862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EF5D9004-29C2-4D67-B640-F9972A5C27B6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91353" r:id="rId1"/>
    <p:sldLayoutId id="2147491354" r:id="rId2"/>
    <p:sldLayoutId id="2147491355" r:id="rId3"/>
    <p:sldLayoutId id="2147491356" r:id="rId4"/>
    <p:sldLayoutId id="2147491357" r:id="rId5"/>
    <p:sldLayoutId id="2147491358" r:id="rId6"/>
    <p:sldLayoutId id="2147491359" r:id="rId7"/>
    <p:sldLayoutId id="2147491360" r:id="rId8"/>
    <p:sldLayoutId id="2147491361" r:id="rId9"/>
    <p:sldLayoutId id="2147491362" r:id="rId10"/>
    <p:sldLayoutId id="2147491363" r:id="rId11"/>
    <p:sldLayoutId id="2147491364" r:id="rId12"/>
  </p:sldLayoutIdLst>
  <p:transition spd="slow" advClick="0">
    <p:circle/>
  </p:transition>
  <p:hf sldNum="0"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bg1"/>
          </a:solidFill>
          <a:latin typeface="Arial Unicode MS" pitchFamily="34" charset="-128"/>
        </a:defRPr>
      </a:lvl9pPr>
    </p:titleStyle>
    <p:bodyStyle>
      <a:lvl1pPr marL="447675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912813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3208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728788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136775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939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30511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5083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965575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B100BF-C1E0-4C1C-AB08-AD3913B45226}" type="datetimeFigureOut">
              <a:rPr lang="ru-RU" smtClean="0"/>
              <a:pPr/>
              <a:t>09.10.2020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4A6EE9-8302-4300-BD39-507F4B43A37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1444" r:id="rId1"/>
    <p:sldLayoutId id="2147491445" r:id="rId2"/>
    <p:sldLayoutId id="2147491446" r:id="rId3"/>
    <p:sldLayoutId id="2147491447" r:id="rId4"/>
    <p:sldLayoutId id="2147491448" r:id="rId5"/>
    <p:sldLayoutId id="2147491449" r:id="rId6"/>
    <p:sldLayoutId id="2147491450" r:id="rId7"/>
    <p:sldLayoutId id="2147491451" r:id="rId8"/>
    <p:sldLayoutId id="2147491452" r:id="rId9"/>
    <p:sldLayoutId id="2147491453" r:id="rId10"/>
    <p:sldLayoutId id="2147491454" r:id="rId11"/>
  </p:sldLayoutIdLst>
  <p:transition spd="slow">
    <p:circl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jpeg"/><Relationship Id="rId5" Type="http://schemas.openxmlformats.org/officeDocument/2006/relationships/image" Target="../media/image4.emf"/><Relationship Id="rId4" Type="http://schemas.openxmlformats.org/officeDocument/2006/relationships/oleObject" Target="../embeddings/_____Microsoft_Excel_97-20031.xls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8.xml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5"/>
          <p:cNvSpPr txBox="1">
            <a:spLocks/>
          </p:cNvSpPr>
          <p:nvPr/>
        </p:nvSpPr>
        <p:spPr>
          <a:xfrm>
            <a:off x="2483768" y="332656"/>
            <a:ext cx="6120680" cy="2088232"/>
          </a:xfrm>
          <a:prstGeom prst="rect">
            <a:avLst/>
          </a:prstGeom>
        </p:spPr>
        <p:txBody>
          <a:bodyPr vert="horz" anchor="b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000" kern="1200" cap="small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2"/>
                </a:solidFill>
                <a:latin typeface="Century Schoolbook" pitchFamily="18" charset="0"/>
              </a:defRPr>
            </a:lvl9pPr>
          </a:lstStyle>
          <a:p>
            <a:pPr algn="ctr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Информация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 исполнении бюджета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ЗАТО Северск </a:t>
            </a:r>
            <a:b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spc="150" dirty="0" smtClean="0">
                <a:ln w="11430"/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сентябрь 2020 года</a:t>
            </a:r>
            <a:endParaRPr lang="ru-RU" sz="3200" b="1" spc="150" dirty="0">
              <a:ln w="11430"/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48680"/>
            <a:ext cx="2592288" cy="1872208"/>
          </a:xfrm>
          <a:prstGeom prst="rect">
            <a:avLst/>
          </a:prstGeom>
        </p:spPr>
      </p:pic>
      <p:pic>
        <p:nvPicPr>
          <p:cNvPr id="5" name="Picture 1" descr="C:\Users\Chesnokova\Pictures\Россия+Крым доп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420888"/>
            <a:ext cx="7920880" cy="40930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4154555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Диаграмма 3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49708001"/>
              </p:ext>
            </p:extLst>
          </p:nvPr>
        </p:nvGraphicFramePr>
        <p:xfrm>
          <a:off x="3638550" y="1766888"/>
          <a:ext cx="5372100" cy="401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9" name="Лист" r:id="rId4" imgW="5429132" imgH="4086180" progId="Excel.Sheet.8">
                  <p:embed/>
                </p:oleObj>
              </mc:Choice>
              <mc:Fallback>
                <p:oleObj name="Лист" r:id="rId4" imgW="5429132" imgH="4086180" progId="Excel.Sheet.8">
                  <p:embed/>
                  <p:pic>
                    <p:nvPicPr>
                      <p:cNvPr id="0" name="Picture 301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8550" y="1766888"/>
                        <a:ext cx="5372100" cy="4013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Скругленный прямоугольник 22"/>
          <p:cNvSpPr/>
          <p:nvPr/>
        </p:nvSpPr>
        <p:spPr>
          <a:xfrm>
            <a:off x="323528" y="4941168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357158" y="3357562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357158" y="1785926"/>
            <a:ext cx="3214710" cy="1071570"/>
          </a:xfrm>
          <a:prstGeom prst="roundRect">
            <a:avLst/>
          </a:prstGeom>
          <a:solidFill>
            <a:srgbClr val="FFFFCC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57166"/>
            <a:ext cx="8104984" cy="90872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ИСПОЛНЕНИЕ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БЮДЖЕТА ЗАТО СЕВЕРСК</a:t>
            </a:r>
            <a:b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2000" b="1" cap="none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на 30.09.2020</a:t>
            </a:r>
            <a:endParaRPr lang="ru-RU" sz="2000" b="1" cap="none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214282" y="357166"/>
            <a:ext cx="3929058" cy="92869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0" y="1714488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343,3 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357158" y="3429000"/>
            <a:ext cx="3286148" cy="765844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328,9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0" y="4857760"/>
            <a:ext cx="3929058" cy="908720"/>
          </a:xfrm>
          <a:prstGeom prst="rect">
            <a:avLst/>
          </a:prstGeom>
        </p:spPr>
        <p:txBody>
          <a:bodyPr lIns="0" rIns="0" bIns="0"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ПРОФИЦИТ</a:t>
            </a:r>
            <a:endParaRPr lang="ru-RU" sz="2000" b="1" dirty="0">
              <a:ln w="1905"/>
              <a:solidFill>
                <a:schemeClr val="accent2">
                  <a:lumMod val="5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dirty="0" smtClean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14,4 МЛН.РУБ</a:t>
            </a:r>
            <a:r>
              <a:rPr lang="ru-RU" sz="2000" b="1" dirty="0">
                <a:ln w="1905"/>
                <a:solidFill>
                  <a:schemeClr val="accent2">
                    <a:lumMod val="5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24" name="Минус 23"/>
          <p:cNvSpPr/>
          <p:nvPr/>
        </p:nvSpPr>
        <p:spPr>
          <a:xfrm>
            <a:off x="1285852" y="2919969"/>
            <a:ext cx="1428760" cy="428628"/>
          </a:xfrm>
          <a:prstGeom prst="mathMinus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Равно 24"/>
          <p:cNvSpPr/>
          <p:nvPr/>
        </p:nvSpPr>
        <p:spPr>
          <a:xfrm>
            <a:off x="1285852" y="4473675"/>
            <a:ext cx="1500230" cy="428628"/>
          </a:xfrm>
          <a:prstGeom prst="mathEqual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1048" name="Рисунок 27" descr="50df0d16dba0c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00" r="9999"/>
          <a:stretch>
            <a:fillRect/>
          </a:stretch>
        </p:blipFill>
        <p:spPr bwMode="auto">
          <a:xfrm>
            <a:off x="3643313" y="5072063"/>
            <a:ext cx="500062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/>
          <p:nvPr/>
        </p:nvSpPr>
        <p:spPr bwMode="auto">
          <a:xfrm>
            <a:off x="5090765" y="1601178"/>
            <a:ext cx="1478975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4 716,4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7" name="TextBox 36"/>
          <p:cNvSpPr txBox="1"/>
          <p:nvPr/>
        </p:nvSpPr>
        <p:spPr bwMode="auto">
          <a:xfrm>
            <a:off x="6732240" y="1686774"/>
            <a:ext cx="145911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>
              <a:defRPr/>
            </a:pPr>
            <a:r>
              <a:rPr lang="ru-RU" sz="1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4 787,2 млн.руб</a:t>
            </a:r>
            <a:r>
              <a:rPr lang="ru-RU" sz="14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sp>
        <p:nvSpPr>
          <p:cNvPr id="38" name="TextBox 37"/>
          <p:cNvSpPr txBox="1"/>
          <p:nvPr/>
        </p:nvSpPr>
        <p:spPr bwMode="auto">
          <a:xfrm>
            <a:off x="7564416" y="2736503"/>
            <a:ext cx="1008112" cy="692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3 561,8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</a:t>
            </a:r>
            <a:r>
              <a:rPr lang="ru-RU" sz="13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.;</a:t>
            </a:r>
          </a:p>
          <a:p>
            <a:pPr algn="ctr" eaLnBrk="1" hangingPunct="1">
              <a:defRPr/>
            </a:pPr>
            <a:r>
              <a:rPr lang="ru-RU" sz="13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74%</a:t>
            </a:r>
            <a:endParaRPr lang="ru-RU" sz="13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950151" y="2744379"/>
            <a:ext cx="928688" cy="64633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3 430,3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ru-RU" sz="12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млн.руб.;</a:t>
            </a:r>
          </a:p>
          <a:p>
            <a:pPr algn="ctr" eaLnBrk="1" hangingPunct="1">
              <a:defRPr/>
            </a:pPr>
            <a:r>
              <a:rPr lang="ru-RU" sz="12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73%</a:t>
            </a:r>
            <a:endParaRPr lang="ru-RU" sz="12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 useBgFill="1">
        <p:nvSpPr>
          <p:cNvPr id="26" name="Прямоугольник 15"/>
          <p:cNvSpPr>
            <a:spLocks noChangeArrowheads="1"/>
          </p:cNvSpPr>
          <p:nvPr/>
        </p:nvSpPr>
        <p:spPr bwMode="auto">
          <a:xfrm>
            <a:off x="4171328" y="5796237"/>
            <a:ext cx="4145088" cy="369332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Плановый дефицит 70,8 млн.руб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28384" cy="437781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1" dirty="0" smtClean="0">
                <a:ln w="1905"/>
                <a:solidFill>
                  <a:schemeClr val="accent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МУНИЦИПАЛЬНЫЙ ДОЛГ</a:t>
            </a:r>
            <a:endParaRPr lang="ru-RU" sz="3200" b="1" dirty="0">
              <a:ln w="1905"/>
              <a:solidFill>
                <a:schemeClr val="accent2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1204" name="Прямоугольник 5"/>
          <p:cNvSpPr>
            <a:spLocks noChangeArrowheads="1"/>
          </p:cNvSpPr>
          <p:nvPr/>
        </p:nvSpPr>
        <p:spPr bwMode="auto">
          <a:xfrm>
            <a:off x="1403648" y="3645024"/>
            <a:ext cx="66247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01.10.2020   </a:t>
            </a:r>
            <a:r>
              <a:rPr lang="ru-RU" sz="2400" b="1" dirty="0" smtClean="0">
                <a:solidFill>
                  <a:srgbClr val="CC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102,4 млн.руб.</a:t>
            </a:r>
            <a:endParaRPr lang="ru-RU" sz="2400" dirty="0">
              <a:solidFill>
                <a:srgbClr val="CC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05" name="Прямоугольник 7"/>
          <p:cNvSpPr>
            <a:spLocks noChangeArrowheads="1"/>
          </p:cNvSpPr>
          <p:nvPr/>
        </p:nvSpPr>
        <p:spPr bwMode="auto">
          <a:xfrm>
            <a:off x="827584" y="692696"/>
            <a:ext cx="72420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ru-RU" sz="2400" b="1" dirty="0" smtClean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ru-RU" sz="24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1211" name="Группа 19"/>
          <p:cNvGrpSpPr>
            <a:grpSpLocks/>
          </p:cNvGrpSpPr>
          <p:nvPr/>
        </p:nvGrpSpPr>
        <p:grpSpPr bwMode="auto">
          <a:xfrm>
            <a:off x="4499992" y="4797152"/>
            <a:ext cx="3929062" cy="1500187"/>
            <a:chOff x="5286380" y="4500570"/>
            <a:chExt cx="3714744" cy="1500198"/>
          </a:xfrm>
        </p:grpSpPr>
        <p:sp useBgFill="1">
          <p:nvSpPr>
            <p:cNvPr id="51214" name="Прямоугольник 15"/>
            <p:cNvSpPr>
              <a:spLocks noChangeArrowheads="1"/>
            </p:cNvSpPr>
            <p:nvPr/>
          </p:nvSpPr>
          <p:spPr bwMode="auto">
            <a:xfrm>
              <a:off x="5478524" y="4730858"/>
              <a:ext cx="3429025" cy="923337"/>
            </a:xfrm>
            <a:prstGeom prst="rect">
              <a:avLst/>
            </a:prstGeom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b="1" dirty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Оплата % за пользование кредитными ресурсами в </a:t>
              </a:r>
              <a:r>
                <a:rPr lang="ru-RU" b="1" dirty="0" smtClean="0">
                  <a:solidFill>
                    <a:schemeClr val="accent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сентябре составила </a:t>
              </a:r>
              <a:r>
                <a:rPr lang="ru-RU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0,8 млн.руб</a:t>
              </a:r>
              <a:r>
                <a:rPr lang="ru-RU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7" name="Скругленный прямоугольник 16"/>
            <p:cNvSpPr/>
            <p:nvPr/>
          </p:nvSpPr>
          <p:spPr>
            <a:xfrm>
              <a:off x="5286380" y="4500570"/>
              <a:ext cx="3714744" cy="1500198"/>
            </a:xfrm>
            <a:prstGeom prst="roundRect">
              <a:avLst/>
            </a:prstGeom>
            <a:noFill/>
            <a:ln w="127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/>
            </a:p>
          </p:txBody>
        </p:sp>
      </p:grpSp>
      <p:pic>
        <p:nvPicPr>
          <p:cNvPr id="51212" name="Рисунок 23" descr="fa19338c7e270d021356f66f466dfba1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980728"/>
            <a:ext cx="3934768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Рисунок 15" descr="59ea1d56c92a515f3a829b28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797152"/>
            <a:ext cx="3716542" cy="1728192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97605934"/>
              </p:ext>
            </p:extLst>
          </p:nvPr>
        </p:nvGraphicFramePr>
        <p:xfrm>
          <a:off x="5475753" y="375446"/>
          <a:ext cx="3581400" cy="2486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0121387"/>
              </p:ext>
            </p:extLst>
          </p:nvPr>
        </p:nvGraphicFramePr>
        <p:xfrm>
          <a:off x="214313" y="142875"/>
          <a:ext cx="4650804" cy="2417765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837341"/>
                <a:gridCol w="805721"/>
                <a:gridCol w="716716"/>
                <a:gridCol w="692465"/>
                <a:gridCol w="1598561"/>
              </a:tblGrid>
              <a:tr h="640053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УБ.</a:t>
                      </a:r>
                      <a:endParaRPr lang="ru-RU" sz="10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Факт, </a:t>
                      </a:r>
                    </a:p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Откл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.,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 РУБ.</a:t>
                      </a:r>
                      <a:endParaRPr lang="ru-RU" sz="1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% исп.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68,7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65,2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-3,5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94,9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Налоговые 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37072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12,1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9,4</a:t>
                      </a: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-2,7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77,7</a:t>
                      </a:r>
                      <a:endParaRPr lang="ru-RU" sz="1400" b="1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Неналоговые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268,8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268,7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-0,1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Безвозмездные поступления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  <a:tr h="518133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349,6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343,3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-6,3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98,2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ДОХОДЫ, </a:t>
                      </a:r>
                    </a:p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  <a:endParaRPr lang="ru-RU" sz="1400" b="1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07" marB="45707"/>
                </a:tc>
              </a:tr>
            </a:tbl>
          </a:graphicData>
        </a:graphic>
      </p:graphicFrame>
      <p:cxnSp>
        <p:nvCxnSpPr>
          <p:cNvPr id="15" name="Соединительная линия уступом 14"/>
          <p:cNvCxnSpPr/>
          <p:nvPr/>
        </p:nvCxnSpPr>
        <p:spPr>
          <a:xfrm>
            <a:off x="4584258" y="1000125"/>
            <a:ext cx="2291998" cy="739254"/>
          </a:xfrm>
          <a:prstGeom prst="bentConnector3">
            <a:avLst>
              <a:gd name="adj1" fmla="val 50000"/>
            </a:avLst>
          </a:prstGeom>
          <a:ln>
            <a:solidFill>
              <a:srgbClr val="C00000"/>
            </a:solidFill>
            <a:prstDash val="sysDot"/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Соединительная линия уступом 16"/>
          <p:cNvCxnSpPr/>
          <p:nvPr/>
        </p:nvCxnSpPr>
        <p:spPr>
          <a:xfrm flipV="1">
            <a:off x="4644008" y="1321594"/>
            <a:ext cx="2232248" cy="48158"/>
          </a:xfrm>
          <a:prstGeom prst="bentConnector3">
            <a:avLst>
              <a:gd name="adj1" fmla="val 59964"/>
            </a:avLst>
          </a:prstGeom>
          <a:ln>
            <a:solidFill>
              <a:schemeClr val="accent1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/>
          <p:nvPr/>
        </p:nvCxnSpPr>
        <p:spPr>
          <a:xfrm>
            <a:off x="4572000" y="1928813"/>
            <a:ext cx="3024336" cy="564083"/>
          </a:xfrm>
          <a:prstGeom prst="bentConnector3">
            <a:avLst>
              <a:gd name="adj1" fmla="val 50000"/>
            </a:avLst>
          </a:prstGeom>
          <a:ln>
            <a:solidFill>
              <a:schemeClr val="accent5">
                <a:lumMod val="50000"/>
              </a:schemeClr>
            </a:solidFill>
            <a:prstDash val="sysDot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42" name="Заголовок 9"/>
          <p:cNvSpPr txBox="1">
            <a:spLocks/>
          </p:cNvSpPr>
          <p:nvPr/>
        </p:nvSpPr>
        <p:spPr>
          <a:xfrm>
            <a:off x="3286116" y="3500438"/>
            <a:ext cx="2214578" cy="285752"/>
          </a:xfrm>
          <a:prstGeom prst="rect">
            <a:avLst/>
          </a:prstGeom>
          <a:noFill/>
        </p:spPr>
        <p:txBody>
          <a:bodyPr anchor="b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РАСХОДЫ</a:t>
            </a:r>
          </a:p>
        </p:txBody>
      </p:sp>
      <p:sp>
        <p:nvSpPr>
          <p:cNvPr id="43" name="Заголовок 9"/>
          <p:cNvSpPr txBox="1">
            <a:spLocks/>
          </p:cNvSpPr>
          <p:nvPr/>
        </p:nvSpPr>
        <p:spPr>
          <a:xfrm>
            <a:off x="5796137" y="116632"/>
            <a:ext cx="3062144" cy="576064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4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ДОХОДЫ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за сентябрь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0034" y="5929330"/>
            <a:ext cx="76508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млн.руб.</a:t>
            </a:r>
            <a:endParaRPr lang="ru-RU" sz="1200" dirty="0">
              <a:latin typeface="+mn-lt"/>
              <a:cs typeface="+mn-cs"/>
            </a:endParaRPr>
          </a:p>
        </p:txBody>
      </p:sp>
      <p:graphicFrame>
        <p:nvGraphicFramePr>
          <p:cNvPr id="13" name="Object 5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0732734"/>
              </p:ext>
            </p:extLst>
          </p:nvPr>
        </p:nvGraphicFramePr>
        <p:xfrm>
          <a:off x="233202" y="3717032"/>
          <a:ext cx="8820472" cy="3378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0" name="Заголовок 9"/>
          <p:cNvSpPr txBox="1">
            <a:spLocks/>
          </p:cNvSpPr>
          <p:nvPr/>
        </p:nvSpPr>
        <p:spPr>
          <a:xfrm>
            <a:off x="6643702" y="3429000"/>
            <a:ext cx="2214578" cy="1643050"/>
          </a:xfrm>
          <a:prstGeom prst="rect">
            <a:avLst/>
          </a:prstGeom>
          <a:noFill/>
        </p:spPr>
        <p:txBody>
          <a:bodyPr anchor="b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Общая сумма расходов                    </a:t>
            </a:r>
            <a:r>
              <a:rPr lang="ru-RU" sz="2000" b="1" cap="small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за сентябрь</a:t>
            </a:r>
            <a:endParaRPr lang="ru-RU" sz="2000" b="1" cap="small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000" b="1" cap="small" dirty="0" smtClean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328,9 млн.руб</a:t>
            </a:r>
            <a:r>
              <a:rPr lang="ru-RU" sz="2000" b="1" cap="small" dirty="0">
                <a:ln w="1905"/>
                <a:solidFill>
                  <a:srgbClr val="C0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267150" y="278143"/>
            <a:ext cx="8599888" cy="383315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1" name="Прямоугольник 54"/>
          <p:cNvSpPr>
            <a:spLocks noChangeArrowheads="1"/>
          </p:cNvSpPr>
          <p:nvPr/>
        </p:nvSpPr>
        <p:spPr bwMode="auto">
          <a:xfrm>
            <a:off x="1187624" y="1124744"/>
            <a:ext cx="795637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lvl="0"/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Штриховая стрелка вправо 18"/>
          <p:cNvSpPr/>
          <p:nvPr/>
        </p:nvSpPr>
        <p:spPr>
          <a:xfrm>
            <a:off x="292354" y="1001346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0" y="351051"/>
            <a:ext cx="8910298" cy="38331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Итоги СЕНТЯБРЯ</a:t>
            </a:r>
            <a:endParaRPr kumimoji="0" lang="ru-RU" sz="3100" b="1" i="0" u="none" strike="noStrike" kern="1200" cap="none" spc="0" normalizeH="0" baseline="0" noProof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564785" y="751641"/>
            <a:ext cx="734481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615564" y="4745394"/>
            <a:ext cx="73448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Размещена информация на едином портале Российской Федерации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(в системе «Электронный бюджет»)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Штриховая стрелка вправо 17"/>
          <p:cNvSpPr/>
          <p:nvPr/>
        </p:nvSpPr>
        <p:spPr>
          <a:xfrm>
            <a:off x="683568" y="2011859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2" name="Штриховая стрелка вправо 21"/>
          <p:cNvSpPr/>
          <p:nvPr/>
        </p:nvSpPr>
        <p:spPr>
          <a:xfrm>
            <a:off x="406422" y="4795173"/>
            <a:ext cx="1086982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1574235" y="5766714"/>
            <a:ext cx="742747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Внесены изменения в Сводную бюджетную роспись 4 приказами начальника Финансового управления</a:t>
            </a:r>
          </a:p>
        </p:txBody>
      </p:sp>
      <p:sp>
        <p:nvSpPr>
          <p:cNvPr id="20" name="Прямоугольник 1"/>
          <p:cNvSpPr>
            <a:spLocks noChangeArrowheads="1"/>
          </p:cNvSpPr>
          <p:nvPr/>
        </p:nvSpPr>
        <p:spPr bwMode="auto">
          <a:xfrm>
            <a:off x="1564785" y="3777154"/>
            <a:ext cx="69464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Сформирована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своевременно сдана бухгалтерская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бюджетная отчетность за 8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месяцев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Министерство финансов РФ и департаменты Томской области</a:t>
            </a:r>
          </a:p>
        </p:txBody>
      </p:sp>
      <p:sp>
        <p:nvSpPr>
          <p:cNvPr id="12" name="Прямоугольник 54"/>
          <p:cNvSpPr>
            <a:spLocks noChangeArrowheads="1"/>
          </p:cNvSpPr>
          <p:nvPr/>
        </p:nvSpPr>
        <p:spPr bwMode="auto">
          <a:xfrm>
            <a:off x="1502467" y="905329"/>
            <a:ext cx="69464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Сф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ормирован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направлен в Департамент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 Томской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 проект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бюджета ЗАТО Северск на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 и на плановый период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2022 и 2023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годов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средствам местного бюджета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93404" y="1907289"/>
            <a:ext cx="718929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Подготовлены и проведены Бюджетные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комиссии по рассмотрению проектных параметров бюджета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ЗАТО Северск 2021-2023 годы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Штриховая стрелка вправо 13"/>
          <p:cNvSpPr/>
          <p:nvPr/>
        </p:nvSpPr>
        <p:spPr>
          <a:xfrm>
            <a:off x="367763" y="2851544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1" name="Штриховая стрелка вправо 20"/>
          <p:cNvSpPr/>
          <p:nvPr/>
        </p:nvSpPr>
        <p:spPr>
          <a:xfrm>
            <a:off x="683568" y="3907754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3" name="Прямоугольник 22"/>
          <p:cNvSpPr>
            <a:spLocks noChangeArrowheads="1"/>
          </p:cNvSpPr>
          <p:nvPr/>
        </p:nvSpPr>
        <p:spPr bwMode="auto">
          <a:xfrm>
            <a:off x="1564785" y="2836403"/>
            <a:ext cx="718929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Подготовлен проект решения Думы ЗАТО Северск о внесении изменений 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Положение о бюджетном процессе в ЗАТО Северск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Штриховая стрелка вправо 23"/>
          <p:cNvSpPr/>
          <p:nvPr/>
        </p:nvSpPr>
        <p:spPr>
          <a:xfrm>
            <a:off x="683568" y="5763817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8910298" cy="38331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 О задачах в области финансов на ОКТЯБРЬ</a:t>
            </a: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/>
            </a:r>
            <a:br>
              <a:rPr lang="ru-RU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tx1"/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</a:br>
            <a:endParaRPr lang="ru-RU" sz="31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tx1"/>
              </a:solidFill>
              <a:latin typeface="Times New Roman" pitchFamily="18" charset="0"/>
              <a:ea typeface="Batang" panose="02030600000101010101" pitchFamily="18" charset="-127"/>
              <a:cs typeface="Times New Roman" pitchFamily="18" charset="0"/>
            </a:endParaRPr>
          </a:p>
        </p:txBody>
      </p:sp>
      <p:sp>
        <p:nvSpPr>
          <p:cNvPr id="53252" name="Прямоугольник 15"/>
          <p:cNvSpPr>
            <a:spLocks noChangeArrowheads="1"/>
          </p:cNvSpPr>
          <p:nvPr/>
        </p:nvSpPr>
        <p:spPr bwMode="auto">
          <a:xfrm>
            <a:off x="1714605" y="4097227"/>
            <a:ext cx="719569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Проведение работы на постоянной основе по размещению информации на едином портале Российской Федерации (в системе «Электронный бюджет»)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Штриховая стрелка вправо 34"/>
          <p:cNvSpPr/>
          <p:nvPr/>
        </p:nvSpPr>
        <p:spPr>
          <a:xfrm>
            <a:off x="251520" y="1180351"/>
            <a:ext cx="1143008" cy="582934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1" name="Штриховая стрелка вправо 10"/>
          <p:cNvSpPr/>
          <p:nvPr/>
        </p:nvSpPr>
        <p:spPr>
          <a:xfrm>
            <a:off x="525601" y="2164467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4" name="Прямоугольник 16"/>
          <p:cNvSpPr>
            <a:spLocks noChangeArrowheads="1"/>
          </p:cNvSpPr>
          <p:nvPr/>
        </p:nvSpPr>
        <p:spPr bwMode="auto">
          <a:xfrm>
            <a:off x="1708995" y="5259063"/>
            <a:ext cx="696282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приказов начальника Финансового управления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внесению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изменений в сводную бюджетную роспись</a:t>
            </a:r>
            <a:endParaRPr lang="ru-RU" dirty="0"/>
          </a:p>
        </p:txBody>
      </p:sp>
      <p:sp>
        <p:nvSpPr>
          <p:cNvPr id="20" name="Штриховая стрелка вправо 19"/>
          <p:cNvSpPr/>
          <p:nvPr/>
        </p:nvSpPr>
        <p:spPr>
          <a:xfrm>
            <a:off x="506315" y="4306830"/>
            <a:ext cx="633418" cy="504124"/>
          </a:xfrm>
          <a:prstGeom prst="stripedRightArrow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26" name="Штриховая стрелка вправо 25"/>
          <p:cNvSpPr/>
          <p:nvPr/>
        </p:nvSpPr>
        <p:spPr>
          <a:xfrm>
            <a:off x="270806" y="3177509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2" name="Прямоугольник 1"/>
          <p:cNvSpPr>
            <a:spLocks noChangeArrowheads="1"/>
          </p:cNvSpPr>
          <p:nvPr/>
        </p:nvSpPr>
        <p:spPr bwMode="auto">
          <a:xfrm>
            <a:off x="1725384" y="3008518"/>
            <a:ext cx="694644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 сдача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бухгалтерской 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бюджетной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отчетности, мониторингов об исполнении бюджета за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месяцев в Министерство финансов РФ и департаменты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Томской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</a:t>
            </a:r>
          </a:p>
        </p:txBody>
      </p:sp>
      <p:sp>
        <p:nvSpPr>
          <p:cNvPr id="15" name="Штриховая стрелка вправо 14"/>
          <p:cNvSpPr/>
          <p:nvPr/>
        </p:nvSpPr>
        <p:spPr>
          <a:xfrm>
            <a:off x="251520" y="5259063"/>
            <a:ext cx="1143008" cy="585349"/>
          </a:xfrm>
          <a:prstGeom prst="stripedRightArrow">
            <a:avLst/>
          </a:prstGeom>
          <a:solidFill>
            <a:srgbClr val="800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sp>
        <p:nvSpPr>
          <p:cNvPr id="17" name="Прямоугольник 54"/>
          <p:cNvSpPr>
            <a:spLocks noChangeArrowheads="1"/>
          </p:cNvSpPr>
          <p:nvPr/>
        </p:nvSpPr>
        <p:spPr bwMode="auto">
          <a:xfrm>
            <a:off x="1726457" y="1138624"/>
            <a:ext cx="73866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Доведение предельных объемов бюджетных ассигнований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2021-2023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годы до ГРБС</a:t>
            </a:r>
          </a:p>
        </p:txBody>
      </p:sp>
      <p:sp>
        <p:nvSpPr>
          <p:cNvPr id="18" name="Прямоугольник 15"/>
          <p:cNvSpPr>
            <a:spLocks noChangeArrowheads="1"/>
          </p:cNvSpPr>
          <p:nvPr/>
        </p:nvSpPr>
        <p:spPr bwMode="auto">
          <a:xfrm>
            <a:off x="1708995" y="2022260"/>
            <a:ext cx="71892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бюджета ЗАТО Северск на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2021-2023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годы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внесения 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Думу ЗАТО Северск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5">
  <a:themeElements>
    <a:clrScheme name="pl-Conclusion5 1">
      <a:dk1>
        <a:srgbClr val="464646"/>
      </a:dk1>
      <a:lt1>
        <a:srgbClr val="FFFFFF"/>
      </a:lt1>
      <a:dk2>
        <a:srgbClr val="000000"/>
      </a:dk2>
      <a:lt2>
        <a:srgbClr val="808080"/>
      </a:lt2>
      <a:accent1>
        <a:srgbClr val="F15D5F"/>
      </a:accent1>
      <a:accent2>
        <a:srgbClr val="333399"/>
      </a:accent2>
      <a:accent3>
        <a:srgbClr val="FFFFFF"/>
      </a:accent3>
      <a:accent4>
        <a:srgbClr val="3A3A3A"/>
      </a:accent4>
      <a:accent5>
        <a:srgbClr val="F7B6B6"/>
      </a:accent5>
      <a:accent6>
        <a:srgbClr val="2D2D8A"/>
      </a:accent6>
      <a:hlink>
        <a:srgbClr val="F15D5F"/>
      </a:hlink>
      <a:folHlink>
        <a:srgbClr val="909090"/>
      </a:folHlink>
    </a:clrScheme>
    <a:fontScheme name="pl-Conclusion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l-Conclusion5 1">
        <a:dk1>
          <a:srgbClr val="464646"/>
        </a:dk1>
        <a:lt1>
          <a:srgbClr val="FFFFFF"/>
        </a:lt1>
        <a:dk2>
          <a:srgbClr val="000000"/>
        </a:dk2>
        <a:lt2>
          <a:srgbClr val="808080"/>
        </a:lt2>
        <a:accent1>
          <a:srgbClr val="F15D5F"/>
        </a:accent1>
        <a:accent2>
          <a:srgbClr val="333399"/>
        </a:accent2>
        <a:accent3>
          <a:srgbClr val="FFFFFF"/>
        </a:accent3>
        <a:accent4>
          <a:srgbClr val="3A3A3A"/>
        </a:accent4>
        <a:accent5>
          <a:srgbClr val="F7B6B6"/>
        </a:accent5>
        <a:accent6>
          <a:srgbClr val="2D2D8A"/>
        </a:accent6>
        <a:hlink>
          <a:srgbClr val="F15D5F"/>
        </a:hlink>
        <a:folHlink>
          <a:srgbClr val="90909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Оформление по умолчанию 7">
      <a:dk1>
        <a:srgbClr val="5C1F00"/>
      </a:dk1>
      <a:lt1>
        <a:srgbClr val="FFFFFF"/>
      </a:lt1>
      <a:dk2>
        <a:srgbClr val="800000"/>
      </a:dk2>
      <a:lt2>
        <a:srgbClr val="DFD293"/>
      </a:lt2>
      <a:accent1>
        <a:srgbClr val="CC3300"/>
      </a:accent1>
      <a:accent2>
        <a:srgbClr val="BE7960"/>
      </a:accent2>
      <a:accent3>
        <a:srgbClr val="C0AAAA"/>
      </a:accent3>
      <a:accent4>
        <a:srgbClr val="DADADA"/>
      </a:accent4>
      <a:accent5>
        <a:srgbClr val="E2ADAA"/>
      </a:accent5>
      <a:accent6>
        <a:srgbClr val="AC6D56"/>
      </a:accent6>
      <a:hlink>
        <a:srgbClr val="FFFF99"/>
      </a:hlink>
      <a:folHlink>
        <a:srgbClr val="D3A219"/>
      </a:folHlink>
    </a:clrScheme>
    <a:fontScheme name="Оформление по умолчанию">
      <a:majorFont>
        <a:latin typeface="Arial Unicode MS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Специальное оформление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Специальное оформление">
  <a:themeElements>
    <a:clrScheme name="Другая 1">
      <a:dk1>
        <a:sysClr val="windowText" lastClr="000000"/>
      </a:dk1>
      <a:lt1>
        <a:sysClr val="window" lastClr="FFFFFF"/>
      </a:lt1>
      <a:dk2>
        <a:srgbClr val="323232"/>
      </a:dk2>
      <a:lt2>
        <a:srgbClr val="FFFFFF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пециальное оформление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пециальное оформление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пециальное оформление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Тема5</Template>
  <TotalTime>8899</TotalTime>
  <Words>312</Words>
  <Application>Microsoft Office PowerPoint</Application>
  <PresentationFormat>Экран (4:3)</PresentationFormat>
  <Paragraphs>74</Paragraphs>
  <Slides>6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5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7" baseType="lpstr">
      <vt:lpstr>Arial Unicode MS</vt:lpstr>
      <vt:lpstr>Batang</vt:lpstr>
      <vt:lpstr>Arial</vt:lpstr>
      <vt:lpstr>Calibri</vt:lpstr>
      <vt:lpstr>Times New Roman</vt:lpstr>
      <vt:lpstr>Тема5</vt:lpstr>
      <vt:lpstr>Тема2</vt:lpstr>
      <vt:lpstr>Специальное оформление</vt:lpstr>
      <vt:lpstr>1_Специальное оформление</vt:lpstr>
      <vt:lpstr>Тема Office</vt:lpstr>
      <vt:lpstr>Лист</vt:lpstr>
      <vt:lpstr>Презентация PowerPoint</vt:lpstr>
      <vt:lpstr>ИСПОЛНЕНИЕ БЮДЖЕТА ЗАТО СЕВЕРСК на 30.09.2020</vt:lpstr>
      <vt:lpstr>МУНИЦИПАЛЬНЫЙ ДОЛГ</vt:lpstr>
      <vt:lpstr>Презентация PowerPoint</vt:lpstr>
      <vt:lpstr>     </vt:lpstr>
      <vt:lpstr>   О задачах в области финансов на ОКТЯБРЬ   </vt:lpstr>
    </vt:vector>
  </TitlesOfParts>
  <Company>Reanimator Extreme Edition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Kologrivova</dc:creator>
  <cp:lastModifiedBy>Kirillova</cp:lastModifiedBy>
  <cp:revision>1455</cp:revision>
  <cp:lastPrinted>2019-04-29T02:12:51Z</cp:lastPrinted>
  <dcterms:created xsi:type="dcterms:W3CDTF">2014-04-07T04:52:52Z</dcterms:created>
  <dcterms:modified xsi:type="dcterms:W3CDTF">2020-10-09T05:01:49Z</dcterms:modified>
</cp:coreProperties>
</file>