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91443" r:id="rId5"/>
  </p:sldMasterIdLst>
  <p:notesMasterIdLst>
    <p:notesMasterId r:id="rId12"/>
  </p:notesMasterIdLst>
  <p:handoutMasterIdLst>
    <p:handoutMasterId r:id="rId13"/>
  </p:handoutMasterIdLst>
  <p:sldIdLst>
    <p:sldId id="289" r:id="rId6"/>
    <p:sldId id="261" r:id="rId7"/>
    <p:sldId id="276" r:id="rId8"/>
    <p:sldId id="272" r:id="rId9"/>
    <p:sldId id="291" r:id="rId10"/>
    <p:sldId id="281" r:id="rId11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6633"/>
    <a:srgbClr val="800000"/>
    <a:srgbClr val="FFFFFF"/>
    <a:srgbClr val="FFFFCC"/>
    <a:srgbClr val="0066FF"/>
    <a:srgbClr val="FFFF00"/>
    <a:srgbClr val="CCFF99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8" autoAdjust="0"/>
    <p:restoredTop sz="96788" autoAdjust="0"/>
  </p:normalViewPr>
  <p:slideViewPr>
    <p:cSldViewPr>
      <p:cViewPr varScale="1">
        <p:scale>
          <a:sx n="116" d="100"/>
          <a:sy n="116" d="100"/>
        </p:scale>
        <p:origin x="108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599815274750939"/>
          <c:y val="8.5071043585068548E-2"/>
          <c:w val="0.5380347110304512"/>
          <c:h val="0.86239166881383955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"/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14%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8.0624336851511255E-2"/>
                  <c:y val="-0.15316619905270554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2%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84%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68.2</c:v>
                </c:pt>
                <c:pt idx="1">
                  <c:v>3.6</c:v>
                </c:pt>
                <c:pt idx="2">
                  <c:v>211.1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  <c:showDLblsOverMax val="0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94280597502491"/>
          <c:y val="4.3196542997767741E-2"/>
          <c:w val="0.50925514449011833"/>
          <c:h val="0.6498054474708355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invertIfNegative val="0"/>
          <c:dLbls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УО</c:v>
                </c:pt>
                <c:pt idx="1">
                  <c:v>УКС</c:v>
                </c:pt>
                <c:pt idx="2">
                  <c:v>Управление культуры</c:v>
                </c:pt>
                <c:pt idx="3">
                  <c:v>УЖКХ ТиС</c:v>
                </c:pt>
                <c:pt idx="4">
                  <c:v>Администрация</c:v>
                </c:pt>
                <c:pt idx="5">
                  <c:v>УМСП ФКиС</c:v>
                </c:pt>
                <c:pt idx="6">
                  <c:v>УИО</c:v>
                </c:pt>
                <c:pt idx="7">
                  <c:v>Дума ЗАТО Северск</c:v>
                </c:pt>
                <c:pt idx="8">
                  <c:v>Финансовое управление</c:v>
                </c:pt>
                <c:pt idx="9">
                  <c:v>Управление ЧС</c:v>
                </c:pt>
                <c:pt idx="10">
                  <c:v>Счетная палата</c:v>
                </c:pt>
                <c:pt idx="11">
                  <c:v>УВГТ</c:v>
                </c:pt>
              </c:strCache>
            </c:strRef>
          </c:cat>
          <c:val>
            <c:numRef>
              <c:f>Лист1!$B$2:$B$13</c:f>
              <c:numCache>
                <c:formatCode>#,##0.0</c:formatCode>
                <c:ptCount val="12"/>
                <c:pt idx="0">
                  <c:v>214.6</c:v>
                </c:pt>
                <c:pt idx="1">
                  <c:v>98.3</c:v>
                </c:pt>
                <c:pt idx="2">
                  <c:v>59.8</c:v>
                </c:pt>
                <c:pt idx="3">
                  <c:v>42.9</c:v>
                </c:pt>
                <c:pt idx="4">
                  <c:v>40.700000000000003</c:v>
                </c:pt>
                <c:pt idx="5">
                  <c:v>40.700000000000003</c:v>
                </c:pt>
                <c:pt idx="6">
                  <c:v>6.1</c:v>
                </c:pt>
                <c:pt idx="7">
                  <c:v>4.8</c:v>
                </c:pt>
                <c:pt idx="8">
                  <c:v>3.04</c:v>
                </c:pt>
                <c:pt idx="9">
                  <c:v>2.2000000000000002</c:v>
                </c:pt>
                <c:pt idx="10">
                  <c:v>2.2000000000000002</c:v>
                </c:pt>
                <c:pt idx="11">
                  <c:v>2.1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1320128"/>
        <c:axId val="221320520"/>
      </c:barChart>
      <c:catAx>
        <c:axId val="22132012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221320520"/>
        <c:crosses val="autoZero"/>
        <c:auto val="1"/>
        <c:lblAlgn val="ctr"/>
        <c:lblOffset val="100"/>
        <c:noMultiLvlLbl val="0"/>
      </c:catAx>
      <c:valAx>
        <c:axId val="221320520"/>
        <c:scaling>
          <c:orientation val="minMax"/>
        </c:scaling>
        <c:delete val="0"/>
        <c:axPos val="b"/>
        <c:numFmt formatCode="#,##0.0" sourceLinked="1"/>
        <c:majorTickMark val="out"/>
        <c:minorTickMark val="none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2213201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13.07.2020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13.07.2020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738188"/>
            <a:ext cx="4938713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686459"/>
            <a:ext cx="5389240" cy="4440555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7018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568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CB878-399B-45DA-983C-B1B6E82BDA16}" type="datetimeFigureOut">
              <a:rPr lang="en-US" smtClean="0"/>
              <a:pPr>
                <a:defRPr/>
              </a:pPr>
              <a:t>7/13/2020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8646-D9D8-4E8B-9A10-E3AA442BC6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B7548B-CEA9-4C22-9195-9DBCA81CB8D7}" type="datetimeFigureOut">
              <a:rPr lang="en-US" smtClean="0"/>
              <a:pPr>
                <a:defRPr/>
              </a:pPr>
              <a:t>7/13/2020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E9F36-41E0-49B0-A1E3-E8C239D5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8646E3-801A-4CAE-AA83-EE8C4F1E9B44}" type="datetimeFigureOut">
              <a:rPr lang="en-US" smtClean="0"/>
              <a:pPr>
                <a:defRPr/>
              </a:pPr>
              <a:t>7/13/2020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F907-B7C2-48E5-8277-7539A1328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782C22-FB9A-486A-9524-8012791FA956}" type="datetimeFigureOut">
              <a:rPr lang="en-US" smtClean="0"/>
              <a:pPr>
                <a:defRPr/>
              </a:pPr>
              <a:t>7/13/2020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65528-0E97-42C3-8E8C-E607446A73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19749-FD63-4358-B3C8-E5A352393C33}" type="datetimeFigureOut">
              <a:rPr lang="en-US" smtClean="0"/>
              <a:pPr>
                <a:defRPr/>
              </a:pPr>
              <a:t>7/13/2020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1A525-7D97-4BC4-8208-BC70E59142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81902-CD95-4F2B-8690-4A4F06AE6967}" type="datetimeFigureOut">
              <a:rPr lang="en-US" smtClean="0"/>
              <a:pPr>
                <a:defRPr/>
              </a:pPr>
              <a:t>7/13/2020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94356-DB5E-428E-AEC1-BEE6D52692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F82BA-5C31-4F29-AA82-ADE83EA09A49}" type="datetimeFigureOut">
              <a:rPr lang="en-US" smtClean="0"/>
              <a:pPr>
                <a:defRPr/>
              </a:pPr>
              <a:t>7/13/2020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EC35C-2737-4F0C-9E9F-669633111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15144-0864-4DDF-A125-ADB4CD484C0F}" type="datetimeFigureOut">
              <a:rPr lang="en-US" smtClean="0"/>
              <a:pPr>
                <a:defRPr/>
              </a:pPr>
              <a:t>7/13/2020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21963-1BA9-47ED-A595-7BA08036A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F24BA6-68E3-487F-AA14-32750A15934A}" type="datetimeFigureOut">
              <a:rPr lang="en-US" smtClean="0"/>
              <a:pPr>
                <a:defRPr/>
              </a:pPr>
              <a:t>7/13/2020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7C2E8-4B75-416F-8A20-11C7F667D5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B22C11-DC5F-4D07-A281-0D7D7874A05C}" type="datetimeFigureOut">
              <a:rPr lang="en-US" smtClean="0"/>
              <a:pPr>
                <a:defRPr/>
              </a:pPr>
              <a:t>7/13/2020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E997-369F-40EC-BBC2-43003B88E8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F302BB-514D-4B14-861C-2DC5CBD12805}" type="datetimeFigureOut">
              <a:rPr lang="en-US" smtClean="0"/>
              <a:pPr>
                <a:defRPr/>
              </a:pPr>
              <a:t>7/13/2020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F1781-3CB4-4B75-8D4F-13CEA529F3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100BF-C1E0-4C1C-AB08-AD3913B45226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A6EE9-8302-4300-BD39-507F4B43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444" r:id="rId1"/>
    <p:sldLayoutId id="2147491445" r:id="rId2"/>
    <p:sldLayoutId id="2147491446" r:id="rId3"/>
    <p:sldLayoutId id="2147491447" r:id="rId4"/>
    <p:sldLayoutId id="2147491448" r:id="rId5"/>
    <p:sldLayoutId id="2147491449" r:id="rId6"/>
    <p:sldLayoutId id="2147491450" r:id="rId7"/>
    <p:sldLayoutId id="2147491451" r:id="rId8"/>
    <p:sldLayoutId id="2147491452" r:id="rId9"/>
    <p:sldLayoutId id="2147491453" r:id="rId10"/>
    <p:sldLayoutId id="2147491454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jpeg"/><Relationship Id="rId5" Type="http://schemas.openxmlformats.org/officeDocument/2006/relationships/image" Target="../media/image4.emf"/><Relationship Id="rId4" Type="http://schemas.openxmlformats.org/officeDocument/2006/relationships/oleObject" Target="../embeddings/_____Microsoft_Excel_97-2003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2483768" y="332656"/>
            <a:ext cx="6120680" cy="2088232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Северск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июнь 2020 года</a:t>
            </a:r>
            <a:endParaRPr lang="ru-RU" sz="3200" b="1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2592288" cy="1872208"/>
          </a:xfrm>
          <a:prstGeom prst="rect">
            <a:avLst/>
          </a:prstGeom>
        </p:spPr>
      </p:pic>
      <p:pic>
        <p:nvPicPr>
          <p:cNvPr id="5" name="Picture 1" descr="C:\Users\Chesnokova\Pictures\Россия+Крым до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20888"/>
            <a:ext cx="7920880" cy="40930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415455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6077545"/>
              </p:ext>
            </p:extLst>
          </p:nvPr>
        </p:nvGraphicFramePr>
        <p:xfrm>
          <a:off x="3708400" y="1739900"/>
          <a:ext cx="5519738" cy="402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4" name="Worksheet" r:id="rId4" imgW="5577871" imgH="4084402" progId="Excel.Sheet.8">
                  <p:embed/>
                </p:oleObj>
              </mc:Choice>
              <mc:Fallback>
                <p:oleObj name="Worksheet" r:id="rId4" imgW="5577871" imgH="4084402" progId="Excel.Sheet.8">
                  <p:embed/>
                  <p:pic>
                    <p:nvPicPr>
                      <p:cNvPr id="0" name="Picture 23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8400" y="1739900"/>
                        <a:ext cx="5519738" cy="4024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323528" y="494116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57166"/>
            <a:ext cx="8104984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30.06.2020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454,9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517,4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ДЕФИЦИТ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62,5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643313" y="5072063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 bwMode="auto">
          <a:xfrm>
            <a:off x="5090765" y="1601178"/>
            <a:ext cx="147897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699,6 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6732240" y="1686774"/>
            <a:ext cx="145911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4 770,4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740352" y="3848595"/>
            <a:ext cx="1008112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2 414,4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3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.;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51%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59845" y="3247016"/>
            <a:ext cx="92868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2 268,5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48%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4171328" y="5796237"/>
            <a:ext cx="414508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Плановый дефицит 70,8 млн.руб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1403648" y="3645024"/>
            <a:ext cx="66247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01.07.2020   102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,4 млн.руб.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827584" y="692696"/>
            <a:ext cx="72420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499992" y="4797152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4" y="4730858"/>
              <a:ext cx="3429025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в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июне составила 0,8</a:t>
              </a:r>
              <a:r>
                <a:rPr 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</a:t>
              </a:r>
              <a:r>
                <a:rPr lang="ru-RU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980728"/>
            <a:ext cx="3934768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 descr="59ea1d56c92a515f3a829b2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797152"/>
            <a:ext cx="3716542" cy="1728192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2437148"/>
              </p:ext>
            </p:extLst>
          </p:nvPr>
        </p:nvGraphicFramePr>
        <p:xfrm>
          <a:off x="5475753" y="375446"/>
          <a:ext cx="35814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164175"/>
              </p:ext>
            </p:extLst>
          </p:nvPr>
        </p:nvGraphicFramePr>
        <p:xfrm>
          <a:off x="214313" y="142875"/>
          <a:ext cx="4650804" cy="2417765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7341"/>
                <a:gridCol w="805721"/>
                <a:gridCol w="716716"/>
                <a:gridCol w="692465"/>
                <a:gridCol w="1598561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62,8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65,7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7,4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-2,5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74,7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381,8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381,8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454,5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454,9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584258" y="1000125"/>
            <a:ext cx="2291998" cy="739254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4644008" y="1321594"/>
            <a:ext cx="2232248" cy="48158"/>
          </a:xfrm>
          <a:prstGeom prst="bentConnector3">
            <a:avLst>
              <a:gd name="adj1" fmla="val 59964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572000" y="1928813"/>
            <a:ext cx="3024336" cy="564083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5931965" y="116632"/>
            <a:ext cx="2926315" cy="576064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за июнь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0732734"/>
              </p:ext>
            </p:extLst>
          </p:nvPr>
        </p:nvGraphicFramePr>
        <p:xfrm>
          <a:off x="233202" y="3717032"/>
          <a:ext cx="8820472" cy="3378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за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июнь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517,4 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3702" y="287436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187624" y="1124744"/>
            <a:ext cx="795637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67150" y="1008357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3260" name="Прямоугольник 1"/>
          <p:cNvSpPr>
            <a:spLocks noChangeArrowheads="1"/>
          </p:cNvSpPr>
          <p:nvPr/>
        </p:nvSpPr>
        <p:spPr bwMode="auto">
          <a:xfrm>
            <a:off x="1509196" y="5899620"/>
            <a:ext cx="74083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Внесены изменения в Сводную бюджетную роспись 5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приказами начальника Финансового управления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0" y="280896"/>
            <a:ext cx="8910298" cy="3833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Итоги ИЮНЯ</a:t>
            </a:r>
            <a:endParaRPr kumimoji="0" lang="ru-RU" sz="3100" b="1" i="0" u="none" strike="noStrike" kern="1200" cap="none" spc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3" name="Штриховая стрелка вправо 12"/>
          <p:cNvSpPr/>
          <p:nvPr/>
        </p:nvSpPr>
        <p:spPr>
          <a:xfrm>
            <a:off x="331795" y="3135920"/>
            <a:ext cx="1086982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4" name="Штриховая стрелка вправо 13"/>
          <p:cNvSpPr/>
          <p:nvPr/>
        </p:nvSpPr>
        <p:spPr>
          <a:xfrm>
            <a:off x="582548" y="2071430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533029" y="751641"/>
            <a:ext cx="73448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88774" y="5027640"/>
            <a:ext cx="7344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Размещение информации на едином портале Российской Федерации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(в системе «Электронный бюджет»)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Штриховая стрелка вправо 17"/>
          <p:cNvSpPr/>
          <p:nvPr/>
        </p:nvSpPr>
        <p:spPr>
          <a:xfrm>
            <a:off x="582548" y="4210826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2" name="Штриховая стрелка вправо 21"/>
          <p:cNvSpPr/>
          <p:nvPr/>
        </p:nvSpPr>
        <p:spPr>
          <a:xfrm>
            <a:off x="350228" y="5027640"/>
            <a:ext cx="1086982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3" name="Штриховая стрелка вправо 22"/>
          <p:cNvSpPr/>
          <p:nvPr/>
        </p:nvSpPr>
        <p:spPr>
          <a:xfrm>
            <a:off x="582548" y="5902903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513375" y="1091491"/>
            <a:ext cx="714342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Подведены итоги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финансовому менеджменту ГРБС за 2019 год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464842" y="4104975"/>
            <a:ext cx="7344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Подготовлена и сдана  текущая отчетность в Министерство финансов РФ, Департамент финансов Томской области</a:t>
            </a:r>
          </a:p>
        </p:txBody>
      </p:sp>
      <p:sp>
        <p:nvSpPr>
          <p:cNvPr id="20" name="Прямоугольник 15"/>
          <p:cNvSpPr>
            <a:spLocks noChangeArrowheads="1"/>
          </p:cNvSpPr>
          <p:nvPr/>
        </p:nvSpPr>
        <p:spPr bwMode="auto">
          <a:xfrm>
            <a:off x="1509196" y="3102745"/>
            <a:ext cx="719569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Принято решение Думы ЗАТО Северск об утверждении годового отчета об исполнении бюджета ЗАТО Северск за 2019 год,  размещен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сайте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«Бюджет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граждан»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513713" y="2084120"/>
            <a:ext cx="7344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Подготовлен проект муниципальной программы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«Эффективное управление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муниципальными финансами ЗАТО Северск» на 2021-2024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8910298" cy="38331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О задачах в области финансов на ИЮЛЬ</a:t>
            </a: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1555399" y="4653136"/>
            <a:ext cx="7195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Проведение работы на постоянной основе по размещению информации на едином портале Российской Федерации (в системе «Электронный бюджет»)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251520" y="1176307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525601" y="2691619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4" name="Прямоугольник 16"/>
          <p:cNvSpPr>
            <a:spLocks noChangeArrowheads="1"/>
          </p:cNvSpPr>
          <p:nvPr/>
        </p:nvSpPr>
        <p:spPr bwMode="auto">
          <a:xfrm>
            <a:off x="1458039" y="5699499"/>
            <a:ext cx="7286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приказов начальника Финансового управления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внесению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изменений в сводную бюджетную роспись</a:t>
            </a:r>
            <a:endParaRPr lang="ru-RU" sz="1600" dirty="0"/>
          </a:p>
        </p:txBody>
      </p:sp>
      <p:sp>
        <p:nvSpPr>
          <p:cNvPr id="20" name="Штриховая стрелка вправо 19"/>
          <p:cNvSpPr/>
          <p:nvPr/>
        </p:nvSpPr>
        <p:spPr>
          <a:xfrm>
            <a:off x="525601" y="5766476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6" name="Штриховая стрелка вправо 25"/>
          <p:cNvSpPr/>
          <p:nvPr/>
        </p:nvSpPr>
        <p:spPr>
          <a:xfrm>
            <a:off x="323528" y="4653136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466536" y="991628"/>
            <a:ext cx="737342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уточненного прогноза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налоговых и неналоговых доходов бюджета ЗАТО Северск на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и на плановый период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2022-2023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годов и направление в Департамент экономики Администрации ТО (в соответствии с распоряжением Губернатора ТО от 01.06.2012 № 161-р)</a:t>
            </a:r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1454698" y="2125890"/>
            <a:ext cx="6743700" cy="2339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сдача отчетности за 1-е полугодие в Министерство финансов РФ и департаменты Томской области в рамках исполнения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Трехстороннего Соглашения о предоставлении и обеспечении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эффективного использования межбюджетных трансфертов, выделяемых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бюджета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Соглашения о мерах по повышению эффективности использования бюджетных средств и увеличению поступлений налоговых и неналоговых доходов с Департаментом финансов ТО;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мониторингов и отчетов об исполнении бюджета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8507</TotalTime>
  <Words>323</Words>
  <Application>Microsoft Office PowerPoint</Application>
  <PresentationFormat>Экран (4:3)</PresentationFormat>
  <Paragraphs>76</Paragraphs>
  <Slides>6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7" baseType="lpstr">
      <vt:lpstr>Arial Unicode MS</vt:lpstr>
      <vt:lpstr>Batang</vt:lpstr>
      <vt:lpstr>Arial</vt:lpstr>
      <vt:lpstr>Calibri</vt:lpstr>
      <vt:lpstr>Times New Roman</vt:lpstr>
      <vt:lpstr>Тема5</vt:lpstr>
      <vt:lpstr>Тема2</vt:lpstr>
      <vt:lpstr>Специальное оформление</vt:lpstr>
      <vt:lpstr>1_Специальное оформление</vt:lpstr>
      <vt:lpstr>Тема Office</vt:lpstr>
      <vt:lpstr>Worksheet</vt:lpstr>
      <vt:lpstr>Презентация PowerPoint</vt:lpstr>
      <vt:lpstr>ИСПОЛНЕНИЕ БЮДЖЕТА ЗАТО СЕВЕРСК на 30.06.2020</vt:lpstr>
      <vt:lpstr>МУНИЦИПАЛЬНЫЙ ДОЛГ</vt:lpstr>
      <vt:lpstr>Презентация PowerPoint</vt:lpstr>
      <vt:lpstr>     </vt:lpstr>
      <vt:lpstr>   О задачах в области финансов на ИЮЛЬ   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Alexandra Parfenenko</cp:lastModifiedBy>
  <cp:revision>1381</cp:revision>
  <cp:lastPrinted>2019-04-29T02:12:51Z</cp:lastPrinted>
  <dcterms:created xsi:type="dcterms:W3CDTF">2014-04-07T04:52:52Z</dcterms:created>
  <dcterms:modified xsi:type="dcterms:W3CDTF">2020-07-13T07:06:15Z</dcterms:modified>
</cp:coreProperties>
</file>