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charts/chart13.xml" ContentType="application/vnd.openxmlformats-officedocument.drawingml.char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7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charts/chart8.xml" ContentType="application/vnd.openxmlformats-officedocument.drawingml.chart+xml"/>
  <Override PartName="/ppt/charts/chart12.xml" ContentType="application/vnd.openxmlformats-officedocument.drawingml.chart+xml"/>
  <Override PartName="/ppt/slideLayouts/slideLayout10.xml" ContentType="application/vnd.openxmlformats-officedocument.presentationml.slideLayout+xml"/>
  <Default Extension="gif" ContentType="image/gif"/>
  <Override PartName="/ppt/charts/chart6.xml" ContentType="application/vnd.openxmlformats-officedocument.drawingml.chart+xml"/>
  <Override PartName="/ppt/charts/chart10.xml" ContentType="application/vnd.openxmlformats-officedocument.drawingml.chart+xml"/>
  <Override PartName="/ppt/charts/chart4.xml" ContentType="application/vnd.openxmlformats-officedocument.drawingml.char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5"/>
  </p:notesMasterIdLst>
  <p:sldIdLst>
    <p:sldId id="25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</p:sldIdLst>
  <p:sldSz cx="9144000" cy="6858000" type="screen4x3"/>
  <p:notesSz cx="6669088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CC"/>
    <a:srgbClr val="CC0000"/>
    <a:srgbClr val="FF9999"/>
    <a:srgbClr val="800000"/>
    <a:srgbClr val="66CCFF"/>
    <a:srgbClr val="0066FF"/>
    <a:srgbClr val="FF9933"/>
    <a:srgbClr val="FFFF99"/>
    <a:srgbClr val="FFFFCC"/>
    <a:srgbClr val="FF33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8603FDC-E32A-4AB5-989C-0864C3EAD2B8}" styleName="Стиль из темы 2 -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Среднемесячная начисленная заработная плата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0.16018532298538429"/>
          <c:y val="6.9376208194177072E-2"/>
        </c:manualLayout>
      </c:layout>
    </c:title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ln w="63500" cmpd="tri">
              <a:solidFill>
                <a:srgbClr val="CC0000"/>
              </a:solidFill>
            </a:ln>
          </c:spPr>
          <c:marker>
            <c:symbol val="diamond"/>
            <c:size val="13"/>
            <c:spPr>
              <a:solidFill>
                <a:schemeClr val="accent2">
                  <a:lumMod val="75000"/>
                </a:schemeClr>
              </a:solidFill>
            </c:spPr>
          </c:marker>
          <c:cat>
            <c:strRef>
              <c:f>Лист1!$A$2:$A$5</c:f>
              <c:strCache>
                <c:ptCount val="4"/>
                <c:pt idx="0">
                  <c:v>2014 г.</c:v>
                </c:pt>
                <c:pt idx="1">
                  <c:v>2015 г.</c:v>
                </c:pt>
                <c:pt idx="2">
                  <c:v>2016 г.</c:v>
                </c:pt>
                <c:pt idx="3">
                  <c:v>2017 г.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36.700000000000003</c:v>
                </c:pt>
                <c:pt idx="1">
                  <c:v>37.9</c:v>
                </c:pt>
                <c:pt idx="2">
                  <c:v>38.9</c:v>
                </c:pt>
                <c:pt idx="3">
                  <c:v>40.9</c:v>
                </c:pt>
              </c:numCache>
            </c:numRef>
          </c:val>
        </c:ser>
        <c:marker val="1"/>
        <c:axId val="81804672"/>
        <c:axId val="81827328"/>
      </c:lineChart>
      <c:catAx>
        <c:axId val="81804672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0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1827328"/>
        <c:crosses val="autoZero"/>
        <c:auto val="1"/>
        <c:lblAlgn val="ctr"/>
        <c:lblOffset val="100"/>
      </c:catAx>
      <c:valAx>
        <c:axId val="81827328"/>
        <c:scaling>
          <c:orientation val="minMax"/>
        </c:scaling>
        <c:axPos val="l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eneral" sourceLinked="1"/>
        <c:tickLblPos val="nextTo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1804672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0.10838759088787545"/>
          <c:y val="0.15207734096461364"/>
          <c:w val="0.71807411767233664"/>
          <c:h val="0.71319432863762899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2013 г.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/>
            </a:sp3d>
          </c:spPr>
          <c:cat>
            <c:strRef>
              <c:f>Лист1!$A$2:$A$5</c:f>
              <c:strCache>
                <c:ptCount val="4"/>
                <c:pt idx="0">
                  <c:v>Педагоги в детских садах</c:v>
                </c:pt>
                <c:pt idx="1">
                  <c:v>Педагоги в школах</c:v>
                </c:pt>
                <c:pt idx="2">
                  <c:v>Педагоги доп.образования</c:v>
                </c:pt>
                <c:pt idx="3">
                  <c:v>Работники культуры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26.3</c:v>
                </c:pt>
                <c:pt idx="1">
                  <c:v>33.700000000000003</c:v>
                </c:pt>
                <c:pt idx="2">
                  <c:v>26.4</c:v>
                </c:pt>
                <c:pt idx="3">
                  <c:v>17.7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2014 г.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cat>
            <c:strRef>
              <c:f>Лист1!$A$2:$A$5</c:f>
              <c:strCache>
                <c:ptCount val="4"/>
                <c:pt idx="0">
                  <c:v>Педагоги в детских садах</c:v>
                </c:pt>
                <c:pt idx="1">
                  <c:v>Педагоги в школах</c:v>
                </c:pt>
                <c:pt idx="2">
                  <c:v>Педагоги доп.образования</c:v>
                </c:pt>
                <c:pt idx="3">
                  <c:v>Работники культуры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29.5</c:v>
                </c:pt>
                <c:pt idx="1">
                  <c:v>35.800000000000004</c:v>
                </c:pt>
                <c:pt idx="2">
                  <c:v>30.4</c:v>
                </c:pt>
                <c:pt idx="3">
                  <c:v>20.7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2015 г.</c:v>
                </c:pt>
              </c:strCache>
            </c:strRef>
          </c:tx>
          <c:spPr>
            <a:solidFill>
              <a:srgbClr val="800000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cat>
            <c:strRef>
              <c:f>Лист1!$A$2:$A$5</c:f>
              <c:strCache>
                <c:ptCount val="4"/>
                <c:pt idx="0">
                  <c:v>Педагоги в детских садах</c:v>
                </c:pt>
                <c:pt idx="1">
                  <c:v>Педагоги в школах</c:v>
                </c:pt>
                <c:pt idx="2">
                  <c:v>Педагоги доп.образования</c:v>
                </c:pt>
                <c:pt idx="3">
                  <c:v>Работники культуры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30.4</c:v>
                </c:pt>
                <c:pt idx="1">
                  <c:v>37</c:v>
                </c:pt>
                <c:pt idx="2">
                  <c:v>30.4</c:v>
                </c:pt>
                <c:pt idx="3">
                  <c:v>20.399999999999999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2016 г.</c:v>
                </c:pt>
              </c:strCache>
            </c:strRef>
          </c:tx>
          <c:spPr>
            <a:solidFill>
              <a:srgbClr val="66CCFF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cat>
            <c:strRef>
              <c:f>Лист1!$A$2:$A$5</c:f>
              <c:strCache>
                <c:ptCount val="4"/>
                <c:pt idx="0">
                  <c:v>Педагоги в детских садах</c:v>
                </c:pt>
                <c:pt idx="1">
                  <c:v>Педагоги в школах</c:v>
                </c:pt>
                <c:pt idx="2">
                  <c:v>Педагоги доп.образования</c:v>
                </c:pt>
                <c:pt idx="3">
                  <c:v>Работники культуры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30.4</c:v>
                </c:pt>
                <c:pt idx="1">
                  <c:v>37</c:v>
                </c:pt>
                <c:pt idx="2">
                  <c:v>30.4</c:v>
                </c:pt>
                <c:pt idx="3">
                  <c:v>21.2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2017 г.</c:v>
                </c:pt>
              </c:strCache>
            </c:strRef>
          </c:tx>
          <c:spPr>
            <a:solidFill>
              <a:srgbClr val="FF0000"/>
            </a:solidFill>
            <a:scene3d>
              <a:camera prst="orthographicFront"/>
              <a:lightRig rig="threePt" dir="t"/>
            </a:scene3d>
            <a:sp3d>
              <a:bevelT w="139700" h="139700"/>
            </a:sp3d>
          </c:spPr>
          <c:cat>
            <c:strRef>
              <c:f>Лист1!$A$2:$A$5</c:f>
              <c:strCache>
                <c:ptCount val="4"/>
                <c:pt idx="0">
                  <c:v>Педагоги в детских садах</c:v>
                </c:pt>
                <c:pt idx="1">
                  <c:v>Педагоги в школах</c:v>
                </c:pt>
                <c:pt idx="2">
                  <c:v>Педагоги доп.образования</c:v>
                </c:pt>
                <c:pt idx="3">
                  <c:v>Работники культуры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  <c:pt idx="0">
                  <c:v>31.9</c:v>
                </c:pt>
                <c:pt idx="1">
                  <c:v>37.5</c:v>
                </c:pt>
                <c:pt idx="2">
                  <c:v>35.5</c:v>
                </c:pt>
                <c:pt idx="3">
                  <c:v>28.4</c:v>
                </c:pt>
              </c:numCache>
            </c:numRef>
          </c:val>
        </c:ser>
        <c:axId val="79150080"/>
        <c:axId val="79155968"/>
      </c:barChart>
      <c:catAx>
        <c:axId val="79150080"/>
        <c:scaling>
          <c:orientation val="minMax"/>
        </c:scaling>
        <c:axPos val="b"/>
        <c:tickLblPos val="nextTo"/>
        <c:txPr>
          <a:bodyPr/>
          <a:lstStyle/>
          <a:p>
            <a:pPr>
              <a:defRPr sz="80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9155968"/>
        <c:crosses val="autoZero"/>
        <c:auto val="1"/>
        <c:lblAlgn val="ctr"/>
        <c:lblOffset val="100"/>
      </c:catAx>
      <c:valAx>
        <c:axId val="79155968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00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9150080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sz="140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1800" u="sng">
                <a:solidFill>
                  <a:srgbClr val="0066CC"/>
                </a:solidFill>
              </a:defRPr>
            </a:pPr>
            <a:r>
              <a:rPr lang="ru-RU" u="none" dirty="0">
                <a:solidFill>
                  <a:srgbClr val="0066CC"/>
                </a:solidFill>
              </a:rPr>
              <a:t>Структура муниципального </a:t>
            </a:r>
            <a:r>
              <a:rPr lang="ru-RU" u="none" dirty="0" smtClean="0">
                <a:solidFill>
                  <a:srgbClr val="0066CC"/>
                </a:solidFill>
              </a:rPr>
              <a:t>долга </a:t>
            </a:r>
          </a:p>
          <a:p>
            <a:pPr>
              <a:defRPr sz="1800" u="sng">
                <a:solidFill>
                  <a:srgbClr val="0066CC"/>
                </a:solidFill>
              </a:defRPr>
            </a:pPr>
            <a:r>
              <a:rPr lang="ru-RU" u="none" dirty="0" smtClean="0">
                <a:solidFill>
                  <a:srgbClr val="0066CC"/>
                </a:solidFill>
              </a:rPr>
              <a:t>на 01.01.2018 г.</a:t>
            </a:r>
            <a:endParaRPr lang="ru-RU" u="none" dirty="0">
              <a:solidFill>
                <a:srgbClr val="0066CC"/>
              </a:solidFill>
            </a:endParaRPr>
          </a:p>
        </c:rich>
      </c:tx>
      <c:layout>
        <c:manualLayout>
          <c:xMode val="edge"/>
          <c:yMode val="edge"/>
          <c:x val="9.2745504516265731E-2"/>
          <c:y val="0"/>
        </c:manualLayout>
      </c:layout>
    </c:title>
    <c:view3D>
      <c:rotX val="30"/>
      <c:rotY val="100"/>
      <c:perspective val="30"/>
    </c:view3D>
    <c:plotArea>
      <c:layout>
        <c:manualLayout>
          <c:layoutTarget val="inner"/>
          <c:xMode val="edge"/>
          <c:yMode val="edge"/>
          <c:x val="4.6549130191896597E-2"/>
          <c:y val="0.14133354551710225"/>
          <c:w val="0.93183757379769039"/>
          <c:h val="0.6290632332189407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Структура муниципального долга</c:v>
                </c:pt>
              </c:strCache>
            </c:strRef>
          </c:tx>
          <c:explosion val="25"/>
          <c:dPt>
            <c:idx val="0"/>
            <c:spPr>
              <a:solidFill>
                <a:srgbClr val="0066CC"/>
              </a:solidFill>
            </c:spPr>
          </c:dPt>
          <c:dPt>
            <c:idx val="1"/>
            <c:spPr>
              <a:solidFill>
                <a:srgbClr val="CC0000"/>
              </a:solidFill>
            </c:spPr>
          </c:dPt>
          <c:dLbls>
            <c:dLbl>
              <c:idx val="0"/>
              <c:layout>
                <c:manualLayout>
                  <c:x val="-0.14586175157286488"/>
                  <c:y val="-0.30498862704822438"/>
                </c:manualLayout>
              </c:layout>
              <c:tx>
                <c:rich>
                  <a:bodyPr/>
                  <a:lstStyle/>
                  <a:p>
                    <a:pPr>
                      <a:defRPr sz="1400">
                        <a:solidFill>
                          <a:schemeClr val="bg1"/>
                        </a:solidFill>
                      </a:defRPr>
                    </a:pPr>
                    <a:r>
                      <a:rPr lang="ru-RU" sz="1400" b="1" baseline="0" dirty="0" smtClean="0">
                        <a:solidFill>
                          <a:schemeClr val="bg1"/>
                        </a:solidFill>
                      </a:rPr>
                      <a:t>47,4 млн.руб.</a:t>
                    </a:r>
                    <a:endParaRPr lang="ru-RU" sz="1400" b="1" dirty="0" smtClean="0">
                      <a:solidFill>
                        <a:schemeClr val="bg1"/>
                      </a:solidFill>
                    </a:endParaRPr>
                  </a:p>
                  <a:p>
                    <a:pPr>
                      <a:defRPr sz="1400">
                        <a:solidFill>
                          <a:schemeClr val="bg1"/>
                        </a:solidFill>
                      </a:defRPr>
                    </a:pPr>
                    <a:r>
                      <a:rPr lang="en-US" sz="1400" dirty="0" smtClean="0">
                        <a:solidFill>
                          <a:schemeClr val="bg1"/>
                        </a:solidFill>
                      </a:rPr>
                      <a:t> </a:t>
                    </a:r>
                    <a:r>
                      <a:rPr lang="ru-RU" sz="1400" dirty="0" smtClean="0">
                        <a:solidFill>
                          <a:schemeClr val="bg1"/>
                        </a:solidFill>
                      </a:rPr>
                      <a:t>37</a:t>
                    </a:r>
                    <a:r>
                      <a:rPr lang="en-US" sz="1400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sz="1400" dirty="0">
                      <a:solidFill>
                        <a:schemeClr val="bg1"/>
                      </a:solidFill>
                    </a:endParaRPr>
                  </a:p>
                </c:rich>
              </c:tx>
              <c:spPr/>
              <c:showVal val="1"/>
              <c:showPercent val="1"/>
            </c:dLbl>
            <c:dLbl>
              <c:idx val="1"/>
              <c:layout>
                <c:manualLayout>
                  <c:x val="1.9636743292362265E-2"/>
                  <c:y val="0.19281217659780031"/>
                </c:manualLayout>
              </c:layout>
              <c:tx>
                <c:rich>
                  <a:bodyPr/>
                  <a:lstStyle/>
                  <a:p>
                    <a:pPr>
                      <a:defRPr sz="1400">
                        <a:solidFill>
                          <a:schemeClr val="bg1"/>
                        </a:solidFill>
                      </a:defRPr>
                    </a:pPr>
                    <a:r>
                      <a:rPr lang="ru-RU" sz="1400" b="1" dirty="0" smtClean="0">
                        <a:solidFill>
                          <a:schemeClr val="bg1"/>
                        </a:solidFill>
                      </a:rPr>
                      <a:t>81,5 млн.руб.</a:t>
                    </a:r>
                  </a:p>
                  <a:p>
                    <a:pPr>
                      <a:defRPr sz="1400">
                        <a:solidFill>
                          <a:schemeClr val="bg1"/>
                        </a:solidFill>
                      </a:defRPr>
                    </a:pPr>
                    <a:r>
                      <a:rPr lang="en-US" sz="1400" dirty="0" smtClean="0">
                        <a:solidFill>
                          <a:schemeClr val="bg1"/>
                        </a:solidFill>
                      </a:rPr>
                      <a:t> </a:t>
                    </a:r>
                    <a:r>
                      <a:rPr lang="ru-RU" sz="1400" dirty="0" smtClean="0">
                        <a:solidFill>
                          <a:schemeClr val="bg1"/>
                        </a:solidFill>
                      </a:rPr>
                      <a:t>63</a:t>
                    </a:r>
                    <a:r>
                      <a:rPr lang="en-US" sz="1400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sz="1400" dirty="0">
                      <a:solidFill>
                        <a:schemeClr val="bg1"/>
                      </a:solidFill>
                    </a:endParaRPr>
                  </a:p>
                </c:rich>
              </c:tx>
              <c:spPr/>
              <c:showVal val="1"/>
              <c:showPercent val="1"/>
            </c:dLbl>
            <c:txPr>
              <a:bodyPr/>
              <a:lstStyle/>
              <a:p>
                <a:pPr>
                  <a:defRPr sz="1400">
                    <a:solidFill>
                      <a:schemeClr val="bg1">
                        <a:lumMod val="10000"/>
                      </a:schemeClr>
                    </a:solidFill>
                  </a:defRPr>
                </a:pPr>
                <a:endParaRPr lang="ru-RU"/>
              </a:p>
            </c:txPr>
            <c:showVal val="1"/>
            <c:showPercent val="1"/>
          </c:dLbls>
          <c:cat>
            <c:strRef>
              <c:f>Лист1!$A$2:$A$3</c:f>
              <c:strCache>
                <c:ptCount val="2"/>
                <c:pt idx="0">
                  <c:v>Бюджетный кредит (среднесрочный)</c:v>
                </c:pt>
                <c:pt idx="1">
                  <c:v>Кредит коммерческого банка (среднесрочный)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47.4</c:v>
                </c:pt>
                <c:pt idx="1">
                  <c:v>81.5</c:v>
                </c:pt>
              </c:numCache>
            </c:numRef>
          </c:val>
        </c:ser>
      </c:pie3DChart>
    </c:plotArea>
    <c:legend>
      <c:legendPos val="b"/>
      <c:layout>
        <c:manualLayout>
          <c:xMode val="edge"/>
          <c:yMode val="edge"/>
          <c:x val="0.15423765752875349"/>
          <c:y val="0.79033714134435107"/>
          <c:w val="0.6698261154855718"/>
          <c:h val="0.17788858485705353"/>
        </c:manualLayout>
      </c:layout>
      <c:txPr>
        <a:bodyPr/>
        <a:lstStyle/>
        <a:p>
          <a:pPr>
            <a:defRPr sz="1200">
              <a:solidFill>
                <a:schemeClr val="bg1">
                  <a:lumMod val="10000"/>
                </a:schemeClr>
              </a:solidFill>
            </a:defRPr>
          </a:pPr>
          <a:endParaRPr lang="ru-RU"/>
        </a:p>
      </c:txPr>
    </c:legend>
    <c:plotVisOnly val="1"/>
  </c:chart>
  <c:txPr>
    <a:bodyPr/>
    <a:lstStyle/>
    <a:p>
      <a:pPr>
        <a:defRPr sz="18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>
        <c:manualLayout>
          <c:layoutTarget val="inner"/>
          <c:xMode val="edge"/>
          <c:yMode val="edge"/>
          <c:x val="0.11730676257345422"/>
          <c:y val="5.4245101860765275E-2"/>
          <c:w val="0.61482990877740162"/>
          <c:h val="0.8915097962784696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На 01.01.2014 г.</c:v>
                </c:pt>
              </c:strCache>
            </c:strRef>
          </c:tx>
          <c:spPr>
            <a:solidFill>
              <a:schemeClr val="accent1">
                <a:lumMod val="40000"/>
                <a:lumOff val="60000"/>
              </a:schemeClr>
            </a:solidFill>
          </c:spPr>
          <c:dLbls>
            <c:dLbl>
              <c:idx val="0"/>
              <c:layout>
                <c:manualLayout>
                  <c:x val="-2.1227190694133324E-2"/>
                  <c:y val="4.558411921072713E-3"/>
                </c:manualLayout>
              </c:layout>
              <c:showVal val="1"/>
            </c:dLbl>
            <c:txPr>
              <a:bodyPr/>
              <a:lstStyle/>
              <a:p>
                <a:pPr>
                  <a:defRPr sz="1600">
                    <a:solidFill>
                      <a:schemeClr val="bg1">
                        <a:lumMod val="1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70.2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 01.01.2015 г.</c:v>
                </c:pt>
              </c:strCache>
            </c:strRef>
          </c:tx>
          <c:spPr>
            <a:solidFill>
              <a:schemeClr val="bg1">
                <a:lumMod val="95000"/>
              </a:schemeClr>
            </a:solidFill>
          </c:spPr>
          <c:dLbls>
            <c:dLbl>
              <c:idx val="0"/>
              <c:layout>
                <c:manualLayout>
                  <c:x val="2.6533988367666652E-2"/>
                  <c:y val="0"/>
                </c:manualLayout>
              </c:layout>
              <c:showVal val="1"/>
            </c:dLbl>
            <c:txPr>
              <a:bodyPr/>
              <a:lstStyle/>
              <a:p>
                <a:pPr>
                  <a:defRPr sz="1600">
                    <a:solidFill>
                      <a:schemeClr val="bg1">
                        <a:lumMod val="1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50.2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На 01.01.2016 г.</c:v>
                </c:pt>
              </c:strCache>
            </c:strRef>
          </c:tx>
          <c:spPr>
            <a:solidFill>
              <a:srgbClr val="FF9999"/>
            </a:solidFill>
          </c:spPr>
          <c:dLbls>
            <c:dLbl>
              <c:idx val="0"/>
              <c:layout>
                <c:manualLayout>
                  <c:x val="-3.4494184877966634E-2"/>
                  <c:y val="4.1025348359581867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>
                    <a:solidFill>
                      <a:schemeClr val="bg1">
                        <a:lumMod val="1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90.6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На 01.01.2017 г.</c:v>
                </c:pt>
              </c:strCache>
            </c:strRef>
          </c:tx>
          <c:spPr>
            <a:solidFill>
              <a:srgbClr val="0066CC"/>
            </a:solidFill>
          </c:spPr>
          <c:dLbls>
            <c:dLbl>
              <c:idx val="0"/>
              <c:layout>
                <c:manualLayout>
                  <c:x val="1.3266994183833319E-2"/>
                  <c:y val="-3.5893007256719586E-7"/>
                </c:manualLayout>
              </c:layout>
              <c:spPr/>
              <c:txPr>
                <a:bodyPr/>
                <a:lstStyle/>
                <a:p>
                  <a:pPr>
                    <a:defRPr sz="1400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txPr>
              <a:bodyPr/>
              <a:lstStyle/>
              <a:p>
                <a:pPr>
                  <a:defRPr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Лист1!$E$2</c:f>
              <c:numCache>
                <c:formatCode>General</c:formatCode>
                <c:ptCount val="1"/>
                <c:pt idx="0">
                  <c:v>91.1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На 01.01.2018 г.</c:v>
                </c:pt>
              </c:strCache>
            </c:strRef>
          </c:tx>
          <c:spPr>
            <a:solidFill>
              <a:srgbClr val="CC0000"/>
            </a:solidFill>
          </c:spPr>
          <c:dLbls>
            <c:txPr>
              <a:bodyPr/>
              <a:lstStyle/>
              <a:p>
                <a:pPr>
                  <a:defRPr sz="16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Лист1!$F$2</c:f>
              <c:numCache>
                <c:formatCode>General</c:formatCode>
                <c:ptCount val="1"/>
                <c:pt idx="0">
                  <c:v>128.9</c:v>
                </c:pt>
              </c:numCache>
            </c:numRef>
          </c:val>
        </c:ser>
        <c:shape val="cone"/>
        <c:axId val="105773696"/>
        <c:axId val="105989632"/>
        <c:axId val="0"/>
      </c:bar3DChart>
      <c:catAx>
        <c:axId val="105773696"/>
        <c:scaling>
          <c:orientation val="minMax"/>
        </c:scaling>
        <c:delete val="1"/>
        <c:axPos val="b"/>
        <c:tickLblPos val="none"/>
        <c:crossAx val="105989632"/>
        <c:crosses val="autoZero"/>
        <c:auto val="1"/>
        <c:lblAlgn val="ctr"/>
        <c:lblOffset val="100"/>
      </c:catAx>
      <c:valAx>
        <c:axId val="105989632"/>
        <c:scaling>
          <c:orientation val="minMax"/>
        </c:scaling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1"/>
        <c:tickLblPos val="nextTo"/>
        <c:txPr>
          <a:bodyPr/>
          <a:lstStyle/>
          <a:p>
            <a:pPr>
              <a:defRPr sz="100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577369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3138222857923652"/>
          <c:y val="0.33733899294271913"/>
          <c:w val="0.26140240694613853"/>
          <c:h val="0.43662945997534891"/>
        </c:manualLayout>
      </c:layout>
      <c:txPr>
        <a:bodyPr/>
        <a:lstStyle/>
        <a:p>
          <a:pPr>
            <a:defRPr sz="120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rgbClr val="CC0000"/>
            </a:solidFill>
            <a:scene3d>
              <a:camera prst="orthographicFront"/>
              <a:lightRig rig="threePt" dir="t"/>
            </a:scene3d>
            <a:sp3d>
              <a:bevelT prst="slope"/>
            </a:sp3d>
          </c:spPr>
          <c:cat>
            <c:strRef>
              <c:f>Лист1!$A$2:$A$4</c:f>
              <c:strCache>
                <c:ptCount val="3"/>
                <c:pt idx="0">
                  <c:v>2015 г.</c:v>
                </c:pt>
                <c:pt idx="1">
                  <c:v>2016 г.</c:v>
                </c:pt>
                <c:pt idx="2">
                  <c:v>2017 Г.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718.7</c:v>
                </c:pt>
                <c:pt idx="1">
                  <c:v>755.3</c:v>
                </c:pt>
                <c:pt idx="2">
                  <c:v>793.8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chemeClr val="bg1"/>
            </a:solidFill>
            <a:scene3d>
              <a:camera prst="orthographicFront"/>
              <a:lightRig rig="threePt" dir="t"/>
            </a:scene3d>
            <a:sp3d>
              <a:bevelT prst="slope"/>
            </a:sp3d>
          </c:spPr>
          <c:cat>
            <c:strRef>
              <c:f>Лист1!$A$2:$A$4</c:f>
              <c:strCache>
                <c:ptCount val="3"/>
                <c:pt idx="0">
                  <c:v>2015 г.</c:v>
                </c:pt>
                <c:pt idx="1">
                  <c:v>2016 г.</c:v>
                </c:pt>
                <c:pt idx="2">
                  <c:v>2017 Г.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228.2</c:v>
                </c:pt>
                <c:pt idx="1">
                  <c:v>227.1</c:v>
                </c:pt>
                <c:pt idx="2">
                  <c:v>162.80000000000001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spPr>
            <a:solidFill>
              <a:srgbClr val="0066CC"/>
            </a:solidFill>
            <a:scene3d>
              <a:camera prst="orthographicFront"/>
              <a:lightRig rig="threePt" dir="t"/>
            </a:scene3d>
            <a:sp3d>
              <a:bevelT prst="slope"/>
            </a:sp3d>
          </c:spPr>
          <c:cat>
            <c:strRef>
              <c:f>Лист1!$A$2:$A$4</c:f>
              <c:strCache>
                <c:ptCount val="3"/>
                <c:pt idx="0">
                  <c:v>2015 г.</c:v>
                </c:pt>
                <c:pt idx="1">
                  <c:v>2016 г.</c:v>
                </c:pt>
                <c:pt idx="2">
                  <c:v>2017 Г.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3021.7</c:v>
                </c:pt>
                <c:pt idx="1">
                  <c:v>2746.1</c:v>
                </c:pt>
                <c:pt idx="2">
                  <c:v>3084.4</c:v>
                </c:pt>
              </c:numCache>
            </c:numRef>
          </c:val>
        </c:ser>
        <c:overlap val="100"/>
        <c:axId val="106158720"/>
        <c:axId val="106201472"/>
      </c:barChart>
      <c:catAx>
        <c:axId val="10615872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0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6201472"/>
        <c:crosses val="autoZero"/>
        <c:auto val="1"/>
        <c:lblAlgn val="ctr"/>
        <c:lblOffset val="100"/>
      </c:catAx>
      <c:valAx>
        <c:axId val="106201472"/>
        <c:scaling>
          <c:orientation val="minMax"/>
        </c:scaling>
        <c:axPos val="l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eneral" sourceLinked="1"/>
        <c:tickLblPos val="nextTo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6158720"/>
        <c:crosses val="autoZero"/>
        <c:crossBetween val="between"/>
      </c:valAx>
    </c:plotArea>
    <c:legend>
      <c:legendPos val="r"/>
      <c:layout/>
      <c:spPr>
        <a:effectLst>
          <a:outerShdw blurRad="152400" dist="317500" dir="5400000" sx="90000" sy="-19000" rotWithShape="0">
            <a:prstClr val="black">
              <a:alpha val="15000"/>
            </a:prstClr>
          </a:outerShdw>
        </a:effectLst>
      </c:spPr>
      <c:txPr>
        <a:bodyPr/>
        <a:lstStyle/>
        <a:p>
          <a:pPr>
            <a:defRPr sz="12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0.15308467503886045"/>
          <c:y val="2.4849782328732608E-2"/>
          <c:w val="0.68610146446443165"/>
          <c:h val="0.97515021767126764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CC00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prst="slope"/>
            </a:sp3d>
          </c:spPr>
          <c:dPt>
            <c:idx val="0"/>
            <c:spPr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prst="slope"/>
              </a:sp3d>
            </c:spPr>
          </c:dPt>
          <c:dPt>
            <c:idx val="2"/>
            <c:spPr>
              <a:solidFill>
                <a:srgbClr val="0066CC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prst="slope"/>
              </a:sp3d>
            </c:spPr>
          </c:dPt>
          <c:dLbls>
            <c:dLbl>
              <c:idx val="0"/>
              <c:layout>
                <c:manualLayout>
                  <c:x val="-0.16597283845122995"/>
                  <c:y val="0.18383510876564294"/>
                </c:manualLayout>
              </c:layout>
              <c:spPr/>
              <c:txPr>
                <a:bodyPr/>
                <a:lstStyle/>
                <a:p>
                  <a:pPr>
                    <a:defRPr b="1">
                      <a:solidFill>
                        <a:schemeClr val="tx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Percent val="1"/>
            </c:dLbl>
            <c:dLbl>
              <c:idx val="1"/>
              <c:layout>
                <c:manualLayout>
                  <c:x val="-0.136105968261619"/>
                  <c:y val="2.6062809709118395E-2"/>
                </c:manualLayout>
              </c:layout>
              <c:spPr/>
              <c:txPr>
                <a:bodyPr/>
                <a:lstStyle/>
                <a:p>
                  <a:pPr>
                    <a:defRPr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Percent val="1"/>
            </c:dLbl>
            <c:dLbl>
              <c:idx val="2"/>
              <c:layout>
                <c:manualLayout>
                  <c:x val="0.21926820794339102"/>
                  <c:y val="-0.24927675249213488"/>
                </c:manualLayout>
              </c:layout>
              <c:spPr/>
              <c:txPr>
                <a:bodyPr/>
                <a:lstStyle/>
                <a:p>
                  <a:pPr>
                    <a:defRPr b="1">
                      <a:solidFill>
                        <a:schemeClr val="tx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Percent val="1"/>
            </c:dLbl>
            <c:txPr>
              <a:bodyPr/>
              <a:lstStyle/>
              <a:p>
                <a:pPr>
                  <a:defRPr b="0">
                    <a:solidFill>
                      <a:schemeClr val="bg1">
                        <a:lumMod val="1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Percent val="1"/>
            <c:showLeaderLines val="1"/>
          </c:dLbls>
          <c:cat>
            <c:strRef>
              <c:f>Лист1!$A$2:$A$4</c:f>
              <c:strCache>
                <c:ptCount val="3"/>
                <c:pt idx="0">
                  <c:v>Налоговые</c:v>
                </c:pt>
                <c:pt idx="1">
                  <c:v>Неналоговые</c:v>
                </c:pt>
                <c:pt idx="2">
                  <c:v>Безвозмездные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793.8</c:v>
                </c:pt>
                <c:pt idx="1">
                  <c:v>162.80000000000001</c:v>
                </c:pt>
                <c:pt idx="2">
                  <c:v>3084.4</c:v>
                </c:pt>
              </c:numCache>
            </c:numRef>
          </c:val>
        </c:ser>
        <c:firstSliceAng val="0"/>
      </c:pieChart>
    </c:plotArea>
    <c:plotVisOnly val="1"/>
    <c:dispBlanksAs val="zero"/>
  </c:chart>
  <c:spPr>
    <a:scene3d>
      <a:camera prst="orthographicFront"/>
      <a:lightRig rig="threePt" dir="t"/>
    </a:scene3d>
    <a:sp3d prstMaterial="legacyWireframe"/>
  </c:spPr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>
        <c:manualLayout>
          <c:layoutTarget val="inner"/>
          <c:xMode val="edge"/>
          <c:yMode val="edge"/>
          <c:x val="0.38435416666666866"/>
          <c:y val="3.437500000000001E-2"/>
          <c:w val="0.53900524934383265"/>
          <c:h val="0.85902826627685969"/>
        </c:manualLayout>
      </c:layout>
      <c:bar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2016 г.</c:v>
                </c:pt>
              </c:strCache>
            </c:strRef>
          </c:tx>
          <c:spPr>
            <a:solidFill>
              <a:srgbClr val="0066CC"/>
            </a:solidFill>
            <a:scene3d>
              <a:camera prst="orthographicFront"/>
              <a:lightRig rig="threePt" dir="t"/>
            </a:scene3d>
            <a:sp3d>
              <a:bevelT prst="slope"/>
            </a:sp3d>
          </c:spPr>
          <c:cat>
            <c:strRef>
              <c:f>Лист1!$A$2:$A$5</c:f>
              <c:strCache>
                <c:ptCount val="4"/>
                <c:pt idx="0">
                  <c:v>НДФЛ</c:v>
                </c:pt>
                <c:pt idx="1">
                  <c:v>Налоги на совокупный доход</c:v>
                </c:pt>
                <c:pt idx="2">
                  <c:v>Имущественные налоги</c:v>
                </c:pt>
                <c:pt idx="3">
                  <c:v>Прочие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592.9</c:v>
                </c:pt>
                <c:pt idx="1">
                  <c:v>85.2</c:v>
                </c:pt>
                <c:pt idx="2">
                  <c:v>55.6</c:v>
                </c:pt>
                <c:pt idx="3">
                  <c:v>21.599999999999927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2017 г.</c:v>
                </c:pt>
              </c:strCache>
            </c:strRef>
          </c:tx>
          <c:spPr>
            <a:solidFill>
              <a:srgbClr val="CC0000"/>
            </a:solidFill>
            <a:scene3d>
              <a:camera prst="orthographicFront"/>
              <a:lightRig rig="threePt" dir="t"/>
            </a:scene3d>
            <a:sp3d>
              <a:bevelT prst="slope"/>
            </a:sp3d>
          </c:spPr>
          <c:cat>
            <c:strRef>
              <c:f>Лист1!$A$2:$A$5</c:f>
              <c:strCache>
                <c:ptCount val="4"/>
                <c:pt idx="0">
                  <c:v>НДФЛ</c:v>
                </c:pt>
                <c:pt idx="1">
                  <c:v>Налоги на совокупный доход</c:v>
                </c:pt>
                <c:pt idx="2">
                  <c:v>Имущественные налоги</c:v>
                </c:pt>
                <c:pt idx="3">
                  <c:v>Прочие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594</c:v>
                </c:pt>
                <c:pt idx="1">
                  <c:v>89.300000000000011</c:v>
                </c:pt>
                <c:pt idx="2">
                  <c:v>92.4</c:v>
                </c:pt>
                <c:pt idx="3">
                  <c:v>18.099999999999927</c:v>
                </c:pt>
              </c:numCache>
            </c:numRef>
          </c:val>
        </c:ser>
        <c:axId val="106428288"/>
        <c:axId val="106429824"/>
      </c:barChart>
      <c:catAx>
        <c:axId val="106428288"/>
        <c:scaling>
          <c:orientation val="minMax"/>
        </c:scaling>
        <c:axPos val="l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6429824"/>
        <c:crosses val="autoZero"/>
        <c:auto val="1"/>
        <c:lblAlgn val="ctr"/>
        <c:lblOffset val="100"/>
      </c:catAx>
      <c:valAx>
        <c:axId val="106429824"/>
        <c:scaling>
          <c:orientation val="minMax"/>
        </c:scaling>
        <c:axPos val="b"/>
        <c:majorGridlines>
          <c:spPr>
            <a:ln>
              <a:solidFill>
                <a:prstClr val="white">
                  <a:lumMod val="95000"/>
                  <a:alpha val="31000"/>
                </a:prstClr>
              </a:solidFill>
            </a:ln>
          </c:spPr>
        </c:majorGridlines>
        <c:numFmt formatCode="General" sourceLinked="1"/>
        <c:tickLblPos val="nextTo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642828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0217814960629921"/>
          <c:y val="0.17322009577259651"/>
          <c:w val="0.18323851706036787"/>
          <c:h val="0.16542339626048841"/>
        </c:manualLayout>
      </c:layout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>
        <c:manualLayout>
          <c:layoutTarget val="inner"/>
          <c:xMode val="edge"/>
          <c:yMode val="edge"/>
          <c:x val="0.38435416666666844"/>
          <c:y val="3.437500000000001E-2"/>
          <c:w val="0.53900524934383265"/>
          <c:h val="0.85902826627685935"/>
        </c:manualLayout>
      </c:layout>
      <c:bar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2016 г.</c:v>
                </c:pt>
              </c:strCache>
            </c:strRef>
          </c:tx>
          <c:spPr>
            <a:solidFill>
              <a:srgbClr val="CC0000"/>
            </a:solidFill>
            <a:scene3d>
              <a:camera prst="orthographicFront"/>
              <a:lightRig rig="threePt" dir="t"/>
            </a:scene3d>
            <a:sp3d>
              <a:bevelT prst="slope"/>
            </a:sp3d>
          </c:spPr>
          <c:cat>
            <c:strRef>
              <c:f>Лист1!$A$2:$A$6</c:f>
              <c:strCache>
                <c:ptCount val="5"/>
                <c:pt idx="0">
                  <c:v>Доходы от использования имущества</c:v>
                </c:pt>
                <c:pt idx="1">
                  <c:v>Доходы от продажи активов</c:v>
                </c:pt>
                <c:pt idx="2">
                  <c:v>Платежи при пользовании природными ресурсами</c:v>
                </c:pt>
                <c:pt idx="3">
                  <c:v>Штрафы, санкции, возмещение ущерба</c:v>
                </c:pt>
                <c:pt idx="4">
                  <c:v>Прочие неналоговые доходы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93.4</c:v>
                </c:pt>
                <c:pt idx="1">
                  <c:v>93.1</c:v>
                </c:pt>
                <c:pt idx="2">
                  <c:v>22.5</c:v>
                </c:pt>
                <c:pt idx="3">
                  <c:v>14.8</c:v>
                </c:pt>
                <c:pt idx="4">
                  <c:v>3.3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2017 г.</c:v>
                </c:pt>
              </c:strCache>
            </c:strRef>
          </c:tx>
          <c:spPr>
            <a:solidFill>
              <a:srgbClr val="0066CC"/>
            </a:solidFill>
            <a:scene3d>
              <a:camera prst="orthographicFront"/>
              <a:lightRig rig="threePt" dir="t"/>
            </a:scene3d>
            <a:sp3d>
              <a:bevelT prst="slope"/>
            </a:sp3d>
          </c:spPr>
          <c:cat>
            <c:strRef>
              <c:f>Лист1!$A$2:$A$6</c:f>
              <c:strCache>
                <c:ptCount val="5"/>
                <c:pt idx="0">
                  <c:v>Доходы от использования имущества</c:v>
                </c:pt>
                <c:pt idx="1">
                  <c:v>Доходы от продажи активов</c:v>
                </c:pt>
                <c:pt idx="2">
                  <c:v>Платежи при пользовании природными ресурсами</c:v>
                </c:pt>
                <c:pt idx="3">
                  <c:v>Штрафы, санкции, возмещение ущерба</c:v>
                </c:pt>
                <c:pt idx="4">
                  <c:v>Прочие неналоговые доходы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83.9</c:v>
                </c:pt>
                <c:pt idx="1">
                  <c:v>38.800000000000004</c:v>
                </c:pt>
                <c:pt idx="2">
                  <c:v>21.9</c:v>
                </c:pt>
                <c:pt idx="3">
                  <c:v>11.7</c:v>
                </c:pt>
                <c:pt idx="4">
                  <c:v>6.5000000000000107</c:v>
                </c:pt>
              </c:numCache>
            </c:numRef>
          </c:val>
        </c:ser>
        <c:axId val="115477888"/>
        <c:axId val="115483776"/>
      </c:barChart>
      <c:catAx>
        <c:axId val="115477888"/>
        <c:scaling>
          <c:orientation val="minMax"/>
        </c:scaling>
        <c:axPos val="l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5483776"/>
        <c:crosses val="autoZero"/>
        <c:auto val="1"/>
        <c:lblAlgn val="ctr"/>
        <c:lblOffset val="100"/>
      </c:catAx>
      <c:valAx>
        <c:axId val="115483776"/>
        <c:scaling>
          <c:orientation val="minMax"/>
        </c:scaling>
        <c:axPos val="b"/>
        <c:majorGridlines>
          <c:spPr>
            <a:ln>
              <a:solidFill>
                <a:prstClr val="white">
                  <a:lumMod val="95000"/>
                  <a:alpha val="31000"/>
                </a:prstClr>
              </a:solidFill>
            </a:ln>
          </c:spPr>
        </c:majorGridlines>
        <c:numFmt formatCode="General" sourceLinked="1"/>
        <c:tickLblPos val="nextTo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547788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0217814960629921"/>
          <c:y val="0.17322009577259645"/>
          <c:w val="0.18323851706036781"/>
          <c:h val="0.16542339626048841"/>
        </c:manualLayout>
      </c:layout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sideWall>
      <c:spPr>
        <a:scene3d>
          <a:camera prst="orthographicFront"/>
          <a:lightRig rig="threePt" dir="t"/>
        </a:scene3d>
        <a:sp3d>
          <a:bevelT prst="slope"/>
        </a:sp3d>
      </c:spPr>
    </c:sideWall>
    <c:backWall>
      <c:spPr>
        <a:scene3d>
          <a:camera prst="orthographicFront"/>
          <a:lightRig rig="threePt" dir="t"/>
        </a:scene3d>
        <a:sp3d>
          <a:bevelT prst="slope"/>
        </a:sp3d>
      </c:spPr>
    </c:backWall>
    <c:plotArea>
      <c:layout>
        <c:manualLayout>
          <c:layoutTarget val="inner"/>
          <c:xMode val="edge"/>
          <c:yMode val="edge"/>
          <c:x val="0.10308025781274838"/>
          <c:y val="5.2888518715529548E-2"/>
          <c:w val="0.89691974218725157"/>
          <c:h val="0.65056657521207151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2013 г.</c:v>
                </c:pt>
              </c:strCache>
            </c:strRef>
          </c:tx>
          <c:dLbls>
            <c:dLbl>
              <c:idx val="0"/>
              <c:layout>
                <c:manualLayout>
                  <c:x val="2.0184027161366032E-2"/>
                  <c:y val="-3.2432668887706961E-2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chemeClr val="bg1">
                          <a:lumMod val="10000"/>
                        </a:schemeClr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txPr>
              <a:bodyPr/>
              <a:lstStyle/>
              <a:p>
                <a:pPr>
                  <a:defRPr sz="1200">
                    <a:solidFill>
                      <a:schemeClr val="bg1">
                        <a:lumMod val="1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190.1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2014 г.</c:v>
                </c:pt>
              </c:strCache>
            </c:strRef>
          </c:tx>
          <c:dLbls>
            <c:dLbl>
              <c:idx val="0"/>
              <c:layout>
                <c:manualLayout>
                  <c:x val="1.7624702350786441E-2"/>
                  <c:y val="-3.8307465153730146E-2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chemeClr val="bg1">
                          <a:lumMod val="10000"/>
                        </a:schemeClr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txPr>
              <a:bodyPr/>
              <a:lstStyle/>
              <a:p>
                <a:pPr>
                  <a:defRPr sz="1200">
                    <a:solidFill>
                      <a:schemeClr val="bg1">
                        <a:lumMod val="1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153.80000000000001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2015 г.</c:v>
                </c:pt>
              </c:strCache>
            </c:strRef>
          </c:tx>
          <c:spPr>
            <a:solidFill>
              <a:schemeClr val="bg1">
                <a:lumMod val="95000"/>
              </a:schemeClr>
            </a:solidFill>
          </c:spPr>
          <c:dLbls>
            <c:dLbl>
              <c:idx val="0"/>
              <c:layout>
                <c:manualLayout>
                  <c:x val="3.8551882799406849E-2"/>
                  <c:y val="-5.3651570166651029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 b="1">
                    <a:solidFill>
                      <a:schemeClr val="bg1">
                        <a:lumMod val="1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Лист1!$D$2</c:f>
              <c:numCache>
                <c:formatCode>General</c:formatCode>
                <c:ptCount val="1"/>
                <c:pt idx="0">
                  <c:v>260.5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2016 г.</c:v>
                </c:pt>
              </c:strCache>
            </c:strRef>
          </c:tx>
          <c:spPr>
            <a:solidFill>
              <a:schemeClr val="tx2">
                <a:lumMod val="75000"/>
              </a:schemeClr>
            </a:solidFill>
          </c:spPr>
          <c:dLbls>
            <c:dLbl>
              <c:idx val="0"/>
              <c:layout>
                <c:manualLayout>
                  <c:x val="1.2671488968465762E-2"/>
                  <c:y val="-4.19323779695863E-2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Лист1!$E$2</c:f>
              <c:numCache>
                <c:formatCode>General</c:formatCode>
                <c:ptCount val="1"/>
                <c:pt idx="0">
                  <c:v>201.6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2017 г.</c:v>
                </c:pt>
              </c:strCache>
            </c:strRef>
          </c:tx>
          <c:spPr>
            <a:solidFill>
              <a:srgbClr val="CC0000"/>
            </a:solidFill>
          </c:spPr>
          <c:dLbls>
            <c:dLbl>
              <c:idx val="0"/>
              <c:layout>
                <c:manualLayout>
                  <c:x val="3.0709479657690053E-2"/>
                  <c:y val="-4.2511779749420914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Лист1!$F$2</c:f>
              <c:numCache>
                <c:formatCode>General</c:formatCode>
                <c:ptCount val="1"/>
                <c:pt idx="0">
                  <c:v>361.1</c:v>
                </c:pt>
              </c:numCache>
            </c:numRef>
          </c:val>
        </c:ser>
        <c:shape val="box"/>
        <c:axId val="135075712"/>
        <c:axId val="135077248"/>
        <c:axId val="0"/>
      </c:bar3DChart>
      <c:catAx>
        <c:axId val="135075712"/>
        <c:scaling>
          <c:orientation val="minMax"/>
        </c:scaling>
        <c:axPos val="b"/>
        <c:numFmt formatCode="General" sourceLinked="1"/>
        <c:tickLblPos val="nextTo"/>
        <c:crossAx val="135077248"/>
        <c:crosses val="autoZero"/>
        <c:auto val="1"/>
        <c:lblAlgn val="ctr"/>
        <c:lblOffset val="100"/>
      </c:catAx>
      <c:valAx>
        <c:axId val="135077248"/>
        <c:scaling>
          <c:orientation val="minMax"/>
        </c:scaling>
        <c:axPos val="l"/>
        <c:majorGridlines>
          <c:spPr>
            <a:ln>
              <a:solidFill>
                <a:srgbClr val="727CA3">
                  <a:alpha val="26000"/>
                </a:srgbClr>
              </a:solidFill>
            </a:ln>
          </c:spPr>
        </c:majorGridlines>
        <c:numFmt formatCode="General" sourceLinked="1"/>
        <c:tickLblPos val="nextTo"/>
        <c:txPr>
          <a:bodyPr/>
          <a:lstStyle/>
          <a:p>
            <a:pPr>
              <a:defRPr sz="120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35075712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3499528577246462"/>
          <c:y val="0.73818190781425552"/>
          <c:w val="0.59987099600474503"/>
          <c:h val="6.5561563264953368E-2"/>
        </c:manualLayout>
      </c:layout>
      <c:txPr>
        <a:bodyPr/>
        <a:lstStyle/>
        <a:p>
          <a:pPr>
            <a:defRPr sz="100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0.10551419520315626"/>
          <c:y val="0.12578339659164994"/>
          <c:w val="0.88515454783497949"/>
          <c:h val="0.66902122765949235"/>
        </c:manualLayout>
      </c:layout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 w="41275">
              <a:solidFill>
                <a:schemeClr val="bg1"/>
              </a:solidFill>
            </a:ln>
          </c:spPr>
          <c:marker>
            <c:spPr>
              <a:solidFill>
                <a:schemeClr val="bg1"/>
              </a:solidFill>
            </c:spPr>
          </c:marker>
          <c:dLbls>
            <c:dLbl>
              <c:idx val="0"/>
              <c:layout>
                <c:manualLayout>
                  <c:x val="-9.8299965581016391E-2"/>
                  <c:y val="8.6747317132405397E-2"/>
                </c:manualLayout>
              </c:layout>
              <c:showVal val="1"/>
            </c:dLbl>
            <c:dLbl>
              <c:idx val="1"/>
              <c:layout>
                <c:manualLayout>
                  <c:x val="-2.9280840811366202E-2"/>
                  <c:y val="0.14457886188734445"/>
                </c:manualLayout>
              </c:layout>
              <c:showVal val="1"/>
            </c:dLbl>
            <c:txPr>
              <a:bodyPr/>
              <a:lstStyle/>
              <a:p>
                <a:pPr>
                  <a:defRPr sz="1200" b="1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2013 г.</c:v>
                </c:pt>
                <c:pt idx="1">
                  <c:v>2014 г.</c:v>
                </c:pt>
                <c:pt idx="2">
                  <c:v>2015 г.</c:v>
                </c:pt>
                <c:pt idx="3">
                  <c:v>2016 г.</c:v>
                </c:pt>
                <c:pt idx="4">
                  <c:v>2017 г.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317.39999999999986</c:v>
                </c:pt>
                <c:pt idx="1">
                  <c:v>373</c:v>
                </c:pt>
                <c:pt idx="2">
                  <c:v>361.7</c:v>
                </c:pt>
                <c:pt idx="3">
                  <c:v>98</c:v>
                </c:pt>
                <c:pt idx="4">
                  <c:v>39.700000000000003</c:v>
                </c:pt>
              </c:numCache>
            </c:numRef>
          </c:val>
        </c:ser>
        <c:marker val="1"/>
        <c:axId val="140440704"/>
        <c:axId val="140442240"/>
      </c:lineChart>
      <c:catAx>
        <c:axId val="140440704"/>
        <c:scaling>
          <c:orientation val="minMax"/>
        </c:scaling>
        <c:axPos val="b"/>
        <c:tickLblPos val="nextTo"/>
        <c:txPr>
          <a:bodyPr/>
          <a:lstStyle/>
          <a:p>
            <a:pPr>
              <a:defRPr sz="120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0442240"/>
        <c:crosses val="autoZero"/>
        <c:auto val="1"/>
        <c:lblAlgn val="ctr"/>
        <c:lblOffset val="100"/>
      </c:catAx>
      <c:valAx>
        <c:axId val="140442240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00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0440704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>
        <c:manualLayout>
          <c:layoutTarget val="inner"/>
          <c:xMode val="edge"/>
          <c:yMode val="edge"/>
          <c:x val="9.731250000000001E-2"/>
          <c:y val="2.7657911747180044E-2"/>
          <c:w val="0.77824146981627362"/>
          <c:h val="0.8184841032732777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2016 г.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w="165100" prst="coolSlant"/>
            </a:sp3d>
          </c:spPr>
          <c:dLbls>
            <c:dLbl>
              <c:idx val="0"/>
              <c:layout>
                <c:manualLayout>
                  <c:x val="-3.5769461855557237E-3"/>
                  <c:y val="9.8812719338299743E-2"/>
                </c:manualLayout>
              </c:layout>
              <c:showVal val="1"/>
            </c:dLbl>
            <c:dLbl>
              <c:idx val="1"/>
              <c:layout>
                <c:manualLayout>
                  <c:x val="7.3845406192446939E-4"/>
                  <c:y val="0.11103052416125322"/>
                </c:manualLayout>
              </c:layout>
              <c:showVal val="1"/>
            </c:dLbl>
            <c:dLbl>
              <c:idx val="2"/>
              <c:layout>
                <c:manualLayout>
                  <c:x val="-5.3629672564912845E-3"/>
                  <c:y val="8.7765489034715885E-2"/>
                </c:manualLayout>
              </c:layout>
              <c:showVal val="1"/>
            </c:dLbl>
            <c:dLbl>
              <c:idx val="3"/>
              <c:layout>
                <c:manualLayout>
                  <c:x val="8.489690592810388E-2"/>
                  <c:y val="0.15985889249799995"/>
                </c:manualLayout>
              </c:layout>
              <c:showVal val="1"/>
            </c:dLbl>
            <c:txPr>
              <a:bodyPr/>
              <a:lstStyle/>
              <a:p>
                <a:pPr>
                  <a:defRPr sz="1200" b="1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Дошкольники</c:v>
                </c:pt>
                <c:pt idx="1">
                  <c:v>Школьники</c:v>
                </c:pt>
                <c:pt idx="2">
                  <c:v>Доп.образование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6614</c:v>
                </c:pt>
                <c:pt idx="1">
                  <c:v>10433</c:v>
                </c:pt>
                <c:pt idx="2">
                  <c:v>1065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2017 г.</c:v>
                </c:pt>
              </c:strCache>
            </c:strRef>
          </c:tx>
          <c:spPr>
            <a:solidFill>
              <a:srgbClr val="CC0000"/>
            </a:solidFill>
            <a:scene3d>
              <a:camera prst="orthographicFront"/>
              <a:lightRig rig="threePt" dir="t"/>
            </a:scene3d>
            <a:sp3d>
              <a:bevelT w="165100" prst="coolSlant"/>
            </a:sp3d>
          </c:spPr>
          <c:dLbls>
            <c:dLbl>
              <c:idx val="3"/>
              <c:layout>
                <c:manualLayout>
                  <c:x val="8.0363038444222247E-3"/>
                  <c:y val="-2.1191154222657289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 b="1">
                    <a:solidFill>
                      <a:schemeClr val="bg1">
                        <a:lumMod val="1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Дошкольники</c:v>
                </c:pt>
                <c:pt idx="1">
                  <c:v>Школьники</c:v>
                </c:pt>
                <c:pt idx="2">
                  <c:v>Доп.образование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6624</c:v>
                </c:pt>
                <c:pt idx="1">
                  <c:v>10632</c:v>
                </c:pt>
                <c:pt idx="2">
                  <c:v>1065</c:v>
                </c:pt>
              </c:numCache>
            </c:numRef>
          </c:val>
        </c:ser>
        <c:axId val="140794112"/>
        <c:axId val="140804096"/>
      </c:barChart>
      <c:catAx>
        <c:axId val="140794112"/>
        <c:scaling>
          <c:orientation val="minMax"/>
        </c:scaling>
        <c:axPos val="b"/>
        <c:tickLblPos val="nextTo"/>
        <c:txPr>
          <a:bodyPr/>
          <a:lstStyle/>
          <a:p>
            <a:pPr>
              <a:defRPr sz="90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0804096"/>
        <c:crosses val="autoZero"/>
        <c:auto val="1"/>
        <c:lblAlgn val="ctr"/>
        <c:lblOffset val="100"/>
      </c:catAx>
      <c:valAx>
        <c:axId val="140804096"/>
        <c:scaling>
          <c:orientation val="minMax"/>
        </c:scaling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1"/>
        <c:tickLblPos val="nextTo"/>
        <c:txPr>
          <a:bodyPr/>
          <a:lstStyle/>
          <a:p>
            <a:pPr>
              <a:defRPr sz="120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079411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3891156174174988"/>
          <c:y val="6.4345465871673932E-2"/>
          <c:w val="0.15259833635854841"/>
          <c:h val="0.22108648288998242"/>
        </c:manualLayout>
      </c:layout>
      <c:txPr>
        <a:bodyPr/>
        <a:lstStyle/>
        <a:p>
          <a:pPr>
            <a:defRPr sz="140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 algn="ctr">
              <a:defRPr sz="1000" b="0"/>
            </a:pPr>
            <a:r>
              <a:rPr lang="ru-RU" sz="1000" b="0" dirty="0" smtClean="0"/>
              <a:t>Бюджетная обеспеченность по муниципальным образованиям (тыс.рублей на 1 жителя в год)</a:t>
            </a:r>
            <a:endParaRPr lang="ru-RU" sz="1000" b="0" dirty="0"/>
          </a:p>
        </c:rich>
      </c:tx>
      <c:layout>
        <c:manualLayout>
          <c:xMode val="edge"/>
          <c:yMode val="edge"/>
          <c:x val="0.15448711775520807"/>
          <c:y val="4.0740740740740772E-2"/>
        </c:manualLayout>
      </c:layout>
    </c:title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0066CC"/>
            </a:solidFill>
            <a:scene3d>
              <a:camera prst="orthographicFront"/>
              <a:lightRig rig="threePt" dir="t"/>
            </a:scene3d>
            <a:sp3d prstMaterial="metal">
              <a:bevelT w="88900" h="88900"/>
            </a:sp3d>
          </c:spPr>
          <c:dPt>
            <c:idx val="19"/>
            <c:spPr>
              <a:solidFill>
                <a:srgbClr val="CC0000"/>
              </a:solidFill>
              <a:scene3d>
                <a:camera prst="orthographicFront"/>
                <a:lightRig rig="threePt" dir="t"/>
              </a:scene3d>
              <a:sp3d prstMaterial="metal">
                <a:bevelT w="88900" h="88900"/>
              </a:sp3d>
            </c:spPr>
          </c:dPt>
          <c:cat>
            <c:strRef>
              <c:f>Лист1!$A$2:$A$21</c:f>
              <c:strCache>
                <c:ptCount val="20"/>
                <c:pt idx="0">
                  <c:v>Александровский</c:v>
                </c:pt>
                <c:pt idx="1">
                  <c:v>Асиновский</c:v>
                </c:pt>
                <c:pt idx="2">
                  <c:v>Бакчарский</c:v>
                </c:pt>
                <c:pt idx="3">
                  <c:v>Верхнекетский</c:v>
                </c:pt>
                <c:pt idx="4">
                  <c:v>Зырянский</c:v>
                </c:pt>
                <c:pt idx="5">
                  <c:v>Каргасокский</c:v>
                </c:pt>
                <c:pt idx="6">
                  <c:v>Кожевниковский</c:v>
                </c:pt>
                <c:pt idx="7">
                  <c:v>Колпашевский</c:v>
                </c:pt>
                <c:pt idx="8">
                  <c:v>Кривошеинский</c:v>
                </c:pt>
                <c:pt idx="9">
                  <c:v>Молчановский</c:v>
                </c:pt>
                <c:pt idx="10">
                  <c:v>Парабельский</c:v>
                </c:pt>
                <c:pt idx="11">
                  <c:v>Первомайский</c:v>
                </c:pt>
                <c:pt idx="12">
                  <c:v>Тегульдетский</c:v>
                </c:pt>
                <c:pt idx="13">
                  <c:v>Томский</c:v>
                </c:pt>
                <c:pt idx="14">
                  <c:v>Чаинский</c:v>
                </c:pt>
                <c:pt idx="15">
                  <c:v>Шегарский</c:v>
                </c:pt>
                <c:pt idx="16">
                  <c:v>Томск</c:v>
                </c:pt>
                <c:pt idx="17">
                  <c:v>Стрежевой</c:v>
                </c:pt>
                <c:pt idx="18">
                  <c:v>Кедровый</c:v>
                </c:pt>
                <c:pt idx="19">
                  <c:v>Северск</c:v>
                </c:pt>
              </c:strCache>
            </c:strRef>
          </c:cat>
          <c:val>
            <c:numRef>
              <c:f>Лист1!$B$2:$B$21</c:f>
              <c:numCache>
                <c:formatCode>#,##0.00</c:formatCode>
                <c:ptCount val="20"/>
                <c:pt idx="0">
                  <c:v>75.900000000000006</c:v>
                </c:pt>
                <c:pt idx="1">
                  <c:v>30.9</c:v>
                </c:pt>
                <c:pt idx="2">
                  <c:v>50.6</c:v>
                </c:pt>
                <c:pt idx="3">
                  <c:v>54.3</c:v>
                </c:pt>
                <c:pt idx="4">
                  <c:v>41.1</c:v>
                </c:pt>
                <c:pt idx="5">
                  <c:v>64.5</c:v>
                </c:pt>
                <c:pt idx="6">
                  <c:v>38.4</c:v>
                </c:pt>
                <c:pt idx="7">
                  <c:v>41.4</c:v>
                </c:pt>
                <c:pt idx="8">
                  <c:v>48.7</c:v>
                </c:pt>
                <c:pt idx="9">
                  <c:v>42</c:v>
                </c:pt>
                <c:pt idx="10">
                  <c:v>60.4</c:v>
                </c:pt>
                <c:pt idx="11">
                  <c:v>36.9</c:v>
                </c:pt>
                <c:pt idx="12">
                  <c:v>59.2</c:v>
                </c:pt>
                <c:pt idx="13">
                  <c:v>33.6</c:v>
                </c:pt>
                <c:pt idx="14">
                  <c:v>46.4</c:v>
                </c:pt>
                <c:pt idx="15">
                  <c:v>26.3</c:v>
                </c:pt>
                <c:pt idx="16">
                  <c:v>25.2</c:v>
                </c:pt>
                <c:pt idx="17">
                  <c:v>55.3</c:v>
                </c:pt>
                <c:pt idx="18">
                  <c:v>50.7</c:v>
                </c:pt>
                <c:pt idx="19">
                  <c:v>35.300000000000004</c:v>
                </c:pt>
              </c:numCache>
            </c:numRef>
          </c:val>
        </c:ser>
        <c:axId val="143000320"/>
        <c:axId val="143001856"/>
      </c:barChart>
      <c:catAx>
        <c:axId val="143000320"/>
        <c:scaling>
          <c:orientation val="minMax"/>
        </c:scaling>
        <c:axPos val="b"/>
        <c:tickLblPos val="nextTo"/>
        <c:txPr>
          <a:bodyPr/>
          <a:lstStyle/>
          <a:p>
            <a:pPr>
              <a:defRPr sz="800"/>
            </a:pPr>
            <a:endParaRPr lang="ru-RU"/>
          </a:p>
        </c:txPr>
        <c:crossAx val="143001856"/>
        <c:crosses val="autoZero"/>
        <c:auto val="1"/>
        <c:lblAlgn val="ctr"/>
        <c:lblOffset val="100"/>
      </c:catAx>
      <c:valAx>
        <c:axId val="143001856"/>
        <c:scaling>
          <c:orientation val="minMax"/>
        </c:scaling>
        <c:axPos val="l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#,##0.00" sourceLinked="1"/>
        <c:tickLblPos val="nextTo"/>
        <c:crossAx val="143000320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 algn="ctr">
              <a:defRPr sz="1000" b="0"/>
            </a:pPr>
            <a:r>
              <a:rPr lang="ru-RU" sz="1000" b="0" dirty="0" smtClean="0"/>
              <a:t>Бюджетная обеспеченность по ЗАТО</a:t>
            </a:r>
          </a:p>
          <a:p>
            <a:pPr algn="ctr">
              <a:defRPr sz="1000" b="0"/>
            </a:pPr>
            <a:r>
              <a:rPr lang="ru-RU" sz="1000" b="0" dirty="0" smtClean="0"/>
              <a:t>(тыс.рублей на 1 жителя в год)</a:t>
            </a:r>
            <a:endParaRPr lang="ru-RU" sz="1000" b="0" dirty="0"/>
          </a:p>
        </c:rich>
      </c:tx>
      <c:layout>
        <c:manualLayout>
          <c:xMode val="edge"/>
          <c:yMode val="edge"/>
          <c:x val="0.15448711775520818"/>
          <c:y val="4.0740740740740772E-2"/>
        </c:manualLayout>
      </c:layout>
    </c:title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0066CC"/>
            </a:solidFill>
            <a:scene3d>
              <a:camera prst="orthographicFront"/>
              <a:lightRig rig="threePt" dir="t"/>
            </a:scene3d>
            <a:sp3d prstMaterial="metal">
              <a:bevelT w="88900" h="88900"/>
            </a:sp3d>
          </c:spPr>
          <c:dPt>
            <c:idx val="9"/>
            <c:spPr>
              <a:solidFill>
                <a:srgbClr val="CC0000"/>
              </a:solidFill>
              <a:scene3d>
                <a:camera prst="orthographicFront"/>
                <a:lightRig rig="threePt" dir="t"/>
              </a:scene3d>
              <a:sp3d prstMaterial="metal">
                <a:bevelT w="88900" h="88900"/>
              </a:sp3d>
            </c:spPr>
          </c:dPt>
          <c:cat>
            <c:strRef>
              <c:f>Лист1!$A$2:$A$11</c:f>
              <c:strCache>
                <c:ptCount val="10"/>
                <c:pt idx="0">
                  <c:v>Саров</c:v>
                </c:pt>
                <c:pt idx="1">
                  <c:v>Железногорск</c:v>
                </c:pt>
                <c:pt idx="2">
                  <c:v>Новоуральск</c:v>
                </c:pt>
                <c:pt idx="3">
                  <c:v>Озерск</c:v>
                </c:pt>
                <c:pt idx="4">
                  <c:v>Заречный</c:v>
                </c:pt>
                <c:pt idx="5">
                  <c:v>Зеленогорск</c:v>
                </c:pt>
                <c:pt idx="6">
                  <c:v>Снежинск</c:v>
                </c:pt>
                <c:pt idx="7">
                  <c:v>Лесной</c:v>
                </c:pt>
                <c:pt idx="8">
                  <c:v>Трехгорный</c:v>
                </c:pt>
                <c:pt idx="9">
                  <c:v>Северск</c:v>
                </c:pt>
              </c:strCache>
            </c:strRef>
          </c:cat>
          <c:val>
            <c:numRef>
              <c:f>Лист1!$B$2:$B$11</c:f>
              <c:numCache>
                <c:formatCode>#,##0.0</c:formatCode>
                <c:ptCount val="10"/>
                <c:pt idx="0">
                  <c:v>34.800000000000004</c:v>
                </c:pt>
                <c:pt idx="1">
                  <c:v>36.300000000000004</c:v>
                </c:pt>
                <c:pt idx="2">
                  <c:v>48.8</c:v>
                </c:pt>
                <c:pt idx="3">
                  <c:v>42.2</c:v>
                </c:pt>
                <c:pt idx="4">
                  <c:v>36.1</c:v>
                </c:pt>
                <c:pt idx="5">
                  <c:v>37.800000000000004</c:v>
                </c:pt>
                <c:pt idx="6">
                  <c:v>44.3</c:v>
                </c:pt>
                <c:pt idx="7">
                  <c:v>42.4</c:v>
                </c:pt>
                <c:pt idx="8">
                  <c:v>41.3</c:v>
                </c:pt>
                <c:pt idx="9">
                  <c:v>35.4</c:v>
                </c:pt>
              </c:numCache>
            </c:numRef>
          </c:val>
        </c:ser>
        <c:axId val="143112064"/>
        <c:axId val="143113600"/>
      </c:barChart>
      <c:catAx>
        <c:axId val="143112064"/>
        <c:scaling>
          <c:orientation val="minMax"/>
        </c:scaling>
        <c:axPos val="b"/>
        <c:tickLblPos val="nextTo"/>
        <c:txPr>
          <a:bodyPr/>
          <a:lstStyle/>
          <a:p>
            <a:pPr>
              <a:defRPr sz="800"/>
            </a:pPr>
            <a:endParaRPr lang="ru-RU"/>
          </a:p>
        </c:txPr>
        <c:crossAx val="143113600"/>
        <c:crosses val="autoZero"/>
        <c:auto val="1"/>
        <c:lblAlgn val="ctr"/>
        <c:lblOffset val="100"/>
      </c:catAx>
      <c:valAx>
        <c:axId val="143113600"/>
        <c:scaling>
          <c:orientation val="minMax"/>
        </c:scaling>
        <c:axPos val="l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#,##0.0" sourceLinked="1"/>
        <c:tickLblPos val="nextTo"/>
        <c:crossAx val="143112064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5C3986-D5EB-4E68-8E86-F923BE1259A6}" type="datetimeFigureOut">
              <a:rPr lang="ru-RU" smtClean="0"/>
              <a:pPr/>
              <a:t>22.06.2018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66909" y="4715153"/>
            <a:ext cx="533527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EF86DD-73E2-4D80-AA27-844AE4F63A1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86DD-73E2-4D80-AA27-844AE4F63A13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DF9791-7AAD-4591-813D-810BC09472D4}" type="slidenum">
              <a:rPr lang="ru-RU" smtClean="0"/>
              <a:pPr/>
              <a:t>18</a:t>
            </a:fld>
            <a:endParaRPr lang="ru-RU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DF9791-7AAD-4591-813D-810BC09472D4}" type="slidenum">
              <a:rPr lang="ru-RU" smtClean="0"/>
              <a:pPr/>
              <a:t>38</a:t>
            </a:fld>
            <a:endParaRPr lang="ru-RU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DF9791-7AAD-4591-813D-810BC09472D4}" type="slidenum">
              <a:rPr lang="ru-RU" smtClean="0"/>
              <a:pPr/>
              <a:t>42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694D4-BA80-4740-BB12-92DF5AFA6863}" type="datetimeFigureOut">
              <a:rPr lang="ru-RU" smtClean="0"/>
              <a:pPr/>
              <a:t>22.06.2018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15F99-6EB7-48CE-963F-FAA5C0BD47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694D4-BA80-4740-BB12-92DF5AFA6863}" type="datetimeFigureOut">
              <a:rPr lang="ru-RU" smtClean="0"/>
              <a:pPr/>
              <a:t>22.06.2018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15F99-6EB7-48CE-963F-FAA5C0BD47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694D4-BA80-4740-BB12-92DF5AFA6863}" type="datetimeFigureOut">
              <a:rPr lang="ru-RU" smtClean="0"/>
              <a:pPr/>
              <a:t>22.06.2018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15F99-6EB7-48CE-963F-FAA5C0BD47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694D4-BA80-4740-BB12-92DF5AFA6863}" type="datetimeFigureOut">
              <a:rPr lang="ru-RU" smtClean="0"/>
              <a:pPr/>
              <a:t>22.06.2018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15F99-6EB7-48CE-963F-FAA5C0BD47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694D4-BA80-4740-BB12-92DF5AFA6863}" type="datetimeFigureOut">
              <a:rPr lang="ru-RU" smtClean="0"/>
              <a:pPr/>
              <a:t>22.06.2018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15F99-6EB7-48CE-963F-FAA5C0BD47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694D4-BA80-4740-BB12-92DF5AFA6863}" type="datetimeFigureOut">
              <a:rPr lang="ru-RU" smtClean="0"/>
              <a:pPr/>
              <a:t>22.06.2018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15F99-6EB7-48CE-963F-FAA5C0BD47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694D4-BA80-4740-BB12-92DF5AFA6863}" type="datetimeFigureOut">
              <a:rPr lang="ru-RU" smtClean="0"/>
              <a:pPr/>
              <a:t>22.06.2018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15F99-6EB7-48CE-963F-FAA5C0BD47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694D4-BA80-4740-BB12-92DF5AFA6863}" type="datetimeFigureOut">
              <a:rPr lang="ru-RU" smtClean="0"/>
              <a:pPr/>
              <a:t>22.06.2018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15F99-6EB7-48CE-963F-FAA5C0BD47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694D4-BA80-4740-BB12-92DF5AFA6863}" type="datetimeFigureOut">
              <a:rPr lang="ru-RU" smtClean="0"/>
              <a:pPr/>
              <a:t>22.06.2018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15F99-6EB7-48CE-963F-FAA5C0BD47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694D4-BA80-4740-BB12-92DF5AFA6863}" type="datetimeFigureOut">
              <a:rPr lang="ru-RU" smtClean="0"/>
              <a:pPr/>
              <a:t>22.06.2018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15F99-6EB7-48CE-963F-FAA5C0BD47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694D4-BA80-4740-BB12-92DF5AFA6863}" type="datetimeFigureOut">
              <a:rPr lang="ru-RU" smtClean="0"/>
              <a:pPr/>
              <a:t>22.06.2018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15F99-6EB7-48CE-963F-FAA5C0BD47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pPr/>
              <a:t>22.06.2018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pPr/>
              <a:t>22.06.2018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pPr/>
              <a:t>22.06.2018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pPr/>
              <a:t>22.06.2018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pPr/>
              <a:t>22.06.2018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pPr/>
              <a:t>22.06.2018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pPr/>
              <a:t>22.06.2018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pPr/>
              <a:t>22.06.2018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pPr/>
              <a:t>22.06.2018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pPr/>
              <a:t>22.06.2018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16A5-21F1-458B-B6F2-7D01BD78A7F6}" type="datetimeFigureOut">
              <a:rPr lang="ru-RU" smtClean="0"/>
              <a:pPr/>
              <a:t>22.06.2018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28A62-B8EA-4553-9655-8BFC318BDB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694D4-BA80-4740-BB12-92DF5AFA6863}" type="datetimeFigureOut">
              <a:rPr lang="ru-RU" smtClean="0"/>
              <a:pPr/>
              <a:t>22.06.2018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515F99-6EB7-48CE-963F-FAA5C0BD47AF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1" name="Рисунок 10" descr="244.jpg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-1" y="0"/>
            <a:ext cx="9113469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C316A5-21F1-458B-B6F2-7D01BD78A7F6}" type="datetimeFigureOut">
              <a:rPr lang="ru-RU" smtClean="0"/>
              <a:pPr/>
              <a:t>22.06.2018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028A62-B8EA-4553-9655-8BFC318BDB96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1" name="Рисунок 10" descr="2.jpg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8097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5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5.jpe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3.xml"/><Relationship Id="rId5" Type="http://schemas.openxmlformats.org/officeDocument/2006/relationships/chart" Target="../charts/chart13.xml"/><Relationship Id="rId4" Type="http://schemas.openxmlformats.org/officeDocument/2006/relationships/chart" Target="../charts/char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ab_-2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4822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714744" y="1500174"/>
            <a:ext cx="5072098" cy="1643074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БЮДЖЕТ ДЛЯ ГРАЖДАН</a:t>
            </a:r>
            <a:r>
              <a:rPr 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ПО ОТЧЕТУ ОБ ИСПОЛНЕНИИ </a:t>
            </a:r>
            <a:br>
              <a:rPr lang="ru-RU" sz="24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БЮДЖЕТА ЗАТО СЕВЕРСК ЗА 2017 ГОД</a:t>
            </a:r>
            <a:endParaRPr lang="ru-RU" sz="2400" b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3214646" y="3500438"/>
            <a:ext cx="5929354" cy="3571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C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Администрация ЗАТО </a:t>
            </a:r>
            <a:r>
              <a:rPr kumimoji="0" lang="ru-RU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C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Северск</a:t>
            </a:r>
            <a:endParaRPr kumimoji="0" lang="ru-RU" sz="2800" b="1" i="0" u="none" strike="noStrike" kern="1200" cap="none" spc="0" normalizeH="0" baseline="0" noProof="0" dirty="0" smtClean="0">
              <a:ln>
                <a:noFill/>
              </a:ln>
              <a:solidFill>
                <a:srgbClr val="CC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gerb.gif"/>
          <p:cNvPicPr>
            <a:picLocks noChangeAspect="1"/>
          </p:cNvPicPr>
          <p:nvPr/>
        </p:nvPicPr>
        <p:blipFill>
          <a:blip r:embed="rId3" cstate="print">
            <a:lum bright="-16000" contrast="-4000"/>
          </a:blip>
          <a:stretch>
            <a:fillRect/>
          </a:stretch>
        </p:blipFill>
        <p:spPr>
          <a:xfrm>
            <a:off x="5786446" y="142852"/>
            <a:ext cx="873131" cy="107157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Прямоугольник 6"/>
          <p:cNvSpPr>
            <a:spLocks noChangeArrowheads="1"/>
          </p:cNvSpPr>
          <p:nvPr/>
        </p:nvSpPr>
        <p:spPr bwMode="auto">
          <a:xfrm>
            <a:off x="0" y="5657671"/>
            <a:ext cx="428628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Дата проведения публичных слушаний: </a:t>
            </a:r>
          </a:p>
          <a:p>
            <a:pPr algn="ctr"/>
            <a:r>
              <a:rPr lang="ru-RU" sz="2400" b="1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27 июня 2017 </a:t>
            </a:r>
            <a:r>
              <a:rPr lang="ru-RU" sz="2400" b="1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года,</a:t>
            </a:r>
            <a:r>
              <a:rPr lang="ru-RU" sz="24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16.00</a:t>
            </a:r>
            <a:endParaRPr lang="ru-RU" sz="2400" b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2" name="Содержимое 2"/>
          <p:cNvSpPr txBox="1">
            <a:spLocks/>
          </p:cNvSpPr>
          <p:nvPr/>
        </p:nvSpPr>
        <p:spPr bwMode="auto">
          <a:xfrm>
            <a:off x="0" y="500042"/>
            <a:ext cx="6143636" cy="4714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rIns="45720" bIns="0" anchor="b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3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Уважаемые </a:t>
            </a:r>
            <a:r>
              <a:rPr lang="ru-RU" sz="2300" b="1" dirty="0" err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северчане</a:t>
            </a:r>
            <a:r>
              <a:rPr lang="ru-RU" sz="23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3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Перед Вами «Бюджет для граждан»,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3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который познакомит Вас с основными итогами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3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исполнения бюджета ЗАТО </a:t>
            </a:r>
            <a:r>
              <a:rPr lang="ru-RU" sz="2300" dirty="0" err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Северск</a:t>
            </a:r>
            <a:r>
              <a:rPr lang="ru-RU" sz="23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за 2017 год.</a:t>
            </a:r>
          </a:p>
          <a:p>
            <a:pPr algn="ctr"/>
            <a:r>
              <a:rPr lang="ru-RU" sz="23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Документ </a:t>
            </a:r>
            <a:r>
              <a:rPr lang="ru-RU" sz="23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сформирован в преддверии проведения публичных слушаний по </a:t>
            </a:r>
            <a:r>
              <a:rPr lang="ru-RU" sz="23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отчету об исполнении бюджета ЗАТО Северск за 2017 год, проводимых в соответствии со статьей 28 </a:t>
            </a:r>
          </a:p>
          <a:p>
            <a:pPr algn="ctr"/>
            <a:r>
              <a:rPr lang="ru-RU" sz="23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Федерального закона от 06.10.2003 N 131-ФЗ </a:t>
            </a:r>
          </a:p>
          <a:p>
            <a:pPr algn="ctr"/>
            <a:r>
              <a:rPr lang="ru-RU" sz="23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«Об общих принципах организации местного самоуправления </a:t>
            </a:r>
          </a:p>
          <a:p>
            <a:pPr algn="ctr"/>
            <a:r>
              <a:rPr lang="ru-RU" sz="23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в Российской Федерации»</a:t>
            </a:r>
            <a:endParaRPr lang="ru-RU" sz="2300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4" name="Прямоугольник 11"/>
          <p:cNvSpPr>
            <a:spLocks noChangeArrowheads="1"/>
          </p:cNvSpPr>
          <p:nvPr/>
        </p:nvSpPr>
        <p:spPr bwMode="auto">
          <a:xfrm>
            <a:off x="4689511" y="5657671"/>
            <a:ext cx="447675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Место проведения:</a:t>
            </a:r>
          </a:p>
          <a:p>
            <a:pPr algn="ctr"/>
            <a:r>
              <a:rPr lang="ru-RU" sz="2400" b="1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Большой зал Администрации ЗАТО </a:t>
            </a:r>
            <a:r>
              <a:rPr lang="ru-RU" sz="2400" b="1" dirty="0" err="1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Северск</a:t>
            </a:r>
            <a:endParaRPr lang="ru-RU" sz="2400" b="1" dirty="0">
              <a:solidFill>
                <a:srgbClr val="0066CC"/>
              </a:solidFill>
              <a:latin typeface="Cambria" pitchFamily="18" charset="0"/>
            </a:endParaRPr>
          </a:p>
        </p:txBody>
      </p:sp>
      <p:pic>
        <p:nvPicPr>
          <p:cNvPr id="6" name="Рисунок 5" descr="1481692275_image.jpg"/>
          <p:cNvPicPr>
            <a:picLocks noChangeAspect="1"/>
          </p:cNvPicPr>
          <p:nvPr/>
        </p:nvPicPr>
        <p:blipFill>
          <a:blip r:embed="rId2">
            <a:lum bright="28000"/>
          </a:blip>
          <a:srcRect l="47657" r="11718"/>
          <a:stretch>
            <a:fillRect/>
          </a:stretch>
        </p:blipFill>
        <p:spPr>
          <a:xfrm>
            <a:off x="6143636" y="357166"/>
            <a:ext cx="2858643" cy="4691074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8579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ОСНОВНЫЕ ПОКАЗАТЕЛИ </a:t>
            </a:r>
            <a:br>
              <a:rPr 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СОЦИАЛЬНО-ЭКОНОМИЧЕСКОГО РАЗВИТИЯ</a:t>
            </a:r>
            <a:endParaRPr lang="ru-RU" sz="2800" b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4286247" y="857232"/>
          <a:ext cx="4714907" cy="36271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947462"/>
                <a:gridCol w="717486"/>
                <a:gridCol w="666237"/>
                <a:gridCol w="666237"/>
                <a:gridCol w="717485"/>
              </a:tblGrid>
              <a:tr h="419453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показателя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Единица </a:t>
                      </a:r>
                      <a:r>
                        <a:rPr lang="ru-RU" sz="10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измере-ния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2015 г.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2016 г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r>
                        <a:rPr lang="en-US" sz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</a:t>
                      </a:r>
                      <a:r>
                        <a:rPr lang="en-US" sz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</a:tr>
              <a:tr h="344591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Численность населения на конец года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Тыс.</a:t>
                      </a:r>
                    </a:p>
                    <a:p>
                      <a:pPr algn="ctr"/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чел.</a:t>
                      </a:r>
                      <a:endParaRPr lang="ru-RU" sz="13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114,6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114,3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113,8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</a:tr>
              <a:tr h="279635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Родилось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Чел.</a:t>
                      </a: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1 473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1 415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1 128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</a:tr>
              <a:tr h="279635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Средний возраст населения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Лет</a:t>
                      </a:r>
                      <a:endParaRPr lang="ru-RU" sz="13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40,3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40,5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40,6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</a:tr>
              <a:tr h="279635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Средняя продолжительность жизни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Лет</a:t>
                      </a:r>
                      <a:endParaRPr lang="ru-RU" sz="13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69,2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69,7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70,3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</a:tr>
              <a:tr h="344591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Естественный прирост (+) / убыль (-)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Чел.</a:t>
                      </a: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+58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-53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-270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</a:tr>
              <a:tr h="344591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Миграционный прирост (+) / убыль (-)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Чел.</a:t>
                      </a: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-443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-191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-200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</a:tr>
              <a:tr h="279635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Общий прирост (+) / убыль (-)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Чел.</a:t>
                      </a: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-385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-244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-470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</a:tr>
            </a:tbl>
          </a:graphicData>
        </a:graphic>
      </p:graphicFrame>
      <p:sp>
        <p:nvSpPr>
          <p:cNvPr id="20" name="Скругленный прямоугольник 19"/>
          <p:cNvSpPr/>
          <p:nvPr/>
        </p:nvSpPr>
        <p:spPr>
          <a:xfrm>
            <a:off x="130272" y="4857761"/>
            <a:ext cx="2012836" cy="714380"/>
          </a:xfrm>
          <a:prstGeom prst="roundRect">
            <a:avLst/>
          </a:prstGeom>
          <a:solidFill>
            <a:srgbClr val="CC0000"/>
          </a:solidFill>
          <a:ln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TextBox 20"/>
          <p:cNvSpPr txBox="1"/>
          <p:nvPr/>
        </p:nvSpPr>
        <p:spPr>
          <a:xfrm>
            <a:off x="142844" y="4857761"/>
            <a:ext cx="207170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Число официально зарегистрированных безработных</a:t>
            </a:r>
            <a:endParaRPr lang="ru-RU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" name="Группа 21"/>
          <p:cNvGrpSpPr/>
          <p:nvPr/>
        </p:nvGrpSpPr>
        <p:grpSpPr>
          <a:xfrm>
            <a:off x="71406" y="3571876"/>
            <a:ext cx="2071702" cy="1000132"/>
            <a:chOff x="83978" y="3571876"/>
            <a:chExt cx="2071702" cy="1000132"/>
          </a:xfrm>
        </p:grpSpPr>
        <p:sp>
          <p:nvSpPr>
            <p:cNvPr id="23" name="Скругленный прямоугольник 22"/>
            <p:cNvSpPr/>
            <p:nvPr/>
          </p:nvSpPr>
          <p:spPr>
            <a:xfrm>
              <a:off x="142844" y="3571876"/>
              <a:ext cx="2012836" cy="1000132"/>
            </a:xfrm>
            <a:prstGeom prst="roundRect">
              <a:avLst/>
            </a:prstGeom>
            <a:solidFill>
              <a:srgbClr val="CC0000"/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83978" y="3717032"/>
              <a:ext cx="2071702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Уровень зарегистрированной безработицы</a:t>
              </a:r>
              <a:endPara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5" name="Равно 24"/>
          <p:cNvSpPr/>
          <p:nvPr/>
        </p:nvSpPr>
        <p:spPr>
          <a:xfrm>
            <a:off x="837346" y="4562069"/>
            <a:ext cx="500066" cy="285752"/>
          </a:xfrm>
          <a:prstGeom prst="mathEqual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grpSp>
        <p:nvGrpSpPr>
          <p:cNvPr id="4" name="Группа 25"/>
          <p:cNvGrpSpPr/>
          <p:nvPr/>
        </p:nvGrpSpPr>
        <p:grpSpPr>
          <a:xfrm>
            <a:off x="2214546" y="4857760"/>
            <a:ext cx="1643074" cy="714380"/>
            <a:chOff x="83978" y="3571876"/>
            <a:chExt cx="2071702" cy="714380"/>
          </a:xfrm>
        </p:grpSpPr>
        <p:sp>
          <p:nvSpPr>
            <p:cNvPr id="27" name="Скругленный прямоугольник 26"/>
            <p:cNvSpPr/>
            <p:nvPr/>
          </p:nvSpPr>
          <p:spPr>
            <a:xfrm>
              <a:off x="142844" y="3571876"/>
              <a:ext cx="2012836" cy="714380"/>
            </a:xfrm>
            <a:prstGeom prst="roundRect">
              <a:avLst/>
            </a:prstGeom>
            <a:solidFill>
              <a:srgbClr val="0066CC"/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83978" y="3643314"/>
              <a:ext cx="20717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980</a:t>
              </a:r>
            </a:p>
            <a:p>
              <a:pPr algn="ctr"/>
              <a:r>
                <a:rPr lang="ru-RU" sz="1400" b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человек</a:t>
              </a:r>
              <a:endPara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5" name="Группа 28"/>
          <p:cNvGrpSpPr/>
          <p:nvPr/>
        </p:nvGrpSpPr>
        <p:grpSpPr>
          <a:xfrm>
            <a:off x="2214546" y="3571876"/>
            <a:ext cx="1714512" cy="1000132"/>
            <a:chOff x="83978" y="3571876"/>
            <a:chExt cx="2071702" cy="1000132"/>
          </a:xfrm>
        </p:grpSpPr>
        <p:sp>
          <p:nvSpPr>
            <p:cNvPr id="30" name="Скругленный прямоугольник 29"/>
            <p:cNvSpPr/>
            <p:nvPr/>
          </p:nvSpPr>
          <p:spPr>
            <a:xfrm>
              <a:off x="142844" y="3571876"/>
              <a:ext cx="2012836" cy="1000132"/>
            </a:xfrm>
            <a:prstGeom prst="roundRect">
              <a:avLst/>
            </a:prstGeom>
            <a:solidFill>
              <a:srgbClr val="0066CC"/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83978" y="3638796"/>
              <a:ext cx="2071702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1,63% </a:t>
              </a:r>
            </a:p>
            <a:p>
              <a:pPr algn="ctr"/>
              <a:r>
                <a:rPr lang="ru-RU" sz="12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от численности экономически активного населения</a:t>
              </a:r>
              <a:endParaRPr lang="ru-RU" sz="1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2" name="Равно 31"/>
          <p:cNvSpPr/>
          <p:nvPr/>
        </p:nvSpPr>
        <p:spPr>
          <a:xfrm>
            <a:off x="2786050" y="4562069"/>
            <a:ext cx="500066" cy="285752"/>
          </a:xfrm>
          <a:prstGeom prst="mathEqual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graphicFrame>
        <p:nvGraphicFramePr>
          <p:cNvPr id="40" name="Диаграмма 39"/>
          <p:cNvGraphicFramePr/>
          <p:nvPr/>
        </p:nvGraphicFramePr>
        <p:xfrm>
          <a:off x="142844" y="785794"/>
          <a:ext cx="4000528" cy="25717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1" name="Прямоугольник 40"/>
          <p:cNvSpPr/>
          <p:nvPr/>
        </p:nvSpPr>
        <p:spPr>
          <a:xfrm>
            <a:off x="500034" y="2500306"/>
            <a:ext cx="25283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sz="1200" b="1" i="0" u="none" strike="noStrike" kern="1200" baseline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* по крупным и средним организациям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6" name="Группа 32"/>
          <p:cNvGrpSpPr/>
          <p:nvPr/>
        </p:nvGrpSpPr>
        <p:grpSpPr>
          <a:xfrm>
            <a:off x="132905" y="5715016"/>
            <a:ext cx="2071702" cy="1000132"/>
            <a:chOff x="145477" y="3571876"/>
            <a:chExt cx="2071702" cy="1000132"/>
          </a:xfrm>
        </p:grpSpPr>
        <p:sp>
          <p:nvSpPr>
            <p:cNvPr id="34" name="Скругленный прямоугольник 33"/>
            <p:cNvSpPr/>
            <p:nvPr/>
          </p:nvSpPr>
          <p:spPr>
            <a:xfrm>
              <a:off x="155416" y="3571876"/>
              <a:ext cx="2012836" cy="1000132"/>
            </a:xfrm>
            <a:prstGeom prst="roundRect">
              <a:avLst/>
            </a:prstGeom>
            <a:solidFill>
              <a:srgbClr val="CC0000"/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145477" y="3786190"/>
              <a:ext cx="20717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Количество вакансий </a:t>
              </a:r>
            </a:p>
            <a:p>
              <a:pPr algn="ctr"/>
              <a:r>
                <a:rPr lang="ru-RU" sz="14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на 01.01.201</a:t>
              </a:r>
              <a:r>
                <a:rPr lang="en-US" sz="14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8</a:t>
              </a:r>
              <a:endPara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7" name="Группа 35"/>
          <p:cNvGrpSpPr/>
          <p:nvPr/>
        </p:nvGrpSpPr>
        <p:grpSpPr>
          <a:xfrm>
            <a:off x="2214546" y="5715016"/>
            <a:ext cx="1714512" cy="1000132"/>
            <a:chOff x="83978" y="3571876"/>
            <a:chExt cx="2071702" cy="1000132"/>
          </a:xfrm>
          <a:solidFill>
            <a:srgbClr val="0066CC"/>
          </a:solidFill>
        </p:grpSpPr>
        <p:sp>
          <p:nvSpPr>
            <p:cNvPr id="37" name="Скругленный прямоугольник 36"/>
            <p:cNvSpPr/>
            <p:nvPr/>
          </p:nvSpPr>
          <p:spPr>
            <a:xfrm>
              <a:off x="142844" y="3571876"/>
              <a:ext cx="2012836" cy="1000132"/>
            </a:xfrm>
            <a:prstGeom prst="roundRect">
              <a:avLst/>
            </a:prstGeom>
            <a:grpFill/>
            <a:ln>
              <a:solidFill>
                <a:schemeClr val="accent6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83978" y="3929066"/>
              <a:ext cx="207170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ru-RU" sz="14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8" name="Группа 42"/>
          <p:cNvGrpSpPr/>
          <p:nvPr/>
        </p:nvGrpSpPr>
        <p:grpSpPr>
          <a:xfrm>
            <a:off x="4429124" y="4857760"/>
            <a:ext cx="2071702" cy="1857388"/>
            <a:chOff x="145477" y="3571876"/>
            <a:chExt cx="2071702" cy="1571636"/>
          </a:xfrm>
        </p:grpSpPr>
        <p:sp>
          <p:nvSpPr>
            <p:cNvPr id="44" name="Скругленный прямоугольник 43"/>
            <p:cNvSpPr/>
            <p:nvPr/>
          </p:nvSpPr>
          <p:spPr>
            <a:xfrm>
              <a:off x="155416" y="3571876"/>
              <a:ext cx="2012836" cy="1571636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145477" y="3786190"/>
              <a:ext cx="2071702" cy="9896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Коэффициент напряженности на рынке труда: </a:t>
              </a:r>
            </a:p>
            <a:p>
              <a:pPr algn="ctr"/>
              <a:r>
                <a:rPr lang="ru-RU" sz="1400" b="1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0,6</a:t>
              </a:r>
            </a:p>
            <a:p>
              <a:pPr algn="ctr"/>
              <a:r>
                <a:rPr lang="ru-RU" sz="1400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(</a:t>
              </a:r>
              <a:r>
                <a:rPr lang="ru-RU" sz="1400" dirty="0" err="1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чел.на</a:t>
              </a:r>
              <a:r>
                <a:rPr lang="ru-RU" sz="1400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 1 </a:t>
              </a:r>
              <a:r>
                <a:rPr lang="ru-RU" sz="1400" dirty="0" err="1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раб.место</a:t>
              </a:r>
              <a:r>
                <a:rPr lang="ru-RU" sz="1400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)</a:t>
              </a:r>
              <a:endPara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47" name="Штриховая стрелка вправо 46"/>
          <p:cNvSpPr/>
          <p:nvPr/>
        </p:nvSpPr>
        <p:spPr>
          <a:xfrm>
            <a:off x="3958875" y="5349752"/>
            <a:ext cx="428628" cy="500066"/>
          </a:xfrm>
          <a:prstGeom prst="striped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TextBox 45"/>
          <p:cNvSpPr txBox="1"/>
          <p:nvPr/>
        </p:nvSpPr>
        <p:spPr>
          <a:xfrm>
            <a:off x="2285984" y="5929330"/>
            <a:ext cx="16430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1 547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вакансий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" name="Рисунок 32" descr="maxresdefault.jpg"/>
          <p:cNvPicPr>
            <a:picLocks noChangeAspect="1"/>
          </p:cNvPicPr>
          <p:nvPr/>
        </p:nvPicPr>
        <p:blipFill>
          <a:blip r:embed="rId3"/>
          <a:srcRect l="27343" r="27344" b="13889"/>
          <a:stretch>
            <a:fillRect/>
          </a:stretch>
        </p:blipFill>
        <p:spPr>
          <a:xfrm>
            <a:off x="6858016" y="4567066"/>
            <a:ext cx="2143140" cy="2148082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000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ОСНОВНЫЕ ИТОГИ БЮДЖЕТНОЙ ПОЛИТИКИ</a:t>
            </a:r>
            <a:endParaRPr lang="ru-RU" sz="2800" b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Диаграмма 10"/>
          <p:cNvGraphicFramePr/>
          <p:nvPr/>
        </p:nvGraphicFramePr>
        <p:xfrm>
          <a:off x="0" y="1071546"/>
          <a:ext cx="9072594" cy="47148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642910" y="642918"/>
            <a:ext cx="8001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      Обеспечена реализация «майских» Указов Президента РФ </a:t>
            </a:r>
            <a:endParaRPr lang="ru-RU" b="1" dirty="0">
              <a:solidFill>
                <a:srgbClr val="0066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28794" y="1071546"/>
            <a:ext cx="52863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Уровень средней заработной платы отдельных категорий работников бюджетной сферы </a:t>
            </a:r>
          </a:p>
          <a:p>
            <a:pPr algn="ctr"/>
            <a:r>
              <a:rPr lang="ru-RU" sz="14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(тыс.рублей в месяц)</a:t>
            </a:r>
            <a:endParaRPr lang="ru-RU" sz="1400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000100" y="5643578"/>
            <a:ext cx="81439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Бюджет исполнен по программно-целевому принципу на базе 17 программ;</a:t>
            </a:r>
          </a:p>
          <a:p>
            <a:r>
              <a:rPr lang="ru-RU" b="1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В 2017 году утверждена новая муниципальная программа «Формирование современной городской среды ЗАТО </a:t>
            </a:r>
            <a:r>
              <a:rPr lang="ru-RU" b="1" dirty="0" err="1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Северск</a:t>
            </a:r>
            <a:r>
              <a:rPr lang="ru-RU" b="1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» </a:t>
            </a:r>
          </a:p>
          <a:p>
            <a:endParaRPr lang="ru-RU" b="1" dirty="0">
              <a:solidFill>
                <a:srgbClr val="0066CC"/>
              </a:solidFill>
            </a:endParaRPr>
          </a:p>
        </p:txBody>
      </p:sp>
      <p:pic>
        <p:nvPicPr>
          <p:cNvPr id="17" name="Рисунок 16" descr="1502106677-1665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71480"/>
            <a:ext cx="785786" cy="782418"/>
          </a:xfrm>
          <a:prstGeom prst="rect">
            <a:avLst/>
          </a:prstGeom>
        </p:spPr>
      </p:pic>
      <p:pic>
        <p:nvPicPr>
          <p:cNvPr id="18" name="Рисунок 17" descr="1502106677-1665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786454"/>
            <a:ext cx="785786" cy="782418"/>
          </a:xfrm>
          <a:prstGeom prst="rect">
            <a:avLst/>
          </a:prstGeom>
        </p:spPr>
      </p:pic>
      <p:pic>
        <p:nvPicPr>
          <p:cNvPr id="12" name="Рисунок 11" descr="Seversk-segodnya.jpg"/>
          <p:cNvPicPr>
            <a:picLocks noChangeAspect="1"/>
          </p:cNvPicPr>
          <p:nvPr/>
        </p:nvPicPr>
        <p:blipFill>
          <a:blip r:embed="rId4"/>
          <a:srcRect l="20068" t="3784" r="28655" b="7291"/>
          <a:stretch>
            <a:fillRect/>
          </a:stretch>
        </p:blipFill>
        <p:spPr>
          <a:xfrm>
            <a:off x="7620518" y="1785926"/>
            <a:ext cx="1452076" cy="3357586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000100" y="394692"/>
            <a:ext cx="8143900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ru-RU" dirty="0" smtClean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b="1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В составе бюджета ЗАТО Северск консолидирован муниципальный дорожный фонд с объемом ассигнований 361,1 млн.руб.</a:t>
            </a:r>
          </a:p>
          <a:p>
            <a:pPr algn="just"/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В соответствии с изменениями части 3 статьи 69.2 Бюджетного кодекса РФ,  изменениями общегосударственных перечней (классификаторов) государственных (муниципальных) услуг и работ, утверждением регионального перечня (классификатора) государственных (муниципальных) услуг и работ проведены необходимые мероприятия для перехода с 01.01.2018 на новые виды муниципальных услуг и работ. </a:t>
            </a:r>
          </a:p>
          <a:p>
            <a:pPr algn="just"/>
            <a:endParaRPr lang="ru-RU" dirty="0" smtClean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b="1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Выполнен        мониторинг        качества      </a:t>
            </a:r>
          </a:p>
          <a:p>
            <a:pPr algn="just"/>
            <a:r>
              <a:rPr lang="ru-RU" b="1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                финансового менеджмента  главных  </a:t>
            </a:r>
          </a:p>
          <a:p>
            <a:pPr algn="just"/>
            <a:r>
              <a:rPr lang="ru-RU" b="1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распорядителей   средств  бюджета  ЗАТО Северск </a:t>
            </a:r>
          </a:p>
          <a:p>
            <a:pPr algn="just"/>
            <a:r>
              <a:rPr lang="ru-RU" b="1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(далее – ГРБС).</a:t>
            </a:r>
          </a:p>
          <a:p>
            <a:pPr algn="just"/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Введена в промышленную эксплуатацию </a:t>
            </a:r>
          </a:p>
          <a:p>
            <a:r>
              <a:rPr lang="ru-RU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информационная система «Автоматизированный центр контроля (АЦК)-Финансы»; кроме основных функций по изменению бюджетных ассигнований, изменению кассовых планов, финансированию, в системе «</a:t>
            </a:r>
            <a:r>
              <a:rPr lang="ru-RU" b="1" dirty="0" err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АЦК-Финансы</a:t>
            </a:r>
            <a:r>
              <a:rPr lang="ru-RU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» велись планы финансово-хозяйственной деятельности учреждений и отражалось кассовое исполнение этих планов.</a:t>
            </a:r>
            <a:endParaRPr lang="ru-RU" b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2918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ОСНОВНЫЕ ИТОГИ БЮДЖЕТНОЙ ПОЛИТИКИ</a:t>
            </a:r>
            <a:endParaRPr lang="ru-RU" sz="2800" b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1502106677-1665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42918"/>
            <a:ext cx="785786" cy="782418"/>
          </a:xfrm>
          <a:prstGeom prst="rect">
            <a:avLst/>
          </a:prstGeom>
        </p:spPr>
      </p:pic>
      <p:pic>
        <p:nvPicPr>
          <p:cNvPr id="13" name="Рисунок 12" descr="1502106677-1665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57364"/>
            <a:ext cx="785786" cy="782418"/>
          </a:xfrm>
          <a:prstGeom prst="rect">
            <a:avLst/>
          </a:prstGeom>
        </p:spPr>
      </p:pic>
      <p:pic>
        <p:nvPicPr>
          <p:cNvPr id="14" name="Рисунок 13" descr="1502106677-1665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14752"/>
            <a:ext cx="785786" cy="782418"/>
          </a:xfrm>
          <a:prstGeom prst="rect">
            <a:avLst/>
          </a:prstGeom>
        </p:spPr>
      </p:pic>
      <p:pic>
        <p:nvPicPr>
          <p:cNvPr id="15" name="Рисунок 14" descr="1502106677-1665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286388"/>
            <a:ext cx="785786" cy="782418"/>
          </a:xfrm>
          <a:prstGeom prst="rect">
            <a:avLst/>
          </a:prstGeom>
        </p:spPr>
      </p:pic>
      <p:pic>
        <p:nvPicPr>
          <p:cNvPr id="11" name="Рисунок 10" descr="17_evgeniy-ryabov-let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3286125"/>
            <a:ext cx="2524129" cy="178595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Рисунок 23" descr="1502106677-1665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856576"/>
            <a:ext cx="571472" cy="569023"/>
          </a:xfrm>
          <a:prstGeom prst="rect">
            <a:avLst/>
          </a:prstGeom>
        </p:spPr>
      </p:pic>
      <p:pic>
        <p:nvPicPr>
          <p:cNvPr id="25" name="Рисунок 24" descr="1502106677-1665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43314"/>
            <a:ext cx="571472" cy="569023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142844" y="973281"/>
            <a:ext cx="9001156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С целью увеличения доходной части бюджета:</a:t>
            </a:r>
          </a:p>
          <a:p>
            <a:pPr>
              <a:buFont typeface="Wingdings" pitchFamily="2" charset="2"/>
              <a:buChar char="§"/>
            </a:pPr>
            <a:r>
              <a:rPr lang="ru-RU" i="1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 на 5,5% увеличен размер ставок по налогу на имущество</a:t>
            </a:r>
          </a:p>
          <a:p>
            <a:r>
              <a:rPr lang="ru-RU" i="1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физических лиц; </a:t>
            </a:r>
          </a:p>
          <a:p>
            <a:pPr>
              <a:buFont typeface="Wingdings" pitchFamily="2" charset="2"/>
              <a:buChar char="§"/>
            </a:pPr>
            <a:r>
              <a:rPr lang="ru-RU" i="1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 с 01.07.2017 установлен базовый размер платы за </a:t>
            </a:r>
          </a:p>
          <a:p>
            <a:r>
              <a:rPr lang="ru-RU" i="1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пользование жилыми помещениями муниципального фонда </a:t>
            </a:r>
          </a:p>
          <a:p>
            <a:r>
              <a:rPr lang="ru-RU" i="1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в размере 49,27 руб. за 1 кв.м.</a:t>
            </a:r>
          </a:p>
          <a:p>
            <a:endParaRPr lang="ru-RU" sz="1000" b="1" i="1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Сохранены льготы по земельному налогу  для социально </a:t>
            </a:r>
          </a:p>
          <a:p>
            <a:r>
              <a:rPr lang="ru-RU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      незащищенных слоев населения, для органов местного самоуправления и муниципальных учреждений установлена пониженная ставка в размере 0,5%.</a:t>
            </a:r>
          </a:p>
          <a:p>
            <a:endParaRPr lang="ru-RU" sz="10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Продолжена работа комиссии по мобилизации доходов, дополнительно привлечено 12,1 млн.руб.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2571736" y="4437457"/>
          <a:ext cx="6500858" cy="2349129"/>
        </p:xfrm>
        <a:graphic>
          <a:graphicData uri="http://schemas.openxmlformats.org/drawingml/2006/table">
            <a:tbl>
              <a:tblPr bandRow="1">
                <a:solidFill>
                  <a:schemeClr val="bg1"/>
                </a:solidFill>
                <a:tableStyleId>{69C7853C-536D-4A76-A0AE-DD22124D55A5}</a:tableStyleId>
              </a:tblPr>
              <a:tblGrid>
                <a:gridCol w="4634275"/>
                <a:gridCol w="1866583"/>
              </a:tblGrid>
              <a:tr h="50006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МЕРОПРИЯТИЕ</a:t>
                      </a:r>
                      <a:endParaRPr lang="ru-RU" sz="1400" b="1" kern="120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riblet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ЭКОНОМИЧЕСКИЙ</a:t>
                      </a: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ЭФФЕКТ</a:t>
                      </a:r>
                      <a:endParaRPr lang="ru-RU" sz="1400" b="1" kern="120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riblet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884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Проведение комиссий по мобилизации доходов</a:t>
                      </a:r>
                      <a:endParaRPr lang="ru-RU" sz="1600" b="1" kern="120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riblet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12,1 млн.руб.</a:t>
                      </a:r>
                      <a:endParaRPr lang="ru-RU" sz="1600" b="1" kern="120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riblet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81817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Увеличение базового размера платы за наем жилых помещений</a:t>
                      </a:r>
                      <a:endParaRPr lang="ru-RU" sz="16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riblet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Font typeface="Wingdings" pitchFamily="2" charset="2"/>
                        <a:buNone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0,6 млн.руб.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riblet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37449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Изменение налоговых ставок НИФЛ</a:t>
                      </a:r>
                      <a:endParaRPr lang="ru-RU" sz="16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riblet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Font typeface="Wingdings" pitchFamily="2" charset="2"/>
                        <a:buNone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8,1 млн.руб.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riblet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37449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6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Отмена льготы для</a:t>
                      </a:r>
                      <a:r>
                        <a:rPr lang="ru-RU" sz="1600" b="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ОМСУ и муниципальных учреждений</a:t>
                      </a:r>
                      <a:endParaRPr lang="ru-RU" sz="16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riblet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Font typeface="Wingdings" pitchFamily="2" charset="2"/>
                        <a:buNone/>
                      </a:pPr>
                      <a:r>
                        <a:rPr lang="ru-RU" sz="16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22,5 млн.руб.</a:t>
                      </a:r>
                      <a:endParaRPr lang="ru-RU" sz="16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riblet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2" name="Правая фигурная скобка 11"/>
          <p:cNvSpPr/>
          <p:nvPr/>
        </p:nvSpPr>
        <p:spPr>
          <a:xfrm rot="10800000">
            <a:off x="2240424" y="4980954"/>
            <a:ext cx="285752" cy="1785950"/>
          </a:xfrm>
          <a:prstGeom prst="rightBrace">
            <a:avLst>
              <a:gd name="adj1" fmla="val 8333"/>
              <a:gd name="adj2" fmla="val 62408"/>
            </a:avLst>
          </a:prstGeom>
          <a:ln>
            <a:solidFill>
              <a:schemeClr val="bg1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42844" y="4500570"/>
            <a:ext cx="1857388" cy="1328023"/>
          </a:xfrm>
          <a:prstGeom prst="wedgeRoundRectCallout">
            <a:avLst>
              <a:gd name="adj1" fmla="val 58954"/>
              <a:gd name="adj2" fmla="val 33558"/>
              <a:gd name="adj3" fmla="val 16667"/>
            </a:avLst>
          </a:prstGeom>
          <a:noFill/>
          <a:ln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Совокупный экономический эффект </a:t>
            </a:r>
          </a:p>
          <a:p>
            <a:pPr algn="ctr">
              <a:defRPr/>
            </a:pPr>
            <a:r>
              <a:rPr lang="ru-RU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43,3 млн.руб.</a:t>
            </a: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8579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ОСНОВНЫЕ ИТОГИ БЮДЖЕТНОЙ ПОЛИТИКИ</a:t>
            </a:r>
            <a:r>
              <a:rPr lang="ru-RU" sz="2800" b="1" u="sng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u="sng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(В ОБЛАСТИ ДОХОДОВ)</a:t>
            </a:r>
            <a:endParaRPr lang="ru-RU" sz="2800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" name="Рисунок 22" descr="1502106677-1665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85794"/>
            <a:ext cx="570549" cy="568104"/>
          </a:xfrm>
          <a:prstGeom prst="rect">
            <a:avLst/>
          </a:prstGeom>
        </p:spPr>
      </p:pic>
      <p:pic>
        <p:nvPicPr>
          <p:cNvPr id="11" name="Рисунок 10" descr="1470943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5576" y="785794"/>
            <a:ext cx="2667018" cy="2000264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21"/>
          <p:cNvSpPr txBox="1">
            <a:spLocks noChangeArrowheads="1"/>
          </p:cNvSpPr>
          <p:nvPr/>
        </p:nvSpPr>
        <p:spPr bwMode="auto">
          <a:xfrm>
            <a:off x="0" y="4786322"/>
            <a:ext cx="4572000" cy="1947565"/>
          </a:xfrm>
          <a:prstGeom prst="donut">
            <a:avLst>
              <a:gd name="adj" fmla="val 11264"/>
            </a:avLst>
          </a:prstGeom>
          <a:solidFill>
            <a:srgbClr val="0066CC"/>
          </a:solidFill>
          <a:ln>
            <a:noFill/>
            <a:headEnd/>
            <a:tailE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Если доходов больше, </a:t>
            </a:r>
            <a:endPara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чем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расходов, возникает ПРОФИЦИТ бюджета.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Тогда есть возможность накапливать резервы, погашать имеющиеся долги.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285720" y="0"/>
            <a:ext cx="407193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lang="ru-RU" sz="2400" b="1" u="sng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В ДОХОД БЮДЖЕТА </a:t>
            </a:r>
            <a:r>
              <a:rPr lang="ru-RU" sz="24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ЗАТО Северск поступают: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714876" y="0"/>
            <a:ext cx="4286250" cy="127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lang="ru-RU" sz="2400" b="1" u="sng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РАСХОДЫ БЮДЖЕТА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ЗАТО Северск отражаются по направлениям:</a:t>
            </a:r>
          </a:p>
        </p:txBody>
      </p:sp>
      <p:sp>
        <p:nvSpPr>
          <p:cNvPr id="16" name="TextBox 18"/>
          <p:cNvSpPr txBox="1">
            <a:spLocks noChangeArrowheads="1"/>
          </p:cNvSpPr>
          <p:nvPr/>
        </p:nvSpPr>
        <p:spPr bwMode="auto">
          <a:xfrm>
            <a:off x="142875" y="785794"/>
            <a:ext cx="4143375" cy="424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ru-RU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Налоговые доходы</a:t>
            </a:r>
            <a:r>
              <a:rPr lang="ru-RU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200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 Налог на доходы физических лиц,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200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 Единый налог на вмененный доход,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200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 Налог по УСН,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200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 Земельный налог,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200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 Налог на имущество физических лиц,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200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 Госпошлины и др.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ru-RU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Неналоговые доходы</a:t>
            </a:r>
            <a:r>
              <a:rPr lang="ru-RU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300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доходы от использования муниципального имущества,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300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доходы от продажи активов,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300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штрафы, санкции,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300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плата за негативное воздействие на </a:t>
            </a:r>
            <a:r>
              <a:rPr lang="ru-RU" sz="1300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         окружающую </a:t>
            </a:r>
            <a:r>
              <a:rPr lang="ru-RU" sz="1300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среду и др.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ru-RU" b="1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 Безвозмездные поступления: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200" b="1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дотации,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200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 субсидии,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200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 субвенции,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200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 иные межбюджетные трансферты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ru-RU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5" name="TextBox 19"/>
          <p:cNvSpPr txBox="1">
            <a:spLocks noChangeArrowheads="1"/>
          </p:cNvSpPr>
          <p:nvPr/>
        </p:nvSpPr>
        <p:spPr bwMode="auto">
          <a:xfrm>
            <a:off x="5429250" y="1428750"/>
            <a:ext cx="3714750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Courier New" pitchFamily="49" charset="0"/>
              <a:buChar char="o"/>
            </a:pPr>
            <a:r>
              <a:rPr lang="ru-RU" b="1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 образование,</a:t>
            </a:r>
          </a:p>
          <a:p>
            <a:endParaRPr lang="ru-RU" b="1" dirty="0">
              <a:solidFill>
                <a:srgbClr val="0066CC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Courier New" pitchFamily="49" charset="0"/>
              <a:buChar char="o"/>
            </a:pPr>
            <a:r>
              <a:rPr lang="ru-RU" b="1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 культура,</a:t>
            </a:r>
          </a:p>
          <a:p>
            <a:endParaRPr lang="ru-RU" b="1" dirty="0">
              <a:solidFill>
                <a:srgbClr val="0066CC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Courier New" pitchFamily="49" charset="0"/>
              <a:buChar char="o"/>
            </a:pPr>
            <a:r>
              <a:rPr lang="ru-RU" b="1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 физическая культура и спорт,</a:t>
            </a:r>
          </a:p>
          <a:p>
            <a:endParaRPr lang="ru-RU" b="1" dirty="0">
              <a:solidFill>
                <a:srgbClr val="0066CC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Courier New" pitchFamily="49" charset="0"/>
              <a:buChar char="o"/>
            </a:pPr>
            <a:r>
              <a:rPr lang="ru-RU" b="1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 жилищно-коммунальное хозяйство,</a:t>
            </a:r>
          </a:p>
          <a:p>
            <a:endParaRPr lang="ru-RU" b="1" dirty="0">
              <a:solidFill>
                <a:srgbClr val="0066CC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Courier New" pitchFamily="49" charset="0"/>
              <a:buChar char="o"/>
            </a:pPr>
            <a:r>
              <a:rPr lang="ru-RU" b="1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 социальная политика,</a:t>
            </a:r>
          </a:p>
          <a:p>
            <a:endParaRPr lang="ru-RU" b="1" dirty="0">
              <a:solidFill>
                <a:srgbClr val="0066CC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Courier New" pitchFamily="49" charset="0"/>
              <a:buChar char="o"/>
            </a:pPr>
            <a:r>
              <a:rPr lang="ru-RU" b="1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 и другие.</a:t>
            </a:r>
          </a:p>
        </p:txBody>
      </p:sp>
      <p:sp>
        <p:nvSpPr>
          <p:cNvPr id="11" name="TextBox 21"/>
          <p:cNvSpPr txBox="1">
            <a:spLocks noChangeArrowheads="1"/>
          </p:cNvSpPr>
          <p:nvPr/>
        </p:nvSpPr>
        <p:spPr bwMode="auto">
          <a:xfrm flipH="1">
            <a:off x="4572000" y="4786322"/>
            <a:ext cx="4572000" cy="1947565"/>
          </a:xfrm>
          <a:prstGeom prst="donut">
            <a:avLst>
              <a:gd name="adj" fmla="val 11711"/>
            </a:avLst>
          </a:prstGeom>
          <a:solidFill>
            <a:srgbClr val="CC0000"/>
          </a:solidFill>
          <a:ln>
            <a:noFill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Если доходов меньше, </a:t>
            </a:r>
            <a:endPara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чем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расходов, возникает </a:t>
            </a:r>
            <a:endPara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ДЕФИЦИТ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бюджета.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этом случае необходимо привлечение источников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его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погашения.</a:t>
            </a:r>
          </a:p>
        </p:txBody>
      </p:sp>
      <p:pic>
        <p:nvPicPr>
          <p:cNvPr id="12" name="Рисунок 11" descr="12189622.jpg"/>
          <p:cNvPicPr>
            <a:picLocks noChangeAspect="1"/>
          </p:cNvPicPr>
          <p:nvPr/>
        </p:nvPicPr>
        <p:blipFill>
          <a:blip r:embed="rId2"/>
          <a:srcRect l="34318" r="35937" b="16666"/>
          <a:stretch>
            <a:fillRect/>
          </a:stretch>
        </p:blipFill>
        <p:spPr>
          <a:xfrm>
            <a:off x="3571868" y="928670"/>
            <a:ext cx="1835966" cy="3857652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49"/>
          <p:cNvGrpSpPr/>
          <p:nvPr/>
        </p:nvGrpSpPr>
        <p:grpSpPr>
          <a:xfrm>
            <a:off x="71406" y="1548268"/>
            <a:ext cx="9072594" cy="5238318"/>
            <a:chOff x="71406" y="1544999"/>
            <a:chExt cx="9144064" cy="5238318"/>
          </a:xfrm>
        </p:grpSpPr>
        <p:sp>
          <p:nvSpPr>
            <p:cNvPr id="3" name="Скругленный прямоугольник 2"/>
            <p:cNvSpPr/>
            <p:nvPr/>
          </p:nvSpPr>
          <p:spPr>
            <a:xfrm>
              <a:off x="369122" y="2490952"/>
              <a:ext cx="1401406" cy="1152128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" name="Скругленный прямоугольник 5"/>
            <p:cNvSpPr/>
            <p:nvPr/>
          </p:nvSpPr>
          <p:spPr>
            <a:xfrm>
              <a:off x="3988526" y="2464339"/>
              <a:ext cx="1368152" cy="1152128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71406" y="1571612"/>
              <a:ext cx="206999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CC0000"/>
                  </a:solidFill>
                  <a:latin typeface="Times New Roman" pitchFamily="18" charset="0"/>
                  <a:cs typeface="Times New Roman" pitchFamily="18" charset="0"/>
                </a:rPr>
                <a:t>Первоначальный план 2017,</a:t>
              </a:r>
            </a:p>
            <a:p>
              <a:pPr algn="ctr"/>
              <a:r>
                <a:rPr lang="ru-RU" b="1" dirty="0" smtClean="0">
                  <a:solidFill>
                    <a:srgbClr val="CC0000"/>
                  </a:solidFill>
                  <a:latin typeface="Times New Roman" pitchFamily="18" charset="0"/>
                  <a:cs typeface="Times New Roman" pitchFamily="18" charset="0"/>
                </a:rPr>
                <a:t>млн.руб.</a:t>
              </a:r>
              <a:endParaRPr lang="ru-RU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714744" y="1544999"/>
              <a:ext cx="198430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CC0000"/>
                  </a:solidFill>
                  <a:latin typeface="Times New Roman" pitchFamily="18" charset="0"/>
                  <a:cs typeface="Times New Roman" pitchFamily="18" charset="0"/>
                </a:rPr>
                <a:t>Уточненный </a:t>
              </a:r>
            </a:p>
            <a:p>
              <a:pPr algn="ctr"/>
              <a:r>
                <a:rPr lang="ru-RU" b="1" dirty="0" smtClean="0">
                  <a:solidFill>
                    <a:srgbClr val="CC0000"/>
                  </a:solidFill>
                  <a:latin typeface="Times New Roman" pitchFamily="18" charset="0"/>
                  <a:cs typeface="Times New Roman" pitchFamily="18" charset="0"/>
                </a:rPr>
                <a:t>план 2017,</a:t>
              </a:r>
            </a:p>
            <a:p>
              <a:pPr algn="ctr"/>
              <a:r>
                <a:rPr lang="ru-RU" b="1" dirty="0" smtClean="0">
                  <a:solidFill>
                    <a:srgbClr val="CC0000"/>
                  </a:solidFill>
                  <a:latin typeface="Times New Roman" pitchFamily="18" charset="0"/>
                  <a:cs typeface="Times New Roman" pitchFamily="18" charset="0"/>
                </a:rPr>
                <a:t>млн.руб.</a:t>
              </a:r>
              <a:endParaRPr lang="ru-RU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4" name="Прямоугольник 23"/>
            <p:cNvSpPr/>
            <p:nvPr/>
          </p:nvSpPr>
          <p:spPr>
            <a:xfrm>
              <a:off x="428596" y="2631040"/>
              <a:ext cx="121264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dirty="0" smtClean="0">
                  <a:latin typeface="Times New Roman" pitchFamily="18" charset="0"/>
                  <a:cs typeface="Times New Roman" pitchFamily="18" charset="0"/>
                </a:rPr>
                <a:t>ДОХОДЫ</a:t>
              </a:r>
              <a:endParaRPr lang="ru-RU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7" name="Скругленный прямоугольник 26"/>
            <p:cNvSpPr/>
            <p:nvPr/>
          </p:nvSpPr>
          <p:spPr>
            <a:xfrm>
              <a:off x="351718" y="4044703"/>
              <a:ext cx="1401406" cy="1152128"/>
            </a:xfrm>
            <a:prstGeom prst="roundRect">
              <a:avLst/>
            </a:prstGeom>
            <a:solidFill>
              <a:srgbClr val="0066CC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8" name="Скругленный прямоугольник 27"/>
            <p:cNvSpPr/>
            <p:nvPr/>
          </p:nvSpPr>
          <p:spPr>
            <a:xfrm>
              <a:off x="3988526" y="4039124"/>
              <a:ext cx="1368152" cy="1152128"/>
            </a:xfrm>
            <a:prstGeom prst="roundRect">
              <a:avLst/>
            </a:prstGeom>
            <a:solidFill>
              <a:srgbClr val="0066CC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1" name="Скругленный прямоугольник 30"/>
            <p:cNvSpPr/>
            <p:nvPr/>
          </p:nvSpPr>
          <p:spPr>
            <a:xfrm>
              <a:off x="351718" y="5628879"/>
              <a:ext cx="1401406" cy="1152128"/>
            </a:xfrm>
            <a:prstGeom prst="roundRect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32" name="Скругленный прямоугольник 31"/>
            <p:cNvSpPr/>
            <p:nvPr/>
          </p:nvSpPr>
          <p:spPr>
            <a:xfrm>
              <a:off x="3971122" y="5628879"/>
              <a:ext cx="1368152" cy="1152128"/>
            </a:xfrm>
            <a:prstGeom prst="roundRect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5" name="Прямоугольник 34"/>
            <p:cNvSpPr/>
            <p:nvPr/>
          </p:nvSpPr>
          <p:spPr>
            <a:xfrm>
              <a:off x="500034" y="3000372"/>
              <a:ext cx="110799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latin typeface="Times New Roman" pitchFamily="18" charset="0"/>
                  <a:cs typeface="Times New Roman" pitchFamily="18" charset="0"/>
                </a:rPr>
                <a:t>3 378,2</a:t>
              </a:r>
              <a:endParaRPr lang="ru-RU" sz="2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6" name="Прямоугольник 35"/>
            <p:cNvSpPr/>
            <p:nvPr/>
          </p:nvSpPr>
          <p:spPr>
            <a:xfrm>
              <a:off x="4071934" y="4572008"/>
              <a:ext cx="110799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4 135,4</a:t>
              </a:r>
              <a:endPara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7" name="Прямоугольник 36"/>
            <p:cNvSpPr/>
            <p:nvPr/>
          </p:nvSpPr>
          <p:spPr>
            <a:xfrm>
              <a:off x="500034" y="4538971"/>
              <a:ext cx="1107996" cy="461665"/>
            </a:xfrm>
            <a:prstGeom prst="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3 378,2</a:t>
              </a:r>
              <a:endPara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9" name="Прямоугольник 38"/>
            <p:cNvSpPr/>
            <p:nvPr/>
          </p:nvSpPr>
          <p:spPr>
            <a:xfrm>
              <a:off x="4100300" y="3000372"/>
              <a:ext cx="110799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sz="2400" b="1" dirty="0" smtClean="0">
                  <a:latin typeface="Times New Roman" pitchFamily="18" charset="0"/>
                  <a:cs typeface="Times New Roman" pitchFamily="18" charset="0"/>
                </a:rPr>
                <a:t>4 044,5</a:t>
              </a:r>
              <a:endParaRPr lang="ru-RU" sz="2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3" name="Прямоугольник 42"/>
            <p:cNvSpPr/>
            <p:nvPr/>
          </p:nvSpPr>
          <p:spPr>
            <a:xfrm>
              <a:off x="857224" y="6045593"/>
              <a:ext cx="287258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latin typeface="Times New Roman" pitchFamily="18" charset="0"/>
                  <a:cs typeface="Times New Roman" pitchFamily="18" charset="0"/>
                </a:rPr>
                <a:t>-</a:t>
              </a:r>
              <a:endParaRPr lang="ru-RU" sz="2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4" name="Прямоугольник 43"/>
            <p:cNvSpPr/>
            <p:nvPr/>
          </p:nvSpPr>
          <p:spPr>
            <a:xfrm>
              <a:off x="4071934" y="6110607"/>
              <a:ext cx="90281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latin typeface="Times New Roman" pitchFamily="18" charset="0"/>
                  <a:cs typeface="Times New Roman" pitchFamily="18" charset="0"/>
                </a:rPr>
                <a:t>- 90,9</a:t>
              </a:r>
              <a:endParaRPr lang="ru-RU" sz="2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7" name="Штриховая стрелка вправо 46"/>
            <p:cNvSpPr/>
            <p:nvPr/>
          </p:nvSpPr>
          <p:spPr>
            <a:xfrm>
              <a:off x="1928794" y="2616851"/>
              <a:ext cx="1857388" cy="928694"/>
            </a:xfrm>
            <a:prstGeom prst="stripedRightArrow">
              <a:avLst/>
            </a:prstGeom>
            <a:solidFill>
              <a:schemeClr val="bg1"/>
            </a:solidFill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8" name="Штриховая стрелка вправо 47"/>
            <p:cNvSpPr/>
            <p:nvPr/>
          </p:nvSpPr>
          <p:spPr>
            <a:xfrm>
              <a:off x="1928794" y="5715016"/>
              <a:ext cx="1857388" cy="928694"/>
            </a:xfrm>
            <a:prstGeom prst="stripedRightArrow">
              <a:avLst/>
            </a:prstGeom>
            <a:solidFill>
              <a:srgbClr val="FF0000"/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9" name="Штриховая стрелка вправо 48"/>
            <p:cNvSpPr/>
            <p:nvPr/>
          </p:nvSpPr>
          <p:spPr>
            <a:xfrm>
              <a:off x="1910864" y="4071942"/>
              <a:ext cx="1875318" cy="928694"/>
            </a:xfrm>
            <a:prstGeom prst="stripedRightArrow">
              <a:avLst/>
            </a:prstGeom>
            <a:solidFill>
              <a:srgbClr val="0066CC"/>
            </a:solidFill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30" name="Прямоугольник 29"/>
            <p:cNvSpPr/>
            <p:nvPr/>
          </p:nvSpPr>
          <p:spPr>
            <a:xfrm>
              <a:off x="4071934" y="2643182"/>
              <a:ext cx="121264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dirty="0" smtClean="0">
                  <a:latin typeface="Times New Roman" pitchFamily="18" charset="0"/>
                  <a:cs typeface="Times New Roman" pitchFamily="18" charset="0"/>
                </a:rPr>
                <a:t>ДОХОДЫ</a:t>
              </a:r>
              <a:endParaRPr lang="ru-RU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" name="Прямоугольник 24"/>
            <p:cNvSpPr/>
            <p:nvPr/>
          </p:nvSpPr>
          <p:spPr>
            <a:xfrm>
              <a:off x="384053" y="4187923"/>
              <a:ext cx="131991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РАСХОДЫ</a:t>
              </a:r>
              <a:endPara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3" name="Прямоугольник 32"/>
            <p:cNvSpPr/>
            <p:nvPr/>
          </p:nvSpPr>
          <p:spPr>
            <a:xfrm>
              <a:off x="4000496" y="4214818"/>
              <a:ext cx="131991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РАСХОДЫ</a:t>
              </a:r>
              <a:endPara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4" name="Прямоугольник 33"/>
            <p:cNvSpPr/>
            <p:nvPr/>
          </p:nvSpPr>
          <p:spPr>
            <a:xfrm>
              <a:off x="3964918" y="5774312"/>
              <a:ext cx="138852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b="1" dirty="0" smtClean="0">
                  <a:latin typeface="Times New Roman" pitchFamily="18" charset="0"/>
                  <a:cs typeface="Times New Roman" pitchFamily="18" charset="0"/>
                </a:rPr>
                <a:t>ДЕФИЦИТ</a:t>
              </a:r>
              <a:endParaRPr lang="ru-RU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6" name="Прямоугольник 25"/>
            <p:cNvSpPr/>
            <p:nvPr/>
          </p:nvSpPr>
          <p:spPr>
            <a:xfrm>
              <a:off x="343200" y="5804666"/>
              <a:ext cx="1255472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sz="1600" b="1" dirty="0" smtClean="0">
                  <a:latin typeface="Times New Roman" pitchFamily="18" charset="0"/>
                  <a:cs typeface="Times New Roman" pitchFamily="18" charset="0"/>
                </a:rPr>
                <a:t>ДЕФИЦИТ</a:t>
              </a:r>
              <a:endParaRPr lang="ru-RU" sz="16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8" name="Скругленный прямоугольник 37"/>
            <p:cNvSpPr/>
            <p:nvPr/>
          </p:nvSpPr>
          <p:spPr>
            <a:xfrm>
              <a:off x="5790436" y="2466649"/>
              <a:ext cx="1368152" cy="1152128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516654" y="1547309"/>
              <a:ext cx="198430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CC0000"/>
                  </a:solidFill>
                  <a:latin typeface="Times New Roman" pitchFamily="18" charset="0"/>
                  <a:cs typeface="Times New Roman" pitchFamily="18" charset="0"/>
                </a:rPr>
                <a:t>Факт, </a:t>
              </a:r>
            </a:p>
            <a:p>
              <a:pPr algn="ctr"/>
              <a:r>
                <a:rPr lang="ru-RU" b="1" dirty="0" smtClean="0">
                  <a:solidFill>
                    <a:srgbClr val="CC0000"/>
                  </a:solidFill>
                  <a:latin typeface="Times New Roman" pitchFamily="18" charset="0"/>
                  <a:cs typeface="Times New Roman" pitchFamily="18" charset="0"/>
                </a:rPr>
                <a:t>2017,</a:t>
              </a:r>
            </a:p>
            <a:p>
              <a:pPr algn="ctr"/>
              <a:r>
                <a:rPr lang="ru-RU" b="1" dirty="0" smtClean="0">
                  <a:solidFill>
                    <a:srgbClr val="CC0000"/>
                  </a:solidFill>
                  <a:latin typeface="Times New Roman" pitchFamily="18" charset="0"/>
                  <a:cs typeface="Times New Roman" pitchFamily="18" charset="0"/>
                </a:rPr>
                <a:t>млн.руб.</a:t>
              </a:r>
              <a:endParaRPr lang="ru-RU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1" name="Скругленный прямоугольник 40"/>
            <p:cNvSpPr/>
            <p:nvPr/>
          </p:nvSpPr>
          <p:spPr>
            <a:xfrm>
              <a:off x="5790436" y="4041434"/>
              <a:ext cx="1368152" cy="1152128"/>
            </a:xfrm>
            <a:prstGeom prst="roundRect">
              <a:avLst/>
            </a:prstGeom>
            <a:solidFill>
              <a:srgbClr val="0066CC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" name="Скругленный прямоугольник 41"/>
            <p:cNvSpPr/>
            <p:nvPr/>
          </p:nvSpPr>
          <p:spPr>
            <a:xfrm>
              <a:off x="5773032" y="5631189"/>
              <a:ext cx="1368152" cy="1152128"/>
            </a:xfrm>
            <a:prstGeom prst="roundRect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5" name="Прямоугольник 44"/>
            <p:cNvSpPr/>
            <p:nvPr/>
          </p:nvSpPr>
          <p:spPr>
            <a:xfrm>
              <a:off x="5873844" y="4574318"/>
              <a:ext cx="110799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4 077,4</a:t>
              </a:r>
              <a:endPara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6" name="Прямоугольник 45"/>
            <p:cNvSpPr/>
            <p:nvPr/>
          </p:nvSpPr>
          <p:spPr>
            <a:xfrm>
              <a:off x="5902210" y="3002682"/>
              <a:ext cx="110799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sz="2400" b="1" dirty="0" smtClean="0">
                  <a:latin typeface="Times New Roman" pitchFamily="18" charset="0"/>
                  <a:cs typeface="Times New Roman" pitchFamily="18" charset="0"/>
                </a:rPr>
                <a:t>4 041,0</a:t>
              </a:r>
              <a:endParaRPr lang="ru-RU" sz="2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3" name="Прямоугольник 52"/>
            <p:cNvSpPr/>
            <p:nvPr/>
          </p:nvSpPr>
          <p:spPr>
            <a:xfrm>
              <a:off x="6000760" y="6117031"/>
              <a:ext cx="90281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latin typeface="Times New Roman" pitchFamily="18" charset="0"/>
                  <a:cs typeface="Times New Roman" pitchFamily="18" charset="0"/>
                </a:rPr>
                <a:t>- 36,4</a:t>
              </a:r>
              <a:endParaRPr lang="ru-RU" sz="2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4" name="Прямоугольник 53"/>
            <p:cNvSpPr/>
            <p:nvPr/>
          </p:nvSpPr>
          <p:spPr>
            <a:xfrm>
              <a:off x="5873844" y="2645492"/>
              <a:ext cx="121264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dirty="0" smtClean="0">
                  <a:latin typeface="Times New Roman" pitchFamily="18" charset="0"/>
                  <a:cs typeface="Times New Roman" pitchFamily="18" charset="0"/>
                </a:rPr>
                <a:t>ДОХОДЫ</a:t>
              </a:r>
              <a:endParaRPr lang="ru-RU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5" name="Прямоугольник 54"/>
            <p:cNvSpPr/>
            <p:nvPr/>
          </p:nvSpPr>
          <p:spPr>
            <a:xfrm>
              <a:off x="5802406" y="4217128"/>
              <a:ext cx="131991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РАСХОДЫ</a:t>
              </a:r>
              <a:endPara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6" name="Прямоугольник 55"/>
            <p:cNvSpPr/>
            <p:nvPr/>
          </p:nvSpPr>
          <p:spPr>
            <a:xfrm>
              <a:off x="5766828" y="5776622"/>
              <a:ext cx="138852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b="1" dirty="0" smtClean="0">
                  <a:latin typeface="Times New Roman" pitchFamily="18" charset="0"/>
                  <a:cs typeface="Times New Roman" pitchFamily="18" charset="0"/>
                </a:rPr>
                <a:t>ДЕФИЦИТ</a:t>
              </a:r>
              <a:endParaRPr lang="ru-RU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7" name="Скругленный прямоугольник 56"/>
            <p:cNvSpPr/>
            <p:nvPr/>
          </p:nvSpPr>
          <p:spPr>
            <a:xfrm>
              <a:off x="7500958" y="2473693"/>
              <a:ext cx="1368152" cy="1152128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7231166" y="1782537"/>
              <a:ext cx="198430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CC0000"/>
                  </a:solidFill>
                  <a:latin typeface="Times New Roman" pitchFamily="18" charset="0"/>
                  <a:cs typeface="Times New Roman" pitchFamily="18" charset="0"/>
                </a:rPr>
                <a:t>Отклонение,</a:t>
              </a:r>
            </a:p>
            <a:p>
              <a:pPr algn="ctr"/>
              <a:r>
                <a:rPr lang="ru-RU" b="1" dirty="0" smtClean="0">
                  <a:solidFill>
                    <a:srgbClr val="CC0000"/>
                  </a:solidFill>
                  <a:latin typeface="Times New Roman" pitchFamily="18" charset="0"/>
                  <a:cs typeface="Times New Roman" pitchFamily="18" charset="0"/>
                </a:rPr>
                <a:t>млн.руб.</a:t>
              </a:r>
              <a:endParaRPr lang="ru-RU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9" name="Скругленный прямоугольник 58"/>
            <p:cNvSpPr/>
            <p:nvPr/>
          </p:nvSpPr>
          <p:spPr>
            <a:xfrm>
              <a:off x="7504948" y="4037456"/>
              <a:ext cx="1368152" cy="1152128"/>
            </a:xfrm>
            <a:prstGeom prst="roundRect">
              <a:avLst/>
            </a:prstGeom>
            <a:solidFill>
              <a:srgbClr val="0066CC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0" name="Скругленный прямоугольник 59"/>
            <p:cNvSpPr/>
            <p:nvPr/>
          </p:nvSpPr>
          <p:spPr>
            <a:xfrm>
              <a:off x="7487544" y="5627211"/>
              <a:ext cx="1368152" cy="1152128"/>
            </a:xfrm>
            <a:prstGeom prst="roundRect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1" name="Прямоугольник 60"/>
            <p:cNvSpPr/>
            <p:nvPr/>
          </p:nvSpPr>
          <p:spPr>
            <a:xfrm>
              <a:off x="7664211" y="4570340"/>
              <a:ext cx="90281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- 58,0</a:t>
              </a:r>
              <a:endPara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2" name="Прямоугольник 61"/>
            <p:cNvSpPr/>
            <p:nvPr/>
          </p:nvSpPr>
          <p:spPr>
            <a:xfrm>
              <a:off x="7746661" y="2998704"/>
              <a:ext cx="74892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sz="2400" b="1" dirty="0" smtClean="0">
                  <a:latin typeface="Times New Roman" pitchFamily="18" charset="0"/>
                  <a:cs typeface="Times New Roman" pitchFamily="18" charset="0"/>
                </a:rPr>
                <a:t>- 3,5</a:t>
              </a:r>
              <a:endParaRPr lang="ru-RU" sz="2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3" name="Прямоугольник 62"/>
            <p:cNvSpPr/>
            <p:nvPr/>
          </p:nvSpPr>
          <p:spPr>
            <a:xfrm>
              <a:off x="7669717" y="6108939"/>
              <a:ext cx="89800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latin typeface="Times New Roman" pitchFamily="18" charset="0"/>
                  <a:cs typeface="Times New Roman" pitchFamily="18" charset="0"/>
                </a:rPr>
                <a:t>+54,5</a:t>
              </a:r>
              <a:endParaRPr lang="ru-RU" sz="2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4" name="Прямоугольник 63"/>
            <p:cNvSpPr/>
            <p:nvPr/>
          </p:nvSpPr>
          <p:spPr>
            <a:xfrm>
              <a:off x="7588356" y="2641514"/>
              <a:ext cx="121264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dirty="0" smtClean="0">
                  <a:latin typeface="Times New Roman" pitchFamily="18" charset="0"/>
                  <a:cs typeface="Times New Roman" pitchFamily="18" charset="0"/>
                </a:rPr>
                <a:t>ДОХОДЫ</a:t>
              </a:r>
              <a:endParaRPr lang="ru-RU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5" name="Прямоугольник 64"/>
            <p:cNvSpPr/>
            <p:nvPr/>
          </p:nvSpPr>
          <p:spPr>
            <a:xfrm>
              <a:off x="7516918" y="4213150"/>
              <a:ext cx="131991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РАСХОДЫ</a:t>
              </a:r>
              <a:endPara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6" name="Прямоугольник 65"/>
            <p:cNvSpPr/>
            <p:nvPr/>
          </p:nvSpPr>
          <p:spPr>
            <a:xfrm>
              <a:off x="7481340" y="5772644"/>
              <a:ext cx="138852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b="1" dirty="0" smtClean="0">
                  <a:latin typeface="Times New Roman" pitchFamily="18" charset="0"/>
                  <a:cs typeface="Times New Roman" pitchFamily="18" charset="0"/>
                </a:rPr>
                <a:t>ДЕФИЦИТ</a:t>
              </a:r>
              <a:endParaRPr lang="ru-RU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2000232" y="2876350"/>
              <a:ext cx="20002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+666,3 млн.руб.</a:t>
              </a:r>
              <a:endPara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2000232" y="4357694"/>
              <a:ext cx="20002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+757,2 млн.руб.</a:t>
              </a:r>
              <a:endPara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1928794" y="6000768"/>
              <a:ext cx="20002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  90,9 млн.руб.</a:t>
              </a:r>
              <a:endPara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72" name="Прямоугольник 71"/>
          <p:cNvSpPr/>
          <p:nvPr/>
        </p:nvSpPr>
        <p:spPr>
          <a:xfrm>
            <a:off x="1571604" y="142852"/>
            <a:ext cx="75723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ПАРАМЕТРЫ  БЮДЖЕТА ЗАТО СЕВЕРСК В 2017 ГОДУ</a:t>
            </a:r>
            <a:endParaRPr lang="ru-RU" sz="2800" b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 descr="shutterstock_9255606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0042"/>
            <a:ext cx="1785918" cy="178591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7148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ИСТОЧНИКИ ФИНАНСИРОВАНИЯ ДЕФИЦИТА</a:t>
            </a:r>
            <a:endParaRPr lang="ru-RU" sz="2800" b="1" dirty="0">
              <a:solidFill>
                <a:srgbClr val="0066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400813" y="4071942"/>
            <a:ext cx="2500330" cy="2371742"/>
          </a:xfrm>
          <a:prstGeom prst="roundRect">
            <a:avLst/>
          </a:prstGeom>
          <a:solidFill>
            <a:srgbClr val="0066C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Остатки средств на счетах по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учету средств бюджета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1,4 млн.руб.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" name="Группа 20"/>
          <p:cNvGrpSpPr/>
          <p:nvPr/>
        </p:nvGrpSpPr>
        <p:grpSpPr>
          <a:xfrm>
            <a:off x="71406" y="2714620"/>
            <a:ext cx="2928958" cy="4000528"/>
            <a:chOff x="71406" y="2714620"/>
            <a:chExt cx="2928958" cy="4000528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285720" y="4071942"/>
              <a:ext cx="2500330" cy="1000132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Привлечение</a:t>
              </a:r>
            </a:p>
            <a:p>
              <a:pPr algn="ctr"/>
              <a:r>
                <a:rPr lang="ru-RU" b="1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81,5 млн.руб.</a:t>
              </a:r>
              <a:endPara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" name="Скругленный прямоугольник 5"/>
            <p:cNvSpPr/>
            <p:nvPr/>
          </p:nvSpPr>
          <p:spPr>
            <a:xfrm>
              <a:off x="285720" y="5357826"/>
              <a:ext cx="2500330" cy="107157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Погашение </a:t>
              </a:r>
            </a:p>
            <a:p>
              <a:pPr algn="ctr"/>
              <a:r>
                <a:rPr lang="ru-RU" b="1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20 млн.руб.</a:t>
              </a:r>
              <a:endPara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" name="Скругленный прямоугольник 11"/>
            <p:cNvSpPr/>
            <p:nvPr/>
          </p:nvSpPr>
          <p:spPr>
            <a:xfrm>
              <a:off x="285720" y="2714620"/>
              <a:ext cx="2500330" cy="642942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Кредиты банков</a:t>
              </a:r>
            </a:p>
            <a:p>
              <a:pPr algn="ctr"/>
              <a:r>
                <a:rPr lang="ru-RU" b="1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61,5 млн.руб.</a:t>
              </a:r>
              <a:endPara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" name="Скругленный прямоугольник 13"/>
            <p:cNvSpPr/>
            <p:nvPr/>
          </p:nvSpPr>
          <p:spPr>
            <a:xfrm>
              <a:off x="71406" y="3857628"/>
              <a:ext cx="2928958" cy="2857520"/>
            </a:xfrm>
            <a:prstGeom prst="roundRect">
              <a:avLst/>
            </a:prstGeom>
            <a:noFill/>
            <a:ln>
              <a:solidFill>
                <a:srgbClr val="C0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grpSp>
        <p:nvGrpSpPr>
          <p:cNvPr id="4" name="Группа 19"/>
          <p:cNvGrpSpPr/>
          <p:nvPr/>
        </p:nvGrpSpPr>
        <p:grpSpPr>
          <a:xfrm>
            <a:off x="3143240" y="2714620"/>
            <a:ext cx="2928958" cy="4000528"/>
            <a:chOff x="3214678" y="2714620"/>
            <a:chExt cx="2928958" cy="4000528"/>
          </a:xfrm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3428992" y="4071942"/>
              <a:ext cx="2500330" cy="1000132"/>
            </a:xfrm>
            <a:prstGeom prst="roundRect">
              <a:avLst/>
            </a:prstGeom>
            <a:solidFill>
              <a:srgbClr val="CC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Привлечение</a:t>
              </a:r>
            </a:p>
            <a:p>
              <a:pPr algn="ctr"/>
              <a:r>
                <a:rPr lang="ru-RU" b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-</a:t>
              </a:r>
              <a:endPara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" name="Скругленный прямоугольник 7"/>
            <p:cNvSpPr/>
            <p:nvPr/>
          </p:nvSpPr>
          <p:spPr>
            <a:xfrm>
              <a:off x="3428992" y="5357826"/>
              <a:ext cx="2500330" cy="1071570"/>
            </a:xfrm>
            <a:prstGeom prst="roundRect">
              <a:avLst/>
            </a:prstGeom>
            <a:solidFill>
              <a:srgbClr val="CC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Погашение </a:t>
              </a:r>
            </a:p>
            <a:p>
              <a:pPr algn="ctr"/>
              <a:r>
                <a:rPr lang="ru-RU" b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23,7 млн.руб.</a:t>
              </a:r>
              <a:endPara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" name="Скругленный прямоугольник 12"/>
            <p:cNvSpPr/>
            <p:nvPr/>
          </p:nvSpPr>
          <p:spPr>
            <a:xfrm>
              <a:off x="3428992" y="2714620"/>
              <a:ext cx="2500330" cy="642942"/>
            </a:xfrm>
            <a:prstGeom prst="roundRect">
              <a:avLst/>
            </a:prstGeom>
            <a:solidFill>
              <a:srgbClr val="CC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Бюджетный кредит</a:t>
              </a:r>
            </a:p>
            <a:p>
              <a:pPr algn="ctr"/>
              <a:r>
                <a:rPr lang="ru-RU" b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-23,7 млн.руб.</a:t>
              </a:r>
              <a:endPara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3214678" y="3786190"/>
              <a:ext cx="2928958" cy="2928958"/>
            </a:xfrm>
            <a:prstGeom prst="roundRect">
              <a:avLst/>
            </a:prstGeom>
            <a:noFill/>
            <a:ln>
              <a:solidFill>
                <a:schemeClr val="accent4">
                  <a:lumMod val="7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19" name="Скругленный прямоугольник 18"/>
          <p:cNvSpPr/>
          <p:nvPr/>
        </p:nvSpPr>
        <p:spPr>
          <a:xfrm>
            <a:off x="6205549" y="3786190"/>
            <a:ext cx="2857488" cy="2928958"/>
          </a:xfrm>
          <a:prstGeom prst="roundRect">
            <a:avLst/>
          </a:prstGeom>
          <a:noFill/>
          <a:ln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1928794" y="1000108"/>
            <a:ext cx="5429288" cy="1214446"/>
          </a:xfrm>
          <a:prstGeom prst="roundRect">
            <a:avLst/>
          </a:prstGeom>
          <a:solidFill>
            <a:srgbClr val="CC0000"/>
          </a:solidFill>
          <a:ln>
            <a:solidFill>
              <a:schemeClr val="tx1">
                <a:lumMod val="6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ДЕФИЦИТ</a:t>
            </a:r>
          </a:p>
          <a:p>
            <a:pPr algn="ctr"/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бюджета ЗАТО Северск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36,4 млн.руб.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6429388" y="2714620"/>
            <a:ext cx="2500330" cy="642942"/>
          </a:xfrm>
          <a:prstGeom prst="roundRect">
            <a:avLst/>
          </a:prstGeom>
          <a:solidFill>
            <a:srgbClr val="0066C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Остатки на счетах 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1,4 млн.руб.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люс 23"/>
          <p:cNvSpPr/>
          <p:nvPr/>
        </p:nvSpPr>
        <p:spPr>
          <a:xfrm>
            <a:off x="2786050" y="2786058"/>
            <a:ext cx="571504" cy="571504"/>
          </a:xfrm>
          <a:prstGeom prst="mathPlus">
            <a:avLst/>
          </a:prstGeom>
          <a:solidFill>
            <a:schemeClr val="bg1"/>
          </a:solidFill>
          <a:ln>
            <a:solidFill>
              <a:schemeClr val="tx1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5" name="Минус 24"/>
          <p:cNvSpPr/>
          <p:nvPr/>
        </p:nvSpPr>
        <p:spPr>
          <a:xfrm>
            <a:off x="5857884" y="2786058"/>
            <a:ext cx="571504" cy="571504"/>
          </a:xfrm>
          <a:prstGeom prst="mathMinus">
            <a:avLst/>
          </a:prstGeom>
          <a:solidFill>
            <a:srgbClr val="CC0000"/>
          </a:solidFill>
          <a:ln>
            <a:solidFill>
              <a:schemeClr val="tx1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" name="Диаграмма 43"/>
          <p:cNvGraphicFramePr/>
          <p:nvPr/>
        </p:nvGraphicFramePr>
        <p:xfrm>
          <a:off x="0" y="2786058"/>
          <a:ext cx="4643438" cy="40719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5" name="TextBox 44"/>
          <p:cNvSpPr txBox="1"/>
          <p:nvPr/>
        </p:nvSpPr>
        <p:spPr>
          <a:xfrm>
            <a:off x="1428728" y="285728"/>
            <a:ext cx="70009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МУНИЦИПАЛЬНЫЙ  ДОЛГ</a:t>
            </a:r>
            <a:endParaRPr lang="ru-RU" sz="3200" b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7" name="Таблица 46"/>
          <p:cNvGraphicFramePr>
            <a:graphicFrameLocks noGrp="1"/>
          </p:cNvGraphicFramePr>
          <p:nvPr/>
        </p:nvGraphicFramePr>
        <p:xfrm>
          <a:off x="214282" y="1357298"/>
          <a:ext cx="8786875" cy="1152128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2638791"/>
                <a:gridCol w="2486884"/>
                <a:gridCol w="1830600"/>
                <a:gridCol w="1830600"/>
              </a:tblGrid>
              <a:tr h="356454">
                <a:tc rowSpan="2"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Расходы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на обслуживание долга </a:t>
                      </a:r>
                    </a:p>
                    <a:p>
                      <a:pPr algn="ctr"/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в 2017 г.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Первоначальный 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план, млн.руб.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Факт, млн.руб.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Отклонение, млн.руб.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795674">
                <a:tc vMerge="1">
                  <a:txBody>
                    <a:bodyPr/>
                    <a:lstStyle/>
                    <a:p>
                      <a:pPr algn="ctr"/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9,1</a:t>
                      </a: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5,9</a:t>
                      </a: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-3,2</a:t>
                      </a: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50" name="Диаграмма 49"/>
          <p:cNvGraphicFramePr/>
          <p:nvPr/>
        </p:nvGraphicFramePr>
        <p:xfrm>
          <a:off x="4357686" y="3500438"/>
          <a:ext cx="4786314" cy="27860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1" name="TextBox 50"/>
          <p:cNvSpPr txBox="1"/>
          <p:nvPr/>
        </p:nvSpPr>
        <p:spPr>
          <a:xfrm>
            <a:off x="4680042" y="2786058"/>
            <a:ext cx="44639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Динамика объема муниципального долга ЗАТО Северск</a:t>
            </a:r>
            <a:endParaRPr lang="ru-RU" sz="1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357686" y="3571876"/>
            <a:ext cx="73129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  <a:endParaRPr lang="ru-RU" sz="1100" dirty="0">
              <a:solidFill>
                <a:schemeClr val="bg1">
                  <a:lumMod val="1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721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И ДИНАМИКА ДОХОДОВ</a:t>
            </a:r>
            <a:endParaRPr lang="ru-RU" sz="3600" b="1" dirty="0">
              <a:solidFill>
                <a:srgbClr val="CC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071538" y="5500702"/>
            <a:ext cx="4143404" cy="1214446"/>
          </a:xfrm>
          <a:prstGeom prst="roundRect">
            <a:avLst/>
          </a:prstGeom>
          <a:solidFill>
            <a:srgbClr val="CC0000"/>
          </a:solidFill>
          <a:ln/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Доходы на одного жителя составляют 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35,5 тыс.руб./	год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65939260"/>
              </p:ext>
            </p:extLst>
          </p:nvPr>
        </p:nvGraphicFramePr>
        <p:xfrm>
          <a:off x="142844" y="2928934"/>
          <a:ext cx="8786876" cy="2428893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3473530"/>
                <a:gridCol w="1144412"/>
                <a:gridCol w="1062669"/>
                <a:gridCol w="1062669"/>
                <a:gridCol w="1062669"/>
                <a:gridCol w="980927"/>
              </a:tblGrid>
              <a:tr h="506273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2016 г.,</a:t>
                      </a:r>
                    </a:p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1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 2017 г., </a:t>
                      </a:r>
                    </a:p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1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2017 г.,</a:t>
                      </a:r>
                    </a:p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1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Темп роста, %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r>
                        <a:rPr lang="ru-RU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испол-нения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07380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1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100" b="1" i="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100" b="1" i="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100" b="1" i="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5 = 3 / 2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6 = 4 / 3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97786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Налоговые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доходы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755,3</a:t>
                      </a:r>
                      <a:endParaRPr lang="ru-RU" sz="16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791,6</a:t>
                      </a:r>
                      <a:endParaRPr lang="ru-RU" sz="1600" b="0" i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793,8</a:t>
                      </a:r>
                      <a:endParaRPr lang="ru-RU" sz="16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105,1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100,3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2188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Неналоговые доходы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227,1</a:t>
                      </a:r>
                      <a:endParaRPr lang="ru-RU" sz="16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168,7</a:t>
                      </a:r>
                      <a:endParaRPr lang="ru-RU" sz="1600" b="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162,8</a:t>
                      </a:r>
                      <a:endParaRPr lang="ru-RU" sz="16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71,7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96,5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97786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Безвозмездные поступления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2 746,1</a:t>
                      </a:r>
                      <a:endParaRPr lang="ru-RU" sz="16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3 084,2</a:t>
                      </a:r>
                      <a:endParaRPr lang="ru-RU" sz="1600" b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3 084,4</a:t>
                      </a:r>
                      <a:endParaRPr lang="ru-RU" sz="16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112,3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97786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3 728,5</a:t>
                      </a:r>
                      <a:endParaRPr lang="ru-RU" sz="16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4 044,5</a:t>
                      </a:r>
                      <a:endParaRPr lang="ru-RU" sz="1600" b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4 041,0</a:t>
                      </a:r>
                      <a:endParaRPr lang="ru-RU" sz="16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108,4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Диаграмма 9"/>
          <p:cNvGraphicFramePr/>
          <p:nvPr/>
        </p:nvGraphicFramePr>
        <p:xfrm>
          <a:off x="785786" y="571480"/>
          <a:ext cx="4929222" cy="24288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xmlns="" val="29360515"/>
              </p:ext>
            </p:extLst>
          </p:nvPr>
        </p:nvGraphicFramePr>
        <p:xfrm>
          <a:off x="5786446" y="571480"/>
          <a:ext cx="2857488" cy="20717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28604"/>
          </a:xfrm>
          <a:ln w="57150">
            <a:noFill/>
          </a:ln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НАЛОГОВЫЕ ДОХОДЫ</a:t>
            </a:r>
            <a:endParaRPr lang="ru-RU" sz="2400" b="1" dirty="0">
              <a:solidFill>
                <a:srgbClr val="CC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7" name="Таблица 16"/>
          <p:cNvGraphicFramePr>
            <a:graphicFrameLocks noGrp="1"/>
          </p:cNvGraphicFramePr>
          <p:nvPr/>
        </p:nvGraphicFramePr>
        <p:xfrm>
          <a:off x="142844" y="571480"/>
          <a:ext cx="7143802" cy="3459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80764"/>
                <a:gridCol w="803678"/>
                <a:gridCol w="803678"/>
                <a:gridCol w="803678"/>
                <a:gridCol w="848326"/>
                <a:gridCol w="803678"/>
              </a:tblGrid>
              <a:tr h="513371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Доходы</a:t>
                      </a:r>
                      <a:endParaRPr lang="ru-RU" sz="1600" dirty="0">
                        <a:solidFill>
                          <a:schemeClr val="bg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2016 г.,</a:t>
                      </a:r>
                    </a:p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1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 2017  г.,</a:t>
                      </a:r>
                    </a:p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1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2017  г.,</a:t>
                      </a:r>
                    </a:p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1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Темп роста, %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r>
                        <a:rPr lang="ru-RU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испол-нения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2873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592,9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597,8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594,0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100,2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</a:tr>
              <a:tr h="32873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Упрощенная система налогообложения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34,5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41,8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42,2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122,3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101,0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</a:tr>
              <a:tr h="32873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Единый налог на вмененный доход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50,7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47,4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47,1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92,9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</a:tr>
              <a:tr h="32873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Земельный налог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39,7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64,4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68,5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172,5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106,4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</a:tr>
              <a:tr h="32873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Налог на имущество физических лиц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15,9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22,4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23,9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150,3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106,7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</a:tr>
              <a:tr h="32873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пошлина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9,6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9,8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10,2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106,3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104,1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</a:tr>
              <a:tr h="32873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Прочие налоговые доходы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12,0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8,0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7,9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65,8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98,8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</a:tr>
              <a:tr h="32873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налоговые доходы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755,3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791,6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793,8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105,1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100,3</a:t>
                      </a: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>
                        <a:lumMod val="85000"/>
                        <a:alpha val="56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3" name="Группа 18"/>
          <p:cNvGrpSpPr/>
          <p:nvPr/>
        </p:nvGrpSpPr>
        <p:grpSpPr>
          <a:xfrm>
            <a:off x="5429256" y="4286256"/>
            <a:ext cx="1785950" cy="1643074"/>
            <a:chOff x="6215074" y="3929066"/>
            <a:chExt cx="2714644" cy="785818"/>
          </a:xfrm>
          <a:solidFill>
            <a:schemeClr val="accent3">
              <a:lumMod val="40000"/>
              <a:lumOff val="60000"/>
            </a:schemeClr>
          </a:solidFill>
        </p:grpSpPr>
        <p:sp>
          <p:nvSpPr>
            <p:cNvPr id="20" name="Скругленная прямоугольная выноска 19"/>
            <p:cNvSpPr/>
            <p:nvPr/>
          </p:nvSpPr>
          <p:spPr>
            <a:xfrm>
              <a:off x="6215074" y="3929066"/>
              <a:ext cx="2714644" cy="785818"/>
            </a:xfrm>
            <a:prstGeom prst="wedgeRoundRectCallout">
              <a:avLst/>
            </a:prstGeom>
            <a:solidFill>
              <a:schemeClr val="bg1"/>
            </a:solidFill>
            <a:ln>
              <a:solidFill>
                <a:srgbClr val="CC0000"/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6215074" y="4065730"/>
              <a:ext cx="2714644" cy="51519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ru-RU" sz="1600" dirty="0" smtClean="0">
                  <a:solidFill>
                    <a:srgbClr val="CC0000"/>
                  </a:solidFill>
                  <a:latin typeface="Times New Roman" pitchFamily="18" charset="0"/>
                  <a:cs typeface="Times New Roman" pitchFamily="18" charset="0"/>
                </a:rPr>
                <a:t>Доля налоговых доходов в общем объеме доходов составила </a:t>
              </a:r>
              <a:r>
                <a:rPr lang="ru-RU" sz="1600" b="1" dirty="0" smtClean="0">
                  <a:solidFill>
                    <a:srgbClr val="CC0000"/>
                  </a:solidFill>
                  <a:latin typeface="Times New Roman" pitchFamily="18" charset="0"/>
                  <a:cs typeface="Times New Roman" pitchFamily="18" charset="0"/>
                </a:rPr>
                <a:t>20 %</a:t>
              </a:r>
              <a:endParaRPr lang="ru-RU" sz="16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aphicFrame>
        <p:nvGraphicFramePr>
          <p:cNvPr id="10" name="Диаграмма 9"/>
          <p:cNvGraphicFramePr/>
          <p:nvPr/>
        </p:nvGraphicFramePr>
        <p:xfrm>
          <a:off x="142844" y="4143356"/>
          <a:ext cx="6024562" cy="27146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1" name="Рисунок 10" descr="Fontan-Petushok-zoloto.jpg"/>
          <p:cNvPicPr>
            <a:picLocks noChangeAspect="1"/>
          </p:cNvPicPr>
          <p:nvPr/>
        </p:nvPicPr>
        <p:blipFill>
          <a:blip r:embed="rId3"/>
          <a:srcRect l="26389" r="13888" b="5479"/>
          <a:stretch>
            <a:fillRect/>
          </a:stretch>
        </p:blipFill>
        <p:spPr>
          <a:xfrm>
            <a:off x="7413789" y="571480"/>
            <a:ext cx="1658805" cy="3429024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43504" y="571480"/>
            <a:ext cx="4000496" cy="500042"/>
          </a:xfrm>
          <a:ln w="57150">
            <a:noFill/>
          </a:ln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0066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НЕНАЛОГОВЫЕ ДОХОДЫ</a:t>
            </a:r>
            <a:endParaRPr lang="ru-RU" sz="3600" b="1" dirty="0">
              <a:solidFill>
                <a:srgbClr val="0066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7" name="Таблица 16"/>
          <p:cNvGraphicFramePr>
            <a:graphicFrameLocks noGrp="1"/>
          </p:cNvGraphicFramePr>
          <p:nvPr/>
        </p:nvGraphicFramePr>
        <p:xfrm>
          <a:off x="59636" y="3571876"/>
          <a:ext cx="9001155" cy="3235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97326"/>
                <a:gridCol w="929151"/>
                <a:gridCol w="929151"/>
                <a:gridCol w="929151"/>
                <a:gridCol w="929151"/>
                <a:gridCol w="987225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Доходы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</a:p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2016 г.,</a:t>
                      </a:r>
                    </a:p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 </a:t>
                      </a:r>
                    </a:p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2017 г., </a:t>
                      </a:r>
                    </a:p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</a:p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2017  г.,</a:t>
                      </a:r>
                    </a:p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Темп роста, %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r>
                        <a:rPr lang="ru-RU" sz="11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испол-нения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Доходы от использования имущества (аренда)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93,4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93,1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83,9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89,8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90,1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Плата за негативное воздействие на окружающую среду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22,5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21,9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21,9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97,3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Доходы от продажи материальных и нематериальных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активов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93,1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37,2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38,8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41,7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104,3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Штрафы, санкции, возмещение ущерба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14,8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11,7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79,1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105,4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Прочие неналоговые доходы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5,4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6,5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197,0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120,4</a:t>
                      </a: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неналоговые доходы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227,1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168,7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162,8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71,7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96,5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noFill/>
                  </a:tcPr>
                </a:tc>
              </a:tr>
            </a:tbl>
          </a:graphicData>
        </a:graphic>
      </p:graphicFrame>
      <p:graphicFrame>
        <p:nvGraphicFramePr>
          <p:cNvPr id="16" name="Диаграмма 15"/>
          <p:cNvGraphicFramePr/>
          <p:nvPr/>
        </p:nvGraphicFramePr>
        <p:xfrm>
          <a:off x="0" y="0"/>
          <a:ext cx="5572132" cy="35718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3" name="Группа 18"/>
          <p:cNvGrpSpPr/>
          <p:nvPr/>
        </p:nvGrpSpPr>
        <p:grpSpPr>
          <a:xfrm>
            <a:off x="5572132" y="1428736"/>
            <a:ext cx="3214710" cy="857256"/>
            <a:chOff x="6215074" y="3929066"/>
            <a:chExt cx="2714644" cy="785818"/>
          </a:xfrm>
          <a:solidFill>
            <a:schemeClr val="accent3">
              <a:lumMod val="40000"/>
              <a:lumOff val="60000"/>
            </a:schemeClr>
          </a:solidFill>
        </p:grpSpPr>
        <p:sp>
          <p:nvSpPr>
            <p:cNvPr id="20" name="Скругленная прямоугольная выноска 19"/>
            <p:cNvSpPr/>
            <p:nvPr/>
          </p:nvSpPr>
          <p:spPr>
            <a:xfrm>
              <a:off x="6215074" y="3929066"/>
              <a:ext cx="2714644" cy="785818"/>
            </a:xfrm>
            <a:prstGeom prst="wedgeRoundRectCallout">
              <a:avLst>
                <a:gd name="adj1" fmla="val -63253"/>
                <a:gd name="adj2" fmla="val 6025"/>
                <a:gd name="adj3" fmla="val 16667"/>
              </a:avLst>
            </a:prstGeom>
            <a:solidFill>
              <a:schemeClr val="bg1"/>
            </a:solidFill>
            <a:ln>
              <a:solidFill>
                <a:srgbClr val="CC0000"/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6215074" y="4125520"/>
              <a:ext cx="2714644" cy="47961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ru-RU" sz="1400" dirty="0" smtClean="0">
                  <a:solidFill>
                    <a:srgbClr val="CC0000"/>
                  </a:solidFill>
                  <a:latin typeface="Times New Roman" pitchFamily="18" charset="0"/>
                  <a:cs typeface="Times New Roman" pitchFamily="18" charset="0"/>
                </a:rPr>
                <a:t>Доля неналоговых доходов в общем объеме доходов составила 4</a:t>
              </a:r>
              <a:r>
                <a:rPr lang="ru-RU" sz="1400" b="1" dirty="0" smtClean="0">
                  <a:solidFill>
                    <a:srgbClr val="CC0000"/>
                  </a:solidFill>
                  <a:latin typeface="Times New Roman" pitchFamily="18" charset="0"/>
                  <a:cs typeface="Times New Roman" pitchFamily="18" charset="0"/>
                </a:rPr>
                <a:t>%</a:t>
              </a:r>
              <a:endParaRPr lang="ru-RU" sz="14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8" name="Рисунок 7" descr="024_expert-sibir_23.jpg"/>
          <p:cNvPicPr>
            <a:picLocks noChangeAspect="1"/>
          </p:cNvPicPr>
          <p:nvPr/>
        </p:nvPicPr>
        <p:blipFill>
          <a:blip r:embed="rId3"/>
          <a:srcRect b="38659"/>
          <a:stretch>
            <a:fillRect/>
          </a:stretch>
        </p:blipFill>
        <p:spPr>
          <a:xfrm>
            <a:off x="5572132" y="2428868"/>
            <a:ext cx="3486176" cy="107157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НАИБОЛЕЕ КРУПНЫЕ ПЛАТЕЖИ, ПОСТУПИВШИЕ В 2017 ГОДУ ПО ОБЪЕКТАМ, ПРОДАННЫМ в 2013-2016 годах: </a:t>
            </a:r>
            <a:endParaRPr lang="ru-RU" sz="2000" b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214282" y="2000240"/>
          <a:ext cx="4859048" cy="2835281"/>
        </p:xfrm>
        <a:graphic>
          <a:graphicData uri="http://schemas.openxmlformats.org/drawingml/2006/table">
            <a:tbl>
              <a:tblPr bandRow="1">
                <a:tableStyleId>{BC89EF96-8CEA-46FF-86C4-4CE0E7609802}</a:tableStyleId>
              </a:tblPr>
              <a:tblGrid>
                <a:gridCol w="2930854"/>
                <a:gridCol w="1928194"/>
              </a:tblGrid>
              <a:tr h="50410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ОБЪЕКТ</a:t>
                      </a:r>
                      <a:endParaRPr lang="ru-RU" sz="1400" b="0" kern="120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СУММА,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поступившая в бюджет, млн.руб.</a:t>
                      </a:r>
                      <a:endParaRPr lang="ru-RU" sz="1400" b="0" kern="120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261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Пр.Коммунистический, 63</a:t>
                      </a:r>
                      <a:endParaRPr lang="ru-RU" sz="1600" b="0" kern="120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8,2</a:t>
                      </a:r>
                      <a:endParaRPr lang="ru-RU" sz="1600" b="0" kern="120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261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Пр.Коммунистический, 87</a:t>
                      </a:r>
                      <a:endParaRPr lang="ru-RU" sz="1600" b="0" kern="120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>
                        <a:buFont typeface="Wingdings" pitchFamily="2" charset="2"/>
                        <a:buNone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4,8</a:t>
                      </a:r>
                      <a:endParaRPr lang="ru-RU" sz="16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261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Пр.Коммунистический, 86</a:t>
                      </a:r>
                      <a:endParaRPr lang="ru-RU" sz="1600" b="0" kern="120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3,8</a:t>
                      </a:r>
                      <a:endParaRPr lang="ru-RU" sz="1600" b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261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Пр.Коммунистический, 95</a:t>
                      </a:r>
                      <a:endParaRPr lang="ru-RU" sz="1600" b="0" kern="120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>
                        <a:buFont typeface="Wingdings" pitchFamily="2" charset="2"/>
                        <a:buNone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3,7</a:t>
                      </a:r>
                      <a:endParaRPr lang="ru-RU" sz="16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261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Пр.Коммунистический, 122</a:t>
                      </a:r>
                      <a:endParaRPr lang="ru-RU" sz="1600" b="0" kern="120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>
                        <a:buFont typeface="Wingdings" pitchFamily="2" charset="2"/>
                        <a:buNone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6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42736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Ул.Калинина,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39/1</a:t>
                      </a:r>
                      <a:endParaRPr lang="ru-RU" sz="16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1,8</a:t>
                      </a:r>
                      <a:endParaRPr lang="ru-RU" sz="1600" b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5500694" y="3929066"/>
            <a:ext cx="3214710" cy="919401"/>
          </a:xfrm>
          <a:prstGeom prst="wedgeRoundRectCallout">
            <a:avLst>
              <a:gd name="adj1" fmla="val -59754"/>
              <a:gd name="adj2" fmla="val -49828"/>
              <a:gd name="adj3" fmla="val 16667"/>
            </a:avLst>
          </a:prstGeom>
          <a:solidFill>
            <a:schemeClr val="bg1"/>
          </a:solidFill>
          <a:ln>
            <a:solidFill>
              <a:srgbClr val="CC00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slope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25,6 млн.руб.или 16% </a:t>
            </a:r>
          </a:p>
          <a:p>
            <a:pPr algn="ctr">
              <a:defRPr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 общей суммы неналоговых доходов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57290" y="4929198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2017 году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2844" y="5322530"/>
            <a:ext cx="16330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подлежало 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приватизации: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143240" y="5357826"/>
            <a:ext cx="10548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продано: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2844" y="714356"/>
            <a:ext cx="6195228" cy="1191816"/>
          </a:xfrm>
          <a:prstGeom prst="wedgeRoundRectCallout">
            <a:avLst>
              <a:gd name="adj1" fmla="val 25094"/>
              <a:gd name="adj2" fmla="val -49988"/>
              <a:gd name="adj3" fmla="val 16667"/>
            </a:avLst>
          </a:prstGeom>
          <a:solidFill>
            <a:schemeClr val="bg1"/>
          </a:solidFill>
          <a:ln>
            <a:solidFill>
              <a:srgbClr val="CC00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slope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27,6 млн.руб.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поступило по объектам, проданным  в 2013-2016 годах с рассрочкой платежа до 5 лет (в соответствии со статьей 5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Федерального  закона от 22.07.2008 N 159-ФЗ)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85720" y="5965472"/>
            <a:ext cx="2071703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ru-RU" sz="1300" b="1" dirty="0" smtClean="0">
                <a:latin typeface="Times New Roman" pitchFamily="18" charset="0"/>
                <a:cs typeface="Times New Roman" pitchFamily="18" charset="0"/>
              </a:rPr>
              <a:t>  42 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объекта недвижимого имущества</a:t>
            </a:r>
          </a:p>
          <a:p>
            <a:pPr>
              <a:buFont typeface="Wingdings" pitchFamily="2" charset="2"/>
              <a:buChar char="q"/>
            </a:pP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300" b="1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 объектов движимого имущества</a:t>
            </a:r>
            <a:endParaRPr lang="ru-RU" sz="13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000364" y="5857892"/>
            <a:ext cx="2000264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300" b="1" dirty="0" smtClean="0">
                <a:latin typeface="Times New Roman" pitchFamily="18" charset="0"/>
                <a:cs typeface="Times New Roman" pitchFamily="18" charset="0"/>
              </a:rPr>
              <a:t>19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 объектов недвижимого имущества</a:t>
            </a:r>
          </a:p>
          <a:p>
            <a:pPr>
              <a:buFont typeface="Wingdings" pitchFamily="2" charset="2"/>
              <a:buChar char="q"/>
            </a:pP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3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 объект движимого имущества</a:t>
            </a:r>
            <a:endParaRPr lang="ru-RU" sz="13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/>
        </p:nvGraphicFramePr>
        <p:xfrm>
          <a:off x="5143504" y="5000636"/>
          <a:ext cx="3857620" cy="1710078"/>
        </p:xfrm>
        <a:graphic>
          <a:graphicData uri="http://schemas.openxmlformats.org/drawingml/2006/table">
            <a:tbl>
              <a:tblPr bandRow="1">
                <a:tableStyleId>{BC89EF96-8CEA-46FF-86C4-4CE0E7609802}</a:tableStyleId>
              </a:tblPr>
              <a:tblGrid>
                <a:gridCol w="2326818"/>
                <a:gridCol w="1530802"/>
              </a:tblGrid>
              <a:tr h="50410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ОБЪЕКТ</a:t>
                      </a:r>
                      <a:endParaRPr lang="ru-RU" sz="1400" b="0" kern="120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СУММА,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поступившая в бюджет, млн.руб.</a:t>
                      </a:r>
                      <a:endParaRPr lang="ru-RU" sz="1400" b="0" kern="120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261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Ул.Победы, 8</a:t>
                      </a:r>
                      <a:endParaRPr lang="ru-RU" sz="1400" b="0" kern="120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1,8</a:t>
                      </a:r>
                      <a:endParaRPr lang="ru-RU" sz="1400" b="0" kern="120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261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Парусинка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, 17, стр.1</a:t>
                      </a:r>
                      <a:endParaRPr lang="ru-RU" sz="1400" b="0" kern="120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>
                        <a:buFont typeface="Wingdings" pitchFamily="2" charset="2"/>
                        <a:buNone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261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Ул.Ленина, 28, пом.У1</a:t>
                      </a:r>
                      <a:endParaRPr lang="ru-RU" sz="1400" b="0" kern="120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400" b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15" name="Рисунок 14" descr="0_235fdf_1a9ceba3_ori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71670" y="5357826"/>
            <a:ext cx="694873" cy="698844"/>
          </a:xfrm>
          <a:prstGeom prst="rect">
            <a:avLst/>
          </a:prstGeom>
        </p:spPr>
      </p:pic>
      <p:pic>
        <p:nvPicPr>
          <p:cNvPr id="18" name="Рисунок 17" descr="3911939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29388" y="714356"/>
            <a:ext cx="2571768" cy="3071834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28604"/>
          </a:xfrm>
          <a:ln w="57150">
            <a:noFill/>
          </a:ln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</a:t>
            </a:r>
            <a:endParaRPr lang="ru-RU" sz="2000" b="1" dirty="0">
              <a:solidFill>
                <a:srgbClr val="CC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1" name="Таблица 30"/>
          <p:cNvGraphicFramePr>
            <a:graphicFrameLocks noGrp="1"/>
          </p:cNvGraphicFramePr>
          <p:nvPr/>
        </p:nvGraphicFramePr>
        <p:xfrm>
          <a:off x="214282" y="500040"/>
          <a:ext cx="8786872" cy="19288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71900"/>
                <a:gridCol w="1071570"/>
                <a:gridCol w="1071570"/>
                <a:gridCol w="1071570"/>
                <a:gridCol w="949657"/>
                <a:gridCol w="1050605"/>
              </a:tblGrid>
              <a:tr h="541808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Доходы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 2016 г.,</a:t>
                      </a:r>
                    </a:p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 2017 г.,</a:t>
                      </a:r>
                    </a:p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 2017 г., </a:t>
                      </a:r>
                    </a:p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Темп роста, %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r>
                        <a:rPr lang="ru-RU" sz="11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испол-нения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46755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Дотации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1 227,4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1 382,7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1 382,7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112,7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46755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Субсидии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238,6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339,5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339,4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142,4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46755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Субвенции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1 036,0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1 015,9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1 015,9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46755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Иные межбюджетные трансферты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243,8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349,6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349,6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143,4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6" name="TextBox 17"/>
          <p:cNvSpPr txBox="1">
            <a:spLocks noChangeArrowheads="1"/>
          </p:cNvSpPr>
          <p:nvPr/>
        </p:nvSpPr>
        <p:spPr bwMode="auto">
          <a:xfrm>
            <a:off x="214282" y="2786058"/>
            <a:ext cx="414337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ctr" eaLnBrk="1" hangingPunct="1"/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endParaRPr lang="ru-RU" sz="16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357422" y="3522052"/>
            <a:ext cx="1857388" cy="523220"/>
          </a:xfrm>
          <a:prstGeom prst="rect">
            <a:avLst/>
          </a:prstGeom>
          <a:solidFill>
            <a:srgbClr val="0066CC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Имеющие целевое назначение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14283" y="3522062"/>
            <a:ext cx="1928826" cy="523220"/>
          </a:xfrm>
          <a:prstGeom prst="rect">
            <a:avLst/>
          </a:prstGeom>
          <a:solidFill>
            <a:srgbClr val="CC000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 имеющие целевого назначения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214546" y="4358018"/>
            <a:ext cx="2143125" cy="954107"/>
          </a:xfrm>
          <a:prstGeom prst="rect">
            <a:avLst/>
          </a:prstGeom>
          <a:ln>
            <a:solidFill>
              <a:srgbClr val="0066CC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Муниципалитет 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 имеет права </a:t>
            </a: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изменять направления расходов,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определенные субъектом</a:t>
            </a:r>
            <a:endParaRPr lang="ru-RU" sz="14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4282" y="4377078"/>
            <a:ext cx="1928812" cy="954088"/>
          </a:xfrm>
          <a:prstGeom prst="rect">
            <a:avLst/>
          </a:prstGeom>
          <a:ln>
            <a:solidFill>
              <a:srgbClr val="CC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Муниципалитет самостоятельно определяет направление 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расходов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246228" y="5586029"/>
            <a:ext cx="2071670" cy="1077218"/>
          </a:xfrm>
          <a:prstGeom prst="rect">
            <a:avLst/>
          </a:prstGeom>
          <a:solidFill>
            <a:srgbClr val="0066CC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Субсидии,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субвенции, иные межбюджетные трансферты</a:t>
            </a:r>
            <a:endParaRPr lang="ru-RU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14282" y="5605114"/>
            <a:ext cx="1857376" cy="338554"/>
          </a:xfrm>
          <a:prstGeom prst="rect">
            <a:avLst/>
          </a:prstGeom>
          <a:solidFill>
            <a:srgbClr val="CC000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Дотации</a:t>
            </a:r>
          </a:p>
        </p:txBody>
      </p:sp>
      <p:sp>
        <p:nvSpPr>
          <p:cNvPr id="26" name="Стрелка вниз 25"/>
          <p:cNvSpPr/>
          <p:nvPr/>
        </p:nvSpPr>
        <p:spPr>
          <a:xfrm>
            <a:off x="3071802" y="4119627"/>
            <a:ext cx="428628" cy="235928"/>
          </a:xfrm>
          <a:prstGeom prst="downArrow">
            <a:avLst/>
          </a:prstGeom>
          <a:solidFill>
            <a:schemeClr val="bg1"/>
          </a:solidFill>
          <a:ln>
            <a:solidFill>
              <a:srgbClr val="0066C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27" name="Стрелка вниз 26"/>
          <p:cNvSpPr/>
          <p:nvPr/>
        </p:nvSpPr>
        <p:spPr>
          <a:xfrm>
            <a:off x="1071556" y="4110652"/>
            <a:ext cx="428628" cy="244903"/>
          </a:xfrm>
          <a:prstGeom prst="downArrow">
            <a:avLst/>
          </a:prstGeom>
          <a:solidFill>
            <a:schemeClr val="bg1"/>
          </a:solidFill>
          <a:ln>
            <a:solidFill>
              <a:srgbClr val="CC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30" name="Двойная стрелка влево/вверх 29"/>
          <p:cNvSpPr/>
          <p:nvPr/>
        </p:nvSpPr>
        <p:spPr>
          <a:xfrm rot="13821869">
            <a:off x="2033720" y="3156427"/>
            <a:ext cx="435440" cy="461473"/>
          </a:xfrm>
          <a:prstGeom prst="leftUpArrow">
            <a:avLst/>
          </a:prstGeom>
          <a:solidFill>
            <a:schemeClr val="bg1"/>
          </a:solidFill>
          <a:ln>
            <a:solidFill>
              <a:srgbClr val="CC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003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22" name="Стрелка вниз 21"/>
          <p:cNvSpPr/>
          <p:nvPr/>
        </p:nvSpPr>
        <p:spPr>
          <a:xfrm>
            <a:off x="1071538" y="5359338"/>
            <a:ext cx="428628" cy="257580"/>
          </a:xfrm>
          <a:prstGeom prst="downArrow">
            <a:avLst/>
          </a:prstGeom>
          <a:solidFill>
            <a:schemeClr val="bg1"/>
          </a:solidFill>
          <a:ln>
            <a:solidFill>
              <a:srgbClr val="CC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28" name="Стрелка вниз 27"/>
          <p:cNvSpPr/>
          <p:nvPr/>
        </p:nvSpPr>
        <p:spPr>
          <a:xfrm>
            <a:off x="3071802" y="5331167"/>
            <a:ext cx="428628" cy="285752"/>
          </a:xfrm>
          <a:prstGeom prst="downArrow">
            <a:avLst/>
          </a:prstGeom>
          <a:solidFill>
            <a:schemeClr val="bg1"/>
          </a:solidFill>
          <a:ln>
            <a:solidFill>
              <a:srgbClr val="0066C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072066" y="2714620"/>
            <a:ext cx="20002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880,8 млн.руб. из федерального бюджета </a:t>
            </a: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(дотация в связи со статусом ЗАТО)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429520" y="2714620"/>
            <a:ext cx="1714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2 206,8 млн.руб. из областного бюджета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5429256" y="5786454"/>
            <a:ext cx="37147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Безвозмездные поступления  составили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76%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 общего </a:t>
            </a:r>
          </a:p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объема доходов </a:t>
            </a:r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" name="Рисунок 22" descr="russia_640 (2).png"/>
          <p:cNvPicPr>
            <a:picLocks noChangeAspect="1"/>
          </p:cNvPicPr>
          <p:nvPr/>
        </p:nvPicPr>
        <p:blipFill>
          <a:blip r:embed="rId2"/>
          <a:srcRect l="27146" t="7807" r="28903" b="8979"/>
          <a:stretch>
            <a:fillRect/>
          </a:stretch>
        </p:blipFill>
        <p:spPr>
          <a:xfrm>
            <a:off x="5643570" y="4000504"/>
            <a:ext cx="1285884" cy="1825955"/>
          </a:xfrm>
          <a:prstGeom prst="rect">
            <a:avLst/>
          </a:prstGeom>
        </p:spPr>
      </p:pic>
      <p:pic>
        <p:nvPicPr>
          <p:cNvPr id="24" name="Рисунок 23" descr="ger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3834" y="3929066"/>
            <a:ext cx="1357322" cy="147555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0" name="Прямоугольник 13"/>
          <p:cNvSpPr>
            <a:spLocks noChangeArrowheads="1"/>
          </p:cNvSpPr>
          <p:nvPr/>
        </p:nvSpPr>
        <p:spPr bwMode="auto">
          <a:xfrm>
            <a:off x="1214414" y="5214950"/>
            <a:ext cx="71438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Муниципальные </a:t>
            </a:r>
            <a:r>
              <a:rPr lang="ru-RU" sz="20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программы и отчеты об их исполнении в 2017 году  </a:t>
            </a:r>
            <a:r>
              <a:rPr lang="ru-RU" sz="20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опубликованы на официальном сайте Администрации ЗАТО Северск</a:t>
            </a:r>
            <a:r>
              <a:rPr lang="ru-RU" sz="20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928794" y="142852"/>
            <a:ext cx="5857916" cy="1214446"/>
          </a:xfrm>
          <a:prstGeom prst="roundRect">
            <a:avLst/>
          </a:prstGeom>
          <a:solidFill>
            <a:srgbClr val="CC0000"/>
          </a:solidFill>
          <a:ln>
            <a:solidFill>
              <a:schemeClr val="tx1">
                <a:lumMod val="6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РАСХОДЫ бюджета ЗАТО Северск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4 077,4млн.руб.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14282" y="2786058"/>
            <a:ext cx="4357718" cy="2428892"/>
          </a:xfrm>
          <a:prstGeom prst="roundRect">
            <a:avLst/>
          </a:prstGeom>
          <a:solidFill>
            <a:srgbClr val="0066C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14282" y="1571612"/>
            <a:ext cx="4357718" cy="1143008"/>
          </a:xfrm>
          <a:prstGeom prst="roundRect">
            <a:avLst/>
          </a:prstGeom>
          <a:solidFill>
            <a:srgbClr val="0066C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Программные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направления деятельности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3 801,9 млн.руб.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072066" y="2857496"/>
            <a:ext cx="3929090" cy="571504"/>
          </a:xfrm>
          <a:prstGeom prst="roundRect">
            <a:avLst/>
          </a:prstGeom>
          <a:solidFill>
            <a:schemeClr val="bg1"/>
          </a:solidFill>
          <a:ln>
            <a:solidFill>
              <a:srgbClr val="CC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Судебные акты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072066" y="3571876"/>
            <a:ext cx="3929090" cy="500066"/>
          </a:xfrm>
          <a:prstGeom prst="roundRect">
            <a:avLst/>
          </a:prstGeom>
          <a:solidFill>
            <a:schemeClr val="bg1"/>
          </a:solidFill>
          <a:ln>
            <a:solidFill>
              <a:srgbClr val="CC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Резервные фонды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143504" y="1571612"/>
            <a:ext cx="3857652" cy="1143008"/>
          </a:xfrm>
          <a:prstGeom prst="roundRect">
            <a:avLst/>
          </a:prstGeom>
          <a:solidFill>
            <a:schemeClr val="bg1"/>
          </a:solidFill>
          <a:ln>
            <a:solidFill>
              <a:srgbClr val="CC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Непрограммные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направления деятельности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275,5 млн.руб.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люс 19"/>
          <p:cNvSpPr/>
          <p:nvPr/>
        </p:nvSpPr>
        <p:spPr>
          <a:xfrm>
            <a:off x="4572000" y="1785926"/>
            <a:ext cx="571504" cy="571504"/>
          </a:xfrm>
          <a:prstGeom prst="mathPlus">
            <a:avLst/>
          </a:prstGeom>
          <a:solidFill>
            <a:schemeClr val="bg1"/>
          </a:solidFill>
          <a:ln>
            <a:solidFill>
              <a:srgbClr val="CC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072066" y="4214818"/>
            <a:ext cx="3929090" cy="857256"/>
          </a:xfrm>
          <a:prstGeom prst="roundRect">
            <a:avLst/>
          </a:prstGeom>
          <a:solidFill>
            <a:schemeClr val="bg1"/>
          </a:solidFill>
          <a:ln>
            <a:solidFill>
              <a:srgbClr val="CC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Содержание Думы, Администрации, </a:t>
            </a:r>
          </a:p>
          <a:p>
            <a:pPr algn="ctr"/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Счетной палаты ЗАТО Северск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214282" y="2928934"/>
            <a:ext cx="435771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17 программ, охватывающих все сферы социально-экономического жизни муниципалитета, каждая программа направлена на достижение одной из среднесрочных целей развития ЗАТО Северск в соответствии с Программой социально-экономического развития и представляет собой комплекс взаимоувязанных по</a:t>
            </a:r>
            <a:r>
              <a:rPr lang="en-US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ресурсам, исполнителям, срокам осуществления и показателям результативности мероприятий</a:t>
            </a:r>
            <a:endParaRPr lang="ru-RU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42844" y="6215082"/>
            <a:ext cx="8858312" cy="571504"/>
          </a:xfrm>
          <a:prstGeom prst="roundRect">
            <a:avLst/>
          </a:prstGeom>
          <a:solidFill>
            <a:schemeClr val="bg1"/>
          </a:solidFill>
          <a:ln>
            <a:solidFill>
              <a:srgbClr val="0066CC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Расходы на одного жителя составляют  35,8 тыс.руб.</a:t>
            </a:r>
            <a:endParaRPr lang="ru-RU" sz="2000" b="1" dirty="0">
              <a:solidFill>
                <a:srgbClr val="0066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ab_-2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4822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43372" y="1643050"/>
            <a:ext cx="5000628" cy="164305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Программы, направленные на модернизацию городской среды и инженерных инфраструктур, в том числе на внегородских территориях</a:t>
            </a:r>
            <a:endParaRPr lang="ru-RU" sz="2800" b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5572132" y="928670"/>
            <a:ext cx="3357586" cy="10001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Ответственный исполнитель:</a:t>
            </a: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i="0" u="none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Управление</a:t>
            </a:r>
            <a:r>
              <a:rPr kumimoji="0" lang="ru-RU" sz="1600" i="0" u="none" strike="noStrike" kern="1200" cap="none" spc="0" normalizeH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жилищно-коммунального хозяйства, транспорта и связи</a:t>
            </a:r>
            <a:endParaRPr kumimoji="0" lang="ru-RU" sz="1600" i="0" u="none" strike="noStrike" kern="1200" cap="none" spc="0" normalizeH="0" baseline="0" noProof="0" dirty="0" smtClean="0">
              <a:ln>
                <a:noFill/>
              </a:ln>
              <a:solidFill>
                <a:srgbClr val="0066CC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42844" y="928670"/>
            <a:ext cx="4143404" cy="10715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Цель программы:</a:t>
            </a:r>
            <a:r>
              <a:rPr lang="ru-RU" sz="1600" b="1" u="sng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b="1" u="sng" dirty="0" smtClean="0">
              <a:solidFill>
                <a:srgbClr val="0066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r>
              <a:rPr lang="ru-RU" sz="1600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Формирование благоприятной</a:t>
            </a:r>
            <a:r>
              <a:rPr lang="ru-RU" sz="1600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, комфортной и безопасной среды </a:t>
            </a:r>
            <a:r>
              <a:rPr lang="ru-RU" sz="1600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для проживания и жизнедеятельности </a:t>
            </a:r>
            <a:r>
              <a:rPr lang="ru-RU" sz="1600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населения г. </a:t>
            </a:r>
            <a:r>
              <a:rPr lang="ru-RU" sz="1600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Северска</a:t>
            </a:r>
            <a:endPara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rgbClr val="0066CC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42844" y="2000240"/>
          <a:ext cx="8858312" cy="274540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522054"/>
                <a:gridCol w="1168129"/>
                <a:gridCol w="1168129"/>
              </a:tblGrid>
              <a:tr h="322245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Целевые индикаторы муниципальной программы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  <a:endParaRPr lang="ru-RU" sz="13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3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6979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Доля протяженности автомобильных дорог общего пользования местного значения, не отвечающих нормативным требованиям в общей протяженности автомобильных дорог общего пользования местного значения, %</a:t>
                      </a:r>
                      <a:endParaRPr lang="ru-RU" sz="15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77,1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77,1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900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Доля ликвидированных старовозрастных деревьев относительно общего количества деревьев, подлежащих сносу, %</a:t>
                      </a:r>
                      <a:endParaRPr lang="ru-RU" sz="15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8,2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8,2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900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Доля детских площадок с обновленным игровым оборудованием относительно общего количества детских площадок, %</a:t>
                      </a:r>
                      <a:endParaRPr lang="ru-RU" sz="15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26,4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26,4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63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Количество дополнительно устроенных парковочных мест на внутридворовых территориях</a:t>
                      </a:r>
                      <a:endParaRPr lang="ru-RU" sz="15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250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250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0" y="0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«Улучшение качественного состояния объектов улично-дорожной сети, благоустройства и озеленения  на территории  г.Северска»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1502106677-1665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071546"/>
            <a:ext cx="857532" cy="853856"/>
          </a:xfrm>
          <a:prstGeom prst="rect">
            <a:avLst/>
          </a:prstGeom>
        </p:spPr>
      </p:pic>
      <p:pic>
        <p:nvPicPr>
          <p:cNvPr id="9" name="Рисунок 8" descr="ad56cec6fd4d0d29780b42cbe2b673fd.jpg"/>
          <p:cNvPicPr>
            <a:picLocks noChangeAspect="1"/>
          </p:cNvPicPr>
          <p:nvPr/>
        </p:nvPicPr>
        <p:blipFill>
          <a:blip r:embed="rId4"/>
          <a:srcRect t="9116" b="14878"/>
          <a:stretch>
            <a:fillRect/>
          </a:stretch>
        </p:blipFill>
        <p:spPr>
          <a:xfrm>
            <a:off x="2857488" y="4800675"/>
            <a:ext cx="3929090" cy="1985911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Скругленный прямоугольник 11"/>
          <p:cNvSpPr/>
          <p:nvPr/>
        </p:nvSpPr>
        <p:spPr>
          <a:xfrm>
            <a:off x="6286512" y="5214950"/>
            <a:ext cx="2714676" cy="1500198"/>
          </a:xfrm>
          <a:prstGeom prst="roundRect">
            <a:avLst/>
          </a:prstGeom>
          <a:solidFill>
            <a:srgbClr val="CC0000"/>
          </a:solidFill>
          <a:ln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42844" y="5214950"/>
            <a:ext cx="2857520" cy="1500198"/>
          </a:xfrm>
          <a:prstGeom prst="roundRect">
            <a:avLst/>
          </a:prstGeom>
          <a:solidFill>
            <a:srgbClr val="CC0000"/>
          </a:solidFill>
          <a:ln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0979" y="103096"/>
          <a:ext cx="8858313" cy="5013510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6786610"/>
                <a:gridCol w="1000132"/>
                <a:gridCol w="1071571"/>
              </a:tblGrid>
              <a:tr h="53982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 по муниципальной программе «Улучшение качественного состояния объектов улично-дорожной сети, благоустройства и озеленения  на территории  г.Северска»</a:t>
                      </a:r>
                      <a:endParaRPr lang="ru-RU" sz="1300" b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ПЛАН, млн.руб.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ФАКТ, млн.руб.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Улучшение качественного состояния улично-дорожной сети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109,42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109,42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16971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выполнен капитальный ремонт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дороги по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пр.Коммунистический от «кольца» на въезде в город до Театральной площади и произведен расчет за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работы, выполненные в 2016 году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Содержание зеленых насаждений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16,94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16,94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Создание комфортной среды в местах массового посещения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17,63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14,01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Модернизация и устройство детских игровых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площадок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716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Организация гостевых стоянок и расширение внутриквартальных проездов на внутридворовых территориях»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17,77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17,69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716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Текущее содержание и ремонт объектов улично-дорожной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сети и внешнего благоустройства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295,67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293,22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7161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из них: текущее содержание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и ремонт объектов улично-дорожной сети и внешнего благоустройства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251,21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249,29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45,51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45,40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503,17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496,91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500034" y="5214950"/>
            <a:ext cx="207167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Обустроено </a:t>
            </a: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250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парковочных мест</a:t>
            </a:r>
          </a:p>
          <a:p>
            <a:pPr algn="ctr"/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Стоимость 1 места составила </a:t>
            </a:r>
          </a:p>
          <a:p>
            <a:pPr algn="ctr"/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50,76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тыс.руб.</a:t>
            </a:r>
            <a:endParaRPr lang="ru-RU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500826" y="5182422"/>
            <a:ext cx="23574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Выполнен </a:t>
            </a:r>
          </a:p>
          <a:p>
            <a:pPr algn="ctr"/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капитальный ремонт </a:t>
            </a:r>
          </a:p>
          <a:p>
            <a:pPr algn="ctr"/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1,9 км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дорог</a:t>
            </a:r>
          </a:p>
          <a:p>
            <a:pPr algn="ctr"/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Стоимость  ремонта </a:t>
            </a:r>
          </a:p>
          <a:p>
            <a:pPr algn="ctr"/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 метра составила </a:t>
            </a:r>
          </a:p>
          <a:p>
            <a:pPr algn="ctr"/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27,91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тыс.руб.</a:t>
            </a:r>
            <a:endParaRPr lang="ru-RU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book_seversk0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868" y="5170239"/>
            <a:ext cx="2214578" cy="157442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8"/>
          <p:cNvSpPr>
            <a:spLocks noChangeArrowheads="1"/>
          </p:cNvSpPr>
          <p:nvPr/>
        </p:nvSpPr>
        <p:spPr bwMode="auto">
          <a:xfrm>
            <a:off x="0" y="4214818"/>
            <a:ext cx="592932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расходования средств:</a:t>
            </a:r>
            <a:endParaRPr lang="ru-RU" b="1" u="sng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4"/>
          <p:cNvSpPr txBox="1">
            <a:spLocks noChangeArrowheads="1"/>
          </p:cNvSpPr>
          <p:nvPr/>
        </p:nvSpPr>
        <p:spPr bwMode="auto">
          <a:xfrm>
            <a:off x="285720" y="0"/>
            <a:ext cx="85725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РАСХОДЫ на дорожную деятельность</a:t>
            </a:r>
            <a:r>
              <a:rPr lang="ru-RU" sz="28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361,1 </a:t>
            </a:r>
            <a:r>
              <a:rPr lang="ru-RU" sz="28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</a:p>
        </p:txBody>
      </p:sp>
      <p:sp>
        <p:nvSpPr>
          <p:cNvPr id="31" name="Блок-схема: процесс 30"/>
          <p:cNvSpPr/>
          <p:nvPr/>
        </p:nvSpPr>
        <p:spPr bwMode="auto">
          <a:xfrm>
            <a:off x="107298" y="5064129"/>
            <a:ext cx="285751" cy="100516"/>
          </a:xfrm>
          <a:prstGeom prst="flowChartProcess">
            <a:avLst/>
          </a:prstGeom>
          <a:solidFill>
            <a:srgbClr val="CC0000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32" name="Блок-схема: процесс 31"/>
          <p:cNvSpPr/>
          <p:nvPr/>
        </p:nvSpPr>
        <p:spPr bwMode="auto">
          <a:xfrm>
            <a:off x="106307" y="4749532"/>
            <a:ext cx="285751" cy="100516"/>
          </a:xfrm>
          <a:prstGeom prst="flowChartProcess">
            <a:avLst/>
          </a:prstGeom>
          <a:solidFill>
            <a:srgbClr val="CC0000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37" name="TextBox 29"/>
          <p:cNvSpPr txBox="1">
            <a:spLocks noChangeArrowheads="1"/>
          </p:cNvSpPr>
          <p:nvPr/>
        </p:nvSpPr>
        <p:spPr bwMode="auto">
          <a:xfrm>
            <a:off x="446808" y="4921253"/>
            <a:ext cx="844318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Содержание улично-дорожной сети (МБЭУ) 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115,1 млн.руб. </a:t>
            </a:r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TextBox 29"/>
          <p:cNvSpPr txBox="1">
            <a:spLocks noChangeArrowheads="1"/>
          </p:cNvSpPr>
          <p:nvPr/>
        </p:nvSpPr>
        <p:spPr bwMode="auto">
          <a:xfrm>
            <a:off x="468716" y="4587454"/>
            <a:ext cx="85324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Ремонт автодорог (в т.ч.капитальный) общего пользования 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107,4 млн.руб.</a:t>
            </a:r>
          </a:p>
          <a:p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endParaRPr lang="ru-RU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8"/>
          <p:cNvSpPr txBox="1">
            <a:spLocks noChangeArrowheads="1"/>
          </p:cNvSpPr>
          <p:nvPr/>
        </p:nvSpPr>
        <p:spPr bwMode="auto">
          <a:xfrm>
            <a:off x="458386" y="5135567"/>
            <a:ext cx="585789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dirty="0">
              <a:solidFill>
                <a:schemeClr val="bg1">
                  <a:lumMod val="10000"/>
                </a:schemeClr>
              </a:solidFill>
              <a:latin typeface="Arial" charset="0"/>
              <a:cs typeface="Arial" charset="0"/>
            </a:endParaRPr>
          </a:p>
        </p:txBody>
      </p:sp>
      <p:sp>
        <p:nvSpPr>
          <p:cNvPr id="28" name="TextBox 29"/>
          <p:cNvSpPr txBox="1">
            <a:spLocks noChangeArrowheads="1"/>
          </p:cNvSpPr>
          <p:nvPr/>
        </p:nvSpPr>
        <p:spPr bwMode="auto">
          <a:xfrm>
            <a:off x="443602" y="5197020"/>
            <a:ext cx="844318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Содержание </a:t>
            </a:r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автодорог и инженерных сооружений на них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19,0 млн.руб. </a:t>
            </a:r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Блок-схема: процесс 28"/>
          <p:cNvSpPr/>
          <p:nvPr/>
        </p:nvSpPr>
        <p:spPr bwMode="auto">
          <a:xfrm>
            <a:off x="101167" y="5356336"/>
            <a:ext cx="285751" cy="100516"/>
          </a:xfrm>
          <a:prstGeom prst="flowChartProcess">
            <a:avLst/>
          </a:prstGeom>
          <a:solidFill>
            <a:srgbClr val="CC0000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39" name="TextBox 29"/>
          <p:cNvSpPr txBox="1">
            <a:spLocks noChangeArrowheads="1"/>
          </p:cNvSpPr>
          <p:nvPr/>
        </p:nvSpPr>
        <p:spPr bwMode="auto">
          <a:xfrm>
            <a:off x="448838" y="5500702"/>
            <a:ext cx="844318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Строительство внутриквартального проезда в мкр.№10 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5,0 млн.руб. </a:t>
            </a:r>
          </a:p>
        </p:txBody>
      </p:sp>
      <p:sp>
        <p:nvSpPr>
          <p:cNvPr id="54" name="TextBox 29"/>
          <p:cNvSpPr txBox="1">
            <a:spLocks noChangeArrowheads="1"/>
          </p:cNvSpPr>
          <p:nvPr/>
        </p:nvSpPr>
        <p:spPr bwMode="auto">
          <a:xfrm>
            <a:off x="470249" y="5786454"/>
            <a:ext cx="844318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Устройство парковок  12,7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</a:p>
        </p:txBody>
      </p:sp>
      <p:sp>
        <p:nvSpPr>
          <p:cNvPr id="42" name="Блок-схема: процесс 41"/>
          <p:cNvSpPr/>
          <p:nvPr/>
        </p:nvSpPr>
        <p:spPr bwMode="auto">
          <a:xfrm>
            <a:off x="98052" y="5643578"/>
            <a:ext cx="285751" cy="100516"/>
          </a:xfrm>
          <a:prstGeom prst="flowChartProcess">
            <a:avLst/>
          </a:prstGeom>
          <a:solidFill>
            <a:srgbClr val="CC0000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43" name="Блок-схема: процесс 42"/>
          <p:cNvSpPr/>
          <p:nvPr/>
        </p:nvSpPr>
        <p:spPr bwMode="auto">
          <a:xfrm>
            <a:off x="107298" y="5929330"/>
            <a:ext cx="285751" cy="100516"/>
          </a:xfrm>
          <a:prstGeom prst="flowChartProcess">
            <a:avLst/>
          </a:prstGeom>
          <a:solidFill>
            <a:srgbClr val="CC0000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286380" y="857232"/>
            <a:ext cx="37147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Динамика объема ассигнований на дорожную деятельность </a:t>
            </a:r>
          </a:p>
          <a:p>
            <a:pPr algn="ctr"/>
            <a:r>
              <a:rPr lang="ru-RU" b="1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за 2013-2017 годы</a:t>
            </a:r>
            <a:endParaRPr lang="ru-RU" b="1" dirty="0">
              <a:solidFill>
                <a:srgbClr val="0066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Группа 58"/>
          <p:cNvGrpSpPr/>
          <p:nvPr/>
        </p:nvGrpSpPr>
        <p:grpSpPr>
          <a:xfrm>
            <a:off x="4181363" y="1571612"/>
            <a:ext cx="4962637" cy="3286148"/>
            <a:chOff x="3643306" y="2714620"/>
            <a:chExt cx="4214842" cy="2643206"/>
          </a:xfrm>
        </p:grpSpPr>
        <p:graphicFrame>
          <p:nvGraphicFramePr>
            <p:cNvPr id="44" name="Диаграмма 43"/>
            <p:cNvGraphicFramePr/>
            <p:nvPr/>
          </p:nvGraphicFramePr>
          <p:xfrm>
            <a:off x="3643306" y="2714620"/>
            <a:ext cx="4214842" cy="2643206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58" name="Прямоугольник 57"/>
            <p:cNvSpPr/>
            <p:nvPr/>
          </p:nvSpPr>
          <p:spPr>
            <a:xfrm>
              <a:off x="3853733" y="4668294"/>
              <a:ext cx="731290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1100" b="1" dirty="0" smtClean="0">
                  <a:solidFill>
                    <a:schemeClr val="bg1">
                      <a:lumMod val="10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млн.руб.</a:t>
              </a:r>
              <a:endParaRPr lang="ru-RU" sz="1100" dirty="0">
                <a:solidFill>
                  <a:schemeClr val="bg1">
                    <a:lumMod val="10000"/>
                  </a:schemeClr>
                </a:solidFill>
              </a:endParaRPr>
            </a:p>
          </p:txBody>
        </p:sp>
      </p:grpSp>
      <p:sp>
        <p:nvSpPr>
          <p:cNvPr id="25" name="TextBox 29"/>
          <p:cNvSpPr txBox="1">
            <a:spLocks noChangeArrowheads="1"/>
          </p:cNvSpPr>
          <p:nvPr/>
        </p:nvSpPr>
        <p:spPr bwMode="auto">
          <a:xfrm>
            <a:off x="486532" y="6131502"/>
            <a:ext cx="844318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Нанесение дорожной разметки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6,2 млн.руб. </a:t>
            </a:r>
          </a:p>
        </p:txBody>
      </p:sp>
      <p:sp>
        <p:nvSpPr>
          <p:cNvPr id="26" name="Блок-схема: процесс 25"/>
          <p:cNvSpPr/>
          <p:nvPr/>
        </p:nvSpPr>
        <p:spPr bwMode="auto">
          <a:xfrm>
            <a:off x="105910" y="6286520"/>
            <a:ext cx="285751" cy="100516"/>
          </a:xfrm>
          <a:prstGeom prst="flowChartProcess">
            <a:avLst/>
          </a:prstGeom>
          <a:solidFill>
            <a:srgbClr val="CC0000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bg1">
                  <a:lumMod val="10000"/>
                </a:schemeClr>
              </a:solidFill>
            </a:endParaRPr>
          </a:p>
        </p:txBody>
      </p:sp>
      <p:pic>
        <p:nvPicPr>
          <p:cNvPr id="24" name="Рисунок 23" descr="P_20180425_161652-800x445 (1).jpg"/>
          <p:cNvPicPr>
            <a:picLocks noChangeAspect="1"/>
          </p:cNvPicPr>
          <p:nvPr/>
        </p:nvPicPr>
        <p:blipFill>
          <a:blip r:embed="rId3"/>
          <a:srcRect l="20488"/>
          <a:stretch>
            <a:fillRect/>
          </a:stretch>
        </p:blipFill>
        <p:spPr>
          <a:xfrm>
            <a:off x="142844" y="1000108"/>
            <a:ext cx="4186743" cy="2928958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5786446" y="642918"/>
            <a:ext cx="3071834" cy="10715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Ответственный исполнитель</a:t>
            </a: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: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i="0" u="none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Управление</a:t>
            </a:r>
            <a:r>
              <a:rPr kumimoji="0" lang="ru-RU" sz="1600" i="0" u="none" strike="noStrike" kern="1200" cap="none" spc="0" normalizeH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жилищно-коммунального хозяйства, транспорта и связи</a:t>
            </a:r>
            <a:endParaRPr kumimoji="0" lang="ru-RU" sz="1600" i="0" u="none" strike="noStrike" kern="1200" cap="none" spc="0" normalizeH="0" baseline="0" noProof="0" dirty="0" smtClean="0">
              <a:ln>
                <a:noFill/>
              </a:ln>
              <a:solidFill>
                <a:srgbClr val="0066CC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0" y="642918"/>
            <a:ext cx="3286116" cy="12144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Цель программы:</a:t>
            </a:r>
            <a:r>
              <a:rPr lang="ru-RU" sz="1600" b="1" u="sng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b="1" u="sng" dirty="0" smtClean="0">
              <a:solidFill>
                <a:srgbClr val="0066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r>
              <a:rPr lang="ru-RU" sz="1600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Повышение </a:t>
            </a:r>
            <a:r>
              <a:rPr lang="ru-RU" sz="1600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доступности и качества жилищного обеспечения населения ЗАТО </a:t>
            </a:r>
            <a:r>
              <a:rPr lang="ru-RU" sz="1600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Северск</a:t>
            </a: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solidFill>
                <a:srgbClr val="0066CC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214282" y="1857364"/>
          <a:ext cx="8786875" cy="28346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7000924"/>
                <a:gridCol w="928694"/>
                <a:gridCol w="857257"/>
              </a:tblGrid>
              <a:tr h="285180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Целевые индикаторы муниципальной программы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9944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5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Доля общей отремонтированной площади в общей площади муниципального жилищного фонда, %</a:t>
                      </a:r>
                      <a:endParaRPr lang="ru-RU" sz="15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0,03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0,03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341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5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Информационно-консультативное обеспечение развития самоуправления граждан и содействие инициативным группам в разъяснении порядка создания ТСЖ, %</a:t>
                      </a:r>
                      <a:endParaRPr lang="ru-RU" sz="15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851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5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Количество проведенных мероприятий по благоустройству микрорайона территории ТОС, шт.</a:t>
                      </a:r>
                      <a:endParaRPr lang="ru-RU" sz="15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163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5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Внесение платы за содержание, текущий ремонт и коммунальные услуги пустующего муниципального жилищного фонда, %</a:t>
                      </a:r>
                      <a:endParaRPr lang="ru-RU" sz="15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163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5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Доля капитально отремонтированных многоквартирных домов, %</a:t>
                      </a:r>
                      <a:endParaRPr lang="ru-RU" sz="15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6,1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6,1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214282" y="0"/>
            <a:ext cx="86439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«Обеспечение доступным и комфортным жильем граждан ЗАТО Северск»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786050" y="5214950"/>
            <a:ext cx="33575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Отремонтировано  </a:t>
            </a:r>
          </a:p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483 </a:t>
            </a:r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кв.м. муниципального жилищного фонда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1502106677-1665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00496" y="785794"/>
            <a:ext cx="857532" cy="853856"/>
          </a:xfrm>
          <a:prstGeom prst="rect">
            <a:avLst/>
          </a:prstGeom>
        </p:spPr>
      </p:pic>
      <p:pic>
        <p:nvPicPr>
          <p:cNvPr id="13" name="Рисунок 12" descr="big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4786322"/>
            <a:ext cx="2500330" cy="187247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4" name="Рисунок 13" descr="kvartira_107005746480818356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5074" y="4786322"/>
            <a:ext cx="2786082" cy="1892075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дом_строительство.jpg"/>
          <p:cNvPicPr>
            <a:picLocks noChangeAspect="1"/>
          </p:cNvPicPr>
          <p:nvPr/>
        </p:nvPicPr>
        <p:blipFill>
          <a:blip r:embed="rId2" cstate="print"/>
          <a:srcRect b="12237"/>
          <a:stretch>
            <a:fillRect/>
          </a:stretch>
        </p:blipFill>
        <p:spPr>
          <a:xfrm>
            <a:off x="4991174" y="3211444"/>
            <a:ext cx="4152826" cy="3646556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71414"/>
          <a:ext cx="8858313" cy="297658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6786610"/>
                <a:gridCol w="1000132"/>
                <a:gridCol w="1071571"/>
              </a:tblGrid>
              <a:tr h="507161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Направления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расходов по муниципальной программе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Обеспечение доступным и комфортным жильем граждан ЗАТО Северск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ПЛАН, млн.руб.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ФАКТ, млн.руб.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3909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Строительство (приобретение) жилья и ликвидация  аварийного жилищного фонда в ЗАТО Северск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14,6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14,6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завершение строительства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80-квартирного 5-этажного жилого дома в пос.Самусь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Содержание и управление многоквартирными домами в ЗАТО Северск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11,2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11,2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капитальный и текущий ремонт муниципального жилищного фонда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400" b="0" i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взносы за капитальный ремонт общего имущества многоквартирных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домов в части муниципальной доли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9,8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9,8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31,5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27,4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Рисунок 4" descr="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3159248"/>
            <a:ext cx="4714908" cy="3532074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5286380" y="857232"/>
            <a:ext cx="3643338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Ответственный исполнитель:</a:t>
            </a: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i="0" u="none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Управление</a:t>
            </a:r>
            <a:r>
              <a:rPr kumimoji="0" lang="ru-RU" sz="1600" i="0" u="none" strike="noStrike" kern="1200" cap="none" spc="0" normalizeH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по делам защиты населения и территории от ЧС</a:t>
            </a:r>
            <a:endParaRPr kumimoji="0" lang="ru-RU" sz="1600" i="0" u="none" strike="noStrike" kern="1200" cap="none" spc="0" normalizeH="0" baseline="0" noProof="0" dirty="0" smtClean="0">
              <a:ln>
                <a:noFill/>
              </a:ln>
              <a:solidFill>
                <a:srgbClr val="0066CC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42844" y="714356"/>
            <a:ext cx="3786214" cy="10715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Цель программы:</a:t>
            </a:r>
            <a:r>
              <a:rPr lang="ru-RU" sz="1600" b="1" u="sng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b="1" u="sng" dirty="0" smtClean="0">
              <a:solidFill>
                <a:srgbClr val="0066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r>
              <a:rPr lang="ru-RU" sz="1600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Повышение уровня безопасности населения на территории ЗАТО Северск</a:t>
            </a:r>
            <a:endPara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rgbClr val="0066CC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42844" y="2071678"/>
          <a:ext cx="5929355" cy="4053840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4429156"/>
                <a:gridCol w="642942"/>
                <a:gridCol w="857257"/>
              </a:tblGrid>
              <a:tr h="28518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Целевые индикаторы муниципальной программы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8480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Удельный вес преступлений, совершенных в общественных местах, от общего числа зарегистрированных преступлений, %</a:t>
                      </a:r>
                      <a:endParaRPr lang="ru-RU" sz="14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36,8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994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Доля количества учреждений, в которых повысился уровень пожарной безопасности, %</a:t>
                      </a:r>
                      <a:endParaRPr lang="ru-RU" sz="14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341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Процент охвата населения системой оповещения с помощью уличной звукофикации, %</a:t>
                      </a:r>
                      <a:endParaRPr lang="ru-RU" sz="14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851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Обеспечение безопасности людей в местах массового отдыха на водных объектах, охрана их жизни и здоровья, количество спасательных постов, ед.</a:t>
                      </a:r>
                      <a:endParaRPr lang="ru-RU" sz="14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163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Противоклещевая обработка лесопарковой зоны на территории г. Северска (площадь обработки, с учетом кратности, га)</a:t>
                      </a:r>
                      <a:endParaRPr lang="ru-RU" sz="14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140,65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140,65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163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Социальный риск (число лиц, погибших в дорожно-транспортных происшествиях, на 100 тыс. населения)</a:t>
                      </a:r>
                      <a:endParaRPr lang="ru-RU" sz="14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5,22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2,63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214282" y="0"/>
            <a:ext cx="86439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</a:t>
            </a:r>
          </a:p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«Обеспечение безопасности населения на территории ЗАТО Северск»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8" name="Рисунок 7" descr="1502106677-1665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43372" y="785794"/>
            <a:ext cx="857532" cy="853856"/>
          </a:xfrm>
          <a:prstGeom prst="rect">
            <a:avLst/>
          </a:prstGeom>
        </p:spPr>
      </p:pic>
      <p:pic>
        <p:nvPicPr>
          <p:cNvPr id="9" name="Рисунок 8" descr="800px_Seversk_Kurchatova.jpg"/>
          <p:cNvPicPr>
            <a:picLocks noChangeAspect="1"/>
          </p:cNvPicPr>
          <p:nvPr/>
        </p:nvPicPr>
        <p:blipFill>
          <a:blip r:embed="rId3"/>
          <a:srcRect l="56199" t="3333" b="1666"/>
          <a:stretch>
            <a:fillRect/>
          </a:stretch>
        </p:blipFill>
        <p:spPr>
          <a:xfrm>
            <a:off x="6143636" y="2071678"/>
            <a:ext cx="2871782" cy="4071966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Скругленный прямоугольник 22"/>
          <p:cNvSpPr/>
          <p:nvPr/>
        </p:nvSpPr>
        <p:spPr>
          <a:xfrm>
            <a:off x="6143636" y="5572140"/>
            <a:ext cx="2857520" cy="1143008"/>
          </a:xfrm>
          <a:prstGeom prst="roundRect">
            <a:avLst/>
          </a:prstGeom>
          <a:solidFill>
            <a:srgbClr val="0066CC"/>
          </a:solidFill>
          <a:ln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6143636" y="4214818"/>
            <a:ext cx="2857520" cy="1143008"/>
          </a:xfrm>
          <a:prstGeom prst="roundRect">
            <a:avLst/>
          </a:prstGeom>
          <a:solidFill>
            <a:srgbClr val="0066CC"/>
          </a:solidFill>
          <a:ln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142844" y="5572140"/>
            <a:ext cx="3643338" cy="1071570"/>
          </a:xfrm>
          <a:prstGeom prst="roundRect">
            <a:avLst/>
          </a:prstGeom>
          <a:solidFill>
            <a:srgbClr val="CC0000"/>
          </a:solidFill>
          <a:ln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42844" y="4234500"/>
            <a:ext cx="3643338" cy="1000132"/>
          </a:xfrm>
          <a:prstGeom prst="roundRect">
            <a:avLst/>
          </a:prstGeom>
          <a:solidFill>
            <a:srgbClr val="CC0000"/>
          </a:solidFill>
          <a:ln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71415"/>
          <a:ext cx="8858313" cy="396674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6786610"/>
                <a:gridCol w="1000132"/>
                <a:gridCol w="1071571"/>
              </a:tblGrid>
              <a:tr h="5016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Направления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расходов по муниципальной программе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«Обеспечение безопасности населения на территории ЗАТО Северск»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ПЛАН, млн.руб.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ФАКТ, млн.руб.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066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Профилактика преступлений и иных правонарушений</a:t>
                      </a:r>
                      <a:endParaRPr lang="ru-RU" sz="14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4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4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951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Обеспечение первичных мер пожарной безопасности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из них:</a:t>
                      </a:r>
                      <a:endParaRPr lang="ru-RU" sz="1400" b="1" i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23,6</a:t>
                      </a:r>
                      <a:endParaRPr lang="ru-RU" sz="14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23,5</a:t>
                      </a:r>
                      <a:endParaRPr lang="ru-RU" sz="14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7559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обеспечение пожарной безопасности в образовательных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учреждениях</a:t>
                      </a:r>
                      <a:endParaRPr lang="ru-RU" sz="1200" b="0" i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18,1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17,9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7559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обеспечение пожарной безопасности  в оздоровительных лагерях и учреждениях культуры</a:t>
                      </a:r>
                      <a:endParaRPr lang="ru-RU" sz="1200" b="0" i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4,2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4,2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16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Повышение уровня защиты населения и территории от ЧС мирного и военного времени, из них:</a:t>
                      </a:r>
                      <a:endParaRPr lang="ru-RU" sz="1400" i="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16,2</a:t>
                      </a:r>
                      <a:endParaRPr lang="ru-RU" sz="14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15,6</a:t>
                      </a:r>
                      <a:endParaRPr lang="ru-RU" sz="14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951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обеспечение деятельности МКУ ЕДДС</a:t>
                      </a:r>
                      <a:endParaRPr lang="ru-RU" sz="1400" i="1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13,1</a:t>
                      </a:r>
                      <a:endParaRPr lang="ru-RU" sz="1400" i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12,5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951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Повышение безопасности дорожного движения</a:t>
                      </a:r>
                      <a:endParaRPr lang="ru-RU" sz="1400" b="1" i="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15,0</a:t>
                      </a:r>
                      <a:endParaRPr lang="ru-RU" sz="14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14,2</a:t>
                      </a:r>
                      <a:endParaRPr lang="ru-RU" sz="14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655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нанесение дорожной разметки</a:t>
                      </a:r>
                      <a:endParaRPr lang="ru-RU" sz="1200" b="0" i="1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6,2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6,2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655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установка, замена и модернизация дорожных знаков и светофоров</a:t>
                      </a:r>
                      <a:endParaRPr lang="ru-RU" sz="1200" b="0" i="1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2,1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2,1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951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4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10,3</a:t>
                      </a:r>
                      <a:endParaRPr lang="ru-RU" sz="14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10,3</a:t>
                      </a:r>
                      <a:endParaRPr lang="ru-RU" sz="14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95101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4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65,5</a:t>
                      </a:r>
                      <a:endParaRPr lang="ru-RU" sz="14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64,0</a:t>
                      </a:r>
                      <a:endParaRPr lang="ru-RU" sz="14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142844" y="4357694"/>
            <a:ext cx="36433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Нанесено </a:t>
            </a: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425,3 км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дорожной разметки</a:t>
            </a:r>
          </a:p>
          <a:p>
            <a:pPr algn="ctr"/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Стоимость 1 км составила </a:t>
            </a:r>
          </a:p>
          <a:p>
            <a:pPr algn="ctr"/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14,5 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14282" y="5572140"/>
            <a:ext cx="35719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Установлено/заменено/</a:t>
            </a:r>
          </a:p>
          <a:p>
            <a:pPr algn="ctr"/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модернизировано  </a:t>
            </a:r>
          </a:p>
          <a:p>
            <a:pPr algn="ctr"/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12 светофоров и 499 дорожных знаков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215074" y="4357694"/>
            <a:ext cx="27860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Установлены пешеходные ограждения </a:t>
            </a:r>
          </a:p>
          <a:p>
            <a:pPr algn="ctr"/>
            <a:r>
              <a:rPr lang="ru-RU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протяженностью 535,7 м.</a:t>
            </a:r>
            <a:endParaRPr lang="ru-RU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143636" y="5643578"/>
            <a:ext cx="2857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Обеспечена подготовка минерализованных </a:t>
            </a:r>
            <a:r>
              <a:rPr lang="ru-RU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полос протяженностью </a:t>
            </a:r>
            <a:r>
              <a:rPr lang="ru-RU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50 км</a:t>
            </a:r>
            <a:endParaRPr lang="ru-RU" b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9f91a07a03cb392ffa96f233c849dde4.jpg"/>
          <p:cNvPicPr>
            <a:picLocks noChangeAspect="1"/>
          </p:cNvPicPr>
          <p:nvPr/>
        </p:nvPicPr>
        <p:blipFill>
          <a:blip r:embed="rId2"/>
          <a:srcRect r="31618"/>
          <a:stretch>
            <a:fillRect/>
          </a:stretch>
        </p:blipFill>
        <p:spPr>
          <a:xfrm>
            <a:off x="3857620" y="4214818"/>
            <a:ext cx="2214578" cy="2428892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5286380" y="714356"/>
            <a:ext cx="3714776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Ответственный исполнитель:</a:t>
            </a: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i="0" u="none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Управление</a:t>
            </a:r>
            <a:r>
              <a:rPr kumimoji="0" lang="ru-RU" sz="1600" i="0" u="none" strike="noStrike" kern="1200" cap="none" spc="0" normalizeH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жилищно-коммунального хозяйства, транспорта и связи</a:t>
            </a:r>
            <a:endParaRPr kumimoji="0" lang="ru-RU" sz="1600" i="0" u="none" strike="noStrike" kern="1200" cap="none" spc="0" normalizeH="0" baseline="0" noProof="0" dirty="0" smtClean="0">
              <a:ln>
                <a:noFill/>
              </a:ln>
              <a:solidFill>
                <a:srgbClr val="0066CC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14282" y="642918"/>
            <a:ext cx="3429024" cy="10001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Цель программы:</a:t>
            </a:r>
            <a:r>
              <a:rPr lang="ru-RU" sz="1600" b="1" u="sng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u="sng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spcBef>
                <a:spcPct val="0"/>
              </a:spcBef>
            </a:pPr>
            <a:r>
              <a:rPr lang="ru-RU" sz="1600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Повышение энергоэффективности </a:t>
            </a:r>
          </a:p>
          <a:p>
            <a:pPr algn="ctr">
              <a:spcBef>
                <a:spcPct val="0"/>
              </a:spcBef>
            </a:pPr>
            <a:r>
              <a:rPr lang="ru-RU" sz="1600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в ЗАТО Северск</a:t>
            </a:r>
            <a:endPara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rgbClr val="0066CC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42844" y="1714488"/>
          <a:ext cx="8929749" cy="347563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7358113"/>
                <a:gridCol w="785818"/>
                <a:gridCol w="785818"/>
              </a:tblGrid>
              <a:tr h="291947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Целевые индикаторы муниципальной программы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919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Удельная величина потребления энергетических ресурсов в многоквартирных домах:</a:t>
                      </a:r>
                      <a:endParaRPr lang="ru-RU" sz="1400" b="1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91947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§"/>
                      </a:pP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электрическая энергия, кВт.ч на 1 проживающего	</a:t>
                      </a:r>
                      <a:endParaRPr lang="ru-RU" sz="14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980,6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984,9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919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тепловая энергия, гкал на 1 кв. метр общей площади</a:t>
                      </a:r>
                      <a:endParaRPr lang="ru-RU" sz="14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0,317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0,300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919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горячая вода, куб.метров на 1 человека населения</a:t>
                      </a:r>
                      <a:endParaRPr lang="ru-RU" sz="14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36,92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21,8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919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холодная вода, куб.метров на 1 человека населения</a:t>
                      </a:r>
                      <a:endParaRPr lang="ru-RU" sz="14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38,21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35,4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919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Удельная величина потребления энергоресурсов мун.учреждениями и ОМСУ: </a:t>
                      </a:r>
                      <a:endParaRPr lang="ru-RU" sz="1400" b="1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919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электрическая энергия, 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кВт.ч/кв.м общей площади помещений МУ и ОМСУ</a:t>
                      </a:r>
                      <a:endParaRPr lang="ru-RU" sz="14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102,6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919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тепловая энергия</a:t>
                      </a: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гкал на 1 кв. метр общей площади помещений МУ и ОМСУ</a:t>
                      </a:r>
                      <a:endParaRPr lang="ru-RU" sz="14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0,282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0,200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919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горячая вода,</a:t>
                      </a: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куб. метров на 1 человека сотрудников МУ и ОМСУ</a:t>
                      </a:r>
                      <a:endParaRPr lang="ru-RU" sz="14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1,66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1,60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666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холодная вода, 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куб. метров на 1 человека сотрудников МУ и ОМСУ</a:t>
                      </a:r>
                      <a:endParaRPr lang="ru-RU" sz="14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2,07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2,06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285720" y="-24"/>
            <a:ext cx="85725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«Повышение энергоэффективности в ЗАТО Северск»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OZE.jpg"/>
          <p:cNvPicPr>
            <a:picLocks noChangeAspect="1"/>
          </p:cNvPicPr>
          <p:nvPr/>
        </p:nvPicPr>
        <p:blipFill>
          <a:blip r:embed="rId2"/>
          <a:srcRect r="3521" b="17304"/>
          <a:stretch>
            <a:fillRect/>
          </a:stretch>
        </p:blipFill>
        <p:spPr>
          <a:xfrm>
            <a:off x="0" y="5206740"/>
            <a:ext cx="5214910" cy="1651260"/>
          </a:xfrm>
          <a:prstGeom prst="rect">
            <a:avLst/>
          </a:prstGeom>
        </p:spPr>
      </p:pic>
      <p:pic>
        <p:nvPicPr>
          <p:cNvPr id="11" name="Рисунок 10" descr="OZE.jpg"/>
          <p:cNvPicPr>
            <a:picLocks noChangeAspect="1"/>
          </p:cNvPicPr>
          <p:nvPr/>
        </p:nvPicPr>
        <p:blipFill>
          <a:blip r:embed="rId2"/>
          <a:srcRect r="24246" b="17304"/>
          <a:stretch>
            <a:fillRect/>
          </a:stretch>
        </p:blipFill>
        <p:spPr>
          <a:xfrm flipH="1">
            <a:off x="5143504" y="5206740"/>
            <a:ext cx="4000496" cy="1651260"/>
          </a:xfrm>
          <a:prstGeom prst="rect">
            <a:avLst/>
          </a:prstGeom>
        </p:spPr>
      </p:pic>
      <p:pic>
        <p:nvPicPr>
          <p:cNvPr id="10" name="Рисунок 9" descr="1502106677-1665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3372" y="642918"/>
            <a:ext cx="857532" cy="85385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4929190" y="3857628"/>
            <a:ext cx="4071966" cy="2071702"/>
          </a:xfrm>
          <a:prstGeom prst="roundRect">
            <a:avLst/>
          </a:prstGeom>
          <a:solidFill>
            <a:srgbClr val="CC0000"/>
          </a:solidFill>
          <a:ln>
            <a:solidFill>
              <a:schemeClr val="accent3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71414"/>
          <a:ext cx="8858313" cy="2949481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6786610"/>
                <a:gridCol w="1000132"/>
                <a:gridCol w="1071571"/>
              </a:tblGrid>
              <a:tr h="50716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Направления расходов по муниципальной программе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«Повышение энергоэффективности в ЗАТО Северск»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ПЛАН, млн.руб.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ФАКТ, млн.руб.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Энергосбережение в жилищном фонде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Энергосбережение в коммунальной сфере и благоустройстве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41,9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40,8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модернизация уличного освещения, пешеходных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переходов, праздничная иллюминация, архитектурное освещение объектов городской среды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9933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организация уличного освещения и текущего содержания объектов электрооборудования объектов благоустройства и объектов дорожного обустройства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41,8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40,7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8514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Развитие газоснабжения и газификации территории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ЗАТО Северск</a:t>
                      </a:r>
                      <a:endParaRPr lang="ru-RU" sz="14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2,1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0,01</a:t>
                      </a:r>
                      <a:endParaRPr lang="ru-RU" sz="16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44,4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41,2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5000628" y="4000504"/>
            <a:ext cx="385765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 реализацию мероприятий программы из внебюджетных источников привлечено </a:t>
            </a: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5,0 млн.руб.:</a:t>
            </a:r>
          </a:p>
          <a:p>
            <a:pPr algn="just"/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средства направлены на восстановление изоляции теплотрасс (259 м.) и установку терморегуляторов в многоквартирных домах (48 шт.).</a:t>
            </a:r>
            <a:endParaRPr lang="ru-RU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1199253522_seversk_andrey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3213076"/>
            <a:ext cx="4572032" cy="3454424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732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99297"/>
            <a:ext cx="9144000" cy="2858703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5500694" y="857232"/>
            <a:ext cx="3428992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Ответственный исполнитель:</a:t>
            </a: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i="0" u="none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Управление</a:t>
            </a:r>
            <a:r>
              <a:rPr kumimoji="0" lang="ru-RU" sz="1600" i="0" u="none" strike="noStrike" kern="1200" cap="none" spc="0" normalizeH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по внегородским территориям</a:t>
            </a:r>
            <a:endParaRPr kumimoji="0" lang="ru-RU" sz="1600" i="0" u="none" strike="noStrike" kern="1200" cap="none" spc="0" normalizeH="0" baseline="0" noProof="0" dirty="0" smtClean="0">
              <a:ln>
                <a:noFill/>
              </a:ln>
              <a:solidFill>
                <a:srgbClr val="0066CC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0" y="785794"/>
            <a:ext cx="3929058" cy="9286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Цель программы:</a:t>
            </a:r>
            <a:r>
              <a:rPr lang="ru-RU" sz="1600" b="1" u="sng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b="1" u="sng" dirty="0" smtClean="0">
              <a:solidFill>
                <a:srgbClr val="0066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r>
              <a:rPr lang="ru-RU" sz="1600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sz="1600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комфортной среды проживания на внегородских </a:t>
            </a:r>
            <a:r>
              <a:rPr lang="ru-RU" sz="1600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территориях</a:t>
            </a:r>
            <a:endPara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rgbClr val="0066CC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0" y="1714488"/>
          <a:ext cx="9143999" cy="296454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6732395"/>
                <a:gridCol w="1205802"/>
                <a:gridCol w="1205802"/>
              </a:tblGrid>
              <a:tr h="275743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Целевые индикаторы муниципальной программы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127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отремонтированных дорог, не соответствовавших нормативам,</a:t>
                      </a: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b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1,8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1,8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7574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отремонтированных тротуаров , %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5,5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5,5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757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отремонтированных дворовых территорий и проездов, %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0,14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0,14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757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Объем ликвидированных свалок мусора, куб.м.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478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478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757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Площадь обработанной территории против клещей, га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26,09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26,09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757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Количество человек, обеспеченных питьевой водой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687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Количество дворов, обеспеченных современными детскими игровыми и спортивными комплексами, ед.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757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Оказание государственной поддержки субъектам малых форм хозяйствования , ед.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214282" y="-24"/>
            <a:ext cx="86439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</a:t>
            </a:r>
          </a:p>
          <a:p>
            <a:pPr algn="ctr"/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Улучшение жизнедеятельности внегородских территорий ЗАТО Северск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1502106677-1665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785794"/>
            <a:ext cx="857532" cy="85385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71415"/>
          <a:ext cx="8858313" cy="3221352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6786610"/>
                <a:gridCol w="1000132"/>
                <a:gridCol w="1071571"/>
              </a:tblGrid>
              <a:tr h="619088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Направления расходов по муниципальной программе 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«Улучшение жизнедеятельности внегородских территорий ЗАТО Северск»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ПЛАН, млн.руб.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ФАКТ, млн.руб.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2797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Содержание и ремонт улично-дорожной сети внегородских территорий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14,2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14,1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0258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ремонт асфальтобетонных покрытий дорог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0258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ремонт тротуаров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258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ремонт дорог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 неусовершенствованным покрытием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2912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Благоустройство внегородских территорий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5,1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5,1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2912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Развитие субъектов малых форм хозяйствования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7251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4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10,7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10,6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29125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30,2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30,1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2" name="Группа 22"/>
          <p:cNvGrpSpPr/>
          <p:nvPr/>
        </p:nvGrpSpPr>
        <p:grpSpPr>
          <a:xfrm>
            <a:off x="131788" y="3571876"/>
            <a:ext cx="2857520" cy="1500198"/>
            <a:chOff x="83978" y="3571876"/>
            <a:chExt cx="2857520" cy="1500198"/>
          </a:xfrm>
        </p:grpSpPr>
        <p:sp>
          <p:nvSpPr>
            <p:cNvPr id="22" name="Скругленный прямоугольник 21"/>
            <p:cNvSpPr/>
            <p:nvPr/>
          </p:nvSpPr>
          <p:spPr>
            <a:xfrm>
              <a:off x="142844" y="3571876"/>
              <a:ext cx="2714644" cy="1500198"/>
            </a:xfrm>
            <a:prstGeom prst="roundRect">
              <a:avLst/>
            </a:prstGeom>
            <a:solidFill>
              <a:srgbClr val="CC0000"/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83978" y="3717032"/>
              <a:ext cx="285752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Отремонтировано </a:t>
              </a:r>
            </a:p>
            <a:p>
              <a:pPr algn="ctr"/>
              <a:r>
                <a:rPr lang="ru-RU" b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5 910 </a:t>
              </a:r>
              <a:r>
                <a:rPr lang="ru-RU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кв.м. асфальтобетонных покрытий дорог</a:t>
              </a: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" name="Группа 23"/>
          <p:cNvGrpSpPr/>
          <p:nvPr/>
        </p:nvGrpSpPr>
        <p:grpSpPr>
          <a:xfrm>
            <a:off x="6215074" y="5214950"/>
            <a:ext cx="2857520" cy="1500198"/>
            <a:chOff x="83978" y="3571876"/>
            <a:chExt cx="2857520" cy="1500198"/>
          </a:xfrm>
        </p:grpSpPr>
        <p:sp>
          <p:nvSpPr>
            <p:cNvPr id="25" name="Скругленный прямоугольник 24"/>
            <p:cNvSpPr/>
            <p:nvPr/>
          </p:nvSpPr>
          <p:spPr>
            <a:xfrm>
              <a:off x="142844" y="3571876"/>
              <a:ext cx="2714644" cy="1500198"/>
            </a:xfrm>
            <a:prstGeom prst="roundRect">
              <a:avLst/>
            </a:prstGeom>
            <a:solidFill>
              <a:srgbClr val="0066CC"/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83978" y="3717032"/>
              <a:ext cx="285752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Оказана поддержка на возмещение части затрат на содержание </a:t>
              </a:r>
            </a:p>
            <a:p>
              <a:pPr algn="ctr"/>
              <a:r>
                <a:rPr lang="ru-RU" b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76 </a:t>
              </a:r>
              <a:r>
                <a:rPr lang="ru-RU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голов скота </a:t>
              </a:r>
            </a:p>
          </p:txBody>
        </p:sp>
      </p:grpSp>
      <p:grpSp>
        <p:nvGrpSpPr>
          <p:cNvPr id="5" name="Группа 27"/>
          <p:cNvGrpSpPr/>
          <p:nvPr/>
        </p:nvGrpSpPr>
        <p:grpSpPr>
          <a:xfrm>
            <a:off x="142844" y="5214950"/>
            <a:ext cx="2857520" cy="1500198"/>
            <a:chOff x="83978" y="3571876"/>
            <a:chExt cx="2857520" cy="1500198"/>
          </a:xfrm>
        </p:grpSpPr>
        <p:sp>
          <p:nvSpPr>
            <p:cNvPr id="29" name="Скругленный прямоугольник 28"/>
            <p:cNvSpPr/>
            <p:nvPr/>
          </p:nvSpPr>
          <p:spPr>
            <a:xfrm>
              <a:off x="142844" y="3571876"/>
              <a:ext cx="2714644" cy="1500198"/>
            </a:xfrm>
            <a:prstGeom prst="roundRect">
              <a:avLst/>
            </a:prstGeom>
            <a:solidFill>
              <a:srgbClr val="CC0000"/>
            </a:solidFill>
            <a:ln>
              <a:solidFill>
                <a:srgbClr val="FF999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3978" y="3929066"/>
              <a:ext cx="285752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Ликвидировано </a:t>
              </a:r>
            </a:p>
            <a:p>
              <a:pPr algn="ctr"/>
              <a:r>
                <a:rPr lang="ru-RU" b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478</a:t>
              </a:r>
              <a:r>
                <a:rPr lang="ru-RU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куб.м. свалок мусора</a:t>
              </a: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2" name="Скругленный прямоугольник 31"/>
          <p:cNvSpPr/>
          <p:nvPr/>
        </p:nvSpPr>
        <p:spPr>
          <a:xfrm>
            <a:off x="6273940" y="3571876"/>
            <a:ext cx="2714644" cy="1500198"/>
          </a:xfrm>
          <a:prstGeom prst="roundRect">
            <a:avLst/>
          </a:prstGeom>
          <a:solidFill>
            <a:srgbClr val="0066CC"/>
          </a:solidFill>
          <a:ln>
            <a:solidFill>
              <a:srgbClr val="FF9999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TextBox 32"/>
          <p:cNvSpPr txBox="1"/>
          <p:nvPr/>
        </p:nvSpPr>
        <p:spPr>
          <a:xfrm>
            <a:off x="6215074" y="3594746"/>
            <a:ext cx="2857520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7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 двора </a:t>
            </a:r>
            <a:r>
              <a:rPr lang="ru-RU" sz="17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обустроено детскими игровыми и спортивными комплексами</a:t>
            </a:r>
            <a:endParaRPr lang="ru-RU" sz="17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7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Стоимость 1 комплекса составила </a:t>
            </a:r>
            <a:r>
              <a:rPr lang="ru-RU" sz="17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370,3 </a:t>
            </a:r>
            <a:r>
              <a:rPr lang="ru-RU" sz="17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7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Рисунок 15" descr="book_seversk023.jpg"/>
          <p:cNvPicPr>
            <a:picLocks noChangeAspect="1"/>
          </p:cNvPicPr>
          <p:nvPr/>
        </p:nvPicPr>
        <p:blipFill>
          <a:blip r:embed="rId2"/>
          <a:srcRect l="19389" t="2273" r="9517"/>
          <a:stretch>
            <a:fillRect/>
          </a:stretch>
        </p:blipFill>
        <p:spPr>
          <a:xfrm>
            <a:off x="3037298" y="3571876"/>
            <a:ext cx="3143272" cy="3071834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42844" y="714356"/>
            <a:ext cx="4500594" cy="85725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14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Цель программы:</a:t>
            </a:r>
            <a:r>
              <a:rPr lang="ru-RU" sz="1400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spcBef>
                <a:spcPct val="0"/>
              </a:spcBef>
            </a:pPr>
            <a:r>
              <a:rPr lang="ru-RU" sz="1400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Повышение уровня экологической безопасности населения ЗАТО Северск и сохранение особо охраняемых природных территорий местного значения</a:t>
            </a: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solidFill>
                <a:srgbClr val="0066CC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42844" y="1643050"/>
          <a:ext cx="8858312" cy="2167383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6522054"/>
                <a:gridCol w="1168129"/>
                <a:gridCol w="1168129"/>
              </a:tblGrid>
              <a:tr h="258014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Целевые индикаторы муниципальной программы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3002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 Количество приобретенного пляжного оборудования, шт</a:t>
                      </a:r>
                      <a:endParaRPr lang="ru-RU" sz="14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5801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 Количество мусора, вывезенного с несанкционированных свалок, м</a:t>
                      </a:r>
                      <a:r>
                        <a:rPr lang="ru-RU" sz="1400" kern="1200" baseline="30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2 150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4 759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3381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 Доля детей, принимающих участие в экологических мероприятиях, от численности обучающихся в образовательных учреждениях, %</a:t>
                      </a:r>
                      <a:endParaRPr lang="ru-RU" sz="14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5801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 Площадь очищаемой пляжной зоны, га</a:t>
                      </a:r>
                      <a:endParaRPr lang="ru-RU" sz="14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5801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 Количество изготовленной печатной продукции по охране ООПТ</a:t>
                      </a:r>
                      <a:endParaRPr lang="ru-RU" sz="14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2 157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6 157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/>
        </p:nvGraphicFramePr>
        <p:xfrm>
          <a:off x="142844" y="5072074"/>
          <a:ext cx="8858313" cy="1680216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6786610"/>
                <a:gridCol w="1000132"/>
                <a:gridCol w="1071571"/>
              </a:tblGrid>
              <a:tr h="458187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Направления расходов по муниципальной программе 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«Охрана окружающей среды на территории ЗАТО Северск»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ПЛАН, тыс.руб.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ФАКТ, тыс.руб.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39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Чистый город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6952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Содержание особо охраняемой природной  территории местного значения «Озерный комплекс пос.Самусь ЗАТО Северск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69522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3,1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3,1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«Охрана окружающей среды на территории ЗАТО Северск»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6143636" y="571480"/>
            <a:ext cx="2643174" cy="10001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14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Ответственный исполнитель:</a:t>
            </a:r>
            <a:r>
              <a:rPr lang="ru-RU" sz="1400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spcBef>
                <a:spcPct val="0"/>
              </a:spcBef>
            </a:pPr>
            <a:r>
              <a:rPr lang="ru-RU" sz="1400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Отдел охраны окружающей среды и природных ресурсов </a:t>
            </a: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solidFill>
                <a:srgbClr val="0066CC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9" name="Рисунок 8" descr="0_117323_3d6f3c52_orig.png"/>
          <p:cNvPicPr>
            <a:picLocks noChangeAspect="1"/>
          </p:cNvPicPr>
          <p:nvPr/>
        </p:nvPicPr>
        <p:blipFill>
          <a:blip r:embed="rId2" cstate="print"/>
          <a:srcRect r="14230"/>
          <a:stretch>
            <a:fillRect/>
          </a:stretch>
        </p:blipFill>
        <p:spPr>
          <a:xfrm>
            <a:off x="0" y="3357562"/>
            <a:ext cx="9144000" cy="2143140"/>
          </a:xfrm>
          <a:prstGeom prst="rect">
            <a:avLst/>
          </a:prstGeom>
        </p:spPr>
      </p:pic>
      <p:pic>
        <p:nvPicPr>
          <p:cNvPr id="10" name="Рисунок 9" descr="1502106677-1665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9190" y="642918"/>
            <a:ext cx="857532" cy="85385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214282" y="383044"/>
          <a:ext cx="8786842" cy="6377628"/>
        </p:xfrm>
        <a:graphic>
          <a:graphicData uri="http://schemas.openxmlformats.org/drawingml/2006/table">
            <a:tbl>
              <a:tblPr firstRow="1" bandRow="1">
                <a:tableStyleId>{18603FDC-E32A-4AB5-989C-0864C3EAD2B8}</a:tableStyleId>
              </a:tblPr>
              <a:tblGrid>
                <a:gridCol w="4352269"/>
                <a:gridCol w="785818"/>
                <a:gridCol w="3648755"/>
              </a:tblGrid>
              <a:tr h="34301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1. Приобретение основных средств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59,4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686032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по разделу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«ЖКХ»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19,3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 детских площадок (2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на 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внегородских территориях, 12 в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г.Северске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), оборудование для благоустройства (скамейки, урны, торговые ряды)</a:t>
                      </a:r>
                      <a:endParaRPr lang="ru-RU" sz="10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4301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по разделу «Образование»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23,6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Компьютерное, учебное, спортивное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пр.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4301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по разделу «Национальная экономика»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11,0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Приобретение дорожной уборочной машины, светофоров и др.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4301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2. Приобретение недвижимого имущества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56,3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4301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по разделу «Социальная политика»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26,6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Жилые помещения детям-сиротам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4301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по разделу «Образование»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29,7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Здание детского сада (ул.Северная,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32)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4301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3. Капитальное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строительство, из них: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39,7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 rowSpan="9">
                  <a:txBody>
                    <a:bodyPr/>
                    <a:lstStyle/>
                    <a:p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3705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Жилой дом в пос.Самусь (окончательный расчет)</a:t>
                      </a:r>
                      <a:endParaRPr lang="ru-RU" sz="120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14,6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 vMerge="1">
                  <a:txBody>
                    <a:bodyPr/>
                    <a:lstStyle/>
                    <a:p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noFill/>
                  </a:tcPr>
                </a:tc>
              </a:tr>
              <a:tr h="3547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Сквер в мкр.№10 с площадками, фонтаном, местами отдыха</a:t>
                      </a:r>
                      <a:endParaRPr lang="ru-RU" sz="1200" b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12,5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 vMerge="1">
                  <a:txBody>
                    <a:bodyPr/>
                    <a:lstStyle/>
                    <a:p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47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Внутриквартальный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проезд в мкр.№10</a:t>
                      </a:r>
                      <a:endParaRPr lang="ru-RU" sz="1200" b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4301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4. Капитальный ремонт, из них: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155,3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 vMerge="1">
                  <a:txBody>
                    <a:bodyPr/>
                    <a:lstStyle/>
                    <a:p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34301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Объекты дорожной сферы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116,7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 vMerge="1">
                  <a:txBody>
                    <a:bodyPr/>
                    <a:lstStyle/>
                    <a:p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301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Объекты социальной сферы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16,4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 vMerge="1">
                  <a:txBody>
                    <a:bodyPr/>
                    <a:lstStyle/>
                    <a:p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30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Объекты ЖКХ, взносы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на капитальный ремонт</a:t>
                      </a:r>
                      <a:endParaRPr lang="ru-RU" sz="120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22,2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 vMerge="1">
                  <a:txBody>
                    <a:bodyPr/>
                    <a:lstStyle/>
                    <a:p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noFill/>
                  </a:tcPr>
                </a:tc>
              </a:tr>
              <a:tr h="724144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инвестиционные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расходы и расходы на капитальный ремонт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310,7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</a:tcPr>
                </a:tc>
                <a:tc vMerge="1">
                  <a:txBody>
                    <a:bodyPr/>
                    <a:lstStyle/>
                    <a:p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Диаграмма 11"/>
          <p:cNvGraphicFramePr/>
          <p:nvPr/>
        </p:nvGraphicFramePr>
        <p:xfrm>
          <a:off x="5500694" y="4357694"/>
          <a:ext cx="3429024" cy="18573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214282" y="-24"/>
            <a:ext cx="8786874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1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КАПИТАЛЬНОГО ХАРАКТЕРА</a:t>
            </a:r>
            <a:endParaRPr lang="ru-RU" sz="2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5786446" y="3857628"/>
            <a:ext cx="30718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Динамика расходов на капитальное строительство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58016" y="142852"/>
            <a:ext cx="21431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(млн.руб.)</a:t>
            </a:r>
            <a:endParaRPr lang="ru-RU" sz="14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ab_-2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4822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43306" y="928670"/>
            <a:ext cx="5500694" cy="235743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Программы, направленные на модернизацию социальных инфраструктур, обеспечивающих оказание государственных и муниципальных услуг в условиях бюджетных ограничений</a:t>
            </a:r>
            <a:endParaRPr lang="ru-RU" sz="3200" b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Скругленный прямоугольник 44"/>
          <p:cNvSpPr/>
          <p:nvPr/>
        </p:nvSpPr>
        <p:spPr>
          <a:xfrm>
            <a:off x="3214678" y="4429132"/>
            <a:ext cx="2571768" cy="1143008"/>
          </a:xfrm>
          <a:prstGeom prst="roundRect">
            <a:avLst/>
          </a:prstGeom>
          <a:solidFill>
            <a:srgbClr val="0066CC"/>
          </a:solidFill>
          <a:ln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Скругленный прямоугольник 43"/>
          <p:cNvSpPr/>
          <p:nvPr/>
        </p:nvSpPr>
        <p:spPr>
          <a:xfrm>
            <a:off x="3214678" y="3071810"/>
            <a:ext cx="2571768" cy="1071570"/>
          </a:xfrm>
          <a:prstGeom prst="roundRect">
            <a:avLst/>
          </a:prstGeom>
          <a:solidFill>
            <a:srgbClr val="0066CC"/>
          </a:solidFill>
          <a:ln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3143240" y="5857892"/>
            <a:ext cx="2786082" cy="857256"/>
          </a:xfrm>
          <a:prstGeom prst="roundRect">
            <a:avLst/>
          </a:prstGeom>
          <a:solidFill>
            <a:srgbClr val="0066CC"/>
          </a:solidFill>
          <a:ln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3143240" y="5905046"/>
            <a:ext cx="278608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Стоимость обучения 1 ребенка 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школе составляет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6,6 тыс.руб. в месяц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86116" y="3143248"/>
            <a:ext cx="25003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Стоимость содержания 1 ребенка в детском саду составляет 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11,5 тыс.руб. в месяц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14678" y="4429132"/>
            <a:ext cx="2571768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Средняя стоимость содержания 1 ребенка в детском саду за счет средств родителей составляет </a:t>
            </a:r>
          </a:p>
          <a:p>
            <a:pPr algn="ctr"/>
            <a:r>
              <a:rPr lang="ru-RU" sz="13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1,4 тыс.руб. в месяц</a:t>
            </a:r>
            <a:endParaRPr lang="ru-RU" sz="13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Группа 14"/>
          <p:cNvGrpSpPr/>
          <p:nvPr/>
        </p:nvGrpSpPr>
        <p:grpSpPr>
          <a:xfrm>
            <a:off x="214282" y="1803785"/>
            <a:ext cx="2500362" cy="714380"/>
            <a:chOff x="83978" y="3571876"/>
            <a:chExt cx="2714644" cy="1500198"/>
          </a:xfrm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83978" y="3571876"/>
              <a:ext cx="2714644" cy="1500198"/>
            </a:xfrm>
            <a:prstGeom prst="roundRect">
              <a:avLst/>
            </a:prstGeom>
            <a:solidFill>
              <a:srgbClr val="CC0000"/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3978" y="3871916"/>
              <a:ext cx="2714612" cy="7755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18 школ</a:t>
              </a: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" name="Группа 17"/>
          <p:cNvGrpSpPr/>
          <p:nvPr/>
        </p:nvGrpSpPr>
        <p:grpSpPr>
          <a:xfrm>
            <a:off x="3143240" y="1803785"/>
            <a:ext cx="2643206" cy="714380"/>
            <a:chOff x="83978" y="3571876"/>
            <a:chExt cx="2857520" cy="1500198"/>
          </a:xfrm>
        </p:grpSpPr>
        <p:sp>
          <p:nvSpPr>
            <p:cNvPr id="19" name="Скругленный прямоугольник 18"/>
            <p:cNvSpPr/>
            <p:nvPr/>
          </p:nvSpPr>
          <p:spPr>
            <a:xfrm>
              <a:off x="142844" y="3571876"/>
              <a:ext cx="2714644" cy="1500198"/>
            </a:xfrm>
            <a:prstGeom prst="roundRect">
              <a:avLst/>
            </a:prstGeom>
            <a:solidFill>
              <a:srgbClr val="CC0000"/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83978" y="3871916"/>
              <a:ext cx="2857520" cy="7755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24  детских сада</a:t>
              </a: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" name="Группа 20"/>
          <p:cNvGrpSpPr/>
          <p:nvPr/>
        </p:nvGrpSpPr>
        <p:grpSpPr>
          <a:xfrm>
            <a:off x="6072198" y="1785926"/>
            <a:ext cx="2857520" cy="785818"/>
            <a:chOff x="83978" y="3571876"/>
            <a:chExt cx="2857520" cy="785818"/>
          </a:xfrm>
        </p:grpSpPr>
        <p:sp>
          <p:nvSpPr>
            <p:cNvPr id="22" name="Скругленный прямоугольник 21"/>
            <p:cNvSpPr/>
            <p:nvPr/>
          </p:nvSpPr>
          <p:spPr>
            <a:xfrm>
              <a:off x="142844" y="3571876"/>
              <a:ext cx="2714644" cy="785818"/>
            </a:xfrm>
            <a:prstGeom prst="roundRect">
              <a:avLst/>
            </a:prstGeom>
            <a:solidFill>
              <a:srgbClr val="CC0000"/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83978" y="3717032"/>
              <a:ext cx="285752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1 учреждение дополнительного образования (Центр «Поиск»)</a:t>
              </a:r>
              <a:endPara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5" name="Группа 23"/>
          <p:cNvGrpSpPr/>
          <p:nvPr/>
        </p:nvGrpSpPr>
        <p:grpSpPr>
          <a:xfrm>
            <a:off x="6072198" y="2643182"/>
            <a:ext cx="2857520" cy="500066"/>
            <a:chOff x="83978" y="3571876"/>
            <a:chExt cx="2857520" cy="875116"/>
          </a:xfrm>
        </p:grpSpPr>
        <p:sp>
          <p:nvSpPr>
            <p:cNvPr id="25" name="Скругленный прямоугольник 24"/>
            <p:cNvSpPr/>
            <p:nvPr/>
          </p:nvSpPr>
          <p:spPr>
            <a:xfrm>
              <a:off x="142844" y="3571876"/>
              <a:ext cx="2714644" cy="875116"/>
            </a:xfrm>
            <a:prstGeom prst="roundRect">
              <a:avLst/>
            </a:prstGeom>
            <a:solidFill>
              <a:srgbClr val="CC0000"/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83978" y="3717032"/>
              <a:ext cx="2857520" cy="538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Комбинат школьного питания</a:t>
              </a:r>
              <a:endPara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7" name="Группа 26"/>
          <p:cNvGrpSpPr/>
          <p:nvPr/>
        </p:nvGrpSpPr>
        <p:grpSpPr>
          <a:xfrm>
            <a:off x="6072198" y="3214686"/>
            <a:ext cx="2857520" cy="642942"/>
            <a:chOff x="83978" y="3571874"/>
            <a:chExt cx="2857520" cy="2137782"/>
          </a:xfrm>
        </p:grpSpPr>
        <p:sp>
          <p:nvSpPr>
            <p:cNvPr id="28" name="Скругленный прямоугольник 27"/>
            <p:cNvSpPr/>
            <p:nvPr/>
          </p:nvSpPr>
          <p:spPr>
            <a:xfrm>
              <a:off x="142844" y="3571874"/>
              <a:ext cx="2714644" cy="2137782"/>
            </a:xfrm>
            <a:prstGeom prst="roundRect">
              <a:avLst/>
            </a:prstGeom>
            <a:solidFill>
              <a:srgbClr val="CC0000"/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83978" y="3717030"/>
              <a:ext cx="2857520" cy="17397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Централизованная бухгалтерия образовательных учреждений</a:t>
              </a:r>
              <a:endPara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9" name="Группа 29"/>
          <p:cNvGrpSpPr/>
          <p:nvPr/>
        </p:nvGrpSpPr>
        <p:grpSpPr>
          <a:xfrm>
            <a:off x="6072198" y="3929066"/>
            <a:ext cx="2857520" cy="500066"/>
            <a:chOff x="83978" y="3571876"/>
            <a:chExt cx="2857520" cy="875116"/>
          </a:xfrm>
        </p:grpSpPr>
        <p:sp>
          <p:nvSpPr>
            <p:cNvPr id="31" name="Скругленный прямоугольник 30"/>
            <p:cNvSpPr/>
            <p:nvPr/>
          </p:nvSpPr>
          <p:spPr>
            <a:xfrm>
              <a:off x="142844" y="3571876"/>
              <a:ext cx="2714644" cy="875116"/>
            </a:xfrm>
            <a:prstGeom prst="roundRect">
              <a:avLst/>
            </a:prstGeom>
            <a:solidFill>
              <a:srgbClr val="CC0000"/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83978" y="3717032"/>
              <a:ext cx="2857520" cy="538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Ресурсный центр образования</a:t>
              </a:r>
              <a:endPara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5" name="Заголовок 1"/>
          <p:cNvSpPr txBox="1">
            <a:spLocks/>
          </p:cNvSpPr>
          <p:nvPr/>
        </p:nvSpPr>
        <p:spPr>
          <a:xfrm>
            <a:off x="0" y="0"/>
            <a:ext cx="9144000" cy="92866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1600" b="1" i="0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Муниципальная программа «Развитие</a:t>
            </a:r>
            <a:r>
              <a:rPr kumimoji="0" lang="ru-RU" sz="1600" b="1" i="0" strike="noStrike" kern="1200" cap="none" spc="0" normalizeH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 образования в ЗАТО Северск» занимает наибольший удельный вес в общем объеме программных расходов бюджета ЗАТО Северск, а именно – 50%</a:t>
            </a:r>
            <a:endParaRPr lang="ru-RU" sz="1600" b="1" dirty="0" smtClean="0">
              <a:solidFill>
                <a:srgbClr val="0066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ru-RU" sz="1600" dirty="0" smtClean="0">
              <a:solidFill>
                <a:srgbClr val="0066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Заголовок 1"/>
          <p:cNvSpPr txBox="1">
            <a:spLocks/>
          </p:cNvSpPr>
          <p:nvPr/>
        </p:nvSpPr>
        <p:spPr>
          <a:xfrm>
            <a:off x="0" y="571480"/>
            <a:ext cx="9144000" cy="92866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1600" b="1" i="0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Программой охвачено 46 муниципальных учреждений</a:t>
            </a:r>
            <a:endParaRPr lang="ru-RU" sz="1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ru-RU" sz="1600" dirty="0" smtClean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Штриховая стрелка вправо 36"/>
          <p:cNvSpPr/>
          <p:nvPr/>
        </p:nvSpPr>
        <p:spPr>
          <a:xfrm rot="5400000">
            <a:off x="4250529" y="1107265"/>
            <a:ext cx="500066" cy="571504"/>
          </a:xfrm>
          <a:prstGeom prst="stripedRightArrow">
            <a:avLst/>
          </a:prstGeom>
          <a:solidFill>
            <a:srgbClr val="CC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Штриховая стрелка вправо 38"/>
          <p:cNvSpPr/>
          <p:nvPr/>
        </p:nvSpPr>
        <p:spPr>
          <a:xfrm rot="5400000">
            <a:off x="6465107" y="1107265"/>
            <a:ext cx="500066" cy="571504"/>
          </a:xfrm>
          <a:prstGeom prst="stripedRightArrow">
            <a:avLst/>
          </a:prstGeom>
          <a:solidFill>
            <a:srgbClr val="CC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TextBox 39"/>
          <p:cNvSpPr txBox="1"/>
          <p:nvPr/>
        </p:nvSpPr>
        <p:spPr>
          <a:xfrm>
            <a:off x="6143636" y="5286388"/>
            <a:ext cx="28574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На конец года в школах города обучалось 458 классов и 55 групп продленного дня для младших школьников</a:t>
            </a:r>
            <a:endParaRPr lang="ru-RU" b="1" i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Штриховая стрелка вправо 33"/>
          <p:cNvSpPr/>
          <p:nvPr/>
        </p:nvSpPr>
        <p:spPr>
          <a:xfrm rot="5400000">
            <a:off x="2107389" y="1107265"/>
            <a:ext cx="500066" cy="571504"/>
          </a:xfrm>
          <a:prstGeom prst="stripedRightArrow">
            <a:avLst/>
          </a:prstGeom>
          <a:solidFill>
            <a:srgbClr val="CC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8" name="Рисунок 37" descr="1588449.jpg.338x400_q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2643183"/>
            <a:ext cx="2714644" cy="1742834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41" name="Рисунок 40" descr="f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44" y="4641076"/>
            <a:ext cx="2714644" cy="1780015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42844" y="4572008"/>
          <a:ext cx="8856984" cy="176784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7560840"/>
                <a:gridCol w="648072"/>
                <a:gridCol w="648072"/>
              </a:tblGrid>
              <a:tr h="25778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Целевые индикаторы муниципальной программы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6674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Удельный вес численности обучающихся по основным общеобразовательным программам, участвующих в олимпиадах и конкурсах различного уровня, в общей численности обучающихся по основным общеобразовательным программам, %</a:t>
                      </a:r>
                      <a:endParaRPr lang="ru-RU" sz="14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47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0481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Доля детей в возрасте от одного года до шести лет, состоящих на учете для определения в муниципальные дошкольные образовательные учреждения, в общей численности детей в возрасте от 1 года до 6 лет, %</a:t>
                      </a:r>
                      <a:endParaRPr lang="ru-RU" sz="14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5,6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214282" y="-24"/>
            <a:ext cx="86439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</a:t>
            </a:r>
          </a:p>
          <a:p>
            <a:pPr algn="ctr"/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Развитие образования в ЗАТО Северск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142844" y="714356"/>
            <a:ext cx="4500594" cy="85725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14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Цель программы:</a:t>
            </a:r>
            <a:r>
              <a:rPr lang="ru-RU" sz="1400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spcBef>
                <a:spcPct val="0"/>
              </a:spcBef>
            </a:pPr>
            <a:r>
              <a:rPr lang="ru-RU" sz="1400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Обеспечение целенаправленного процесса воспитания и обучения в интересах личности и общества</a:t>
            </a:r>
          </a:p>
          <a:p>
            <a:pPr algn="ctr">
              <a:spcBef>
                <a:spcPct val="0"/>
              </a:spcBef>
            </a:pPr>
            <a:endParaRPr lang="ru-RU" sz="1400" dirty="0" smtClean="0">
              <a:solidFill>
                <a:srgbClr val="0066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Заголовок 1"/>
          <p:cNvSpPr txBox="1">
            <a:spLocks/>
          </p:cNvSpPr>
          <p:nvPr/>
        </p:nvSpPr>
        <p:spPr>
          <a:xfrm>
            <a:off x="6143636" y="571480"/>
            <a:ext cx="2643174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14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Ответственный исполнитель:</a:t>
            </a:r>
            <a:r>
              <a:rPr lang="ru-RU" sz="1400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spcBef>
                <a:spcPct val="0"/>
              </a:spcBef>
            </a:pPr>
            <a:r>
              <a:rPr lang="ru-RU" sz="1400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Управление образования </a:t>
            </a: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solidFill>
                <a:srgbClr val="0066CC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25" name="Диаграмма 24"/>
          <p:cNvGraphicFramePr/>
          <p:nvPr/>
        </p:nvGraphicFramePr>
        <p:xfrm>
          <a:off x="0" y="1928802"/>
          <a:ext cx="5572132" cy="24528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6" name="Заголовок 1"/>
          <p:cNvSpPr txBox="1">
            <a:spLocks/>
          </p:cNvSpPr>
          <p:nvPr/>
        </p:nvSpPr>
        <p:spPr>
          <a:xfrm>
            <a:off x="1428728" y="1571636"/>
            <a:ext cx="2643174" cy="35719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1400" b="1" i="0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Численность учащихся</a:t>
            </a:r>
          </a:p>
        </p:txBody>
      </p:sp>
      <p:pic>
        <p:nvPicPr>
          <p:cNvPr id="12" name="Рисунок 11" descr="1502106677-1665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714356"/>
            <a:ext cx="857532" cy="853856"/>
          </a:xfrm>
          <a:prstGeom prst="rect">
            <a:avLst/>
          </a:prstGeom>
        </p:spPr>
      </p:pic>
      <p:pic>
        <p:nvPicPr>
          <p:cNvPr id="14" name="Рисунок 13" descr="IMG_779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9988" y="2071678"/>
            <a:ext cx="4074012" cy="1928826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142852"/>
          <a:ext cx="8858313" cy="4547481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6786610"/>
                <a:gridCol w="1000132"/>
                <a:gridCol w="1071571"/>
              </a:tblGrid>
              <a:tr h="478651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Направления расходов по муниципальной программе 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«Развитие образования в ЗАТО Северск»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ПЛАН, млн.руб.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ФАКТ, млн.руб.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6316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Организация деятельности образовательных организаций ЗАТО Северск, организация работы по развитию форм жизнеустройства детей-сирот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1 776,3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1 772,3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5340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организация деятельности дошкольных учреждений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895,2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894,4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5340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организация деятельности общеобразовательных учреждений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881,1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877,9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5340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Развитие инфраструктуры образования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38,8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5340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приобретение дошкольной образовательной организации в рамках ГЧП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5340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капитальный ремонт, реконструкция образовательных учреждений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3,6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1,9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5340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устройство малых архитектурных форм в дошкольных учреждениях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5340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приобретение мебели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5340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Организация деятельности МАУ «РЦО» и МКУ «ЦБОУ»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54,3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53,7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67392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Развитие системы выявления, сопровождения и поддержки одаренных детей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5340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Развитие муниципальной системы оценки качества образования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5340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Педагогические кадры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5340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5340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1 897,5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1 891,4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2" name="Группа 7"/>
          <p:cNvGrpSpPr/>
          <p:nvPr/>
        </p:nvGrpSpPr>
        <p:grpSpPr>
          <a:xfrm>
            <a:off x="142844" y="4857760"/>
            <a:ext cx="2857520" cy="1785950"/>
            <a:chOff x="83978" y="3571876"/>
            <a:chExt cx="2857520" cy="1500198"/>
          </a:xfrm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142844" y="3571876"/>
              <a:ext cx="2714644" cy="1500198"/>
            </a:xfrm>
            <a:prstGeom prst="roundRect">
              <a:avLst/>
            </a:prstGeom>
            <a:solidFill>
              <a:srgbClr val="CC0000"/>
            </a:solidFill>
            <a:ln>
              <a:solidFill>
                <a:srgbClr val="FF999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83978" y="3738565"/>
              <a:ext cx="2857520" cy="124095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ru-RU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В рамках текущей деятельности проведены текущие ремонты на общую сумму </a:t>
              </a:r>
            </a:p>
            <a:p>
              <a:pPr algn="ctr"/>
              <a:r>
                <a:rPr lang="ru-RU" b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10,5 млн.руб.</a:t>
              </a:r>
              <a:endPara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" name="Группа 10"/>
          <p:cNvGrpSpPr/>
          <p:nvPr/>
        </p:nvGrpSpPr>
        <p:grpSpPr>
          <a:xfrm>
            <a:off x="6215074" y="4929198"/>
            <a:ext cx="2786050" cy="1785950"/>
            <a:chOff x="83978" y="3571876"/>
            <a:chExt cx="2857520" cy="1500198"/>
          </a:xfrm>
        </p:grpSpPr>
        <p:sp>
          <p:nvSpPr>
            <p:cNvPr id="12" name="Скругленный прямоугольник 11"/>
            <p:cNvSpPr/>
            <p:nvPr/>
          </p:nvSpPr>
          <p:spPr>
            <a:xfrm>
              <a:off x="142844" y="3571876"/>
              <a:ext cx="2714644" cy="1500198"/>
            </a:xfrm>
            <a:prstGeom prst="roundRect">
              <a:avLst/>
            </a:prstGeom>
            <a:solidFill>
              <a:srgbClr val="CC0000"/>
            </a:solidFill>
            <a:ln>
              <a:solidFill>
                <a:srgbClr val="FF9999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83978" y="3738565"/>
              <a:ext cx="2857520" cy="124095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ru-RU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Для нужд учреждений приобретено оборудование </a:t>
              </a:r>
            </a:p>
            <a:p>
              <a:pPr algn="ctr"/>
              <a:r>
                <a:rPr lang="ru-RU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на общую сумму </a:t>
              </a:r>
            </a:p>
            <a:p>
              <a:pPr algn="ctr"/>
              <a:r>
                <a:rPr lang="ru-RU" b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17,3 млн.руб.</a:t>
              </a:r>
              <a:endPara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15" name="Рисунок 14" descr="31069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43240" y="4762509"/>
            <a:ext cx="2928958" cy="1952639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5857884" y="1000108"/>
            <a:ext cx="3000364" cy="10001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Ответственный исполнитель: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i="0" u="none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Управление</a:t>
            </a:r>
            <a:r>
              <a:rPr kumimoji="0" lang="ru-RU" sz="1600" i="0" u="none" strike="noStrike" kern="1200" cap="none" spc="0" normalizeH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молодежной, семейной политики, культуры и спорта</a:t>
            </a:r>
            <a:endParaRPr kumimoji="0" lang="ru-RU" sz="1600" i="0" u="none" strike="noStrike" kern="1200" cap="none" spc="0" normalizeH="0" baseline="0" noProof="0" dirty="0" smtClean="0">
              <a:ln>
                <a:noFill/>
              </a:ln>
              <a:solidFill>
                <a:srgbClr val="0066CC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0" y="857232"/>
            <a:ext cx="3786182" cy="14287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Цель программы:</a:t>
            </a:r>
          </a:p>
          <a:p>
            <a:pPr algn="ctr">
              <a:spcBef>
                <a:spcPct val="0"/>
              </a:spcBef>
            </a:pPr>
            <a:r>
              <a:rPr lang="ru-RU" sz="1600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Создание условий, </a:t>
            </a:r>
            <a:r>
              <a:rPr lang="ru-RU" sz="1600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обеспечивающих </a:t>
            </a:r>
            <a:r>
              <a:rPr lang="ru-RU" sz="1600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возможность населению ЗАТО Северск систематически заниматься физической культурой и </a:t>
            </a:r>
            <a:r>
              <a:rPr lang="ru-RU" sz="1600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спортом</a:t>
            </a:r>
            <a:endPara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rgbClr val="0066CC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71407" y="2643182"/>
          <a:ext cx="4500595" cy="34442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643205"/>
                <a:gridCol w="928694"/>
                <a:gridCol w="928696"/>
              </a:tblGrid>
              <a:tr h="368215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Целевые индикаторы муниципальной программы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5487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Доля населения ЗАТО Северск, систематически занимающегося физической культурой и спортом, %</a:t>
                      </a:r>
                      <a:endParaRPr lang="ru-RU" sz="16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34,9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34,9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65498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Уровень обеспеченности населения спортивными сооружениями, исходя из единовременной пропускной способности объектов спорта, %</a:t>
                      </a:r>
                      <a:endParaRPr lang="ru-RU" sz="16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22,2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22,2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7" name="Прямоугольник 16"/>
          <p:cNvSpPr/>
          <p:nvPr/>
        </p:nvSpPr>
        <p:spPr>
          <a:xfrm>
            <a:off x="0" y="0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</a:t>
            </a:r>
          </a:p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«Развитие физической культуры и спорта в ЗАТО Северск»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1502106677-1665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6248" y="928670"/>
            <a:ext cx="857532" cy="853856"/>
          </a:xfrm>
          <a:prstGeom prst="rect">
            <a:avLst/>
          </a:prstGeom>
        </p:spPr>
      </p:pic>
      <p:pic>
        <p:nvPicPr>
          <p:cNvPr id="10" name="Рисунок 9" descr="119589911629proba0341_b.jpg"/>
          <p:cNvPicPr>
            <a:picLocks noChangeAspect="1"/>
          </p:cNvPicPr>
          <p:nvPr/>
        </p:nvPicPr>
        <p:blipFill>
          <a:blip r:embed="rId3"/>
          <a:srcRect l="17578" r="15624"/>
          <a:stretch>
            <a:fillRect/>
          </a:stretch>
        </p:blipFill>
        <p:spPr>
          <a:xfrm>
            <a:off x="4672417" y="2643182"/>
            <a:ext cx="4328739" cy="3429024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Блок-схема: альтернативный процесс 20"/>
          <p:cNvSpPr/>
          <p:nvPr/>
        </p:nvSpPr>
        <p:spPr>
          <a:xfrm>
            <a:off x="6357950" y="3549568"/>
            <a:ext cx="2643206" cy="2286016"/>
          </a:xfrm>
          <a:prstGeom prst="flowChartAlternateProcess">
            <a:avLst/>
          </a:prstGeom>
          <a:solidFill>
            <a:srgbClr val="0066CC"/>
          </a:solidFill>
          <a:ln>
            <a:solidFill>
              <a:schemeClr val="accent5">
                <a:lumMod val="75000"/>
              </a:schemeClr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Блок-схема: альтернативный процесс 8"/>
          <p:cNvSpPr/>
          <p:nvPr/>
        </p:nvSpPr>
        <p:spPr>
          <a:xfrm>
            <a:off x="214282" y="3571876"/>
            <a:ext cx="1928826" cy="2286016"/>
          </a:xfrm>
          <a:prstGeom prst="flowChartAlternateProcess">
            <a:avLst/>
          </a:prstGeom>
          <a:solidFill>
            <a:srgbClr val="CC0000"/>
          </a:solidFill>
          <a:ln>
            <a:solidFill>
              <a:schemeClr val="accent5">
                <a:lumMod val="75000"/>
              </a:schemeClr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71414"/>
          <a:ext cx="8858313" cy="31372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86610"/>
                <a:gridCol w="1000132"/>
                <a:gridCol w="1071571"/>
              </a:tblGrid>
              <a:tr h="507161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Направления расходов по муниципальной программе</a:t>
                      </a: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«Развитие физической культуры и спорта в ЗАТО Северск»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ПЛАН, млн.руб.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ФАКТ, млн.руб.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3909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Развитие физической культуры и массового спорта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из них: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6,4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5,9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3969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развитие массового спорта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 месту жительства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Развитие системы подготовки спортивного резерва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279,9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279,3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предоставление дополнительного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образование физкультурно-спортивной направленности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277,5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277,5</a:t>
                      </a:r>
                      <a:endParaRPr lang="ru-RU" sz="1400" b="0" i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обеспечение спортивных сборных команд, поддержка спортсменов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и их тренеров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1,9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1,9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Развитие детско-юношеского и массового хоккея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286,3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285,8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214282" y="3929066"/>
            <a:ext cx="19288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официальных физкультурных и спортивных мероприятиях приняли участие   </a:t>
            </a:r>
          </a:p>
          <a:p>
            <a:pPr algn="ctr"/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9 820 человек</a:t>
            </a:r>
            <a:endParaRPr lang="ru-RU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286512" y="3621006"/>
            <a:ext cx="27146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Численность учащихся в 6 спортивных школах составило 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4 286 человек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Стоимость обучения 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 ребенка составила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64,8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тыс.руб. в год</a:t>
            </a:r>
          </a:p>
          <a:p>
            <a:pPr algn="ctr"/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Delfin.jpeg"/>
          <p:cNvPicPr>
            <a:picLocks noChangeAspect="1"/>
          </p:cNvPicPr>
          <p:nvPr/>
        </p:nvPicPr>
        <p:blipFill>
          <a:blip r:embed="rId2" cstate="print"/>
          <a:srcRect r="30303"/>
          <a:stretch>
            <a:fillRect/>
          </a:stretch>
        </p:blipFill>
        <p:spPr>
          <a:xfrm>
            <a:off x="2357422" y="3571876"/>
            <a:ext cx="3857652" cy="2286016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929158" y="500042"/>
            <a:ext cx="4214842" cy="10001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Ответственный исполнитель:</a:t>
            </a: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i="0" u="none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Управление</a:t>
            </a:r>
            <a:r>
              <a:rPr kumimoji="0" lang="ru-RU" sz="1600" i="0" u="none" strike="noStrike" kern="1200" cap="none" spc="0" normalizeH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молодежной, семейной политики,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i="0" u="none" strike="noStrike" kern="1200" cap="none" spc="0" normalizeH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культуры и спорта</a:t>
            </a:r>
            <a:endParaRPr kumimoji="0" lang="ru-RU" sz="1600" i="0" u="none" strike="noStrike" kern="1200" cap="none" spc="0" normalizeH="0" baseline="0" noProof="0" dirty="0" smtClean="0">
              <a:ln>
                <a:noFill/>
              </a:ln>
              <a:solidFill>
                <a:srgbClr val="0066CC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0" y="714356"/>
            <a:ext cx="3786182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Цель программы:</a:t>
            </a:r>
          </a:p>
          <a:p>
            <a:pPr algn="ctr"/>
            <a:r>
              <a:rPr lang="ru-RU" sz="1600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Повышение качества и доступности услуг в сфере культуры </a:t>
            </a:r>
          </a:p>
          <a:p>
            <a:pPr algn="ctr"/>
            <a:r>
              <a:rPr lang="ru-RU" sz="1600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и туризма в ЗАТО Северск</a:t>
            </a:r>
            <a:endPara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rgbClr val="0066CC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42844" y="1857364"/>
          <a:ext cx="8786875" cy="173736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6469457"/>
                <a:gridCol w="1158709"/>
                <a:gridCol w="1158709"/>
              </a:tblGrid>
              <a:tr h="28518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Целевые индикаторы муниципальной программы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8480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Количество посещений культурно-досуговых мероприятий, организованных муниципальными учреждениями культуры, в расчете на 1 жителя, ед.</a:t>
                      </a:r>
                      <a:endParaRPr lang="ru-RU" sz="16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4,9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994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6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Количество благоустроенных и введенных в действие объектов туристской инфраструктуры, ед.</a:t>
                      </a:r>
                      <a:endParaRPr lang="ru-RU" sz="16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</a:t>
            </a:r>
          </a:p>
          <a:p>
            <a:pPr algn="ctr"/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«Развитие культуры и туризма в ЗАТО Северск»</a:t>
            </a:r>
            <a:endParaRPr lang="ru-RU" sz="1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Группа 17"/>
          <p:cNvGrpSpPr/>
          <p:nvPr/>
        </p:nvGrpSpPr>
        <p:grpSpPr>
          <a:xfrm>
            <a:off x="785786" y="4857760"/>
            <a:ext cx="1928858" cy="1857364"/>
            <a:chOff x="83978" y="3571876"/>
            <a:chExt cx="2714644" cy="1500198"/>
          </a:xfrm>
        </p:grpSpPr>
        <p:sp>
          <p:nvSpPr>
            <p:cNvPr id="19" name="Скругленный прямоугольник 18"/>
            <p:cNvSpPr/>
            <p:nvPr/>
          </p:nvSpPr>
          <p:spPr>
            <a:xfrm>
              <a:off x="83978" y="3571876"/>
              <a:ext cx="2714644" cy="1500198"/>
            </a:xfrm>
            <a:prstGeom prst="roundRect">
              <a:avLst/>
            </a:prstGeom>
            <a:solidFill>
              <a:srgbClr val="0066CC"/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83978" y="3963232"/>
              <a:ext cx="2714613" cy="5220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8 учреждений культуры </a:t>
              </a: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" name="Группа 20"/>
          <p:cNvGrpSpPr/>
          <p:nvPr/>
        </p:nvGrpSpPr>
        <p:grpSpPr>
          <a:xfrm>
            <a:off x="6357950" y="4857760"/>
            <a:ext cx="2643206" cy="1857364"/>
            <a:chOff x="83978" y="3571876"/>
            <a:chExt cx="2857520" cy="3900465"/>
          </a:xfrm>
        </p:grpSpPr>
        <p:sp>
          <p:nvSpPr>
            <p:cNvPr id="22" name="Скругленный прямоугольник 21"/>
            <p:cNvSpPr/>
            <p:nvPr/>
          </p:nvSpPr>
          <p:spPr>
            <a:xfrm>
              <a:off x="142844" y="3571876"/>
              <a:ext cx="2714644" cy="3900465"/>
            </a:xfrm>
            <a:prstGeom prst="roundRect">
              <a:avLst/>
            </a:prstGeom>
            <a:solidFill>
              <a:srgbClr val="0066CC"/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83978" y="3571876"/>
              <a:ext cx="2857520" cy="3684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3 учреждения дополнительного образования детей художественно-эстетической направленности</a:t>
              </a:r>
              <a:endPara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4" name="Заголовок 1"/>
          <p:cNvSpPr txBox="1">
            <a:spLocks/>
          </p:cNvSpPr>
          <p:nvPr/>
        </p:nvSpPr>
        <p:spPr>
          <a:xfrm>
            <a:off x="0" y="3571876"/>
            <a:ext cx="9144000" cy="92866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2000" b="1" i="0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Программой охвачено 11 муниципальных учреждений</a:t>
            </a:r>
            <a:endParaRPr lang="ru-RU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endParaRPr lang="ru-RU" sz="2000" dirty="0" smtClean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Штриховая стрелка вправо 24"/>
          <p:cNvSpPr/>
          <p:nvPr/>
        </p:nvSpPr>
        <p:spPr>
          <a:xfrm rot="5400000">
            <a:off x="6965173" y="4250537"/>
            <a:ext cx="500066" cy="571504"/>
          </a:xfrm>
          <a:prstGeom prst="stripedRightArrow">
            <a:avLst/>
          </a:prstGeom>
          <a:solidFill>
            <a:srgbClr val="CC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Штриховая стрелка вправо 25"/>
          <p:cNvSpPr/>
          <p:nvPr/>
        </p:nvSpPr>
        <p:spPr>
          <a:xfrm rot="5400000">
            <a:off x="1464447" y="4250537"/>
            <a:ext cx="500066" cy="571504"/>
          </a:xfrm>
          <a:prstGeom prst="stripedRightArrow">
            <a:avLst/>
          </a:prstGeom>
          <a:solidFill>
            <a:srgbClr val="CC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1" name="Рисунок 20" descr="1502106677-1665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14744" y="785794"/>
            <a:ext cx="857532" cy="853856"/>
          </a:xfrm>
          <a:prstGeom prst="rect">
            <a:avLst/>
          </a:prstGeom>
        </p:spPr>
      </p:pic>
      <p:pic>
        <p:nvPicPr>
          <p:cNvPr id="27" name="Рисунок 26" descr="medium-19926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64" y="4286256"/>
            <a:ext cx="3143272" cy="2357454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Скругленный прямоугольник 22"/>
          <p:cNvSpPr/>
          <p:nvPr/>
        </p:nvSpPr>
        <p:spPr>
          <a:xfrm>
            <a:off x="5715008" y="5572140"/>
            <a:ext cx="3214710" cy="1214422"/>
          </a:xfrm>
          <a:prstGeom prst="roundRect">
            <a:avLst/>
          </a:prstGeom>
          <a:solidFill>
            <a:srgbClr val="CC0000"/>
          </a:solidFill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5643570" y="3357562"/>
            <a:ext cx="3286148" cy="2143140"/>
          </a:xfrm>
          <a:prstGeom prst="roundRect">
            <a:avLst/>
          </a:prstGeom>
          <a:solidFill>
            <a:srgbClr val="0066CC"/>
          </a:solidFill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71414"/>
          <a:ext cx="8858313" cy="3136019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6786610"/>
                <a:gridCol w="1000132"/>
                <a:gridCol w="1071571"/>
              </a:tblGrid>
              <a:tr h="507161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Направления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расходов по муниципальной программе 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культуры и туризма в ЗАТО Северск»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ПЛАН, млн.руб.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ФАКТ, млн.руб.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39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6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Развитие культуры в ЗАТО Северск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, из них: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434,5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430,6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3969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предоставление дополнительного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образование художественно-эстетической направленности</a:t>
                      </a:r>
                      <a:endParaRPr lang="ru-RU" sz="14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109,0</a:t>
                      </a:r>
                      <a:endParaRPr lang="ru-RU" sz="140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108,2</a:t>
                      </a:r>
                      <a:endParaRPr lang="ru-RU" sz="140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3969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предоставление населению услуг учреждениями культуры</a:t>
                      </a:r>
                      <a:endParaRPr lang="ru-RU" sz="14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312,8</a:t>
                      </a:r>
                      <a:endParaRPr lang="ru-RU" sz="140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309,8</a:t>
                      </a:r>
                      <a:endParaRPr lang="ru-RU" sz="140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3969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развитие МТБ учреждений культуры</a:t>
                      </a:r>
                      <a:endParaRPr lang="ru-RU" sz="14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40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40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3969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организация и проведение культурно-массовых и творческих мероприятий</a:t>
                      </a:r>
                      <a:endParaRPr lang="ru-RU" sz="14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2,7</a:t>
                      </a:r>
                      <a:endParaRPr lang="ru-RU" sz="140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2,7</a:t>
                      </a:r>
                      <a:endParaRPr lang="ru-RU" sz="140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6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Развитие внутреннего и въездного туризма на территории ЗАТО Северск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435,5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430,8</a:t>
                      </a:r>
                      <a:endParaRPr lang="ru-RU" sz="16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5572132" y="5586233"/>
            <a:ext cx="34290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Количество посещений культурно-досуговых мероприятий, составило 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577,3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тыс.человек</a:t>
            </a:r>
            <a:endParaRPr lang="ru-RU" sz="16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643570" y="3357562"/>
            <a:ext cx="321471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Численность учащихся в учреждениях художественно-эстетической направленности составило 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2 792 ребенка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стоимость обучения 1 ребенка составила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38,2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тыс.руб. в год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071.jpg"/>
          <p:cNvPicPr>
            <a:picLocks noChangeAspect="1"/>
          </p:cNvPicPr>
          <p:nvPr/>
        </p:nvPicPr>
        <p:blipFill>
          <a:blip r:embed="rId3">
            <a:lum bright="29000"/>
          </a:blip>
          <a:stretch>
            <a:fillRect/>
          </a:stretch>
        </p:blipFill>
        <p:spPr>
          <a:xfrm>
            <a:off x="142844" y="3286124"/>
            <a:ext cx="5248506" cy="3429024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5786446" y="571480"/>
            <a:ext cx="3071802" cy="10715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Ответственный исполнитель:</a:t>
            </a: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i="0" u="none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Управление</a:t>
            </a:r>
            <a:r>
              <a:rPr kumimoji="0" lang="ru-RU" sz="1600" i="0" u="none" strike="noStrike" kern="1200" cap="none" spc="0" normalizeH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молодежной, семейной политики, культуры и спорта</a:t>
            </a:r>
            <a:endParaRPr kumimoji="0" lang="ru-RU" sz="1600" i="0" u="none" strike="noStrike" kern="1200" cap="none" spc="0" normalizeH="0" baseline="0" noProof="0" dirty="0" smtClean="0">
              <a:ln>
                <a:noFill/>
              </a:ln>
              <a:solidFill>
                <a:srgbClr val="0066CC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0" y="428604"/>
            <a:ext cx="4000496" cy="150019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Цель программы:</a:t>
            </a:r>
          </a:p>
          <a:p>
            <a:pPr algn="ctr">
              <a:spcBef>
                <a:spcPct val="0"/>
              </a:spcBef>
            </a:pPr>
            <a:r>
              <a:rPr lang="ru-RU" sz="1500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Реализация </a:t>
            </a:r>
            <a:r>
              <a:rPr lang="ru-RU" sz="1500" dirty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потенциала молодежи, создание условий для включения молодежи в социально-экономическую, политическую и культурную жизнь </a:t>
            </a:r>
            <a:r>
              <a:rPr lang="ru-RU" sz="1500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общества</a:t>
            </a: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solidFill>
                <a:srgbClr val="0066CC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42844" y="1785926"/>
          <a:ext cx="8929749" cy="2590800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7072361"/>
                <a:gridCol w="1000132"/>
                <a:gridCol w="857256"/>
              </a:tblGrid>
              <a:tr h="28518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Целевые индикаторы муниципальной программы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8480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1. Доля молодежи, участвующей в мероприятиях, направленных на гражданское и патриотическое воспитание детей и молодежи, % от общей численности молодежи от 14 до 30 лет</a:t>
                      </a:r>
                      <a:endParaRPr lang="ru-RU" sz="1400" b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9944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2. Доля детей, охваченных организованными формами отдыха и оздоровления,                от общего числа детей школьного возраста ЗАТО Северск, %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41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39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341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3. Количество участников мероприятий, направленных на возрождение семейных традиций, воспитание у молодежи позитивного отношения к семейным традициям, чел.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1 000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1 000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851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4. Количество молодых семей, улучшивших жилищные условия с использованием ипотечных жилищных кредитов и займов при получении социальной выплаты, семей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0" y="0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«Молодежная политика в ЗАТО Северск»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1502106677-1665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00562" y="642918"/>
            <a:ext cx="857532" cy="853856"/>
          </a:xfrm>
          <a:prstGeom prst="rect">
            <a:avLst/>
          </a:prstGeom>
        </p:spPr>
      </p:pic>
      <p:pic>
        <p:nvPicPr>
          <p:cNvPr id="10" name="Рисунок 9" descr="5695402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4500570"/>
            <a:ext cx="2786082" cy="2214566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1" name="Рисунок 10" descr="agrc0sj9fa93-64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5074" y="4500569"/>
            <a:ext cx="2786082" cy="221475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2" name="Рисунок 11" descr="2116_90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143240" y="4500570"/>
            <a:ext cx="2857520" cy="2214578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6143636" y="3929066"/>
            <a:ext cx="2857520" cy="2786082"/>
          </a:xfrm>
          <a:prstGeom prst="roundRect">
            <a:avLst/>
          </a:prstGeom>
          <a:solidFill>
            <a:srgbClr val="CC0000"/>
          </a:solidFill>
          <a:ln>
            <a:solidFill>
              <a:srgbClr val="FF9999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71415"/>
          <a:ext cx="8858313" cy="3697267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6786610"/>
                <a:gridCol w="1000132"/>
                <a:gridCol w="1071571"/>
              </a:tblGrid>
              <a:tr h="46618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Направления расходов по муниципальной программе 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«Молодежная политика в ЗАТО Северск»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ПЛАН, млн.руб.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ФАКТ, млн.руб.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05079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Молодежь ЗАТО Северск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, из них: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2,6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2,6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05614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временная занятость подростков в каникулярное время</a:t>
                      </a:r>
                      <a:endParaRPr lang="ru-RU" sz="14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lang="ru-RU" sz="140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lang="ru-RU" sz="140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06149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Семейная</a:t>
                      </a: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политика ЗАТО Северск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71,9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71,2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06149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организация отдыха в каникулярное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время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17,9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17,9</a:t>
                      </a:r>
                      <a:endParaRPr lang="ru-RU" sz="14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06149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функционирование детских оздоровительных лагерей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53,9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53,2</a:t>
                      </a:r>
                      <a:endParaRPr lang="ru-RU" sz="14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06149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укрепление МТБ детских оздоровительных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лагерей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10,7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9,9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65813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Обеспечение жильем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молодых семей ЗАТО Северск</a:t>
                      </a:r>
                      <a:endParaRPr lang="ru-RU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выдача молодым семьям социальных выплат на приобретение (строительство)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жилья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10,8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10,8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06149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18,8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18,6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06149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104,1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103,2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0" y="5429264"/>
            <a:ext cx="3000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летний период трудоустроен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408 подростки в 14 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городских организаций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143636" y="4214818"/>
            <a:ext cx="2857520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Жилищные 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условия улучшили 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22 семьи</a:t>
            </a:r>
          </a:p>
          <a:p>
            <a:pPr algn="ctr"/>
            <a:r>
              <a:rPr lang="ru-RU" sz="16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(9 семей – заявители 2016 года, 13 семей – заявители 2017 года)</a:t>
            </a:r>
            <a:endParaRPr lang="ru-RU" sz="16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0" y="4071942"/>
            <a:ext cx="3143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каникулярное время отдохнуло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4 165 ребенка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1409807601_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488" y="4357694"/>
            <a:ext cx="3071833" cy="1928826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ab_-2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4822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4744" y="1142984"/>
            <a:ext cx="5429256" cy="157161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Программы, направленные на обеспечение развития человеческого потенциала и преодоление социального пессимизма</a:t>
            </a:r>
            <a:endParaRPr lang="ru-RU" sz="3200" b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5857884" y="642918"/>
            <a:ext cx="3286116" cy="11430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Ответственный исполнитель: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i="0" u="none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Отдел социальной</a:t>
            </a:r>
            <a:r>
              <a:rPr kumimoji="0" lang="ru-RU" sz="1600" i="0" u="none" strike="noStrike" kern="1200" cap="none" spc="0" normalizeH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поддержки населения</a:t>
            </a:r>
            <a:endParaRPr kumimoji="0" lang="ru-RU" sz="1600" i="0" u="none" strike="noStrike" kern="1200" cap="none" spc="0" normalizeH="0" baseline="0" noProof="0" dirty="0" smtClean="0">
              <a:ln>
                <a:noFill/>
              </a:ln>
              <a:solidFill>
                <a:srgbClr val="0066CC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85720" y="642918"/>
            <a:ext cx="3357554" cy="11430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Цель программы:</a:t>
            </a:r>
          </a:p>
          <a:p>
            <a:pPr algn="ctr"/>
            <a:r>
              <a:rPr lang="ru-RU" sz="1600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Обеспечение социальной защиты наиболее уязвимых слоев населения ЗАТО Северск</a:t>
            </a: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solidFill>
                <a:srgbClr val="0066CC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42844" y="1714488"/>
          <a:ext cx="8929749" cy="3273762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6574651"/>
                <a:gridCol w="1177549"/>
                <a:gridCol w="1177549"/>
              </a:tblGrid>
              <a:tr h="279500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Целевые индикаторы муниципальной</a:t>
                      </a:r>
                      <a:r>
                        <a:rPr lang="ru-RU" sz="13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программы</a:t>
                      </a:r>
                      <a:endParaRPr lang="ru-RU" sz="13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  <a:endParaRPr lang="ru-RU" sz="13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3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751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1. Доля граждан, получающих социальную поддержку, от общей численности населения ЗАТО Северск, %</a:t>
                      </a:r>
                      <a:endParaRPr lang="ru-RU" sz="13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3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3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751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3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2. Выполнение плановых рейсов по социально значимым маршрутам в границах ЗАТО Северск, %</a:t>
                      </a:r>
                      <a:endParaRPr lang="ru-RU" sz="13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3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3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751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3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3. Количество проведенных общественными объединениями ЗАТО Северск мероприятий, посвященных знаменательным датам, ед.</a:t>
                      </a:r>
                      <a:endParaRPr lang="ru-RU" sz="13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13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13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751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3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4. Количество общественных объединений и садоводческих обществ, получивших финансовую и имущественную поддержку, ед.</a:t>
                      </a:r>
                      <a:endParaRPr lang="ru-RU" sz="13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24</a:t>
                      </a:r>
                      <a:endParaRPr lang="ru-RU" sz="13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24</a:t>
                      </a:r>
                      <a:endParaRPr lang="ru-RU" sz="13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4580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3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5. Количество жилых домов и административных зданий, оборудованных пандусами для беспрепятственного доступа инвалидов и других маломобильных групп населения, ед.</a:t>
                      </a:r>
                      <a:endParaRPr lang="ru-RU" sz="13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3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3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751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3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6. Количество детей-сирот и детей, оставшихся без попечения родителей, и родителей, получивших меры соц. поддержки, чел.</a:t>
                      </a:r>
                      <a:endParaRPr lang="ru-RU" sz="13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526</a:t>
                      </a:r>
                      <a:endParaRPr lang="ru-RU" sz="13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493</a:t>
                      </a:r>
                      <a:endParaRPr lang="ru-RU" sz="13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0" y="0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 </a:t>
            </a:r>
          </a:p>
          <a:p>
            <a:pPr algn="ctr"/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Социальная поддержка населения ЗАТО Северск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1502106677-1665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7686" y="785794"/>
            <a:ext cx="857532" cy="853856"/>
          </a:xfrm>
          <a:prstGeom prst="rect">
            <a:avLst/>
          </a:prstGeom>
        </p:spPr>
      </p:pic>
      <p:pic>
        <p:nvPicPr>
          <p:cNvPr id="10" name="Рисунок 9" descr="P8180035.jpg"/>
          <p:cNvPicPr>
            <a:picLocks noChangeAspect="1"/>
          </p:cNvPicPr>
          <p:nvPr/>
        </p:nvPicPr>
        <p:blipFill>
          <a:blip r:embed="rId4" cstate="print"/>
          <a:srcRect b="9854"/>
          <a:stretch>
            <a:fillRect/>
          </a:stretch>
        </p:blipFill>
        <p:spPr>
          <a:xfrm>
            <a:off x="1500166" y="5050922"/>
            <a:ext cx="6072230" cy="1735663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357166"/>
          <a:ext cx="8858313" cy="3110883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6786610"/>
                <a:gridCol w="1000132"/>
                <a:gridCol w="1071571"/>
              </a:tblGrid>
              <a:tr h="49583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Направления расходов по муниципальной программе 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«Социальная поддержка населения ЗАТО Северск»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ПЛАН, млн.руб.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ФАКТ, млн.руб.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91670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Предоставление дополнительных мер социальной поддержки отдельным категориям граждан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198,5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198,3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6250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меры социальной поддержки по оплате коммунальных услуг (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г.Северск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97,8</a:t>
                      </a:r>
                      <a:endParaRPr lang="ru-RU" sz="140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97,8</a:t>
                      </a:r>
                      <a:endParaRPr lang="ru-RU" sz="140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6250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меры социальной поддержки по оплате коммунальных услуг гражданам, проживающим на внегородских территориях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40,7</a:t>
                      </a:r>
                      <a:endParaRPr lang="ru-RU" sz="140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40,7</a:t>
                      </a:r>
                      <a:endParaRPr lang="ru-RU" sz="140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91670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 Поддержка общественных объединений и садоводческих обществ ЗАТО Северск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6,4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6,4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3720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Доступная среда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91670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Опека детей-сирот и детей, оставшихся без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попечения родителей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51,3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51,0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9167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256,4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255,9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Заголовок 1"/>
          <p:cNvSpPr txBox="1">
            <a:spLocks/>
          </p:cNvSpPr>
          <p:nvPr/>
        </p:nvSpPr>
        <p:spPr>
          <a:xfrm>
            <a:off x="214282" y="3643314"/>
            <a:ext cx="6286544" cy="35719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Наиболее значимые показатели реализации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муниципальной программы</a:t>
            </a: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42844" y="4143380"/>
          <a:ext cx="5857916" cy="2594531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4500594"/>
                <a:gridCol w="1357322"/>
              </a:tblGrid>
              <a:tr h="399971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Выплаты, компенсации гражданам ЗАТО</a:t>
                      </a:r>
                      <a:endParaRPr lang="ru-RU" sz="1400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5 713 чел.</a:t>
                      </a:r>
                      <a:endParaRPr lang="ru-RU" sz="1400" b="1" i="0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9997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Меры социальной поддержки по оплате коммунальных услуг</a:t>
                      </a:r>
                      <a:endParaRPr lang="ru-RU" sz="1400" b="1" i="0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1 970 семей</a:t>
                      </a:r>
                      <a:endParaRPr lang="ru-RU" sz="1400" b="1" i="0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6799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Меры социальной поддержки по оплате коммунальных услуг гражданам, проживающим на внегородских территориях</a:t>
                      </a:r>
                      <a:endParaRPr lang="ru-RU" sz="1400" b="1" i="0" dirty="0" smtClean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5 206 чел.</a:t>
                      </a:r>
                      <a:endParaRPr lang="ru-RU" sz="1400" b="1" i="0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999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Возмещение затрат на оказание транспортных услуг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 социально-значимым автобусным маршрутам (МК ПТП – 35,6 млн.руб.)</a:t>
                      </a:r>
                      <a:endParaRPr lang="ru-RU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400" b="1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28 836 рейсов</a:t>
                      </a:r>
                    </a:p>
                    <a:p>
                      <a:pPr algn="ctr"/>
                      <a:endParaRPr lang="ru-RU" sz="1400" b="1" i="0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" name="Рисунок 6" descr="hqdefault.jpg"/>
          <p:cNvPicPr>
            <a:picLocks noChangeAspect="1"/>
          </p:cNvPicPr>
          <p:nvPr/>
        </p:nvPicPr>
        <p:blipFill>
          <a:blip r:embed="rId2"/>
          <a:srcRect l="21875" t="20833" r="17187" b="20833"/>
          <a:stretch>
            <a:fillRect/>
          </a:stretch>
        </p:blipFill>
        <p:spPr>
          <a:xfrm>
            <a:off x="6072198" y="4357694"/>
            <a:ext cx="2985088" cy="214314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0" y="0"/>
            <a:ext cx="9144000" cy="7857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Виды адресных выплат гражданам ЗАТО Северск в рамках м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униципальной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программы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Социальная поддержка населения ЗАТО Северск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42844" y="928670"/>
          <a:ext cx="8858312" cy="3729145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6448852"/>
                <a:gridCol w="1204730"/>
                <a:gridCol w="1204730"/>
              </a:tblGrid>
              <a:tr h="30383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Виды материальной поддержки граждан</a:t>
                      </a:r>
                      <a:endParaRPr lang="ru-RU" sz="1200" b="0" i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Количество получателей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Сумма расходов, млн.руб.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0383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Ежемесячная выплата Почетным гражданам ЗАТО Северск</a:t>
                      </a:r>
                      <a:endParaRPr lang="ru-RU" sz="1200" b="0" i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18 чел.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1,7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5423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Оказание материальной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помощи жителям ЗАТО Северск, оказавшимся в трудной жизненной ситуации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459 чел.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3,0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78457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Оказание материальной помощи ветеранам ВОВ (вдовам, узникам концлагерей) на переустройство жилых помещений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50 чел.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lang="ru-RU" sz="1200" b="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16347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Единовременная адресная социальная помощь неработающим пенсионерам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2 449 чел.</a:t>
                      </a:r>
                      <a:endParaRPr lang="ru-RU" sz="1200" b="0" i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8,3</a:t>
                      </a:r>
                      <a:endParaRPr lang="ru-RU" sz="1200" b="0" i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69947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Выплаты по договорам пожизненной ренты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 чел.</a:t>
                      </a:r>
                      <a:endParaRPr lang="ru-RU" sz="1200" b="0" i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200" b="0" i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69947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Выплаты отдельным категориям граждан ко Дню Победы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1 186 чел.</a:t>
                      </a:r>
                      <a:endParaRPr lang="ru-RU" sz="1200" b="0" i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200" b="0" i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69947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Компенсация за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оплату коммунальных услуг Почетным гражданам ЗАТО Северск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22 чел.</a:t>
                      </a:r>
                      <a:endParaRPr lang="ru-RU" sz="1200" b="0" i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0" i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69947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Оказание помощи отдельным категориям граждан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на оздоровление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73 чел.</a:t>
                      </a:r>
                      <a:endParaRPr lang="ru-RU" sz="1200" b="0" i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  <a:endParaRPr lang="ru-RU" sz="1200" b="0" i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699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Предоставление мер социальной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поддержки по оплате коммунальных услуг  гражданам, проживающим в МКД до 1999 года постройки (в 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г.Северск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ru-RU" sz="12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2 522 чел.</a:t>
                      </a:r>
                      <a:endParaRPr lang="ru-RU" sz="1200" b="0" i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200" b="0" i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Скругленный прямоугольник 3"/>
          <p:cNvSpPr/>
          <p:nvPr/>
        </p:nvSpPr>
        <p:spPr>
          <a:xfrm>
            <a:off x="214282" y="5000636"/>
            <a:ext cx="3857652" cy="1571636"/>
          </a:xfrm>
          <a:prstGeom prst="roundRect">
            <a:avLst/>
          </a:prstGeom>
          <a:solidFill>
            <a:srgbClr val="CC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Кроме того, предоставлена помощь по 11 видам социальной поддержки на общую сумму 3,6 млн.руб. </a:t>
            </a:r>
          </a:p>
          <a:p>
            <a:pPr algn="ctr"/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Количество получателей по данным видам поддержки составило 1 526 чел.</a:t>
            </a:r>
            <a:endParaRPr lang="ru-RU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682_8217_c.jpg"/>
          <p:cNvPicPr>
            <a:picLocks noChangeAspect="1"/>
          </p:cNvPicPr>
          <p:nvPr/>
        </p:nvPicPr>
        <p:blipFill>
          <a:blip r:embed="rId2"/>
          <a:srcRect b="10647"/>
          <a:stretch>
            <a:fillRect/>
          </a:stretch>
        </p:blipFill>
        <p:spPr>
          <a:xfrm>
            <a:off x="4857752" y="4784948"/>
            <a:ext cx="3357586" cy="2001638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Таблица 14"/>
          <p:cNvGraphicFramePr>
            <a:graphicFrameLocks noGrp="1"/>
          </p:cNvGraphicFramePr>
          <p:nvPr/>
        </p:nvGraphicFramePr>
        <p:xfrm>
          <a:off x="142843" y="4857760"/>
          <a:ext cx="8858313" cy="1859280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786610"/>
                <a:gridCol w="1000132"/>
                <a:gridCol w="1071571"/>
              </a:tblGrid>
              <a:tr h="49583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Направления расходов по муниципальной программе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«Профилактика алкоголизма, наркомании, токсикомании и ВИЧ-инфекции»</a:t>
                      </a:r>
                      <a:endParaRPr lang="ru-RU" sz="14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ПЛАН, млн.руб.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ФАКТ, млн.руб.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91670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Совершенствование форм и методов профилактики злоупотребления спиртными напитками и психоактивными веществами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91670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Информационное обеспечение в профилактике злоупотребления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спиртными напитками, психотропными веществами и распространения ВИЧ-инфекции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9167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2,8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2,6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Заголовок 1"/>
          <p:cNvSpPr txBox="1">
            <a:spLocks/>
          </p:cNvSpPr>
          <p:nvPr/>
        </p:nvSpPr>
        <p:spPr>
          <a:xfrm>
            <a:off x="5929290" y="571480"/>
            <a:ext cx="3214710" cy="10715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Ответственный исполнитель: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i="0" u="none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Отдел социальной</a:t>
            </a:r>
            <a:r>
              <a:rPr kumimoji="0" lang="ru-RU" sz="1600" i="0" u="none" strike="noStrike" kern="1200" cap="none" spc="0" normalizeH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поддержки населения</a:t>
            </a:r>
            <a:endParaRPr kumimoji="0" lang="ru-RU" sz="1600" i="0" u="none" strike="noStrike" kern="1200" cap="none" spc="0" normalizeH="0" baseline="0" noProof="0" dirty="0" smtClean="0">
              <a:ln>
                <a:noFill/>
              </a:ln>
              <a:solidFill>
                <a:srgbClr val="0066CC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0" y="714356"/>
            <a:ext cx="4286280" cy="135732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Цель программы:</a:t>
            </a:r>
          </a:p>
          <a:p>
            <a:pPr algn="ctr"/>
            <a:r>
              <a:rPr lang="ru-RU" sz="1600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Привлечение подростков и молодежи к формированию негативного отношения к употреблению наркотиков, алкоголя и психоактивных веществ</a:t>
            </a:r>
            <a:endParaRPr lang="ru-RU" sz="1600" dirty="0">
              <a:solidFill>
                <a:srgbClr val="0066CC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rgbClr val="0066CC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42844" y="1928802"/>
          <a:ext cx="8858313" cy="82296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6522055"/>
                <a:gridCol w="1168129"/>
                <a:gridCol w="1168129"/>
              </a:tblGrid>
              <a:tr h="266491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Целевой  индикатор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муниципальной программы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4415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Количество обучающихся, родителей обучающихся и волонтеров, привлеченных к профилактическим мероприятиям, чел.</a:t>
                      </a:r>
                      <a:endParaRPr lang="ru-RU" sz="140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16 036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16 358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«Профилактика алкоголизма, наркомании, токсикомании и ВИЧ-инфекции»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10" name="Рисунок 9" descr="1502106677-1665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00562" y="785794"/>
            <a:ext cx="857532" cy="853856"/>
          </a:xfrm>
          <a:prstGeom prst="rect">
            <a:avLst/>
          </a:prstGeom>
        </p:spPr>
      </p:pic>
      <p:pic>
        <p:nvPicPr>
          <p:cNvPr id="11" name="Рисунок 10" descr="1372758075_i.jpg"/>
          <p:cNvPicPr>
            <a:picLocks noChangeAspect="1"/>
          </p:cNvPicPr>
          <p:nvPr/>
        </p:nvPicPr>
        <p:blipFill>
          <a:blip r:embed="rId3"/>
          <a:srcRect t="30088" r="3906" b="30088"/>
          <a:stretch>
            <a:fillRect/>
          </a:stretch>
        </p:blipFill>
        <p:spPr>
          <a:xfrm>
            <a:off x="1285852" y="2857496"/>
            <a:ext cx="6643702" cy="183647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ab_-2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4822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57620" y="928670"/>
            <a:ext cx="5286380" cy="2000240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sz="32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Программы, направленные на диверсификацию экономики и развитие высокотехнологичных видов деятельности</a:t>
            </a:r>
            <a:endParaRPr lang="ru-RU" sz="3200" b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6000760" y="714356"/>
            <a:ext cx="3143240" cy="107157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Ответственный исполнитель: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i="0" u="none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Комитет экономического развития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42844" y="714356"/>
            <a:ext cx="3643338" cy="10715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Цель программы:</a:t>
            </a:r>
            <a:r>
              <a:rPr lang="ru-RU" sz="1600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spcBef>
                <a:spcPct val="0"/>
              </a:spcBef>
            </a:pPr>
            <a:r>
              <a:rPr lang="ru-RU" sz="1600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Содействие развитию предпринимательства в ЗАТО Северск</a:t>
            </a: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solidFill>
                <a:srgbClr val="0066CC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42844" y="1785926"/>
          <a:ext cx="8786875" cy="3369201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6469457"/>
                <a:gridCol w="1158709"/>
                <a:gridCol w="1158709"/>
              </a:tblGrid>
              <a:tr h="29502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Целевые индикаторы муниципальной программы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15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Число субъектов малого и среднего предпринимательства в расчете на 10 тыс. человек населения, ед.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279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283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15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работающих на малых предприятиях от численности экономически активного населения, %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12,4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12,1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15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занятых в сфере малого и среднего предпринимательства в общей численности населения, занятого на территории ЗАТО Северск, %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42,1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42,1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70807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Число рабочих мест, созданных субъектами малого и среднего предпринимательства, получившими финансовую поддержку в рамках реализации муниципальной программы, ед.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94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7784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вновь созданных в течение года субъектов малого и среднего предпринимательства, которым оказана поддержка в рамках реализации муниципальной программы, %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12,4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5,1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0" y="0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 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«Развитие предпринимательства в ЗАТО Северск»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1502106677-1665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00562" y="928670"/>
            <a:ext cx="857532" cy="853856"/>
          </a:xfrm>
          <a:prstGeom prst="rect">
            <a:avLst/>
          </a:prstGeom>
        </p:spPr>
      </p:pic>
      <p:pic>
        <p:nvPicPr>
          <p:cNvPr id="11" name="Рисунок 10" descr="seversk_sity2.jpg"/>
          <p:cNvPicPr>
            <a:picLocks noChangeAspect="1"/>
          </p:cNvPicPr>
          <p:nvPr/>
        </p:nvPicPr>
        <p:blipFill>
          <a:blip r:embed="rId3"/>
          <a:srcRect b="25961"/>
          <a:stretch>
            <a:fillRect/>
          </a:stretch>
        </p:blipFill>
        <p:spPr>
          <a:xfrm>
            <a:off x="2285984" y="5214950"/>
            <a:ext cx="4643470" cy="1571636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5877566" y="5072074"/>
            <a:ext cx="3214710" cy="1500198"/>
          </a:xfrm>
          <a:prstGeom prst="roundRect">
            <a:avLst/>
          </a:prstGeom>
          <a:solidFill>
            <a:srgbClr val="CC0000"/>
          </a:solidFill>
          <a:ln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71406" y="5072074"/>
            <a:ext cx="3214710" cy="1500198"/>
          </a:xfrm>
          <a:prstGeom prst="roundRect">
            <a:avLst/>
          </a:prstGeom>
          <a:solidFill>
            <a:srgbClr val="CC0000"/>
          </a:solidFill>
          <a:ln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180535"/>
          <a:ext cx="8858313" cy="4613403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6786610"/>
                <a:gridCol w="1000132"/>
                <a:gridCol w="1071571"/>
              </a:tblGrid>
              <a:tr h="483902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Направления расходов по муниципальной программе</a:t>
                      </a:r>
                    </a:p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 «Развитие предпринимательства в ЗАТО Северск»</a:t>
                      </a:r>
                      <a:endParaRPr lang="ru-RU" sz="13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ПЛАН, млн.руб.</a:t>
                      </a:r>
                      <a:endParaRPr lang="ru-RU" sz="13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ФАКТ, млн.руб.</a:t>
                      </a:r>
                      <a:endParaRPr lang="ru-RU" sz="13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1667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3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Создание и развитие инфраструктуры поддержки предпринимательства</a:t>
                      </a:r>
                      <a:endParaRPr lang="ru-RU" sz="13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6,1</a:t>
                      </a:r>
                      <a:endParaRPr lang="ru-RU" sz="13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6,1</a:t>
                      </a:r>
                      <a:endParaRPr lang="ru-RU" sz="13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84648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 обеспечение деятельности бизнес-инкубатора</a:t>
                      </a:r>
                      <a:endParaRPr lang="ru-RU" sz="1300" b="0" i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3,0</a:t>
                      </a:r>
                      <a:endParaRPr lang="ru-RU" sz="13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3,0</a:t>
                      </a:r>
                      <a:endParaRPr lang="ru-RU" sz="13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34412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 обеспечение</a:t>
                      </a:r>
                      <a:r>
                        <a:rPr lang="ru-RU" sz="13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деятельности НФ «Фонд развития малого и среднего предпринимательства»</a:t>
                      </a:r>
                      <a:endParaRPr lang="ru-RU" sz="1300" b="0" i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3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3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83902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3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Финансовая, имущественная поддержка деятельности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3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субъектов малого и среднего предпринимательства</a:t>
                      </a:r>
                      <a:endParaRPr lang="ru-RU" sz="1300" b="1" i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3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3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83902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 Создание общественной (социальной) среды, 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благоприятной для развития бизнеса</a:t>
                      </a:r>
                      <a:endParaRPr lang="ru-RU" sz="1300" b="1" i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3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3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6950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3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Повышение доступности финансовых ресурсов для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субъектов предпринимательской деятельности</a:t>
                      </a:r>
                      <a:r>
                        <a:rPr lang="ru-RU" sz="13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(предоставление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субсидии НФ «Фонд развития малого и среднего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предпринимательства» на выдачу микрозаймов)</a:t>
                      </a:r>
                      <a:endParaRPr lang="ru-RU" sz="13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14,4</a:t>
                      </a:r>
                      <a:endParaRPr lang="ru-RU" sz="13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9,9</a:t>
                      </a:r>
                      <a:endParaRPr lang="ru-RU" sz="13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914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 субсидия Фонду МФО ФРМСП на выдачу </a:t>
                      </a:r>
                      <a:r>
                        <a:rPr lang="ru-RU" sz="13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микрозаймов</a:t>
                      </a:r>
                      <a:endParaRPr lang="ru-RU" sz="1300" b="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4,8</a:t>
                      </a:r>
                      <a:endParaRPr lang="ru-RU" sz="13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4,8</a:t>
                      </a:r>
                      <a:endParaRPr lang="ru-RU" sz="13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 субсидия субъектам малого и среднего предпринимательства на создание, развитие, модернизацию производства</a:t>
                      </a:r>
                      <a:endParaRPr lang="ru-RU" sz="1300" b="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9,6</a:t>
                      </a:r>
                      <a:endParaRPr lang="ru-RU" sz="13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5,1</a:t>
                      </a:r>
                      <a:endParaRPr lang="ru-RU" sz="13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8575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 Создание центров молодежного инновационного творчества</a:t>
                      </a:r>
                      <a:endParaRPr lang="ru-RU" sz="1300" b="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6,3</a:t>
                      </a:r>
                      <a:endParaRPr lang="ru-RU" sz="13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6,3</a:t>
                      </a:r>
                      <a:endParaRPr lang="ru-RU" sz="13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84648"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3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27,5</a:t>
                      </a:r>
                      <a:endParaRPr lang="ru-RU" sz="13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22,9</a:t>
                      </a:r>
                      <a:endParaRPr lang="ru-RU" sz="13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285720" y="5286388"/>
            <a:ext cx="31432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 результатам проведенных конкурсов в бизнес-инкубаторе размещено 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резидентов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786446" y="5572140"/>
            <a:ext cx="31822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Выдано 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8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микрозаймов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8" name="Рисунок 7" descr="14383775302638943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7554" y="5072074"/>
            <a:ext cx="2471734" cy="1454416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ab_-2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78" y="0"/>
            <a:ext cx="9124822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86182" y="1071546"/>
            <a:ext cx="5357818" cy="164305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Программы, направленные на совершенствование действующей системы муниципального управления</a:t>
            </a:r>
            <a:endParaRPr lang="ru-RU" sz="3200" b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0" y="714356"/>
            <a:ext cx="4857752" cy="10715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Цель программы:</a:t>
            </a:r>
            <a:r>
              <a:rPr lang="ru-RU" sz="1600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spcBef>
                <a:spcPct val="0"/>
              </a:spcBef>
            </a:pPr>
            <a:r>
              <a:rPr lang="ru-RU" sz="1600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Обеспечение сбалансированности и устойчивости бюджета ЗАТО Северск, повышение качества управления муниципальными финансами</a:t>
            </a: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solidFill>
                <a:srgbClr val="0066CC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42844" y="1785926"/>
          <a:ext cx="8929718" cy="1489783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6574628"/>
                <a:gridCol w="1177545"/>
                <a:gridCol w="1177545"/>
              </a:tblGrid>
              <a:tr h="202823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Целевые индикаторы муниципальной программы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448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расходов бюджета, сформированных в рамках муниципальных программ, не менее, % 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90,0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93,2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2841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Темп роста налоговых и неналоговых доходов в сравнении с предыдущим годом, % 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105,6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97,4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3840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Средняя балльная оценка финансового менеджмента ГРБС 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54,0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59,5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/>
        </p:nvGraphicFramePr>
        <p:xfrm>
          <a:off x="142844" y="4800810"/>
          <a:ext cx="8929750" cy="1792224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6553284"/>
                <a:gridCol w="1152226"/>
                <a:gridCol w="1224240"/>
              </a:tblGrid>
              <a:tr h="466346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Направления расходов по муниципальной программе</a:t>
                      </a:r>
                    </a:p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 «Эффективное управление муниципальными финансами ЗАТО Северск»</a:t>
                      </a:r>
                      <a:endParaRPr lang="ru-RU" sz="13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ПЛАН, млн.руб.</a:t>
                      </a:r>
                      <a:endParaRPr lang="ru-RU" sz="13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ФАКТ, млн.руб.</a:t>
                      </a:r>
                      <a:endParaRPr lang="ru-RU" sz="13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5508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Обеспечение устойчивости бюджета ЗАТО Северск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5,8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5,8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398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Повышение качества и уровня автоматизации бюджетного процесса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74321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23,3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23,3</a:t>
                      </a:r>
                      <a:endParaRPr lang="ru-RU" sz="14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74321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30,3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30,3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142844" y="0"/>
            <a:ext cx="885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«Эффективное управление муниципальными финансами ЗАТО Северск»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6000760" y="571480"/>
            <a:ext cx="3143240" cy="10715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16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Ответственный исполнитель:</a:t>
            </a:r>
            <a:r>
              <a:rPr lang="ru-RU" sz="1600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spcBef>
                <a:spcPct val="0"/>
              </a:spcBef>
            </a:pPr>
            <a:r>
              <a:rPr lang="ru-RU" sz="1600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</a:t>
            </a: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solidFill>
                <a:srgbClr val="0066CC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9" name="Рисунок 8" descr="1502106677-1665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29190" y="714356"/>
            <a:ext cx="857532" cy="853856"/>
          </a:xfrm>
          <a:prstGeom prst="rect">
            <a:avLst/>
          </a:prstGeom>
        </p:spPr>
      </p:pic>
      <p:pic>
        <p:nvPicPr>
          <p:cNvPr id="10" name="Рисунок 9" descr="4302537.jpg"/>
          <p:cNvPicPr>
            <a:picLocks noChangeAspect="1"/>
          </p:cNvPicPr>
          <p:nvPr/>
        </p:nvPicPr>
        <p:blipFill>
          <a:blip r:embed="rId3"/>
          <a:srcRect t="41666" b="38542"/>
          <a:stretch>
            <a:fillRect/>
          </a:stretch>
        </p:blipFill>
        <p:spPr>
          <a:xfrm>
            <a:off x="142844" y="3392066"/>
            <a:ext cx="8929750" cy="130431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Таблица 13"/>
          <p:cNvGraphicFramePr>
            <a:graphicFrameLocks noGrp="1"/>
          </p:cNvGraphicFramePr>
          <p:nvPr/>
        </p:nvGraphicFramePr>
        <p:xfrm>
          <a:off x="142845" y="3214686"/>
          <a:ext cx="6500859" cy="3353209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4643469"/>
                <a:gridCol w="928694"/>
                <a:gridCol w="928696"/>
              </a:tblGrid>
              <a:tr h="43279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Направления расходов по муниципальной программе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«Эффективное управление муниципальным имуществом ЗАТО Северск»</a:t>
                      </a:r>
                      <a:endParaRPr lang="ru-RU" sz="12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ПЛАН, млн.руб.</a:t>
                      </a:r>
                      <a:endParaRPr lang="ru-RU" sz="12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ФАКТ,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2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0891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Признание прав и регулирование отношений по муниципальной собственности ЗАТО Северск, оценка рыночной стоимости имущества ЗАТО Северск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3,7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3,6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545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Управление земельными ресурсами на территории ЗАТО Северск</a:t>
                      </a:r>
                      <a:endParaRPr lang="ru-RU" sz="12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3279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Содержание, обслуживание и капитальный ремонт муниципального имущества ЗАТО Северск и общего имущества в многоквартирных домах</a:t>
                      </a:r>
                      <a:endParaRPr lang="ru-RU" sz="12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18,3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15,1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453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 том числе содержание объектов муниципальной казны</a:t>
                      </a:r>
                      <a:endParaRPr lang="ru-RU" sz="1200" i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17,8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15,1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015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Обеспечение устойчивого управления лесами ЗАТО Северск</a:t>
                      </a:r>
                      <a:endParaRPr lang="ru-RU" sz="12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9,9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9,9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0841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43,5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40,7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5458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76,0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69,8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Заголовок 1"/>
          <p:cNvSpPr txBox="1">
            <a:spLocks/>
          </p:cNvSpPr>
          <p:nvPr/>
        </p:nvSpPr>
        <p:spPr>
          <a:xfrm>
            <a:off x="5643570" y="642918"/>
            <a:ext cx="3500430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Ответственный исполнитель: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i="0" u="none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Управление имущественных отношений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0" y="642918"/>
            <a:ext cx="4000496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ru-RU" sz="14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Цель программы:</a:t>
            </a:r>
          </a:p>
          <a:p>
            <a:pPr algn="ctr"/>
            <a:r>
              <a:rPr lang="ru-RU" sz="1400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Повышение эффективности управления муниципальной собственностью ЗАТО Северск</a:t>
            </a: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solidFill>
                <a:srgbClr val="0066CC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42844" y="1571612"/>
          <a:ext cx="8877561" cy="1505343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7028069"/>
                <a:gridCol w="924746"/>
                <a:gridCol w="924746"/>
              </a:tblGrid>
              <a:tr h="24445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Целевые индикаторы муниципальной программы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074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объектов недвижимости, прошедших гос.регистрацию права собственности, от общего количества объектов недвижимости, на конец года, %</a:t>
                      </a:r>
                      <a:endParaRPr lang="ru-RU" sz="12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75,0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79,6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2444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Доля площади земельных участков, вовлеченных в экономический оборот, %</a:t>
                      </a:r>
                      <a:endParaRPr lang="ru-RU" sz="12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90,88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90,88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9950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Снижение задолженности по плате за использование муниципального имущества (аренде) по сравнению с предыдущим годом, %</a:t>
                      </a:r>
                      <a:endParaRPr lang="ru-RU" sz="12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97,8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97,8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slop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0" y="0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«Эффективное управление муниципальным имуществом»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1502106677-1665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00562" y="642918"/>
            <a:ext cx="857532" cy="853856"/>
          </a:xfrm>
          <a:prstGeom prst="rect">
            <a:avLst/>
          </a:prstGeom>
        </p:spPr>
      </p:pic>
      <p:pic>
        <p:nvPicPr>
          <p:cNvPr id="11" name="Рисунок 10" descr="IMG_7938.jpg"/>
          <p:cNvPicPr>
            <a:picLocks noChangeAspect="1"/>
          </p:cNvPicPr>
          <p:nvPr/>
        </p:nvPicPr>
        <p:blipFill>
          <a:blip r:embed="rId3" cstate="print"/>
          <a:srcRect l="27800" r="12307"/>
          <a:stretch>
            <a:fillRect/>
          </a:stretch>
        </p:blipFill>
        <p:spPr>
          <a:xfrm>
            <a:off x="6712520" y="4357694"/>
            <a:ext cx="2360074" cy="2214578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4356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СРАВНЕНИЕ БЮДЖЕТНОЙ ОБЕСПЕЧЕННОСТИ ЗАТО СЕВЕРСК </a:t>
            </a:r>
            <a:br>
              <a:rPr lang="ru-RU" sz="20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С ДРУГИМИ МУНИЦИПАЛЬНЫМИ ОБРАЗОВАНИЯМИ</a:t>
            </a:r>
            <a:endParaRPr lang="ru-RU" sz="2000" b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1624573_territoriya-rossii-s-krymo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57298"/>
            <a:ext cx="4357686" cy="2488239"/>
          </a:xfrm>
          <a:prstGeom prst="rect">
            <a:avLst/>
          </a:prstGeom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5429256" y="857232"/>
            <a:ext cx="3428992" cy="642918"/>
          </a:xfrm>
          <a:prstGeom prst="rect">
            <a:avLst/>
          </a:prstGeom>
          <a:solidFill>
            <a:schemeClr val="bg1"/>
          </a:solidFill>
          <a:ln>
            <a:solidFill>
              <a:srgbClr val="CC00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dirty="0" smtClean="0">
                <a:solidFill>
                  <a:srgbClr val="CC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Муниципальные образования Томской области</a:t>
            </a:r>
            <a:endParaRPr kumimoji="0" lang="ru-RU" b="1" i="0" u="none" strike="noStrike" kern="1200" cap="none" spc="0" normalizeH="0" baseline="0" noProof="0" dirty="0">
              <a:ln>
                <a:noFill/>
              </a:ln>
              <a:solidFill>
                <a:srgbClr val="CC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571472" y="857232"/>
            <a:ext cx="3428992" cy="642918"/>
          </a:xfrm>
          <a:prstGeom prst="rect">
            <a:avLst/>
          </a:prstGeom>
          <a:solidFill>
            <a:schemeClr val="bg1"/>
          </a:solidFill>
          <a:ln>
            <a:solidFill>
              <a:srgbClr val="0066CC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dirty="0" smtClean="0">
                <a:solidFill>
                  <a:srgbClr val="0066CC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ЗАТО атомной отрасли Российской Федерации</a:t>
            </a:r>
            <a:endParaRPr kumimoji="0" lang="ru-RU" b="1" i="0" u="none" strike="noStrike" kern="1200" cap="none" spc="0" normalizeH="0" baseline="0" noProof="0" dirty="0">
              <a:ln>
                <a:noFill/>
              </a:ln>
              <a:solidFill>
                <a:srgbClr val="0066CC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3" name="Овал 12"/>
          <p:cNvSpPr/>
          <p:nvPr/>
        </p:nvSpPr>
        <p:spPr>
          <a:xfrm flipV="1">
            <a:off x="1857356" y="3071810"/>
            <a:ext cx="45719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1898977" y="2958751"/>
            <a:ext cx="10001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Северск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Группа 13"/>
          <p:cNvGrpSpPr/>
          <p:nvPr/>
        </p:nvGrpSpPr>
        <p:grpSpPr>
          <a:xfrm>
            <a:off x="5786446" y="1571612"/>
            <a:ext cx="2857520" cy="1865946"/>
            <a:chOff x="5857884" y="1705930"/>
            <a:chExt cx="2857520" cy="1865946"/>
          </a:xfrm>
        </p:grpSpPr>
        <p:pic>
          <p:nvPicPr>
            <p:cNvPr id="17" name="Рисунок 16"/>
            <p:cNvPicPr/>
            <p:nvPr/>
          </p:nvPicPr>
          <p:blipFill>
            <a:blip r:embed="rId3"/>
            <a:srcRect t="7973" r="50839" b="29840"/>
            <a:stretch>
              <a:fillRect/>
            </a:stretch>
          </p:blipFill>
          <p:spPr bwMode="auto">
            <a:xfrm>
              <a:off x="5857884" y="1705930"/>
              <a:ext cx="2643206" cy="18659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Овал 17"/>
            <p:cNvSpPr/>
            <p:nvPr/>
          </p:nvSpPr>
          <p:spPr>
            <a:xfrm flipV="1">
              <a:off x="7703842" y="3195636"/>
              <a:ext cx="45719" cy="45719"/>
            </a:xfrm>
            <a:prstGeom prst="ellipse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7715272" y="3214686"/>
              <a:ext cx="100013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400" b="1" dirty="0" smtClean="0">
                  <a:latin typeface="Times New Roman" pitchFamily="18" charset="0"/>
                  <a:cs typeface="Times New Roman" pitchFamily="18" charset="0"/>
                </a:rPr>
                <a:t>Северск</a:t>
              </a:r>
              <a:endParaRPr lang="ru-RU" sz="14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aphicFrame>
        <p:nvGraphicFramePr>
          <p:cNvPr id="16" name="Диаграмма 15"/>
          <p:cNvGraphicFramePr/>
          <p:nvPr/>
        </p:nvGraphicFramePr>
        <p:xfrm>
          <a:off x="4595802" y="3429000"/>
          <a:ext cx="4548198" cy="3429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cxnSp>
        <p:nvCxnSpPr>
          <p:cNvPr id="22" name="Прямая соединительная линия 21"/>
          <p:cNvCxnSpPr/>
          <p:nvPr/>
        </p:nvCxnSpPr>
        <p:spPr>
          <a:xfrm rot="10800000">
            <a:off x="5173984" y="5094091"/>
            <a:ext cx="3786214" cy="1588"/>
          </a:xfrm>
          <a:prstGeom prst="line">
            <a:avLst/>
          </a:prstGeom>
          <a:ln>
            <a:solidFill>
              <a:srgbClr val="C0000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rot="10800000">
            <a:off x="5176304" y="4838919"/>
            <a:ext cx="3786214" cy="1588"/>
          </a:xfrm>
          <a:prstGeom prst="line">
            <a:avLst/>
          </a:prstGeom>
          <a:ln>
            <a:solidFill>
              <a:srgbClr val="6699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rot="10800000">
            <a:off x="5174813" y="4946450"/>
            <a:ext cx="3786214" cy="1588"/>
          </a:xfrm>
          <a:prstGeom prst="line">
            <a:avLst/>
          </a:prstGeom>
          <a:ln>
            <a:solidFill>
              <a:srgbClr val="00B0F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7286644" y="3942879"/>
            <a:ext cx="164307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i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Средняя по области</a:t>
            </a:r>
            <a:endParaRPr lang="ru-RU" sz="1000" b="1" i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7" name="Прямая со стрелкой 26"/>
          <p:cNvCxnSpPr/>
          <p:nvPr/>
        </p:nvCxnSpPr>
        <p:spPr>
          <a:xfrm rot="5400000" flipH="1" flipV="1">
            <a:off x="7107414" y="4462628"/>
            <a:ext cx="645800" cy="1588"/>
          </a:xfrm>
          <a:prstGeom prst="straightConnector1">
            <a:avLst/>
          </a:prstGeom>
          <a:ln>
            <a:solidFill>
              <a:srgbClr val="CC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7618116" y="4132902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Средняя по городским округам</a:t>
            </a:r>
            <a:endParaRPr lang="ru-RU" sz="1000" b="1" i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0" name="Прямая со стрелкой 29"/>
          <p:cNvCxnSpPr/>
          <p:nvPr/>
        </p:nvCxnSpPr>
        <p:spPr>
          <a:xfrm rot="5400000" flipH="1" flipV="1">
            <a:off x="7549324" y="4691018"/>
            <a:ext cx="475566" cy="794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4" name="Диаграмма 33"/>
          <p:cNvGraphicFramePr/>
          <p:nvPr/>
        </p:nvGraphicFramePr>
        <p:xfrm>
          <a:off x="0" y="3786190"/>
          <a:ext cx="4214810" cy="30718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35" name="Прямая соединительная линия 34"/>
          <p:cNvCxnSpPr/>
          <p:nvPr/>
        </p:nvCxnSpPr>
        <p:spPr>
          <a:xfrm rot="10800000" flipV="1">
            <a:off x="481944" y="5050527"/>
            <a:ext cx="3447115" cy="12920"/>
          </a:xfrm>
          <a:prstGeom prst="line">
            <a:avLst/>
          </a:prstGeom>
          <a:ln>
            <a:solidFill>
              <a:srgbClr val="C0000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 rot="10800000">
            <a:off x="477176" y="4917146"/>
            <a:ext cx="3451883" cy="4762"/>
          </a:xfrm>
          <a:prstGeom prst="line">
            <a:avLst/>
          </a:prstGeom>
          <a:ln>
            <a:solidFill>
              <a:srgbClr val="6699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2857488" y="4429132"/>
            <a:ext cx="164307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i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Средняя по ЗАТО</a:t>
            </a:r>
            <a:endParaRPr lang="ru-RU" sz="1000" b="1" i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4" name="Прямая со стрелкой 43"/>
          <p:cNvCxnSpPr/>
          <p:nvPr/>
        </p:nvCxnSpPr>
        <p:spPr>
          <a:xfrm rot="5400000" flipH="1" flipV="1">
            <a:off x="3607825" y="4750365"/>
            <a:ext cx="214314" cy="476"/>
          </a:xfrm>
          <a:prstGeom prst="straightConnector1">
            <a:avLst/>
          </a:prstGeom>
          <a:ln>
            <a:solidFill>
              <a:srgbClr val="CC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6">
      <a:dk1>
        <a:sysClr val="windowText" lastClr="000000"/>
      </a:dk1>
      <a:lt1>
        <a:sysClr val="window" lastClr="FFFFFF"/>
      </a:lt1>
      <a:dk2>
        <a:srgbClr val="575F6D"/>
      </a:dk2>
      <a:lt2>
        <a:srgbClr val="FDF5D5"/>
      </a:lt2>
      <a:accent1>
        <a:srgbClr val="3399FF"/>
      </a:accent1>
      <a:accent2>
        <a:srgbClr val="7598D9"/>
      </a:accent2>
      <a:accent3>
        <a:srgbClr val="B32C16"/>
      </a:accent3>
      <a:accent4>
        <a:srgbClr val="FF3300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1701</TotalTime>
  <Words>5510</Words>
  <Application>Microsoft Office PowerPoint</Application>
  <PresentationFormat>Экран (4:3)</PresentationFormat>
  <Paragraphs>1412</Paragraphs>
  <Slides>52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52</vt:i4>
      </vt:variant>
    </vt:vector>
  </HeadingPairs>
  <TitlesOfParts>
    <vt:vector size="54" baseType="lpstr">
      <vt:lpstr>Тема Office</vt:lpstr>
      <vt:lpstr>Специальное оформление</vt:lpstr>
      <vt:lpstr>БЮДЖЕТ ДЛЯ ГРАЖДАН ПО ОТЧЕТУ ОБ ИСПОЛНЕНИИ  БЮДЖЕТА ЗАТО СЕВЕРСК ЗА 2017 ГОД</vt:lpstr>
      <vt:lpstr>Слайд 2</vt:lpstr>
      <vt:lpstr>ОСНОВНЫЕ ПОКАЗАТЕЛИ  СОЦИАЛЬНО-ЭКОНОМИЧЕСКОГО РАЗВИТИЯ</vt:lpstr>
      <vt:lpstr>ОСНОВНЫЕ ИТОГИ БЮДЖЕТНОЙ ПОЛИТИКИ</vt:lpstr>
      <vt:lpstr>ОСНОВНЫЕ ИТОГИ БЮДЖЕТНОЙ ПОЛИТИКИ</vt:lpstr>
      <vt:lpstr>ОСНОВНЫЕ ИТОГИ БЮДЖЕТНОЙ ПОЛИТИКИ (В ОБЛАСТИ ДОХОДОВ)</vt:lpstr>
      <vt:lpstr>Слайд 7</vt:lpstr>
      <vt:lpstr>Слайд 8</vt:lpstr>
      <vt:lpstr>ИСТОЧНИКИ ФИНАНСИРОВАНИЯ ДЕФИЦИТА</vt:lpstr>
      <vt:lpstr>Слайд 10</vt:lpstr>
      <vt:lpstr>СТРУКТУРА И ДИНАМИКА ДОХОДОВ</vt:lpstr>
      <vt:lpstr>НАЛОГОВЫЕ ДОХОДЫ</vt:lpstr>
      <vt:lpstr>НЕНАЛОГОВЫЕ ДОХОДЫ</vt:lpstr>
      <vt:lpstr>Слайд 14</vt:lpstr>
      <vt:lpstr>МЕЖБЮДЖЕТНЫЕ ТРАНСФЕРТЫ</vt:lpstr>
      <vt:lpstr>Слайд 16</vt:lpstr>
      <vt:lpstr>Программы, направленные на модернизацию городской среды и инженерных инфраструктур, в том числе на внегородских территориях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Программы, направленные на модернизацию социальных инфраструктур, обеспечивающих оказание государственных и муниципальных услуг в условиях бюджетных ограничений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Программы, направленные на обеспечение развития человеческого потенциала и преодоление социального пессимизма</vt:lpstr>
      <vt:lpstr>Слайд 42</vt:lpstr>
      <vt:lpstr>Слайд 43</vt:lpstr>
      <vt:lpstr>Слайд 44</vt:lpstr>
      <vt:lpstr>Слайд 45</vt:lpstr>
      <vt:lpstr>Программы, направленные на диверсификацию экономики и развитие высокотехнологичных видов деятельности</vt:lpstr>
      <vt:lpstr>Слайд 47</vt:lpstr>
      <vt:lpstr>Слайд 48</vt:lpstr>
      <vt:lpstr>Программы, направленные на совершенствование действующей системы муниципального управления</vt:lpstr>
      <vt:lpstr>Слайд 50</vt:lpstr>
      <vt:lpstr>Слайд 51</vt:lpstr>
      <vt:lpstr>СРАВНЕНИЕ БЮДЖЕТНОЙ ОБЕСПЕЧЕННОСТИ ЗАТО СЕВЕРСК  С ДРУГИМИ МУНИЦИПАЛЬНЫМИ ОБРАЗОВАНИЯМИ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презентации</dc:title>
  <dc:creator>Admin</dc:creator>
  <cp:lastModifiedBy>Holosha</cp:lastModifiedBy>
  <cp:revision>157</cp:revision>
  <dcterms:created xsi:type="dcterms:W3CDTF">2011-11-28T19:44:49Z</dcterms:created>
  <dcterms:modified xsi:type="dcterms:W3CDTF">2018-06-22T07:55:47Z</dcterms:modified>
</cp:coreProperties>
</file>