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notesSlides/notesSlide2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4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8.xml" ContentType="application/vnd.openxmlformats-officedocument.presentationml.notesSlide+xml"/>
  <Override PartName="/ppt/charts/chart3.xml" ContentType="application/vnd.openxmlformats-officedocument.drawingml.chart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73" r:id="rId1"/>
  </p:sldMasterIdLst>
  <p:notesMasterIdLst>
    <p:notesMasterId r:id="rId57"/>
  </p:notesMasterIdLst>
  <p:handoutMasterIdLst>
    <p:handoutMasterId r:id="rId58"/>
  </p:handoutMasterIdLst>
  <p:sldIdLst>
    <p:sldId id="478" r:id="rId2"/>
    <p:sldId id="475" r:id="rId3"/>
    <p:sldId id="261" r:id="rId4"/>
    <p:sldId id="334" r:id="rId5"/>
    <p:sldId id="469" r:id="rId6"/>
    <p:sldId id="434" r:id="rId7"/>
    <p:sldId id="448" r:id="rId8"/>
    <p:sldId id="289" r:id="rId9"/>
    <p:sldId id="446" r:id="rId10"/>
    <p:sldId id="470" r:id="rId11"/>
    <p:sldId id="447" r:id="rId12"/>
    <p:sldId id="471" r:id="rId13"/>
    <p:sldId id="427" r:id="rId14"/>
    <p:sldId id="440" r:id="rId15"/>
    <p:sldId id="441" r:id="rId16"/>
    <p:sldId id="442" r:id="rId17"/>
    <p:sldId id="278" r:id="rId18"/>
    <p:sldId id="443" r:id="rId19"/>
    <p:sldId id="348" r:id="rId20"/>
    <p:sldId id="433" r:id="rId21"/>
    <p:sldId id="432" r:id="rId22"/>
    <p:sldId id="472" r:id="rId23"/>
    <p:sldId id="362" r:id="rId24"/>
    <p:sldId id="459" r:id="rId25"/>
    <p:sldId id="436" r:id="rId26"/>
    <p:sldId id="445" r:id="rId27"/>
    <p:sldId id="450" r:id="rId28"/>
    <p:sldId id="460" r:id="rId29"/>
    <p:sldId id="354" r:id="rId30"/>
    <p:sldId id="318" r:id="rId31"/>
    <p:sldId id="370" r:id="rId32"/>
    <p:sldId id="461" r:id="rId33"/>
    <p:sldId id="327" r:id="rId34"/>
    <p:sldId id="282" r:id="rId35"/>
    <p:sldId id="463" r:id="rId36"/>
    <p:sldId id="321" r:id="rId37"/>
    <p:sldId id="298" r:id="rId38"/>
    <p:sldId id="351" r:id="rId39"/>
    <p:sldId id="309" r:id="rId40"/>
    <p:sldId id="329" r:id="rId41"/>
    <p:sldId id="326" r:id="rId42"/>
    <p:sldId id="356" r:id="rId43"/>
    <p:sldId id="311" r:id="rId44"/>
    <p:sldId id="331" r:id="rId45"/>
    <p:sldId id="325" r:id="rId46"/>
    <p:sldId id="307" r:id="rId47"/>
    <p:sldId id="476" r:id="rId48"/>
    <p:sldId id="464" r:id="rId49"/>
    <p:sldId id="328" r:id="rId50"/>
    <p:sldId id="479" r:id="rId51"/>
    <p:sldId id="315" r:id="rId52"/>
    <p:sldId id="465" r:id="rId53"/>
    <p:sldId id="477" r:id="rId54"/>
    <p:sldId id="344" r:id="rId55"/>
    <p:sldId id="330" r:id="rId56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 userDrawn="1">
          <p15:clr>
            <a:srgbClr val="A4A3A4"/>
          </p15:clr>
        </p15:guide>
        <p15:guide id="2" pos="212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A3CE"/>
    <a:srgbClr val="FF0066"/>
    <a:srgbClr val="993366"/>
    <a:srgbClr val="76C0D4"/>
    <a:srgbClr val="BEB0D0"/>
    <a:srgbClr val="C7C7C7"/>
    <a:srgbClr val="BFE2EB"/>
    <a:srgbClr val="A8B0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69" autoAdjust="0"/>
    <p:restoredTop sz="93237" autoAdjust="0"/>
  </p:normalViewPr>
  <p:slideViewPr>
    <p:cSldViewPr>
      <p:cViewPr varScale="1">
        <p:scale>
          <a:sx n="83" d="100"/>
          <a:sy n="83" d="100"/>
        </p:scale>
        <p:origin x="1162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48" y="-84"/>
      </p:cViewPr>
      <p:guideLst>
        <p:guide orient="horz" pos="3107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UniBudget81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57150">
              <a:noFill/>
            </a:ln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57150">
                <a:noFill/>
              </a:ln>
              <a:effectLst/>
            </c:spPr>
          </c:dPt>
          <c:cat>
            <c:strRef>
              <c:f>Лист1!$A$2</c:f>
              <c:strCache>
                <c:ptCount val="1"/>
                <c:pt idx="0">
                  <c:v>Кв.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8.1999999999999993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8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38100"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  <c:userShapes r:id="rId5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329308836395525"/>
          <c:y val="2.5791776027996663E-2"/>
          <c:w val="0.58174715660542808"/>
          <c:h val="0.96957859434237392"/>
        </c:manualLayout>
      </c:layout>
      <c:doughnutChart>
        <c:varyColors val="1"/>
        <c:ser>
          <c:idx val="0"/>
          <c:order val="0"/>
          <c:spPr>
            <a:solidFill>
              <a:schemeClr val="accent3">
                <a:lumMod val="50000"/>
              </a:schemeClr>
            </a:solidFill>
            <a:effectLst>
              <a:outerShdw blurRad="40000" dist="23000" dir="19800000" rotWithShape="0">
                <a:srgbClr val="000000">
                  <a:alpha val="35000"/>
                </a:srgbClr>
              </a:outerShdw>
            </a:effectLst>
          </c:spPr>
          <c:explosion val="25"/>
          <c:dPt>
            <c:idx val="0"/>
            <c:bubble3D val="0"/>
            <c:explosion val="11"/>
            <c:spPr>
              <a:solidFill>
                <a:schemeClr val="accent4">
                  <a:lumMod val="75000"/>
                </a:schemeClr>
              </a:solidFill>
              <a:effectLst>
                <a:outerShdw blurRad="40000" dist="23000" dir="19800000" rotWithShape="0">
                  <a:srgbClr val="000000">
                    <a:alpha val="35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/>
              <a:lstStyle/>
              <a:p>
                <a:pPr>
                  <a:defRPr b="1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[UniBudget81]Лист1!$Q$3:$Q$4</c:f>
              <c:strCache>
                <c:ptCount val="2"/>
                <c:pt idx="0">
                  <c:v>Средства бюджета</c:v>
                </c:pt>
                <c:pt idx="1">
                  <c:v>Родительская плата</c:v>
                </c:pt>
              </c:strCache>
            </c:strRef>
          </c:cat>
          <c:val>
            <c:numRef>
              <c:f>[UniBudget81]Лист1!$R$3:$R$4</c:f>
              <c:numCache>
                <c:formatCode>General</c:formatCode>
                <c:ptCount val="2"/>
                <c:pt idx="0">
                  <c:v>1020.6</c:v>
                </c:pt>
                <c:pt idx="1">
                  <c:v>116.9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105"/>
        <c:holeSize val="21"/>
      </c:doughnutChart>
    </c:plotArea>
    <c:legend>
      <c:legendPos val="r"/>
      <c:layout>
        <c:manualLayout>
          <c:xMode val="edge"/>
          <c:yMode val="edge"/>
          <c:x val="0.50937073490813645"/>
          <c:y val="3.7983377077865796E-2"/>
          <c:w val="0.39896259842519682"/>
          <c:h val="0.18329250510352874"/>
        </c:manualLayout>
      </c:layout>
      <c:overlay val="0"/>
      <c:txPr>
        <a:bodyPr/>
        <a:lstStyle/>
        <a:p>
          <a:pPr>
            <a:defRPr sz="12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ln>
      <a:noFill/>
    </a:ln>
  </c:sp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4">
                  <a:lumMod val="50000"/>
                </a:schemeClr>
              </a:solidFill>
            </a:ln>
          </c:spPr>
          <c:marker>
            <c:symbol val="diamond"/>
            <c:size val="2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2.0645164087059766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0645164087059797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8494631580002586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236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2018</c:v>
                </c:pt>
                <c:pt idx="1">
                  <c:v>план 2019</c:v>
                </c:pt>
                <c:pt idx="2">
                  <c:v>факт 2019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33.9</c:v>
                </c:pt>
                <c:pt idx="1">
                  <c:v>33.9</c:v>
                </c:pt>
                <c:pt idx="2">
                  <c:v>33.9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64298296"/>
        <c:axId val="464297904"/>
      </c:lineChart>
      <c:catAx>
        <c:axId val="4642982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464297904"/>
        <c:crosses val="autoZero"/>
        <c:auto val="1"/>
        <c:lblAlgn val="ctr"/>
        <c:lblOffset val="100"/>
        <c:noMultiLvlLbl val="0"/>
      </c:catAx>
      <c:valAx>
        <c:axId val="46429790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464298296"/>
        <c:crosses val="autoZero"/>
        <c:crossBetween val="between"/>
      </c:valAx>
      <c:spPr>
        <a:noFill/>
        <a:ln w="25318">
          <a:noFill/>
        </a:ln>
      </c:spPr>
    </c:plotArea>
    <c:plotVisOnly val="1"/>
    <c:dispBlanksAs val="gap"/>
    <c:showDLblsOverMax val="0"/>
  </c:chart>
  <c:txPr>
    <a:bodyPr/>
    <a:lstStyle/>
    <a:p>
      <a:pPr>
        <a:defRPr sz="788">
          <a:latin typeface="Comic Sans MS" panose="030F0702030302020204" pitchFamily="66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image" Target="../media/image41.jpeg"/><Relationship Id="rId4" Type="http://schemas.openxmlformats.org/officeDocument/2006/relationships/image" Target="../media/image44.jpe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image" Target="../media/image48.jpeg"/><Relationship Id="rId4" Type="http://schemas.openxmlformats.org/officeDocument/2006/relationships/image" Target="../media/image51.jpe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image" Target="../media/image41.jpeg"/><Relationship Id="rId4" Type="http://schemas.openxmlformats.org/officeDocument/2006/relationships/image" Target="../media/image44.jpe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image" Target="../media/image48.jpeg"/><Relationship Id="rId4" Type="http://schemas.openxmlformats.org/officeDocument/2006/relationships/image" Target="../media/image5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B9F5ED-2F13-4E7F-A535-FACBB5258C84}" type="doc">
      <dgm:prSet loTypeId="urn:microsoft.com/office/officeart/2008/layout/VerticalCurved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D9A65E7-B306-42AD-B6A2-FACD57DBE1CE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предоставления общедоступного и бесплатного дошкольного, общего, дополнительного образования детей (за исключением расходов по ФГОС), обеспечение организации отдыха детей в каникулярное время</a:t>
          </a:r>
          <a:endParaRPr lang="ru-RU" sz="13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E7749B-40C9-4B5C-8BF1-200D29866E80}" type="parTrans" cxnId="{0AD925F3-F705-4302-BD38-9B947131226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C3248C-972E-475D-9A70-389B35C3A55B}" type="sibTrans" cxnId="{0AD925F3-F705-4302-BD38-9B947131226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37365C-FB2A-47AD-98BA-6AC0222849C9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библиотечного обслуживания, досуга, обеспечения услугами организаций культуры, сохранение, использование и популяризация объектов культурного наследия</a:t>
          </a:r>
          <a:endParaRPr lang="ru-RU" sz="13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8ECCAD-FF67-41F7-A01F-2BD3B9565B0B}" type="parTrans" cxnId="{90A00992-440D-43A0-9327-22A876A3A4D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A53390-2803-465B-A35B-75AC37B17B45}" type="sibTrans" cxnId="{90A00992-440D-43A0-9327-22A876A3A4D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7867F7-AE9B-4EF4-A437-55B2EF45B4F0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Дорожная деятельность в отношении дорог местного значения, обеспечение безопасности дорожного движения, создание условий для предоставления транспортных услуг, организация транспортного обслуживания 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F9338E-371B-4B9A-BE45-37FB6B03E34A}" type="parTrans" cxnId="{79BE5161-F31E-4A7D-AB7A-E9D492E8AB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E85BB7-EBD3-4D31-927C-993F012130B0}" type="sibTrans" cxnId="{79BE5161-F31E-4A7D-AB7A-E9D492E8AB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88527E-7025-419A-A1CB-EEEBAD2E8384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Участие в предупреждении и ликвидации последствий ЧС, обеспечение первичных мер пожарной безопасности, осуществление мероприятий по защите населения и территории от ЧС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7847B5-67F8-4D88-BA2C-7031F3AEC9FA}" type="parTrans" cxnId="{BFC18471-0769-4707-B0F9-087B9F63B70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2B4F83-3DE4-43A0-8502-35218848AC37}" type="sibTrans" cxnId="{BFC18471-0769-4707-B0F9-087B9F63B70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C87D9-475A-4CC5-ADF2-C1724CE60E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377A20-DFC8-430D-A1C8-91FD3C884038}" type="parTrans" cxnId="{A93D5CB3-7A59-485E-84B4-6343D658E385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ABD8A4-3A38-4B14-94AC-D30BF451CFBA}" type="sibTrans" cxnId="{A93D5CB3-7A59-485E-84B4-6343D658E385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2C291D-1956-4F30-888F-46CACBB927D2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B3DB0F-50CC-4AE4-A37D-A337AB471EDE}" type="parTrans" cxnId="{DC7FA6C1-F1FF-4E90-AE73-3A7ACDE5300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554578-7CD1-4681-8A20-E5697223FBEE}" type="sibTrans" cxnId="{DC7FA6C1-F1FF-4E90-AE73-3A7ACDE5300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2EF71E-8443-4E49-A3BE-9951D45D48C6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2DA41B-9811-441E-AB1E-714A4E99E220}" type="parTrans" cxnId="{066ECEAF-C173-48C0-8FB5-62C4FD1A2C84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333511-E40D-4705-8A3D-29A18CE50EF2}" type="sibTrans" cxnId="{066ECEAF-C173-48C0-8FB5-62C4FD1A2C84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A0C0BC-FF8A-4F76-90B9-9B5B187F28BA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Осуществление контроля в области охраны особо охраняемых природных территорий местного значения, обеспечение безопасности людей на водных объектах, создание условий для деятельности народных дружин</a:t>
          </a:r>
          <a:endParaRPr lang="ru-RU" sz="1200" b="1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095323AA-539D-4060-840D-8101F5415341}" type="parTrans" cxnId="{1AB54170-EDF2-43C0-8B26-9DEFC1BCE96A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11C3CF-C2DD-4BE5-8E08-5FD35DC79CAF}" type="sibTrans" cxnId="{1AB54170-EDF2-43C0-8B26-9DEFC1BCE96A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D6394C-43FB-49F3-9B79-B91A39B7F9A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DAC3B1-FCA4-489E-9628-24EE46FB3382}" type="parTrans" cxnId="{4D5BC220-3280-48E0-90CB-9D4CA5F315D0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AFC381-53AA-4849-81AA-EA61EF1DE46A}" type="sibTrans" cxnId="{4D5BC220-3280-48E0-90CB-9D4CA5F315D0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BB4C8E-DE79-4213-BF1C-5210C998DAB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279741-88F4-4C78-A1CC-0698AE6791E6}" type="parTrans" cxnId="{B34DB8CF-302C-4C8C-966F-E7B8175B73A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AFCCF6-3948-43F2-A986-8B38BA3D0418}" type="sibTrans" cxnId="{B34DB8CF-302C-4C8C-966F-E7B8175B73A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92E3C4-29FA-4885-AC77-61745C2B1EA3}">
      <dgm:prSet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благоустройства, содержание мест захоронения, организации деятельности по накоплению, сбору, транспортированию, обработке, утилизации твердых коммунальных отходов   </a:t>
          </a:r>
          <a:endParaRPr lang="ru-RU" sz="1300" b="1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53B344DE-D2F1-4A51-84F4-544C8771DFBA}" type="parTrans" cxnId="{20FDFC24-72AE-42A7-9621-427597FB11F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2D7952-2E8D-43BA-8771-230CB21234F0}" type="sibTrans" cxnId="{20FDFC24-72AE-42A7-9621-427597FB11F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1B3948-5588-4BB0-AE4D-B66F178DBF3A}">
      <dgm:prSet custT="1"/>
      <dgm:spPr/>
      <dgm:t>
        <a:bodyPr/>
        <a:lstStyle/>
        <a:p>
          <a:r>
            <a:rPr lang="ru-RU" sz="1300" b="1" i="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Содействие развитию малого и среднего предпринимательства, оказание поддержки социально ориентированным некоммерческим организациям</a:t>
          </a:r>
          <a:endParaRPr lang="ru-RU" sz="1300" b="1" i="0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40C947F3-5756-48B8-9D19-D63F8CC5CA6F}" type="parTrans" cxnId="{C70CABB7-659F-47E4-BF0B-B51D9D7C71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133856-EA19-4A82-832E-79D62EEFF380}" type="sibTrans" cxnId="{C70CABB7-659F-47E4-BF0B-B51D9D7C71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7D0F79-3E60-408D-B326-F74F50B33FF7}" type="pres">
      <dgm:prSet presAssocID="{F6B9F5ED-2F13-4E7F-A535-FACBB5258C8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27A81C1-B298-48E1-B5DD-D11462F8C35B}" type="pres">
      <dgm:prSet presAssocID="{F6B9F5ED-2F13-4E7F-A535-FACBB5258C84}" presName="Name1" presStyleCnt="0"/>
      <dgm:spPr/>
      <dgm:t>
        <a:bodyPr/>
        <a:lstStyle/>
        <a:p>
          <a:endParaRPr lang="ru-RU"/>
        </a:p>
      </dgm:t>
    </dgm:pt>
    <dgm:pt modelId="{3AF8B58C-A8A4-4F1D-B9B4-822FFD993CA5}" type="pres">
      <dgm:prSet presAssocID="{F6B9F5ED-2F13-4E7F-A535-FACBB5258C84}" presName="cycle" presStyleCnt="0"/>
      <dgm:spPr/>
      <dgm:t>
        <a:bodyPr/>
        <a:lstStyle/>
        <a:p>
          <a:endParaRPr lang="ru-RU"/>
        </a:p>
      </dgm:t>
    </dgm:pt>
    <dgm:pt modelId="{767B119A-95B0-4A3D-A238-3880BCC3AF71}" type="pres">
      <dgm:prSet presAssocID="{F6B9F5ED-2F13-4E7F-A535-FACBB5258C84}" presName="srcNode" presStyleLbl="node1" presStyleIdx="0" presStyleCnt="7"/>
      <dgm:spPr/>
      <dgm:t>
        <a:bodyPr/>
        <a:lstStyle/>
        <a:p>
          <a:endParaRPr lang="ru-RU"/>
        </a:p>
      </dgm:t>
    </dgm:pt>
    <dgm:pt modelId="{72733250-0D29-4392-8104-EAD95BA29CE3}" type="pres">
      <dgm:prSet presAssocID="{F6B9F5ED-2F13-4E7F-A535-FACBB5258C84}" presName="conn" presStyleLbl="parChTrans1D2" presStyleIdx="0" presStyleCnt="1"/>
      <dgm:spPr/>
      <dgm:t>
        <a:bodyPr/>
        <a:lstStyle/>
        <a:p>
          <a:endParaRPr lang="ru-RU"/>
        </a:p>
      </dgm:t>
    </dgm:pt>
    <dgm:pt modelId="{DD7728BF-E4E1-472C-9735-BE7DBBECE2EF}" type="pres">
      <dgm:prSet presAssocID="{F6B9F5ED-2F13-4E7F-A535-FACBB5258C84}" presName="extraNode" presStyleLbl="node1" presStyleIdx="0" presStyleCnt="7"/>
      <dgm:spPr/>
      <dgm:t>
        <a:bodyPr/>
        <a:lstStyle/>
        <a:p>
          <a:endParaRPr lang="ru-RU"/>
        </a:p>
      </dgm:t>
    </dgm:pt>
    <dgm:pt modelId="{A153552E-AA9C-4D55-946E-6081A5EDF861}" type="pres">
      <dgm:prSet presAssocID="{F6B9F5ED-2F13-4E7F-A535-FACBB5258C84}" presName="dstNode" presStyleLbl="node1" presStyleIdx="0" presStyleCnt="7"/>
      <dgm:spPr/>
      <dgm:t>
        <a:bodyPr/>
        <a:lstStyle/>
        <a:p>
          <a:endParaRPr lang="ru-RU"/>
        </a:p>
      </dgm:t>
    </dgm:pt>
    <dgm:pt modelId="{ABEE72E0-C3C5-4B99-B47F-63BC6AD86902}" type="pres">
      <dgm:prSet presAssocID="{7D9A65E7-B306-42AD-B6A2-FACD57DBE1CE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1360DF-D9A6-496D-972F-5A3F7FC7B290}" type="pres">
      <dgm:prSet presAssocID="{7D9A65E7-B306-42AD-B6A2-FACD57DBE1CE}" presName="accent_1" presStyleCnt="0"/>
      <dgm:spPr/>
      <dgm:t>
        <a:bodyPr/>
        <a:lstStyle/>
        <a:p>
          <a:endParaRPr lang="ru-RU"/>
        </a:p>
      </dgm:t>
    </dgm:pt>
    <dgm:pt modelId="{CC5E4FB2-D8D3-4E56-BCCC-F5398B774804}" type="pres">
      <dgm:prSet presAssocID="{7D9A65E7-B306-42AD-B6A2-FACD57DBE1CE}" presName="accentRepeatNode" presStyleLbl="solidFgAcc1" presStyleIdx="0" presStyleCnt="7"/>
      <dgm:spPr/>
      <dgm:t>
        <a:bodyPr/>
        <a:lstStyle/>
        <a:p>
          <a:endParaRPr lang="ru-RU"/>
        </a:p>
      </dgm:t>
    </dgm:pt>
    <dgm:pt modelId="{57DEB88E-7D6B-4154-B841-B8B668745DD8}" type="pres">
      <dgm:prSet presAssocID="{5837365C-FB2A-47AD-98BA-6AC0222849C9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391814-1532-4845-AFC6-076E9E93774C}" type="pres">
      <dgm:prSet presAssocID="{5837365C-FB2A-47AD-98BA-6AC0222849C9}" presName="accent_2" presStyleCnt="0"/>
      <dgm:spPr/>
      <dgm:t>
        <a:bodyPr/>
        <a:lstStyle/>
        <a:p>
          <a:endParaRPr lang="ru-RU"/>
        </a:p>
      </dgm:t>
    </dgm:pt>
    <dgm:pt modelId="{84F31E77-093B-42D8-A7D9-B19507BFD5ED}" type="pres">
      <dgm:prSet presAssocID="{5837365C-FB2A-47AD-98BA-6AC0222849C9}" presName="accentRepeatNode" presStyleLbl="solidFgAcc1" presStyleIdx="1" presStyleCnt="7" custScaleX="65055"/>
      <dgm:spPr/>
      <dgm:t>
        <a:bodyPr/>
        <a:lstStyle/>
        <a:p>
          <a:endParaRPr lang="ru-RU"/>
        </a:p>
      </dgm:t>
    </dgm:pt>
    <dgm:pt modelId="{5A9308D9-2687-42F0-8CDB-9B1FC82A7EEF}" type="pres">
      <dgm:prSet presAssocID="{AD7867F7-AE9B-4EF4-A437-55B2EF45B4F0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5EDB17-BC42-4F64-AF2F-715E895C5099}" type="pres">
      <dgm:prSet presAssocID="{AD7867F7-AE9B-4EF4-A437-55B2EF45B4F0}" presName="accent_3" presStyleCnt="0"/>
      <dgm:spPr/>
      <dgm:t>
        <a:bodyPr/>
        <a:lstStyle/>
        <a:p>
          <a:endParaRPr lang="ru-RU"/>
        </a:p>
      </dgm:t>
    </dgm:pt>
    <dgm:pt modelId="{00CCF26C-5CD1-4DB7-B092-FA6DD91BE0E7}" type="pres">
      <dgm:prSet presAssocID="{AD7867F7-AE9B-4EF4-A437-55B2EF45B4F0}" presName="accentRepeatNode" presStyleLbl="solidFgAcc1" presStyleIdx="2" presStyleCnt="7" custScaleX="52029"/>
      <dgm:spPr/>
      <dgm:t>
        <a:bodyPr/>
        <a:lstStyle/>
        <a:p>
          <a:endParaRPr lang="ru-RU"/>
        </a:p>
      </dgm:t>
    </dgm:pt>
    <dgm:pt modelId="{DA9DEC88-5107-45B6-9CF6-3A5DBE2E6101}" type="pres">
      <dgm:prSet presAssocID="{B788527E-7025-419A-A1CB-EEEBAD2E8384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F5D397-8DCD-408E-9649-BE27CDEACDF2}" type="pres">
      <dgm:prSet presAssocID="{B788527E-7025-419A-A1CB-EEEBAD2E8384}" presName="accent_4" presStyleCnt="0"/>
      <dgm:spPr/>
      <dgm:t>
        <a:bodyPr/>
        <a:lstStyle/>
        <a:p>
          <a:endParaRPr lang="ru-RU"/>
        </a:p>
      </dgm:t>
    </dgm:pt>
    <dgm:pt modelId="{0D90CFAF-920A-4A7D-B47B-FAA0E80033FE}" type="pres">
      <dgm:prSet presAssocID="{B788527E-7025-419A-A1CB-EEEBAD2E8384}" presName="accentRepeatNode" presStyleLbl="solidFgAcc1" presStyleIdx="3" presStyleCnt="7" custScaleX="51889"/>
      <dgm:spPr/>
      <dgm:t>
        <a:bodyPr/>
        <a:lstStyle/>
        <a:p>
          <a:endParaRPr lang="ru-RU"/>
        </a:p>
      </dgm:t>
    </dgm:pt>
    <dgm:pt modelId="{0F77941D-0E88-48C4-A872-311AD5F62B14}" type="pres">
      <dgm:prSet presAssocID="{C4A0C0BC-FF8A-4F76-90B9-9B5B187F28BA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40D0EF-40E6-4421-8F8C-E4E35AD91835}" type="pres">
      <dgm:prSet presAssocID="{C4A0C0BC-FF8A-4F76-90B9-9B5B187F28BA}" presName="accent_5" presStyleCnt="0"/>
      <dgm:spPr/>
      <dgm:t>
        <a:bodyPr/>
        <a:lstStyle/>
        <a:p>
          <a:endParaRPr lang="ru-RU"/>
        </a:p>
      </dgm:t>
    </dgm:pt>
    <dgm:pt modelId="{1AE57C26-5D3D-4B49-8F97-ADCA5553EBD2}" type="pres">
      <dgm:prSet presAssocID="{C4A0C0BC-FF8A-4F76-90B9-9B5B187F28BA}" presName="accentRepeatNode" presStyleLbl="solidFgAcc1" presStyleIdx="4" presStyleCnt="7" custScaleX="70514"/>
      <dgm:spPr/>
      <dgm:t>
        <a:bodyPr/>
        <a:lstStyle/>
        <a:p>
          <a:endParaRPr lang="ru-RU"/>
        </a:p>
      </dgm:t>
    </dgm:pt>
    <dgm:pt modelId="{A3C7FA5E-1BA7-4233-AF1E-7E2EFF2AD8E7}" type="pres">
      <dgm:prSet presAssocID="{F41B3948-5588-4BB0-AE4D-B66F178DBF3A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8DD73B-4AE7-4267-B5C5-21104EE14439}" type="pres">
      <dgm:prSet presAssocID="{F41B3948-5588-4BB0-AE4D-B66F178DBF3A}" presName="accent_6" presStyleCnt="0"/>
      <dgm:spPr/>
      <dgm:t>
        <a:bodyPr/>
        <a:lstStyle/>
        <a:p>
          <a:endParaRPr lang="ru-RU"/>
        </a:p>
      </dgm:t>
    </dgm:pt>
    <dgm:pt modelId="{9335228B-2E25-4287-BE18-3D7A55D88B84}" type="pres">
      <dgm:prSet presAssocID="{F41B3948-5588-4BB0-AE4D-B66F178DBF3A}" presName="accentRepeatNode" presStyleLbl="solidFgAcc1" presStyleIdx="5" presStyleCnt="7"/>
      <dgm:spPr/>
      <dgm:t>
        <a:bodyPr/>
        <a:lstStyle/>
        <a:p>
          <a:endParaRPr lang="ru-RU"/>
        </a:p>
      </dgm:t>
    </dgm:pt>
    <dgm:pt modelId="{81B93CFA-B928-403E-887A-EC506EF59520}" type="pres">
      <dgm:prSet presAssocID="{0F92E3C4-29FA-4885-AC77-61745C2B1EA3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6AA121-2A54-4D12-ABF5-73AE4E632ED1}" type="pres">
      <dgm:prSet presAssocID="{0F92E3C4-29FA-4885-AC77-61745C2B1EA3}" presName="accent_7" presStyleCnt="0"/>
      <dgm:spPr/>
      <dgm:t>
        <a:bodyPr/>
        <a:lstStyle/>
        <a:p>
          <a:endParaRPr lang="ru-RU"/>
        </a:p>
      </dgm:t>
    </dgm:pt>
    <dgm:pt modelId="{CC5B09C3-CD9B-478E-B398-7C668BC24D41}" type="pres">
      <dgm:prSet presAssocID="{0F92E3C4-29FA-4885-AC77-61745C2B1EA3}" presName="accentRepeatNode" presStyleLbl="solidFgAcc1" presStyleIdx="6" presStyleCnt="7"/>
      <dgm:spPr/>
      <dgm:t>
        <a:bodyPr/>
        <a:lstStyle/>
        <a:p>
          <a:endParaRPr lang="ru-RU"/>
        </a:p>
      </dgm:t>
    </dgm:pt>
  </dgm:ptLst>
  <dgm:cxnLst>
    <dgm:cxn modelId="{90A00992-440D-43A0-9327-22A876A3A4DD}" srcId="{F6B9F5ED-2F13-4E7F-A535-FACBB5258C84}" destId="{5837365C-FB2A-47AD-98BA-6AC0222849C9}" srcOrd="1" destOrd="0" parTransId="{C78ECCAD-FF67-41F7-A01F-2BD3B9565B0B}" sibTransId="{94A53390-2803-465B-A35B-75AC37B17B45}"/>
    <dgm:cxn modelId="{B34DB8CF-302C-4C8C-966F-E7B8175B73AE}" srcId="{F6B9F5ED-2F13-4E7F-A535-FACBB5258C84}" destId="{D5BB4C8E-DE79-4213-BF1C-5210C998DABF}" srcOrd="7" destOrd="0" parTransId="{92279741-88F4-4C78-A1CC-0698AE6791E6}" sibTransId="{AFAFCCF6-3948-43F2-A986-8B38BA3D0418}"/>
    <dgm:cxn modelId="{A93D5CB3-7A59-485E-84B4-6343D658E385}" srcId="{F6B9F5ED-2F13-4E7F-A535-FACBB5258C84}" destId="{0ADC87D9-475A-4CC5-ADF2-C1724CE60EF8}" srcOrd="8" destOrd="0" parTransId="{84377A20-DFC8-430D-A1C8-91FD3C884038}" sibTransId="{71ABD8A4-3A38-4B14-94AC-D30BF451CFBA}"/>
    <dgm:cxn modelId="{9CDDBFC1-1ADC-48B8-9499-AAFC36E2C59E}" type="presOf" srcId="{5837365C-FB2A-47AD-98BA-6AC0222849C9}" destId="{57DEB88E-7D6B-4154-B841-B8B668745DD8}" srcOrd="0" destOrd="0" presId="urn:microsoft.com/office/officeart/2008/layout/VerticalCurvedList"/>
    <dgm:cxn modelId="{0AD925F3-F705-4302-BD38-9B947131226E}" srcId="{F6B9F5ED-2F13-4E7F-A535-FACBB5258C84}" destId="{7D9A65E7-B306-42AD-B6A2-FACD57DBE1CE}" srcOrd="0" destOrd="0" parTransId="{9BE7749B-40C9-4B5C-8BF1-200D29866E80}" sibTransId="{37C3248C-972E-475D-9A70-389B35C3A55B}"/>
    <dgm:cxn modelId="{1573A181-AB5A-4ACA-A36F-107CFDFD9446}" type="presOf" srcId="{37C3248C-972E-475D-9A70-389B35C3A55B}" destId="{72733250-0D29-4392-8104-EAD95BA29CE3}" srcOrd="0" destOrd="0" presId="urn:microsoft.com/office/officeart/2008/layout/VerticalCurvedList"/>
    <dgm:cxn modelId="{6CFEF80E-172F-4C93-A002-CE89518B6D5E}" type="presOf" srcId="{AD7867F7-AE9B-4EF4-A437-55B2EF45B4F0}" destId="{5A9308D9-2687-42F0-8CDB-9B1FC82A7EEF}" srcOrd="0" destOrd="0" presId="urn:microsoft.com/office/officeart/2008/layout/VerticalCurvedList"/>
    <dgm:cxn modelId="{C70CABB7-659F-47E4-BF0B-B51D9D7C71F8}" srcId="{F6B9F5ED-2F13-4E7F-A535-FACBB5258C84}" destId="{F41B3948-5588-4BB0-AE4D-B66F178DBF3A}" srcOrd="5" destOrd="0" parTransId="{40C947F3-5756-48B8-9D19-D63F8CC5CA6F}" sibTransId="{27133856-EA19-4A82-832E-79D62EEFF380}"/>
    <dgm:cxn modelId="{EBC10719-5FC0-4722-AC6A-2E108327A970}" type="presOf" srcId="{C4A0C0BC-FF8A-4F76-90B9-9B5B187F28BA}" destId="{0F77941D-0E88-48C4-A872-311AD5F62B14}" srcOrd="0" destOrd="0" presId="urn:microsoft.com/office/officeart/2008/layout/VerticalCurvedList"/>
    <dgm:cxn modelId="{A3B1706F-B7D8-448A-B583-FCFEA4C0D1B8}" type="presOf" srcId="{7D9A65E7-B306-42AD-B6A2-FACD57DBE1CE}" destId="{ABEE72E0-C3C5-4B99-B47F-63BC6AD86902}" srcOrd="0" destOrd="0" presId="urn:microsoft.com/office/officeart/2008/layout/VerticalCurvedList"/>
    <dgm:cxn modelId="{1AB54170-EDF2-43C0-8B26-9DEFC1BCE96A}" srcId="{F6B9F5ED-2F13-4E7F-A535-FACBB5258C84}" destId="{C4A0C0BC-FF8A-4F76-90B9-9B5B187F28BA}" srcOrd="4" destOrd="0" parTransId="{095323AA-539D-4060-840D-8101F5415341}" sibTransId="{2511C3CF-C2DD-4BE5-8E08-5FD35DC79CAF}"/>
    <dgm:cxn modelId="{066ECEAF-C173-48C0-8FB5-62C4FD1A2C84}" srcId="{F6B9F5ED-2F13-4E7F-A535-FACBB5258C84}" destId="{5F2EF71E-8443-4E49-A3BE-9951D45D48C6}" srcOrd="11" destOrd="0" parTransId="{A82DA41B-9811-441E-AB1E-714A4E99E220}" sibTransId="{31333511-E40D-4705-8A3D-29A18CE50EF2}"/>
    <dgm:cxn modelId="{DC7FA6C1-F1FF-4E90-AE73-3A7ACDE5300E}" srcId="{F6B9F5ED-2F13-4E7F-A535-FACBB5258C84}" destId="{AE2C291D-1956-4F30-888F-46CACBB927D2}" srcOrd="10" destOrd="0" parTransId="{14B3DB0F-50CC-4AE4-A37D-A337AB471EDE}" sibTransId="{D0554578-7CD1-4681-8A20-E5697223FBEE}"/>
    <dgm:cxn modelId="{79BE5161-F31E-4A7D-AB7A-E9D492E8ABF8}" srcId="{F6B9F5ED-2F13-4E7F-A535-FACBB5258C84}" destId="{AD7867F7-AE9B-4EF4-A437-55B2EF45B4F0}" srcOrd="2" destOrd="0" parTransId="{6AF9338E-371B-4B9A-BE45-37FB6B03E34A}" sibTransId="{EAE85BB7-EBD3-4D31-927C-993F012130B0}"/>
    <dgm:cxn modelId="{0C9D7118-5618-4B8B-B83B-3A3B43C37D2D}" type="presOf" srcId="{B788527E-7025-419A-A1CB-EEEBAD2E8384}" destId="{DA9DEC88-5107-45B6-9CF6-3A5DBE2E6101}" srcOrd="0" destOrd="0" presId="urn:microsoft.com/office/officeart/2008/layout/VerticalCurvedList"/>
    <dgm:cxn modelId="{20FDFC24-72AE-42A7-9621-427597FB11FE}" srcId="{F6B9F5ED-2F13-4E7F-A535-FACBB5258C84}" destId="{0F92E3C4-29FA-4885-AC77-61745C2B1EA3}" srcOrd="6" destOrd="0" parTransId="{53B344DE-D2F1-4A51-84F4-544C8771DFBA}" sibTransId="{F62D7952-2E8D-43BA-8771-230CB21234F0}"/>
    <dgm:cxn modelId="{C41CDD53-8883-41BC-874F-EACCE6A3A522}" type="presOf" srcId="{0F92E3C4-29FA-4885-AC77-61745C2B1EA3}" destId="{81B93CFA-B928-403E-887A-EC506EF59520}" srcOrd="0" destOrd="0" presId="urn:microsoft.com/office/officeart/2008/layout/VerticalCurvedList"/>
    <dgm:cxn modelId="{0E3925D1-70C9-46A2-AA75-17F594DEFAFE}" type="presOf" srcId="{F6B9F5ED-2F13-4E7F-A535-FACBB5258C84}" destId="{407D0F79-3E60-408D-B326-F74F50B33FF7}" srcOrd="0" destOrd="0" presId="urn:microsoft.com/office/officeart/2008/layout/VerticalCurvedList"/>
    <dgm:cxn modelId="{4D5BC220-3280-48E0-90CB-9D4CA5F315D0}" srcId="{F6B9F5ED-2F13-4E7F-A535-FACBB5258C84}" destId="{49D6394C-43FB-49F3-9B79-B91A39B7F9A9}" srcOrd="9" destOrd="0" parTransId="{35DAC3B1-FCA4-489E-9628-24EE46FB3382}" sibTransId="{28AFC381-53AA-4849-81AA-EA61EF1DE46A}"/>
    <dgm:cxn modelId="{BFC18471-0769-4707-B0F9-087B9F63B70B}" srcId="{F6B9F5ED-2F13-4E7F-A535-FACBB5258C84}" destId="{B788527E-7025-419A-A1CB-EEEBAD2E8384}" srcOrd="3" destOrd="0" parTransId="{4A7847B5-67F8-4D88-BA2C-7031F3AEC9FA}" sibTransId="{402B4F83-3DE4-43A0-8502-35218848AC37}"/>
    <dgm:cxn modelId="{27F07C71-05B7-447A-9489-230FE4DAB6E7}" type="presOf" srcId="{F41B3948-5588-4BB0-AE4D-B66F178DBF3A}" destId="{A3C7FA5E-1BA7-4233-AF1E-7E2EFF2AD8E7}" srcOrd="0" destOrd="0" presId="urn:microsoft.com/office/officeart/2008/layout/VerticalCurvedList"/>
    <dgm:cxn modelId="{E296D80F-B660-4F51-A649-7FC1A30B1180}" type="presParOf" srcId="{407D0F79-3E60-408D-B326-F74F50B33FF7}" destId="{A27A81C1-B298-48E1-B5DD-D11462F8C35B}" srcOrd="0" destOrd="0" presId="urn:microsoft.com/office/officeart/2008/layout/VerticalCurvedList"/>
    <dgm:cxn modelId="{A15D1F7F-86A8-4A30-916D-2EF8ED74AE23}" type="presParOf" srcId="{A27A81C1-B298-48E1-B5DD-D11462F8C35B}" destId="{3AF8B58C-A8A4-4F1D-B9B4-822FFD993CA5}" srcOrd="0" destOrd="0" presId="urn:microsoft.com/office/officeart/2008/layout/VerticalCurvedList"/>
    <dgm:cxn modelId="{7FFB3CC8-D2E6-44FD-B7DA-C3D0BFACE9C9}" type="presParOf" srcId="{3AF8B58C-A8A4-4F1D-B9B4-822FFD993CA5}" destId="{767B119A-95B0-4A3D-A238-3880BCC3AF71}" srcOrd="0" destOrd="0" presId="urn:microsoft.com/office/officeart/2008/layout/VerticalCurvedList"/>
    <dgm:cxn modelId="{4C6C0D46-10AB-49F5-AF9F-6A15BF850524}" type="presParOf" srcId="{3AF8B58C-A8A4-4F1D-B9B4-822FFD993CA5}" destId="{72733250-0D29-4392-8104-EAD95BA29CE3}" srcOrd="1" destOrd="0" presId="urn:microsoft.com/office/officeart/2008/layout/VerticalCurvedList"/>
    <dgm:cxn modelId="{98B610DC-4429-452B-91CD-EF5619CB6554}" type="presParOf" srcId="{3AF8B58C-A8A4-4F1D-B9B4-822FFD993CA5}" destId="{DD7728BF-E4E1-472C-9735-BE7DBBECE2EF}" srcOrd="2" destOrd="0" presId="urn:microsoft.com/office/officeart/2008/layout/VerticalCurvedList"/>
    <dgm:cxn modelId="{4975DCF4-4CF0-4A27-8604-1ED7A4225FE0}" type="presParOf" srcId="{3AF8B58C-A8A4-4F1D-B9B4-822FFD993CA5}" destId="{A153552E-AA9C-4D55-946E-6081A5EDF861}" srcOrd="3" destOrd="0" presId="urn:microsoft.com/office/officeart/2008/layout/VerticalCurvedList"/>
    <dgm:cxn modelId="{EC26F487-A923-4303-843A-C75ECBE34F1B}" type="presParOf" srcId="{A27A81C1-B298-48E1-B5DD-D11462F8C35B}" destId="{ABEE72E0-C3C5-4B99-B47F-63BC6AD86902}" srcOrd="1" destOrd="0" presId="urn:microsoft.com/office/officeart/2008/layout/VerticalCurvedList"/>
    <dgm:cxn modelId="{BD83B376-99BB-43D8-AC4A-E25FA02D65D5}" type="presParOf" srcId="{A27A81C1-B298-48E1-B5DD-D11462F8C35B}" destId="{501360DF-D9A6-496D-972F-5A3F7FC7B290}" srcOrd="2" destOrd="0" presId="urn:microsoft.com/office/officeart/2008/layout/VerticalCurvedList"/>
    <dgm:cxn modelId="{D1958A8F-CCD8-4B36-8F58-38012C56F787}" type="presParOf" srcId="{501360DF-D9A6-496D-972F-5A3F7FC7B290}" destId="{CC5E4FB2-D8D3-4E56-BCCC-F5398B774804}" srcOrd="0" destOrd="0" presId="urn:microsoft.com/office/officeart/2008/layout/VerticalCurvedList"/>
    <dgm:cxn modelId="{F209753B-0ABD-41B2-9B67-9757C88848D2}" type="presParOf" srcId="{A27A81C1-B298-48E1-B5DD-D11462F8C35B}" destId="{57DEB88E-7D6B-4154-B841-B8B668745DD8}" srcOrd="3" destOrd="0" presId="urn:microsoft.com/office/officeart/2008/layout/VerticalCurvedList"/>
    <dgm:cxn modelId="{26AA3E93-0E40-440A-B60C-5A987C97448A}" type="presParOf" srcId="{A27A81C1-B298-48E1-B5DD-D11462F8C35B}" destId="{23391814-1532-4845-AFC6-076E9E93774C}" srcOrd="4" destOrd="0" presId="urn:microsoft.com/office/officeart/2008/layout/VerticalCurvedList"/>
    <dgm:cxn modelId="{0EE6F0E8-4301-4788-8EF1-C253AF91B9DB}" type="presParOf" srcId="{23391814-1532-4845-AFC6-076E9E93774C}" destId="{84F31E77-093B-42D8-A7D9-B19507BFD5ED}" srcOrd="0" destOrd="0" presId="urn:microsoft.com/office/officeart/2008/layout/VerticalCurvedList"/>
    <dgm:cxn modelId="{7E45F7E0-89DF-4EEF-A4B3-2D4696FA89AE}" type="presParOf" srcId="{A27A81C1-B298-48E1-B5DD-D11462F8C35B}" destId="{5A9308D9-2687-42F0-8CDB-9B1FC82A7EEF}" srcOrd="5" destOrd="0" presId="urn:microsoft.com/office/officeart/2008/layout/VerticalCurvedList"/>
    <dgm:cxn modelId="{96244F6B-4ECB-4241-BB85-7BA759F85A6A}" type="presParOf" srcId="{A27A81C1-B298-48E1-B5DD-D11462F8C35B}" destId="{BD5EDB17-BC42-4F64-AF2F-715E895C5099}" srcOrd="6" destOrd="0" presId="urn:microsoft.com/office/officeart/2008/layout/VerticalCurvedList"/>
    <dgm:cxn modelId="{543A17AE-3A76-4DAD-916E-AF675820A304}" type="presParOf" srcId="{BD5EDB17-BC42-4F64-AF2F-715E895C5099}" destId="{00CCF26C-5CD1-4DB7-B092-FA6DD91BE0E7}" srcOrd="0" destOrd="0" presId="urn:microsoft.com/office/officeart/2008/layout/VerticalCurvedList"/>
    <dgm:cxn modelId="{A7528B98-B312-4A1A-9727-E19C5CFD9E56}" type="presParOf" srcId="{A27A81C1-B298-48E1-B5DD-D11462F8C35B}" destId="{DA9DEC88-5107-45B6-9CF6-3A5DBE2E6101}" srcOrd="7" destOrd="0" presId="urn:microsoft.com/office/officeart/2008/layout/VerticalCurvedList"/>
    <dgm:cxn modelId="{835D6818-7A7D-4781-81AF-B243EBD267B7}" type="presParOf" srcId="{A27A81C1-B298-48E1-B5DD-D11462F8C35B}" destId="{C5F5D397-8DCD-408E-9649-BE27CDEACDF2}" srcOrd="8" destOrd="0" presId="urn:microsoft.com/office/officeart/2008/layout/VerticalCurvedList"/>
    <dgm:cxn modelId="{2F056BF6-F3AC-448E-A597-421E56D1A879}" type="presParOf" srcId="{C5F5D397-8DCD-408E-9649-BE27CDEACDF2}" destId="{0D90CFAF-920A-4A7D-B47B-FAA0E80033FE}" srcOrd="0" destOrd="0" presId="urn:microsoft.com/office/officeart/2008/layout/VerticalCurvedList"/>
    <dgm:cxn modelId="{8275ED44-D150-4F81-A77C-796A4C8E3B52}" type="presParOf" srcId="{A27A81C1-B298-48E1-B5DD-D11462F8C35B}" destId="{0F77941D-0E88-48C4-A872-311AD5F62B14}" srcOrd="9" destOrd="0" presId="urn:microsoft.com/office/officeart/2008/layout/VerticalCurvedList"/>
    <dgm:cxn modelId="{34CC5AEA-162E-4912-9E2D-7A1D1166BD1D}" type="presParOf" srcId="{A27A81C1-B298-48E1-B5DD-D11462F8C35B}" destId="{2440D0EF-40E6-4421-8F8C-E4E35AD91835}" srcOrd="10" destOrd="0" presId="urn:microsoft.com/office/officeart/2008/layout/VerticalCurvedList"/>
    <dgm:cxn modelId="{8944FE18-133D-44F7-ACAA-0E2497A11E80}" type="presParOf" srcId="{2440D0EF-40E6-4421-8F8C-E4E35AD91835}" destId="{1AE57C26-5D3D-4B49-8F97-ADCA5553EBD2}" srcOrd="0" destOrd="0" presId="urn:microsoft.com/office/officeart/2008/layout/VerticalCurvedList"/>
    <dgm:cxn modelId="{F07789F6-7E3E-4CBF-A873-82ABC1DC5EF3}" type="presParOf" srcId="{A27A81C1-B298-48E1-B5DD-D11462F8C35B}" destId="{A3C7FA5E-1BA7-4233-AF1E-7E2EFF2AD8E7}" srcOrd="11" destOrd="0" presId="urn:microsoft.com/office/officeart/2008/layout/VerticalCurvedList"/>
    <dgm:cxn modelId="{DADB2DAD-54EB-4B98-AA45-1EF1F9DEEBE2}" type="presParOf" srcId="{A27A81C1-B298-48E1-B5DD-D11462F8C35B}" destId="{308DD73B-4AE7-4267-B5C5-21104EE14439}" srcOrd="12" destOrd="0" presId="urn:microsoft.com/office/officeart/2008/layout/VerticalCurvedList"/>
    <dgm:cxn modelId="{FABAFD16-D98B-4469-BA3E-B715D649C0C9}" type="presParOf" srcId="{308DD73B-4AE7-4267-B5C5-21104EE14439}" destId="{9335228B-2E25-4287-BE18-3D7A55D88B84}" srcOrd="0" destOrd="0" presId="urn:microsoft.com/office/officeart/2008/layout/VerticalCurvedList"/>
    <dgm:cxn modelId="{29146D7E-3A18-46ED-9B45-A766A88E5CBF}" type="presParOf" srcId="{A27A81C1-B298-48E1-B5DD-D11462F8C35B}" destId="{81B93CFA-B928-403E-887A-EC506EF59520}" srcOrd="13" destOrd="0" presId="urn:microsoft.com/office/officeart/2008/layout/VerticalCurvedList"/>
    <dgm:cxn modelId="{6B632463-3A1B-43AF-901B-53706FC9B396}" type="presParOf" srcId="{A27A81C1-B298-48E1-B5DD-D11462F8C35B}" destId="{AB6AA121-2A54-4D12-ABF5-73AE4E632ED1}" srcOrd="14" destOrd="0" presId="urn:microsoft.com/office/officeart/2008/layout/VerticalCurvedList"/>
    <dgm:cxn modelId="{A2052F05-7B53-4003-BD1B-F4C9C182EF02}" type="presParOf" srcId="{AB6AA121-2A54-4D12-ABF5-73AE4E632ED1}" destId="{CC5B09C3-CD9B-478E-B398-7C668BC24D4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B4E80F7-C380-48D6-A5D4-2D21FE0F260A}" type="doc">
      <dgm:prSet loTypeId="urn:microsoft.com/office/officeart/2005/8/layout/cycle1" loCatId="cycle" qsTypeId="urn:microsoft.com/office/officeart/2005/8/quickstyle/3d2" qsCatId="3D" csTypeId="urn:microsoft.com/office/officeart/2005/8/colors/colorful4" csCatId="colorful" phldr="1"/>
      <dgm:spPr>
        <a:scene3d>
          <a:camera prst="orthographicFront">
            <a:rot lat="0" lon="0" rev="1800000"/>
          </a:camera>
          <a:lightRig rig="threePt" dir="t"/>
        </a:scene3d>
      </dgm:spPr>
      <dgm:t>
        <a:bodyPr/>
        <a:lstStyle/>
        <a:p>
          <a:endParaRPr lang="ru-RU"/>
        </a:p>
      </dgm:t>
    </dgm:pt>
    <dgm:pt modelId="{6516E64F-2325-4222-A9B6-3C15EE763115}">
      <dgm:prSet phldrT="[Текст]"/>
      <dgm:spPr/>
      <dgm:t>
        <a:bodyPr/>
        <a:lstStyle/>
        <a:p>
          <a:r>
            <a:rPr lang="ru-RU" dirty="0" smtClean="0"/>
            <a:t>Декабрь</a:t>
          </a:r>
          <a:endParaRPr lang="ru-RU" dirty="0"/>
        </a:p>
      </dgm:t>
    </dgm:pt>
    <dgm:pt modelId="{0A737A5D-3EE7-455C-9815-AFF2082E5D0E}" type="parTrans" cxnId="{852D732F-AB4B-4721-9C53-B2AAE5C9A67C}">
      <dgm:prSet/>
      <dgm:spPr/>
      <dgm:t>
        <a:bodyPr/>
        <a:lstStyle/>
        <a:p>
          <a:endParaRPr lang="ru-RU"/>
        </a:p>
      </dgm:t>
    </dgm:pt>
    <dgm:pt modelId="{C480093B-1EEA-45C5-ACF6-0C382CD5EE32}" type="sibTrans" cxnId="{852D732F-AB4B-4721-9C53-B2AAE5C9A67C}">
      <dgm:prSet/>
      <dgm:spPr/>
      <dgm:t>
        <a:bodyPr/>
        <a:lstStyle/>
        <a:p>
          <a:endParaRPr lang="ru-RU"/>
        </a:p>
      </dgm:t>
    </dgm:pt>
    <dgm:pt modelId="{DA69CF27-BB3F-41B1-9212-B14195DE1FAF}">
      <dgm:prSet phldrT="[Текст]"/>
      <dgm:spPr/>
      <dgm:t>
        <a:bodyPr/>
        <a:lstStyle/>
        <a:p>
          <a:r>
            <a:rPr lang="ru-RU" dirty="0" smtClean="0"/>
            <a:t>Январь</a:t>
          </a:r>
          <a:endParaRPr lang="ru-RU" dirty="0"/>
        </a:p>
      </dgm:t>
    </dgm:pt>
    <dgm:pt modelId="{8F49A7A4-9C36-48CE-BCE8-3B435ABAAF9A}" type="parTrans" cxnId="{4B08545D-6395-444D-BC9F-8DCAF72E0A33}">
      <dgm:prSet/>
      <dgm:spPr/>
      <dgm:t>
        <a:bodyPr/>
        <a:lstStyle/>
        <a:p>
          <a:endParaRPr lang="ru-RU"/>
        </a:p>
      </dgm:t>
    </dgm:pt>
    <dgm:pt modelId="{335B97D3-E91A-44AF-9747-040CAE1B1931}" type="sibTrans" cxnId="{4B08545D-6395-444D-BC9F-8DCAF72E0A33}">
      <dgm:prSet/>
      <dgm:spPr/>
      <dgm:t>
        <a:bodyPr/>
        <a:lstStyle/>
        <a:p>
          <a:endParaRPr lang="ru-RU"/>
        </a:p>
      </dgm:t>
    </dgm:pt>
    <dgm:pt modelId="{14A19EFC-B346-40B3-9389-FE61A172BF55}">
      <dgm:prSet phldrT="[Текст]"/>
      <dgm:spPr/>
      <dgm:t>
        <a:bodyPr/>
        <a:lstStyle/>
        <a:p>
          <a:r>
            <a:rPr lang="ru-RU" dirty="0" smtClean="0"/>
            <a:t>Август</a:t>
          </a:r>
          <a:endParaRPr lang="ru-RU" dirty="0"/>
        </a:p>
      </dgm:t>
    </dgm:pt>
    <dgm:pt modelId="{816893F3-DB9E-4FA1-8BDD-AFF30B9E13B0}" type="parTrans" cxnId="{B612141A-7C6A-4110-84DA-E598FB84547C}">
      <dgm:prSet/>
      <dgm:spPr/>
      <dgm:t>
        <a:bodyPr/>
        <a:lstStyle/>
        <a:p>
          <a:endParaRPr lang="ru-RU"/>
        </a:p>
      </dgm:t>
    </dgm:pt>
    <dgm:pt modelId="{1A49F7D4-7CB4-49E6-A880-173114A5C55E}" type="sibTrans" cxnId="{B612141A-7C6A-4110-84DA-E598FB84547C}">
      <dgm:prSet/>
      <dgm:spPr/>
      <dgm:t>
        <a:bodyPr/>
        <a:lstStyle/>
        <a:p>
          <a:endParaRPr lang="ru-RU"/>
        </a:p>
      </dgm:t>
    </dgm:pt>
    <dgm:pt modelId="{4EC2F38D-4B9E-41D8-98C6-82FD817C3171}">
      <dgm:prSet phldrT="[Текст]"/>
      <dgm:spPr/>
      <dgm:t>
        <a:bodyPr/>
        <a:lstStyle/>
        <a:p>
          <a:r>
            <a:rPr lang="ru-RU" dirty="0" smtClean="0"/>
            <a:t>Сентябрь</a:t>
          </a:r>
          <a:endParaRPr lang="ru-RU" dirty="0"/>
        </a:p>
      </dgm:t>
    </dgm:pt>
    <dgm:pt modelId="{98E8D278-5631-4F6D-80B2-A936D387C029}" type="parTrans" cxnId="{EC9CEF69-00B5-4FDC-B66F-B43949048154}">
      <dgm:prSet/>
      <dgm:spPr/>
      <dgm:t>
        <a:bodyPr/>
        <a:lstStyle/>
        <a:p>
          <a:endParaRPr lang="ru-RU"/>
        </a:p>
      </dgm:t>
    </dgm:pt>
    <dgm:pt modelId="{2CA881CF-10E4-437F-B0C9-B744F166C192}" type="sibTrans" cxnId="{EC9CEF69-00B5-4FDC-B66F-B43949048154}">
      <dgm:prSet/>
      <dgm:spPr/>
      <dgm:t>
        <a:bodyPr/>
        <a:lstStyle/>
        <a:p>
          <a:endParaRPr lang="ru-RU"/>
        </a:p>
      </dgm:t>
    </dgm:pt>
    <dgm:pt modelId="{E47E1806-9CA7-4608-8B3D-178DFD5818FA}">
      <dgm:prSet phldrT="[Текст]"/>
      <dgm:spPr/>
      <dgm:t>
        <a:bodyPr/>
        <a:lstStyle/>
        <a:p>
          <a:r>
            <a:rPr lang="ru-RU" dirty="0" smtClean="0"/>
            <a:t>Октябрь</a:t>
          </a:r>
          <a:endParaRPr lang="ru-RU" dirty="0"/>
        </a:p>
      </dgm:t>
    </dgm:pt>
    <dgm:pt modelId="{8B7DE9CE-CD09-4EB7-B3A7-F59EB076C7DD}" type="parTrans" cxnId="{2020B9D0-8A70-4B42-B3B6-14CEA6D57E82}">
      <dgm:prSet/>
      <dgm:spPr/>
      <dgm:t>
        <a:bodyPr/>
        <a:lstStyle/>
        <a:p>
          <a:endParaRPr lang="ru-RU"/>
        </a:p>
      </dgm:t>
    </dgm:pt>
    <dgm:pt modelId="{57E3B552-B133-4797-B88F-231C3978B3FE}" type="sibTrans" cxnId="{2020B9D0-8A70-4B42-B3B6-14CEA6D57E82}">
      <dgm:prSet/>
      <dgm:spPr/>
      <dgm:t>
        <a:bodyPr/>
        <a:lstStyle/>
        <a:p>
          <a:endParaRPr lang="ru-RU"/>
        </a:p>
      </dgm:t>
    </dgm:pt>
    <dgm:pt modelId="{3D645B8D-7157-402B-AC01-79A7FE62BF2F}">
      <dgm:prSet/>
      <dgm:spPr/>
      <dgm:t>
        <a:bodyPr/>
        <a:lstStyle/>
        <a:p>
          <a:r>
            <a:rPr lang="ru-RU" dirty="0" smtClean="0"/>
            <a:t>Июль</a:t>
          </a:r>
          <a:endParaRPr lang="ru-RU" dirty="0"/>
        </a:p>
      </dgm:t>
    </dgm:pt>
    <dgm:pt modelId="{475FCEE1-EE11-472E-A6AA-8A74BB513A6F}" type="parTrans" cxnId="{13552DED-BC2D-4AE8-88AE-200CAECCA1D8}">
      <dgm:prSet/>
      <dgm:spPr/>
      <dgm:t>
        <a:bodyPr/>
        <a:lstStyle/>
        <a:p>
          <a:endParaRPr lang="ru-RU"/>
        </a:p>
      </dgm:t>
    </dgm:pt>
    <dgm:pt modelId="{6C10B059-6476-4A7D-A232-914AA9010F9E}" type="sibTrans" cxnId="{13552DED-BC2D-4AE8-88AE-200CAECCA1D8}">
      <dgm:prSet/>
      <dgm:spPr/>
      <dgm:t>
        <a:bodyPr/>
        <a:lstStyle/>
        <a:p>
          <a:endParaRPr lang="ru-RU"/>
        </a:p>
      </dgm:t>
    </dgm:pt>
    <dgm:pt modelId="{A98C36F1-D83D-4590-ADEF-94CB9C74FC08}">
      <dgm:prSet/>
      <dgm:spPr/>
      <dgm:t>
        <a:bodyPr/>
        <a:lstStyle/>
        <a:p>
          <a:r>
            <a:rPr lang="ru-RU" dirty="0" smtClean="0"/>
            <a:t>Февраль</a:t>
          </a:r>
          <a:endParaRPr lang="ru-RU" dirty="0"/>
        </a:p>
      </dgm:t>
    </dgm:pt>
    <dgm:pt modelId="{4D5E8579-DD75-4276-A798-8AC80BD5D164}" type="parTrans" cxnId="{8F4816BF-76CC-4F8F-A4F9-2F19CDD67B5F}">
      <dgm:prSet/>
      <dgm:spPr/>
      <dgm:t>
        <a:bodyPr/>
        <a:lstStyle/>
        <a:p>
          <a:endParaRPr lang="ru-RU"/>
        </a:p>
      </dgm:t>
    </dgm:pt>
    <dgm:pt modelId="{993D539D-31B1-4906-B9B4-B1EAAE6F81A4}" type="sibTrans" cxnId="{8F4816BF-76CC-4F8F-A4F9-2F19CDD67B5F}">
      <dgm:prSet/>
      <dgm:spPr/>
      <dgm:t>
        <a:bodyPr/>
        <a:lstStyle/>
        <a:p>
          <a:endParaRPr lang="ru-RU"/>
        </a:p>
      </dgm:t>
    </dgm:pt>
    <dgm:pt modelId="{2C96014E-418D-49A1-953D-678C6812776D}">
      <dgm:prSet/>
      <dgm:spPr/>
      <dgm:t>
        <a:bodyPr/>
        <a:lstStyle/>
        <a:p>
          <a:r>
            <a:rPr lang="ru-RU" dirty="0" smtClean="0"/>
            <a:t>Март</a:t>
          </a:r>
          <a:endParaRPr lang="ru-RU" dirty="0"/>
        </a:p>
      </dgm:t>
    </dgm:pt>
    <dgm:pt modelId="{3C2685E8-1E04-4108-A38F-CE26C272074C}" type="parTrans" cxnId="{64AC16F0-EDF9-4066-B0E5-6BF8AB6CF248}">
      <dgm:prSet/>
      <dgm:spPr/>
      <dgm:t>
        <a:bodyPr/>
        <a:lstStyle/>
        <a:p>
          <a:endParaRPr lang="ru-RU"/>
        </a:p>
      </dgm:t>
    </dgm:pt>
    <dgm:pt modelId="{8D2C7E00-CEEC-4597-845E-A02BC4982D06}" type="sibTrans" cxnId="{64AC16F0-EDF9-4066-B0E5-6BF8AB6CF248}">
      <dgm:prSet/>
      <dgm:spPr/>
      <dgm:t>
        <a:bodyPr/>
        <a:lstStyle/>
        <a:p>
          <a:endParaRPr lang="ru-RU"/>
        </a:p>
      </dgm:t>
    </dgm:pt>
    <dgm:pt modelId="{50A43C11-2140-4F44-B3CF-0E5545588264}">
      <dgm:prSet/>
      <dgm:spPr/>
      <dgm:t>
        <a:bodyPr/>
        <a:lstStyle/>
        <a:p>
          <a:r>
            <a:rPr lang="ru-RU" dirty="0" smtClean="0"/>
            <a:t>Апрель</a:t>
          </a:r>
          <a:endParaRPr lang="ru-RU" dirty="0"/>
        </a:p>
      </dgm:t>
    </dgm:pt>
    <dgm:pt modelId="{6D257845-4B33-488C-8B4D-0F86C54D339B}" type="parTrans" cxnId="{006AEBF3-D771-45C0-8208-B32F656242B3}">
      <dgm:prSet/>
      <dgm:spPr/>
      <dgm:t>
        <a:bodyPr/>
        <a:lstStyle/>
        <a:p>
          <a:endParaRPr lang="ru-RU"/>
        </a:p>
      </dgm:t>
    </dgm:pt>
    <dgm:pt modelId="{2454F627-2410-4CD3-8774-E876EA240609}" type="sibTrans" cxnId="{006AEBF3-D771-45C0-8208-B32F656242B3}">
      <dgm:prSet/>
      <dgm:spPr/>
      <dgm:t>
        <a:bodyPr/>
        <a:lstStyle/>
        <a:p>
          <a:endParaRPr lang="ru-RU"/>
        </a:p>
      </dgm:t>
    </dgm:pt>
    <dgm:pt modelId="{2715E3B0-F398-4E98-8C42-B76DFD0E0E20}">
      <dgm:prSet/>
      <dgm:spPr/>
      <dgm:t>
        <a:bodyPr/>
        <a:lstStyle/>
        <a:p>
          <a:r>
            <a:rPr lang="ru-RU" dirty="0" smtClean="0"/>
            <a:t>Май</a:t>
          </a:r>
          <a:endParaRPr lang="ru-RU" dirty="0"/>
        </a:p>
      </dgm:t>
    </dgm:pt>
    <dgm:pt modelId="{B17936F2-CFC4-4325-9D43-0DF80AF5CAEE}" type="parTrans" cxnId="{EA8CEB46-E760-46F1-8691-714388E2A007}">
      <dgm:prSet/>
      <dgm:spPr/>
      <dgm:t>
        <a:bodyPr/>
        <a:lstStyle/>
        <a:p>
          <a:endParaRPr lang="ru-RU"/>
        </a:p>
      </dgm:t>
    </dgm:pt>
    <dgm:pt modelId="{48B489E0-377D-4606-94BD-A4F4D8571D61}" type="sibTrans" cxnId="{EA8CEB46-E760-46F1-8691-714388E2A007}">
      <dgm:prSet/>
      <dgm:spPr/>
      <dgm:t>
        <a:bodyPr/>
        <a:lstStyle/>
        <a:p>
          <a:endParaRPr lang="ru-RU"/>
        </a:p>
      </dgm:t>
    </dgm:pt>
    <dgm:pt modelId="{5AB44BA9-2D7B-4127-A47B-3DABF83E034F}">
      <dgm:prSet/>
      <dgm:spPr/>
      <dgm:t>
        <a:bodyPr/>
        <a:lstStyle/>
        <a:p>
          <a:r>
            <a:rPr lang="ru-RU" dirty="0" smtClean="0"/>
            <a:t>Июнь</a:t>
          </a:r>
          <a:endParaRPr lang="ru-RU" dirty="0"/>
        </a:p>
      </dgm:t>
    </dgm:pt>
    <dgm:pt modelId="{3D46747E-0F25-41CD-9505-86F26CD31648}" type="parTrans" cxnId="{0776B836-C3FE-48EB-A635-9D56245C3EAF}">
      <dgm:prSet/>
      <dgm:spPr/>
      <dgm:t>
        <a:bodyPr/>
        <a:lstStyle/>
        <a:p>
          <a:endParaRPr lang="ru-RU"/>
        </a:p>
      </dgm:t>
    </dgm:pt>
    <dgm:pt modelId="{5CB748D1-F472-4A4A-8C74-9DA30C1B4151}" type="sibTrans" cxnId="{0776B836-C3FE-48EB-A635-9D56245C3EAF}">
      <dgm:prSet/>
      <dgm:spPr/>
      <dgm:t>
        <a:bodyPr/>
        <a:lstStyle/>
        <a:p>
          <a:endParaRPr lang="ru-RU"/>
        </a:p>
      </dgm:t>
    </dgm:pt>
    <dgm:pt modelId="{1B613712-2571-4623-8675-277B5A2E62B0}">
      <dgm:prSet phldrT="[Текст]"/>
      <dgm:spPr/>
      <dgm:t>
        <a:bodyPr/>
        <a:lstStyle/>
        <a:p>
          <a:r>
            <a:rPr lang="ru-RU" dirty="0" smtClean="0"/>
            <a:t>Ноябрь</a:t>
          </a:r>
          <a:endParaRPr lang="ru-RU" dirty="0"/>
        </a:p>
      </dgm:t>
    </dgm:pt>
    <dgm:pt modelId="{7D44157F-4D6C-4011-BC8E-E97DC9E87FD7}" type="parTrans" cxnId="{E432B4CD-EFF8-406E-A0EF-AF145258D188}">
      <dgm:prSet/>
      <dgm:spPr/>
      <dgm:t>
        <a:bodyPr/>
        <a:lstStyle/>
        <a:p>
          <a:endParaRPr lang="ru-RU"/>
        </a:p>
      </dgm:t>
    </dgm:pt>
    <dgm:pt modelId="{A44D97AF-7C5D-4AB0-854F-15D116093C30}" type="sibTrans" cxnId="{E432B4CD-EFF8-406E-A0EF-AF145258D188}">
      <dgm:prSet/>
      <dgm:spPr/>
      <dgm:t>
        <a:bodyPr/>
        <a:lstStyle/>
        <a:p>
          <a:endParaRPr lang="ru-RU"/>
        </a:p>
      </dgm:t>
    </dgm:pt>
    <dgm:pt modelId="{C59FEF4A-4BE9-48E6-BFF2-DB44FB5EA311}" type="pres">
      <dgm:prSet presAssocID="{EB4E80F7-C380-48D6-A5D4-2D21FE0F260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1091E8-7A6B-4215-BB55-5FAE71B0D58B}" type="pres">
      <dgm:prSet presAssocID="{6516E64F-2325-4222-A9B6-3C15EE763115}" presName="dummy" presStyleCnt="0"/>
      <dgm:spPr/>
    </dgm:pt>
    <dgm:pt modelId="{D821F457-56B8-447A-B95B-92A5AD286449}" type="pres">
      <dgm:prSet presAssocID="{6516E64F-2325-4222-A9B6-3C15EE763115}" presName="node" presStyleLbl="revTx" presStyleIdx="0" presStyleCnt="12" custAng="9023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23C605-8D11-4174-82AF-DA99E98296EA}" type="pres">
      <dgm:prSet presAssocID="{C480093B-1EEA-45C5-ACF6-0C382CD5EE32}" presName="sibTrans" presStyleLbl="node1" presStyleIdx="0" presStyleCnt="12"/>
      <dgm:spPr/>
      <dgm:t>
        <a:bodyPr/>
        <a:lstStyle/>
        <a:p>
          <a:endParaRPr lang="ru-RU"/>
        </a:p>
      </dgm:t>
    </dgm:pt>
    <dgm:pt modelId="{1E3FEBA9-8696-498A-AD25-612EE3096201}" type="pres">
      <dgm:prSet presAssocID="{DA69CF27-BB3F-41B1-9212-B14195DE1FAF}" presName="dummy" presStyleCnt="0"/>
      <dgm:spPr/>
    </dgm:pt>
    <dgm:pt modelId="{957944E3-5723-45E4-A88B-789A5902BC6E}" type="pres">
      <dgm:prSet presAssocID="{DA69CF27-BB3F-41B1-9212-B14195DE1FAF}" presName="node" presStyleLbl="revTx" presStyleIdx="1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50C577-5CB5-43FD-9030-21EA16EB02A7}" type="pres">
      <dgm:prSet presAssocID="{335B97D3-E91A-44AF-9747-040CAE1B1931}" presName="sibTrans" presStyleLbl="node1" presStyleIdx="1" presStyleCnt="12"/>
      <dgm:spPr/>
      <dgm:t>
        <a:bodyPr/>
        <a:lstStyle/>
        <a:p>
          <a:endParaRPr lang="ru-RU"/>
        </a:p>
      </dgm:t>
    </dgm:pt>
    <dgm:pt modelId="{24A26152-9BFE-4D07-81D5-61F32D83A431}" type="pres">
      <dgm:prSet presAssocID="{A98C36F1-D83D-4590-ADEF-94CB9C74FC08}" presName="dummy" presStyleCnt="0"/>
      <dgm:spPr/>
    </dgm:pt>
    <dgm:pt modelId="{20D01B4B-255F-4C2E-92F5-5753FD685402}" type="pres">
      <dgm:prSet presAssocID="{A98C36F1-D83D-4590-ADEF-94CB9C74FC08}" presName="node" presStyleLbl="revTx" presStyleIdx="2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030ED7-EAE6-4F8D-8EAC-53B1298A5F95}" type="pres">
      <dgm:prSet presAssocID="{993D539D-31B1-4906-B9B4-B1EAAE6F81A4}" presName="sibTrans" presStyleLbl="node1" presStyleIdx="2" presStyleCnt="12"/>
      <dgm:spPr/>
      <dgm:t>
        <a:bodyPr/>
        <a:lstStyle/>
        <a:p>
          <a:endParaRPr lang="ru-RU"/>
        </a:p>
      </dgm:t>
    </dgm:pt>
    <dgm:pt modelId="{3EF865D0-4BFF-459D-9B26-CB2888FAD161}" type="pres">
      <dgm:prSet presAssocID="{2C96014E-418D-49A1-953D-678C6812776D}" presName="dummy" presStyleCnt="0"/>
      <dgm:spPr/>
    </dgm:pt>
    <dgm:pt modelId="{F5F8FA08-8111-4CD6-8C44-FA389719EF6E}" type="pres">
      <dgm:prSet presAssocID="{2C96014E-418D-49A1-953D-678C6812776D}" presName="node" presStyleLbl="revTx" presStyleIdx="3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46E5BD-0B1B-4F01-ADF5-89E62FD1AD03}" type="pres">
      <dgm:prSet presAssocID="{8D2C7E00-CEEC-4597-845E-A02BC4982D06}" presName="sibTrans" presStyleLbl="node1" presStyleIdx="3" presStyleCnt="12"/>
      <dgm:spPr/>
      <dgm:t>
        <a:bodyPr/>
        <a:lstStyle/>
        <a:p>
          <a:endParaRPr lang="ru-RU"/>
        </a:p>
      </dgm:t>
    </dgm:pt>
    <dgm:pt modelId="{87E8D415-F2F9-41A3-AF3A-D8465BDB8989}" type="pres">
      <dgm:prSet presAssocID="{50A43C11-2140-4F44-B3CF-0E5545588264}" presName="dummy" presStyleCnt="0"/>
      <dgm:spPr/>
    </dgm:pt>
    <dgm:pt modelId="{F3E2E146-3E66-4B6E-BEC5-795E8E9168AD}" type="pres">
      <dgm:prSet presAssocID="{50A43C11-2140-4F44-B3CF-0E5545588264}" presName="node" presStyleLbl="revTx" presStyleIdx="4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1F4679-0114-4B91-966E-53C6FE71DA79}" type="pres">
      <dgm:prSet presAssocID="{2454F627-2410-4CD3-8774-E876EA240609}" presName="sibTrans" presStyleLbl="node1" presStyleIdx="4" presStyleCnt="12"/>
      <dgm:spPr/>
      <dgm:t>
        <a:bodyPr/>
        <a:lstStyle/>
        <a:p>
          <a:endParaRPr lang="ru-RU"/>
        </a:p>
      </dgm:t>
    </dgm:pt>
    <dgm:pt modelId="{49FE219C-F313-487A-AF59-27B98A7C070B}" type="pres">
      <dgm:prSet presAssocID="{2715E3B0-F398-4E98-8C42-B76DFD0E0E20}" presName="dummy" presStyleCnt="0"/>
      <dgm:spPr/>
    </dgm:pt>
    <dgm:pt modelId="{E9C77FC9-CF63-45CF-AB06-DF66EC408836}" type="pres">
      <dgm:prSet presAssocID="{2715E3B0-F398-4E98-8C42-B76DFD0E0E20}" presName="node" presStyleLbl="revTx" presStyleIdx="5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513BE3-3B89-4726-8C76-C4F5A401ADD0}" type="pres">
      <dgm:prSet presAssocID="{48B489E0-377D-4606-94BD-A4F4D8571D61}" presName="sibTrans" presStyleLbl="node1" presStyleIdx="5" presStyleCnt="12"/>
      <dgm:spPr/>
      <dgm:t>
        <a:bodyPr/>
        <a:lstStyle/>
        <a:p>
          <a:endParaRPr lang="ru-RU"/>
        </a:p>
      </dgm:t>
    </dgm:pt>
    <dgm:pt modelId="{5A24E765-F7C9-412C-867A-44FCAA9912B7}" type="pres">
      <dgm:prSet presAssocID="{5AB44BA9-2D7B-4127-A47B-3DABF83E034F}" presName="dummy" presStyleCnt="0"/>
      <dgm:spPr/>
    </dgm:pt>
    <dgm:pt modelId="{72E40395-15A5-4F14-B632-944685B9A833}" type="pres">
      <dgm:prSet presAssocID="{5AB44BA9-2D7B-4127-A47B-3DABF83E034F}" presName="node" presStyleLbl="revTx" presStyleIdx="6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06CE38-4C00-425F-92BF-D68B749CF81F}" type="pres">
      <dgm:prSet presAssocID="{5CB748D1-F472-4A4A-8C74-9DA30C1B4151}" presName="sibTrans" presStyleLbl="node1" presStyleIdx="6" presStyleCnt="12"/>
      <dgm:spPr/>
      <dgm:t>
        <a:bodyPr/>
        <a:lstStyle/>
        <a:p>
          <a:endParaRPr lang="ru-RU"/>
        </a:p>
      </dgm:t>
    </dgm:pt>
    <dgm:pt modelId="{71AD0B36-FC58-4DF8-9991-285335DFEB4E}" type="pres">
      <dgm:prSet presAssocID="{3D645B8D-7157-402B-AC01-79A7FE62BF2F}" presName="dummy" presStyleCnt="0"/>
      <dgm:spPr/>
    </dgm:pt>
    <dgm:pt modelId="{13B8C541-D7B2-4CC8-8571-5BF157A4F801}" type="pres">
      <dgm:prSet presAssocID="{3D645B8D-7157-402B-AC01-79A7FE62BF2F}" presName="node" presStyleLbl="revTx" presStyleIdx="7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8E760C-D24B-48B9-ABFF-7C88B407EABB}" type="pres">
      <dgm:prSet presAssocID="{6C10B059-6476-4A7D-A232-914AA9010F9E}" presName="sibTrans" presStyleLbl="node1" presStyleIdx="7" presStyleCnt="12"/>
      <dgm:spPr/>
      <dgm:t>
        <a:bodyPr/>
        <a:lstStyle/>
        <a:p>
          <a:endParaRPr lang="ru-RU"/>
        </a:p>
      </dgm:t>
    </dgm:pt>
    <dgm:pt modelId="{A872E404-2292-4C5B-86D4-8B4836AE4B06}" type="pres">
      <dgm:prSet presAssocID="{14A19EFC-B346-40B3-9389-FE61A172BF55}" presName="dummy" presStyleCnt="0"/>
      <dgm:spPr/>
    </dgm:pt>
    <dgm:pt modelId="{8D18C7BD-39A9-447A-A109-9670B3D6B4F4}" type="pres">
      <dgm:prSet presAssocID="{14A19EFC-B346-40B3-9389-FE61A172BF55}" presName="node" presStyleLbl="revTx" presStyleIdx="8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FCB598-4C7F-4F76-B408-53DB55726AB2}" type="pres">
      <dgm:prSet presAssocID="{1A49F7D4-7CB4-49E6-A880-173114A5C55E}" presName="sibTrans" presStyleLbl="node1" presStyleIdx="8" presStyleCnt="12"/>
      <dgm:spPr/>
      <dgm:t>
        <a:bodyPr/>
        <a:lstStyle/>
        <a:p>
          <a:endParaRPr lang="ru-RU"/>
        </a:p>
      </dgm:t>
    </dgm:pt>
    <dgm:pt modelId="{C210E15E-136F-43F8-9FEF-E66A78E76F49}" type="pres">
      <dgm:prSet presAssocID="{4EC2F38D-4B9E-41D8-98C6-82FD817C3171}" presName="dummy" presStyleCnt="0"/>
      <dgm:spPr/>
    </dgm:pt>
    <dgm:pt modelId="{53278975-90D0-4AD1-8D1C-773C78385574}" type="pres">
      <dgm:prSet presAssocID="{4EC2F38D-4B9E-41D8-98C6-82FD817C3171}" presName="node" presStyleLbl="revTx" presStyleIdx="9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DB0AE3-4FDD-487C-B9BB-D2880B326502}" type="pres">
      <dgm:prSet presAssocID="{2CA881CF-10E4-437F-B0C9-B744F166C192}" presName="sibTrans" presStyleLbl="node1" presStyleIdx="9" presStyleCnt="12"/>
      <dgm:spPr/>
      <dgm:t>
        <a:bodyPr/>
        <a:lstStyle/>
        <a:p>
          <a:endParaRPr lang="ru-RU"/>
        </a:p>
      </dgm:t>
    </dgm:pt>
    <dgm:pt modelId="{6EC0E397-EF28-43C8-AA50-1BE59B32FD78}" type="pres">
      <dgm:prSet presAssocID="{E47E1806-9CA7-4608-8B3D-178DFD5818FA}" presName="dummy" presStyleCnt="0"/>
      <dgm:spPr/>
    </dgm:pt>
    <dgm:pt modelId="{0D7BE62B-122A-49FD-9F48-98DC2CA80208}" type="pres">
      <dgm:prSet presAssocID="{E47E1806-9CA7-4608-8B3D-178DFD5818FA}" presName="node" presStyleLbl="revTx" presStyleIdx="10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468B6B-258D-48E7-8F0B-A6EFDBE0F40D}" type="pres">
      <dgm:prSet presAssocID="{57E3B552-B133-4797-B88F-231C3978B3FE}" presName="sibTrans" presStyleLbl="node1" presStyleIdx="10" presStyleCnt="12"/>
      <dgm:spPr/>
      <dgm:t>
        <a:bodyPr/>
        <a:lstStyle/>
        <a:p>
          <a:endParaRPr lang="ru-RU"/>
        </a:p>
      </dgm:t>
    </dgm:pt>
    <dgm:pt modelId="{E6F25922-3BBE-493A-82D9-877F909EF364}" type="pres">
      <dgm:prSet presAssocID="{1B613712-2571-4623-8675-277B5A2E62B0}" presName="dummy" presStyleCnt="0"/>
      <dgm:spPr/>
    </dgm:pt>
    <dgm:pt modelId="{8214EC56-E119-4E25-8451-046954F2A805}" type="pres">
      <dgm:prSet presAssocID="{1B613712-2571-4623-8675-277B5A2E62B0}" presName="node" presStyleLbl="revTx" presStyleIdx="11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403E2-00F6-464C-9C10-2DF7D75DC965}" type="pres">
      <dgm:prSet presAssocID="{A44D97AF-7C5D-4AB0-854F-15D116093C30}" presName="sibTrans" presStyleLbl="node1" presStyleIdx="11" presStyleCnt="12"/>
      <dgm:spPr/>
      <dgm:t>
        <a:bodyPr/>
        <a:lstStyle/>
        <a:p>
          <a:endParaRPr lang="ru-RU"/>
        </a:p>
      </dgm:t>
    </dgm:pt>
  </dgm:ptLst>
  <dgm:cxnLst>
    <dgm:cxn modelId="{13552DED-BC2D-4AE8-88AE-200CAECCA1D8}" srcId="{EB4E80F7-C380-48D6-A5D4-2D21FE0F260A}" destId="{3D645B8D-7157-402B-AC01-79A7FE62BF2F}" srcOrd="7" destOrd="0" parTransId="{475FCEE1-EE11-472E-A6AA-8A74BB513A6F}" sibTransId="{6C10B059-6476-4A7D-A232-914AA9010F9E}"/>
    <dgm:cxn modelId="{5EED6D2A-A57C-4C80-A00F-8B2850EC4C55}" type="presOf" srcId="{A44D97AF-7C5D-4AB0-854F-15D116093C30}" destId="{07A403E2-00F6-464C-9C10-2DF7D75DC965}" srcOrd="0" destOrd="0" presId="urn:microsoft.com/office/officeart/2005/8/layout/cycle1"/>
    <dgm:cxn modelId="{006AEBF3-D771-45C0-8208-B32F656242B3}" srcId="{EB4E80F7-C380-48D6-A5D4-2D21FE0F260A}" destId="{50A43C11-2140-4F44-B3CF-0E5545588264}" srcOrd="4" destOrd="0" parTransId="{6D257845-4B33-488C-8B4D-0F86C54D339B}" sibTransId="{2454F627-2410-4CD3-8774-E876EA240609}"/>
    <dgm:cxn modelId="{9484BF70-60D0-4FEC-8A58-41400D319945}" type="presOf" srcId="{DA69CF27-BB3F-41B1-9212-B14195DE1FAF}" destId="{957944E3-5723-45E4-A88B-789A5902BC6E}" srcOrd="0" destOrd="0" presId="urn:microsoft.com/office/officeart/2005/8/layout/cycle1"/>
    <dgm:cxn modelId="{E55E20B0-60BF-4DDD-A691-073223E1D29C}" type="presOf" srcId="{1B613712-2571-4623-8675-277B5A2E62B0}" destId="{8214EC56-E119-4E25-8451-046954F2A805}" srcOrd="0" destOrd="0" presId="urn:microsoft.com/office/officeart/2005/8/layout/cycle1"/>
    <dgm:cxn modelId="{BC15E7CF-3396-4BA1-9C00-DFD828335FAA}" type="presOf" srcId="{50A43C11-2140-4F44-B3CF-0E5545588264}" destId="{F3E2E146-3E66-4B6E-BEC5-795E8E9168AD}" srcOrd="0" destOrd="0" presId="urn:microsoft.com/office/officeart/2005/8/layout/cycle1"/>
    <dgm:cxn modelId="{9E633D0B-E3E6-4B53-896B-82CBF526EB99}" type="presOf" srcId="{2454F627-2410-4CD3-8774-E876EA240609}" destId="{EE1F4679-0114-4B91-966E-53C6FE71DA79}" srcOrd="0" destOrd="0" presId="urn:microsoft.com/office/officeart/2005/8/layout/cycle1"/>
    <dgm:cxn modelId="{852D732F-AB4B-4721-9C53-B2AAE5C9A67C}" srcId="{EB4E80F7-C380-48D6-A5D4-2D21FE0F260A}" destId="{6516E64F-2325-4222-A9B6-3C15EE763115}" srcOrd="0" destOrd="0" parTransId="{0A737A5D-3EE7-455C-9815-AFF2082E5D0E}" sibTransId="{C480093B-1EEA-45C5-ACF6-0C382CD5EE32}"/>
    <dgm:cxn modelId="{0BACB2E9-0BBC-444A-A139-6EC3F3C7478B}" type="presOf" srcId="{14A19EFC-B346-40B3-9389-FE61A172BF55}" destId="{8D18C7BD-39A9-447A-A109-9670B3D6B4F4}" srcOrd="0" destOrd="0" presId="urn:microsoft.com/office/officeart/2005/8/layout/cycle1"/>
    <dgm:cxn modelId="{EA8CEB46-E760-46F1-8691-714388E2A007}" srcId="{EB4E80F7-C380-48D6-A5D4-2D21FE0F260A}" destId="{2715E3B0-F398-4E98-8C42-B76DFD0E0E20}" srcOrd="5" destOrd="0" parTransId="{B17936F2-CFC4-4325-9D43-0DF80AF5CAEE}" sibTransId="{48B489E0-377D-4606-94BD-A4F4D8571D61}"/>
    <dgm:cxn modelId="{8F4816BF-76CC-4F8F-A4F9-2F19CDD67B5F}" srcId="{EB4E80F7-C380-48D6-A5D4-2D21FE0F260A}" destId="{A98C36F1-D83D-4590-ADEF-94CB9C74FC08}" srcOrd="2" destOrd="0" parTransId="{4D5E8579-DD75-4276-A798-8AC80BD5D164}" sibTransId="{993D539D-31B1-4906-B9B4-B1EAAE6F81A4}"/>
    <dgm:cxn modelId="{CE4F2B86-D637-44AB-B709-03F94BEAC358}" type="presOf" srcId="{57E3B552-B133-4797-B88F-231C3978B3FE}" destId="{3B468B6B-258D-48E7-8F0B-A6EFDBE0F40D}" srcOrd="0" destOrd="0" presId="urn:microsoft.com/office/officeart/2005/8/layout/cycle1"/>
    <dgm:cxn modelId="{C0DD4E8A-C3D9-47AD-9DFE-3E92B478F255}" type="presOf" srcId="{3D645B8D-7157-402B-AC01-79A7FE62BF2F}" destId="{13B8C541-D7B2-4CC8-8571-5BF157A4F801}" srcOrd="0" destOrd="0" presId="urn:microsoft.com/office/officeart/2005/8/layout/cycle1"/>
    <dgm:cxn modelId="{2020B9D0-8A70-4B42-B3B6-14CEA6D57E82}" srcId="{EB4E80F7-C380-48D6-A5D4-2D21FE0F260A}" destId="{E47E1806-9CA7-4608-8B3D-178DFD5818FA}" srcOrd="10" destOrd="0" parTransId="{8B7DE9CE-CD09-4EB7-B3A7-F59EB076C7DD}" sibTransId="{57E3B552-B133-4797-B88F-231C3978B3FE}"/>
    <dgm:cxn modelId="{7466FFD4-774C-4BF8-A550-1E815988FD71}" type="presOf" srcId="{5CB748D1-F472-4A4A-8C74-9DA30C1B4151}" destId="{8906CE38-4C00-425F-92BF-D68B749CF81F}" srcOrd="0" destOrd="0" presId="urn:microsoft.com/office/officeart/2005/8/layout/cycle1"/>
    <dgm:cxn modelId="{42571E12-B41D-4EB7-91D7-BADE72B2DE7F}" type="presOf" srcId="{E47E1806-9CA7-4608-8B3D-178DFD5818FA}" destId="{0D7BE62B-122A-49FD-9F48-98DC2CA80208}" srcOrd="0" destOrd="0" presId="urn:microsoft.com/office/officeart/2005/8/layout/cycle1"/>
    <dgm:cxn modelId="{63E1B522-FF5B-4480-9E90-4BC1131F9270}" type="presOf" srcId="{2715E3B0-F398-4E98-8C42-B76DFD0E0E20}" destId="{E9C77FC9-CF63-45CF-AB06-DF66EC408836}" srcOrd="0" destOrd="0" presId="urn:microsoft.com/office/officeart/2005/8/layout/cycle1"/>
    <dgm:cxn modelId="{D4893779-ACB5-4AA9-84BE-D733581FFD6B}" type="presOf" srcId="{993D539D-31B1-4906-B9B4-B1EAAE6F81A4}" destId="{FE030ED7-EAE6-4F8D-8EAC-53B1298A5F95}" srcOrd="0" destOrd="0" presId="urn:microsoft.com/office/officeart/2005/8/layout/cycle1"/>
    <dgm:cxn modelId="{6147B2EE-5D98-4021-B243-6D9D6478FBFD}" type="presOf" srcId="{1A49F7D4-7CB4-49E6-A880-173114A5C55E}" destId="{55FCB598-4C7F-4F76-B408-53DB55726AB2}" srcOrd="0" destOrd="0" presId="urn:microsoft.com/office/officeart/2005/8/layout/cycle1"/>
    <dgm:cxn modelId="{DF2C4663-8FC7-4C2E-B53B-B59D0566861E}" type="presOf" srcId="{C480093B-1EEA-45C5-ACF6-0C382CD5EE32}" destId="{5B23C605-8D11-4174-82AF-DA99E98296EA}" srcOrd="0" destOrd="0" presId="urn:microsoft.com/office/officeart/2005/8/layout/cycle1"/>
    <dgm:cxn modelId="{6BB0B926-50D2-4F59-862E-5A43BADDC717}" type="presOf" srcId="{A98C36F1-D83D-4590-ADEF-94CB9C74FC08}" destId="{20D01B4B-255F-4C2E-92F5-5753FD685402}" srcOrd="0" destOrd="0" presId="urn:microsoft.com/office/officeart/2005/8/layout/cycle1"/>
    <dgm:cxn modelId="{E1C02728-B519-43ED-BAA8-63F67AEC9809}" type="presOf" srcId="{8D2C7E00-CEEC-4597-845E-A02BC4982D06}" destId="{ED46E5BD-0B1B-4F01-ADF5-89E62FD1AD03}" srcOrd="0" destOrd="0" presId="urn:microsoft.com/office/officeart/2005/8/layout/cycle1"/>
    <dgm:cxn modelId="{58D3588B-A78D-4763-8390-B8B41A8456E2}" type="presOf" srcId="{48B489E0-377D-4606-94BD-A4F4D8571D61}" destId="{51513BE3-3B89-4726-8C76-C4F5A401ADD0}" srcOrd="0" destOrd="0" presId="urn:microsoft.com/office/officeart/2005/8/layout/cycle1"/>
    <dgm:cxn modelId="{4B08545D-6395-444D-BC9F-8DCAF72E0A33}" srcId="{EB4E80F7-C380-48D6-A5D4-2D21FE0F260A}" destId="{DA69CF27-BB3F-41B1-9212-B14195DE1FAF}" srcOrd="1" destOrd="0" parTransId="{8F49A7A4-9C36-48CE-BCE8-3B435ABAAF9A}" sibTransId="{335B97D3-E91A-44AF-9747-040CAE1B1931}"/>
    <dgm:cxn modelId="{64AC16F0-EDF9-4066-B0E5-6BF8AB6CF248}" srcId="{EB4E80F7-C380-48D6-A5D4-2D21FE0F260A}" destId="{2C96014E-418D-49A1-953D-678C6812776D}" srcOrd="3" destOrd="0" parTransId="{3C2685E8-1E04-4108-A38F-CE26C272074C}" sibTransId="{8D2C7E00-CEEC-4597-845E-A02BC4982D06}"/>
    <dgm:cxn modelId="{FDC95A3D-A34A-44F8-BB3F-BBD92B3B51C3}" type="presOf" srcId="{4EC2F38D-4B9E-41D8-98C6-82FD817C3171}" destId="{53278975-90D0-4AD1-8D1C-773C78385574}" srcOrd="0" destOrd="0" presId="urn:microsoft.com/office/officeart/2005/8/layout/cycle1"/>
    <dgm:cxn modelId="{E432B4CD-EFF8-406E-A0EF-AF145258D188}" srcId="{EB4E80F7-C380-48D6-A5D4-2D21FE0F260A}" destId="{1B613712-2571-4623-8675-277B5A2E62B0}" srcOrd="11" destOrd="0" parTransId="{7D44157F-4D6C-4011-BC8E-E97DC9E87FD7}" sibTransId="{A44D97AF-7C5D-4AB0-854F-15D116093C30}"/>
    <dgm:cxn modelId="{95EA7B93-C938-42DF-AF01-65F9990C2F48}" type="presOf" srcId="{2CA881CF-10E4-437F-B0C9-B744F166C192}" destId="{30DB0AE3-4FDD-487C-B9BB-D2880B326502}" srcOrd="0" destOrd="0" presId="urn:microsoft.com/office/officeart/2005/8/layout/cycle1"/>
    <dgm:cxn modelId="{EC9CEF69-00B5-4FDC-B66F-B43949048154}" srcId="{EB4E80F7-C380-48D6-A5D4-2D21FE0F260A}" destId="{4EC2F38D-4B9E-41D8-98C6-82FD817C3171}" srcOrd="9" destOrd="0" parTransId="{98E8D278-5631-4F6D-80B2-A936D387C029}" sibTransId="{2CA881CF-10E4-437F-B0C9-B744F166C192}"/>
    <dgm:cxn modelId="{B612141A-7C6A-4110-84DA-E598FB84547C}" srcId="{EB4E80F7-C380-48D6-A5D4-2D21FE0F260A}" destId="{14A19EFC-B346-40B3-9389-FE61A172BF55}" srcOrd="8" destOrd="0" parTransId="{816893F3-DB9E-4FA1-8BDD-AFF30B9E13B0}" sibTransId="{1A49F7D4-7CB4-49E6-A880-173114A5C55E}"/>
    <dgm:cxn modelId="{7D7D80F6-EDEE-4B9E-B94D-126C35952FE8}" type="presOf" srcId="{2C96014E-418D-49A1-953D-678C6812776D}" destId="{F5F8FA08-8111-4CD6-8C44-FA389719EF6E}" srcOrd="0" destOrd="0" presId="urn:microsoft.com/office/officeart/2005/8/layout/cycle1"/>
    <dgm:cxn modelId="{EA1D408A-E3BE-46B2-B0F8-B3E74E04EE2A}" type="presOf" srcId="{5AB44BA9-2D7B-4127-A47B-3DABF83E034F}" destId="{72E40395-15A5-4F14-B632-944685B9A833}" srcOrd="0" destOrd="0" presId="urn:microsoft.com/office/officeart/2005/8/layout/cycle1"/>
    <dgm:cxn modelId="{80478CBD-1784-4AE3-8D17-F9CFB3478B67}" type="presOf" srcId="{6C10B059-6476-4A7D-A232-914AA9010F9E}" destId="{AB8E760C-D24B-48B9-ABFF-7C88B407EABB}" srcOrd="0" destOrd="0" presId="urn:microsoft.com/office/officeart/2005/8/layout/cycle1"/>
    <dgm:cxn modelId="{DFC2AFEA-67D9-414E-8EBE-8D0EFC9A054B}" type="presOf" srcId="{6516E64F-2325-4222-A9B6-3C15EE763115}" destId="{D821F457-56B8-447A-B95B-92A5AD286449}" srcOrd="0" destOrd="0" presId="urn:microsoft.com/office/officeart/2005/8/layout/cycle1"/>
    <dgm:cxn modelId="{DE47F84D-D28D-4BD7-A6D5-7554BE5E9F22}" type="presOf" srcId="{EB4E80F7-C380-48D6-A5D4-2D21FE0F260A}" destId="{C59FEF4A-4BE9-48E6-BFF2-DB44FB5EA311}" srcOrd="0" destOrd="0" presId="urn:microsoft.com/office/officeart/2005/8/layout/cycle1"/>
    <dgm:cxn modelId="{7A24C6A4-DD1E-4F12-8DE3-E4FFBE905363}" type="presOf" srcId="{335B97D3-E91A-44AF-9747-040CAE1B1931}" destId="{2550C577-5CB5-43FD-9030-21EA16EB02A7}" srcOrd="0" destOrd="0" presId="urn:microsoft.com/office/officeart/2005/8/layout/cycle1"/>
    <dgm:cxn modelId="{0776B836-C3FE-48EB-A635-9D56245C3EAF}" srcId="{EB4E80F7-C380-48D6-A5D4-2D21FE0F260A}" destId="{5AB44BA9-2D7B-4127-A47B-3DABF83E034F}" srcOrd="6" destOrd="0" parTransId="{3D46747E-0F25-41CD-9505-86F26CD31648}" sibTransId="{5CB748D1-F472-4A4A-8C74-9DA30C1B4151}"/>
    <dgm:cxn modelId="{6A17BE15-C9D0-453C-BBA4-A634D66AF959}" type="presParOf" srcId="{C59FEF4A-4BE9-48E6-BFF2-DB44FB5EA311}" destId="{691091E8-7A6B-4215-BB55-5FAE71B0D58B}" srcOrd="0" destOrd="0" presId="urn:microsoft.com/office/officeart/2005/8/layout/cycle1"/>
    <dgm:cxn modelId="{9AD64A27-F22A-4C79-AA11-84B99E963CF1}" type="presParOf" srcId="{C59FEF4A-4BE9-48E6-BFF2-DB44FB5EA311}" destId="{D821F457-56B8-447A-B95B-92A5AD286449}" srcOrd="1" destOrd="0" presId="urn:microsoft.com/office/officeart/2005/8/layout/cycle1"/>
    <dgm:cxn modelId="{9B36BA2D-9234-4EB3-BB10-F81719A9AEA9}" type="presParOf" srcId="{C59FEF4A-4BE9-48E6-BFF2-DB44FB5EA311}" destId="{5B23C605-8D11-4174-82AF-DA99E98296EA}" srcOrd="2" destOrd="0" presId="urn:microsoft.com/office/officeart/2005/8/layout/cycle1"/>
    <dgm:cxn modelId="{E3C5AD25-C5BA-47E3-A189-7D551C921827}" type="presParOf" srcId="{C59FEF4A-4BE9-48E6-BFF2-DB44FB5EA311}" destId="{1E3FEBA9-8696-498A-AD25-612EE3096201}" srcOrd="3" destOrd="0" presId="urn:microsoft.com/office/officeart/2005/8/layout/cycle1"/>
    <dgm:cxn modelId="{FC4917CB-8DBB-4365-8D79-0037C7D3E41C}" type="presParOf" srcId="{C59FEF4A-4BE9-48E6-BFF2-DB44FB5EA311}" destId="{957944E3-5723-45E4-A88B-789A5902BC6E}" srcOrd="4" destOrd="0" presId="urn:microsoft.com/office/officeart/2005/8/layout/cycle1"/>
    <dgm:cxn modelId="{945791B5-FBF1-457C-A3C9-4099D6CB79C9}" type="presParOf" srcId="{C59FEF4A-4BE9-48E6-BFF2-DB44FB5EA311}" destId="{2550C577-5CB5-43FD-9030-21EA16EB02A7}" srcOrd="5" destOrd="0" presId="urn:microsoft.com/office/officeart/2005/8/layout/cycle1"/>
    <dgm:cxn modelId="{BFEC0092-F2BF-4B4F-AA1B-6D8BBC1E54A7}" type="presParOf" srcId="{C59FEF4A-4BE9-48E6-BFF2-DB44FB5EA311}" destId="{24A26152-9BFE-4D07-81D5-61F32D83A431}" srcOrd="6" destOrd="0" presId="urn:microsoft.com/office/officeart/2005/8/layout/cycle1"/>
    <dgm:cxn modelId="{E6639D36-3F16-4E72-AAFA-E59933EDBFC1}" type="presParOf" srcId="{C59FEF4A-4BE9-48E6-BFF2-DB44FB5EA311}" destId="{20D01B4B-255F-4C2E-92F5-5753FD685402}" srcOrd="7" destOrd="0" presId="urn:microsoft.com/office/officeart/2005/8/layout/cycle1"/>
    <dgm:cxn modelId="{27CD4AE1-3F19-4B70-A2BD-1637577ECF26}" type="presParOf" srcId="{C59FEF4A-4BE9-48E6-BFF2-DB44FB5EA311}" destId="{FE030ED7-EAE6-4F8D-8EAC-53B1298A5F95}" srcOrd="8" destOrd="0" presId="urn:microsoft.com/office/officeart/2005/8/layout/cycle1"/>
    <dgm:cxn modelId="{D8EA62DD-5A32-4498-B60D-9FC2CDCFA7DF}" type="presParOf" srcId="{C59FEF4A-4BE9-48E6-BFF2-DB44FB5EA311}" destId="{3EF865D0-4BFF-459D-9B26-CB2888FAD161}" srcOrd="9" destOrd="0" presId="urn:microsoft.com/office/officeart/2005/8/layout/cycle1"/>
    <dgm:cxn modelId="{748C1BEA-B209-4401-B3F4-434F9C26A3BD}" type="presParOf" srcId="{C59FEF4A-4BE9-48E6-BFF2-DB44FB5EA311}" destId="{F5F8FA08-8111-4CD6-8C44-FA389719EF6E}" srcOrd="10" destOrd="0" presId="urn:microsoft.com/office/officeart/2005/8/layout/cycle1"/>
    <dgm:cxn modelId="{09E40D01-509C-4263-9E6F-E80E69F13EF8}" type="presParOf" srcId="{C59FEF4A-4BE9-48E6-BFF2-DB44FB5EA311}" destId="{ED46E5BD-0B1B-4F01-ADF5-89E62FD1AD03}" srcOrd="11" destOrd="0" presId="urn:microsoft.com/office/officeart/2005/8/layout/cycle1"/>
    <dgm:cxn modelId="{B783F65C-70A3-4B31-9C70-C1645BABF154}" type="presParOf" srcId="{C59FEF4A-4BE9-48E6-BFF2-DB44FB5EA311}" destId="{87E8D415-F2F9-41A3-AF3A-D8465BDB8989}" srcOrd="12" destOrd="0" presId="urn:microsoft.com/office/officeart/2005/8/layout/cycle1"/>
    <dgm:cxn modelId="{52234F62-BAEF-4EE3-AFB3-BCB2F06586D8}" type="presParOf" srcId="{C59FEF4A-4BE9-48E6-BFF2-DB44FB5EA311}" destId="{F3E2E146-3E66-4B6E-BEC5-795E8E9168AD}" srcOrd="13" destOrd="0" presId="urn:microsoft.com/office/officeart/2005/8/layout/cycle1"/>
    <dgm:cxn modelId="{6BF0D048-2E6D-48C4-8FBE-523075D00D54}" type="presParOf" srcId="{C59FEF4A-4BE9-48E6-BFF2-DB44FB5EA311}" destId="{EE1F4679-0114-4B91-966E-53C6FE71DA79}" srcOrd="14" destOrd="0" presId="urn:microsoft.com/office/officeart/2005/8/layout/cycle1"/>
    <dgm:cxn modelId="{ED54AFEC-17CB-4D0D-8A62-AA18ED45055C}" type="presParOf" srcId="{C59FEF4A-4BE9-48E6-BFF2-DB44FB5EA311}" destId="{49FE219C-F313-487A-AF59-27B98A7C070B}" srcOrd="15" destOrd="0" presId="urn:microsoft.com/office/officeart/2005/8/layout/cycle1"/>
    <dgm:cxn modelId="{3C2FA53D-2946-44E0-B51D-48324185BB82}" type="presParOf" srcId="{C59FEF4A-4BE9-48E6-BFF2-DB44FB5EA311}" destId="{E9C77FC9-CF63-45CF-AB06-DF66EC408836}" srcOrd="16" destOrd="0" presId="urn:microsoft.com/office/officeart/2005/8/layout/cycle1"/>
    <dgm:cxn modelId="{13129A3A-50DB-463D-8DD9-DC5A71554BC0}" type="presParOf" srcId="{C59FEF4A-4BE9-48E6-BFF2-DB44FB5EA311}" destId="{51513BE3-3B89-4726-8C76-C4F5A401ADD0}" srcOrd="17" destOrd="0" presId="urn:microsoft.com/office/officeart/2005/8/layout/cycle1"/>
    <dgm:cxn modelId="{92687D16-3DE8-4660-9500-1AE60577BD42}" type="presParOf" srcId="{C59FEF4A-4BE9-48E6-BFF2-DB44FB5EA311}" destId="{5A24E765-F7C9-412C-867A-44FCAA9912B7}" srcOrd="18" destOrd="0" presId="urn:microsoft.com/office/officeart/2005/8/layout/cycle1"/>
    <dgm:cxn modelId="{206BDA0F-5A71-4993-B747-4E396031CA81}" type="presParOf" srcId="{C59FEF4A-4BE9-48E6-BFF2-DB44FB5EA311}" destId="{72E40395-15A5-4F14-B632-944685B9A833}" srcOrd="19" destOrd="0" presId="urn:microsoft.com/office/officeart/2005/8/layout/cycle1"/>
    <dgm:cxn modelId="{2DCF42E6-60A8-43BD-989F-9A7B58B90D68}" type="presParOf" srcId="{C59FEF4A-4BE9-48E6-BFF2-DB44FB5EA311}" destId="{8906CE38-4C00-425F-92BF-D68B749CF81F}" srcOrd="20" destOrd="0" presId="urn:microsoft.com/office/officeart/2005/8/layout/cycle1"/>
    <dgm:cxn modelId="{A7492492-280E-470D-927A-3577DC8231D8}" type="presParOf" srcId="{C59FEF4A-4BE9-48E6-BFF2-DB44FB5EA311}" destId="{71AD0B36-FC58-4DF8-9991-285335DFEB4E}" srcOrd="21" destOrd="0" presId="urn:microsoft.com/office/officeart/2005/8/layout/cycle1"/>
    <dgm:cxn modelId="{4F8C3857-CD5A-4A1D-9224-DD5C00A532ED}" type="presParOf" srcId="{C59FEF4A-4BE9-48E6-BFF2-DB44FB5EA311}" destId="{13B8C541-D7B2-4CC8-8571-5BF157A4F801}" srcOrd="22" destOrd="0" presId="urn:microsoft.com/office/officeart/2005/8/layout/cycle1"/>
    <dgm:cxn modelId="{2287C9BF-A40B-4D37-9205-1203290281A9}" type="presParOf" srcId="{C59FEF4A-4BE9-48E6-BFF2-DB44FB5EA311}" destId="{AB8E760C-D24B-48B9-ABFF-7C88B407EABB}" srcOrd="23" destOrd="0" presId="urn:microsoft.com/office/officeart/2005/8/layout/cycle1"/>
    <dgm:cxn modelId="{E3865ECE-32E2-4EB3-A5D0-A4D7FCC3E005}" type="presParOf" srcId="{C59FEF4A-4BE9-48E6-BFF2-DB44FB5EA311}" destId="{A872E404-2292-4C5B-86D4-8B4836AE4B06}" srcOrd="24" destOrd="0" presId="urn:microsoft.com/office/officeart/2005/8/layout/cycle1"/>
    <dgm:cxn modelId="{49A07ED1-03C8-443B-831E-826B8BF5B30E}" type="presParOf" srcId="{C59FEF4A-4BE9-48E6-BFF2-DB44FB5EA311}" destId="{8D18C7BD-39A9-447A-A109-9670B3D6B4F4}" srcOrd="25" destOrd="0" presId="urn:microsoft.com/office/officeart/2005/8/layout/cycle1"/>
    <dgm:cxn modelId="{AC5E1333-7012-4EEF-B6ED-606209396F02}" type="presParOf" srcId="{C59FEF4A-4BE9-48E6-BFF2-DB44FB5EA311}" destId="{55FCB598-4C7F-4F76-B408-53DB55726AB2}" srcOrd="26" destOrd="0" presId="urn:microsoft.com/office/officeart/2005/8/layout/cycle1"/>
    <dgm:cxn modelId="{77AB3793-1B30-4B63-90CE-CAA0E7D120C2}" type="presParOf" srcId="{C59FEF4A-4BE9-48E6-BFF2-DB44FB5EA311}" destId="{C210E15E-136F-43F8-9FEF-E66A78E76F49}" srcOrd="27" destOrd="0" presId="urn:microsoft.com/office/officeart/2005/8/layout/cycle1"/>
    <dgm:cxn modelId="{0D4A3ECC-AC8B-4052-B7F3-C5E727F66031}" type="presParOf" srcId="{C59FEF4A-4BE9-48E6-BFF2-DB44FB5EA311}" destId="{53278975-90D0-4AD1-8D1C-773C78385574}" srcOrd="28" destOrd="0" presId="urn:microsoft.com/office/officeart/2005/8/layout/cycle1"/>
    <dgm:cxn modelId="{B1BB63B6-C02A-43E2-8DD9-4A7A88B8F16D}" type="presParOf" srcId="{C59FEF4A-4BE9-48E6-BFF2-DB44FB5EA311}" destId="{30DB0AE3-4FDD-487C-B9BB-D2880B326502}" srcOrd="29" destOrd="0" presId="urn:microsoft.com/office/officeart/2005/8/layout/cycle1"/>
    <dgm:cxn modelId="{5D2AA44E-577F-4D16-B389-62D844BF7DCD}" type="presParOf" srcId="{C59FEF4A-4BE9-48E6-BFF2-DB44FB5EA311}" destId="{6EC0E397-EF28-43C8-AA50-1BE59B32FD78}" srcOrd="30" destOrd="0" presId="urn:microsoft.com/office/officeart/2005/8/layout/cycle1"/>
    <dgm:cxn modelId="{26EA3CA8-2210-434E-8905-FB9F2E75D5B9}" type="presParOf" srcId="{C59FEF4A-4BE9-48E6-BFF2-DB44FB5EA311}" destId="{0D7BE62B-122A-49FD-9F48-98DC2CA80208}" srcOrd="31" destOrd="0" presId="urn:microsoft.com/office/officeart/2005/8/layout/cycle1"/>
    <dgm:cxn modelId="{A965DA16-854C-4E5C-BC30-3CB3F5570175}" type="presParOf" srcId="{C59FEF4A-4BE9-48E6-BFF2-DB44FB5EA311}" destId="{3B468B6B-258D-48E7-8F0B-A6EFDBE0F40D}" srcOrd="32" destOrd="0" presId="urn:microsoft.com/office/officeart/2005/8/layout/cycle1"/>
    <dgm:cxn modelId="{CD93BF86-33CF-430B-92E7-3EBD8CC91659}" type="presParOf" srcId="{C59FEF4A-4BE9-48E6-BFF2-DB44FB5EA311}" destId="{E6F25922-3BBE-493A-82D9-877F909EF364}" srcOrd="33" destOrd="0" presId="urn:microsoft.com/office/officeart/2005/8/layout/cycle1"/>
    <dgm:cxn modelId="{2D4BE848-8DE8-4EDB-8ADD-239A5431669D}" type="presParOf" srcId="{C59FEF4A-4BE9-48E6-BFF2-DB44FB5EA311}" destId="{8214EC56-E119-4E25-8451-046954F2A805}" srcOrd="34" destOrd="0" presId="urn:microsoft.com/office/officeart/2005/8/layout/cycle1"/>
    <dgm:cxn modelId="{B6398D54-94CB-4EE7-94D3-EE3A15E8C62E}" type="presParOf" srcId="{C59FEF4A-4BE9-48E6-BFF2-DB44FB5EA311}" destId="{07A403E2-00F6-464C-9C10-2DF7D75DC965}" srcOrd="35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A6A670-DC9C-4363-9C81-A5714B438CEC}" type="doc">
      <dgm:prSet loTypeId="urn:microsoft.com/office/officeart/2005/8/layout/hierarchy3" loCatId="relationship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BB455AD-6CED-4545-89E0-6B350D500EE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Первоначальный план 2019 г.,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02236C-72D0-4383-BE5B-EA0B62695603}" type="parTrans" cxnId="{EE5A43B4-EF0B-450B-9167-F63998EC267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070594-78AD-4C65-AF3E-C841612597FD}" type="sibTrans" cxnId="{EE5A43B4-EF0B-450B-9167-F63998EC267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3C7EFD-372A-4BCB-869E-CD77466BCACF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2 915,2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FBB307-D611-4D52-9263-F32AF75769A9}" type="parTrans" cxnId="{6E824560-5A9D-4EB9-A0D6-93AF03CFBE88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4A41B7-DE3D-4D23-930F-1C226A7373E6}" type="sibTrans" cxnId="{6E824560-5A9D-4EB9-A0D6-93AF03CFBE88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654177-DCC8-4910-9BA0-417275254BC7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2 957,3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9F5CBF-A37C-4A95-9911-4E97799BD2B1}" type="parTrans" cxnId="{15A7DEA0-B4F5-4C13-8343-8248E0300FF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E3A3B1-32D8-4F00-8E17-DEC693AB87A5}" type="sibTrans" cxnId="{15A7DEA0-B4F5-4C13-8343-8248E0300FF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C1A2A8-5CB2-40ED-AA42-986BC902B7FD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Уточненный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план 2019 г.,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CC44F4-6ACC-4C48-938F-D2BF5EC8D6F6}" type="parTrans" cxnId="{9DAAA637-CAB5-4ECE-B8D3-CC9B59239E2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4D2153-6C22-4702-A49B-676ECD2CD52C}" type="sibTrans" cxnId="{9DAAA637-CAB5-4ECE-B8D3-CC9B59239E2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E4165F-5145-4947-93D5-0D986F16C04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4 531,3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ABACAA-162B-4097-8DC6-EC303377D233}" type="parTrans" cxnId="{4F0603CC-A6D9-46F6-817D-BAB9E0582E7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0CB361-A388-4426-A925-47855D1C2841}" type="sibTrans" cxnId="{4F0603CC-A6D9-46F6-817D-BAB9E0582E7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4C0AD6-B68C-4DBD-BE7B-29797D69A0B5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4 643,4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8CA21B-88FC-4684-8420-AD257BDE3177}" type="parTrans" cxnId="{2B2823DA-264A-402B-9BF7-CD0110D59E7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9160F0-6D82-4481-967F-33F4338F1CD7}" type="sibTrans" cxnId="{2B2823DA-264A-402B-9BF7-CD0110D59E7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9CF281-DDF1-4D3B-B31E-92A7D59CEAE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Факт 2019 г,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DFFA88-66E9-4FBC-BFFB-5E103D722788}" type="parTrans" cxnId="{2AF2BF2E-5E6A-481D-B880-3AF1AE7D08F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E6E46E-8584-41A9-87E6-4DB689401034}" type="sibTrans" cxnId="{2AF2BF2E-5E6A-481D-B880-3AF1AE7D08F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3099DC-16F3-4B52-BB6C-B5730A48513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Отклонение,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9F11DA-D710-432D-BB43-DE0C4600A933}" type="parTrans" cxnId="{52B12196-2E61-41B5-A209-C7597EA5DAC6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FC0D1-7243-40D7-89A2-BC436A2494D9}" type="sibTrans" cxnId="{52B12196-2E61-41B5-A209-C7597EA5DAC6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0B8AAC-C33E-415A-B130-3D17D8A6250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4 536,5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490662-08C0-40FD-BC25-BC429511A63C}" type="parTrans" cxnId="{75120312-009D-4CA5-BF47-61E623C3A33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A4111F-FF04-4AC6-9164-A084631BEFA1}" type="sibTrans" cxnId="{75120312-009D-4CA5-BF47-61E623C3A33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01AE2D-8331-4458-BB50-1C798C1D3C56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4 604,2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69DA5D-3368-4A74-8B90-993765129299}" type="parTrans" cxnId="{ADBB7EAD-3311-45F0-B188-BE0483DDD8E9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7148B9-E0F5-4DBC-BDEC-B33270BCFDC7}" type="sibTrans" cxnId="{ADBB7EAD-3311-45F0-B188-BE0483DDD8E9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47C7E3-729F-4E5D-ABB9-2E568FD48349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+5,2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6D0D34-A969-4CBD-A5CF-13D8F572206F}" type="parTrans" cxnId="{B136C1FD-63AB-4BF6-920E-73F8E8E435D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3CCDB-07BD-4547-AD2B-810F31D462B3}" type="sibTrans" cxnId="{B136C1FD-63AB-4BF6-920E-73F8E8E435D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87A0CA-FFD9-453D-ADC4-300A9DE6CE26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-39,2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7BCCE2-24E2-402D-9650-27F406B182AB}" type="parTrans" cxnId="{0A0C7640-3691-41B8-87F8-316220AC862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44E603-B41D-4085-B7DF-3C285F74A2A9}" type="sibTrans" cxnId="{0A0C7640-3691-41B8-87F8-316220AC862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0A249A-3ADD-45AB-84A4-2AAB06D059C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Изменения в течение года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604C05-8C20-49D4-9F10-DEE0D2701E6D}" type="parTrans" cxnId="{A7C09B0B-16FC-4801-B8F4-3C26A6EFE4B4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554834-13A3-47DA-84D4-34ECA5388343}" type="sibTrans" cxnId="{A7C09B0B-16FC-4801-B8F4-3C26A6EFE4B4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8F9D80-0CF1-46E4-896E-F0D566FDD1C2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+1 616,1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C68229-30E7-4347-B9DC-FF31632B80E3}" type="parTrans" cxnId="{C3F2C551-6640-4C5F-BFD7-C2B78E2A2B9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CDB36B-91B5-4B7E-9D6D-AA036507972B}" type="sibTrans" cxnId="{C3F2C551-6640-4C5F-BFD7-C2B78E2A2B9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B0CD70-B2CA-4251-B857-99BE353444E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+1 686,1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5FCDF7-4C9C-4FFB-BE9E-94DF48E682BD}" type="parTrans" cxnId="{740B2161-CE61-4106-AD08-28C26FA0685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C8E961-8AA3-410B-AC15-FD4648A04D2A}" type="sibTrans" cxnId="{740B2161-CE61-4106-AD08-28C26FA0685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84A749-322E-47EC-B20F-9A3614E8F66A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-42,1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AF78DA-B785-4BDD-B5F6-4057A64B29B1}" type="parTrans" cxnId="{B0127F0F-9A8B-4924-8E4E-DC5C10386FC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19D2BF-BCC4-4719-AC15-228202A27303}" type="sibTrans" cxnId="{B0127F0F-9A8B-4924-8E4E-DC5C10386FC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DB4441-B254-4066-A65C-A2C5BB7AB32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+70,0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5ABFE6-93D2-4714-8B87-57BCF16A14BE}" type="parTrans" cxnId="{8D6E32DF-6D81-4FE5-9955-2F6A241F606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8280D2-D0B9-4A43-8F18-BA04F4F2D078}" type="sibTrans" cxnId="{8D6E32DF-6D81-4FE5-9955-2F6A241F606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0FA8C8-E272-45B9-9AE2-D4BA6673ABEA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-112,1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DCD5C6-0F90-4A0F-85BE-0CF0359708EB}" type="parTrans" cxnId="{FB48FAB6-060D-4209-9ED1-109F8D587D3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65D853-D919-4101-8804-125B0C3A2A27}" type="sibTrans" cxnId="{FB48FAB6-060D-4209-9ED1-109F8D587D3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101ADC-4074-4C3D-BEC3-F6D4CAC30707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-67,7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E10C95-3756-48A3-B7E5-331591012E78}" type="parTrans" cxnId="{45D0881C-0347-4540-89F9-886798BC546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9D12FF-6636-4411-97E1-85D1ABF82DFC}" type="sibTrans" cxnId="{45D0881C-0347-4540-89F9-886798BC546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6B208B-5938-49AD-A934-5B80EB0AC065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+44,4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DDC3CC-ECDF-4A6D-A42B-45C53B9AFA9C}" type="parTrans" cxnId="{728CA7EF-23D0-493F-982C-1FCFB5F7992C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2DAE73-D0EF-49BA-AB43-10A47B3573F4}" type="sibTrans" cxnId="{728CA7EF-23D0-493F-982C-1FCFB5F7992C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3B223F-5AA7-4921-9556-B58578C3FCC2}" type="pres">
      <dgm:prSet presAssocID="{BCA6A670-DC9C-4363-9C81-A5714B438CE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CE19219-BDDF-45E7-B6D3-753615F525CF}" type="pres">
      <dgm:prSet presAssocID="{FBB455AD-6CED-4545-89E0-6B350D500EE1}" presName="root" presStyleCnt="0"/>
      <dgm:spPr/>
    </dgm:pt>
    <dgm:pt modelId="{BAF0CFC8-67B9-4599-B25C-9EE78EFF70F2}" type="pres">
      <dgm:prSet presAssocID="{FBB455AD-6CED-4545-89E0-6B350D500EE1}" presName="rootComposite" presStyleCnt="0"/>
      <dgm:spPr/>
    </dgm:pt>
    <dgm:pt modelId="{BE9C00F7-C528-4C90-8594-A57C7C4E6C74}" type="pres">
      <dgm:prSet presAssocID="{FBB455AD-6CED-4545-89E0-6B350D500EE1}" presName="rootText" presStyleLbl="node1" presStyleIdx="0" presStyleCnt="5"/>
      <dgm:spPr/>
      <dgm:t>
        <a:bodyPr/>
        <a:lstStyle/>
        <a:p>
          <a:endParaRPr lang="ru-RU"/>
        </a:p>
      </dgm:t>
    </dgm:pt>
    <dgm:pt modelId="{86DEA767-30A1-4C1A-8F1F-669F43015393}" type="pres">
      <dgm:prSet presAssocID="{FBB455AD-6CED-4545-89E0-6B350D500EE1}" presName="rootConnector" presStyleLbl="node1" presStyleIdx="0" presStyleCnt="5"/>
      <dgm:spPr/>
      <dgm:t>
        <a:bodyPr/>
        <a:lstStyle/>
        <a:p>
          <a:endParaRPr lang="ru-RU"/>
        </a:p>
      </dgm:t>
    </dgm:pt>
    <dgm:pt modelId="{5AA71E87-A905-4ED2-A0FF-2310FE5EADA4}" type="pres">
      <dgm:prSet presAssocID="{FBB455AD-6CED-4545-89E0-6B350D500EE1}" presName="childShape" presStyleCnt="0"/>
      <dgm:spPr/>
    </dgm:pt>
    <dgm:pt modelId="{290265A7-A62C-4D4D-9890-07E353B22C5E}" type="pres">
      <dgm:prSet presAssocID="{92FBB307-D611-4D52-9263-F32AF75769A9}" presName="Name13" presStyleLbl="parChTrans1D2" presStyleIdx="0" presStyleCnt="15"/>
      <dgm:spPr/>
      <dgm:t>
        <a:bodyPr/>
        <a:lstStyle/>
        <a:p>
          <a:endParaRPr lang="ru-RU"/>
        </a:p>
      </dgm:t>
    </dgm:pt>
    <dgm:pt modelId="{7C4E53CF-77CC-4473-BE6C-ACD9F5C9D0E2}" type="pres">
      <dgm:prSet presAssocID="{8F3C7EFD-372A-4BCB-869E-CD77466BCACF}" presName="childText" presStyleLbl="bgAcc1" presStyleIdx="0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BA5258-75C4-4647-B698-B35FF9C6EA26}" type="pres">
      <dgm:prSet presAssocID="{D49F5CBF-A37C-4A95-9911-4E97799BD2B1}" presName="Name13" presStyleLbl="parChTrans1D2" presStyleIdx="1" presStyleCnt="15"/>
      <dgm:spPr/>
      <dgm:t>
        <a:bodyPr/>
        <a:lstStyle/>
        <a:p>
          <a:endParaRPr lang="ru-RU"/>
        </a:p>
      </dgm:t>
    </dgm:pt>
    <dgm:pt modelId="{6AA3E3A3-332F-40D4-8E94-686B8E519143}" type="pres">
      <dgm:prSet presAssocID="{35654177-DCC8-4910-9BA0-417275254BC7}" presName="childText" presStyleLbl="bgAcc1" presStyleIdx="1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76BE71-9EA5-4AD1-AF49-3DE9614A8D28}" type="pres">
      <dgm:prSet presAssocID="{DAAF78DA-B785-4BDD-B5F6-4057A64B29B1}" presName="Name13" presStyleLbl="parChTrans1D2" presStyleIdx="2" presStyleCnt="15"/>
      <dgm:spPr/>
      <dgm:t>
        <a:bodyPr/>
        <a:lstStyle/>
        <a:p>
          <a:endParaRPr lang="ru-RU"/>
        </a:p>
      </dgm:t>
    </dgm:pt>
    <dgm:pt modelId="{78DA2259-9C16-427E-9E71-953DC40E6757}" type="pres">
      <dgm:prSet presAssocID="{D484A749-322E-47EC-B20F-9A3614E8F66A}" presName="childText" presStyleLbl="bgAcc1" presStyleIdx="2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EE88B7-3166-4094-9951-5D7C9217E628}" type="pres">
      <dgm:prSet presAssocID="{940A249A-3ADD-45AB-84A4-2AAB06D059C4}" presName="root" presStyleCnt="0"/>
      <dgm:spPr/>
    </dgm:pt>
    <dgm:pt modelId="{6EB016AC-1E3F-4462-8037-D10BB4029CE8}" type="pres">
      <dgm:prSet presAssocID="{940A249A-3ADD-45AB-84A4-2AAB06D059C4}" presName="rootComposite" presStyleCnt="0"/>
      <dgm:spPr/>
    </dgm:pt>
    <dgm:pt modelId="{F1158318-8B09-4E4D-86B7-780ACE12E08C}" type="pres">
      <dgm:prSet presAssocID="{940A249A-3ADD-45AB-84A4-2AAB06D059C4}" presName="rootText" presStyleLbl="node1" presStyleIdx="1" presStyleCnt="5"/>
      <dgm:spPr/>
      <dgm:t>
        <a:bodyPr/>
        <a:lstStyle/>
        <a:p>
          <a:endParaRPr lang="ru-RU"/>
        </a:p>
      </dgm:t>
    </dgm:pt>
    <dgm:pt modelId="{5D4738DE-1C8F-4D21-A28B-2CE2237D40B1}" type="pres">
      <dgm:prSet presAssocID="{940A249A-3ADD-45AB-84A4-2AAB06D059C4}" presName="rootConnector" presStyleLbl="node1" presStyleIdx="1" presStyleCnt="5"/>
      <dgm:spPr/>
      <dgm:t>
        <a:bodyPr/>
        <a:lstStyle/>
        <a:p>
          <a:endParaRPr lang="ru-RU"/>
        </a:p>
      </dgm:t>
    </dgm:pt>
    <dgm:pt modelId="{1CEA2B15-C7C8-45D8-BA48-00D3BCB08924}" type="pres">
      <dgm:prSet presAssocID="{940A249A-3ADD-45AB-84A4-2AAB06D059C4}" presName="childShape" presStyleCnt="0"/>
      <dgm:spPr/>
    </dgm:pt>
    <dgm:pt modelId="{152DB26E-79E0-4737-A9A9-522DE1D1EC2B}" type="pres">
      <dgm:prSet presAssocID="{83C68229-30E7-4347-B9DC-FF31632B80E3}" presName="Name13" presStyleLbl="parChTrans1D2" presStyleIdx="3" presStyleCnt="15"/>
      <dgm:spPr/>
      <dgm:t>
        <a:bodyPr/>
        <a:lstStyle/>
        <a:p>
          <a:endParaRPr lang="ru-RU"/>
        </a:p>
      </dgm:t>
    </dgm:pt>
    <dgm:pt modelId="{706BA02B-23B5-427D-A837-2A5CB76EEA72}" type="pres">
      <dgm:prSet presAssocID="{188F9D80-0CF1-46E4-896E-F0D566FDD1C2}" presName="childText" presStyleLbl="bgAcc1" presStyleIdx="3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48658-D3C3-463E-BB5E-B40528067299}" type="pres">
      <dgm:prSet presAssocID="{6A5FCDF7-4C9C-4FFB-BE9E-94DF48E682BD}" presName="Name13" presStyleLbl="parChTrans1D2" presStyleIdx="4" presStyleCnt="15"/>
      <dgm:spPr/>
      <dgm:t>
        <a:bodyPr/>
        <a:lstStyle/>
        <a:p>
          <a:endParaRPr lang="ru-RU"/>
        </a:p>
      </dgm:t>
    </dgm:pt>
    <dgm:pt modelId="{20189F4E-E6CE-42AA-8C7F-10DC2B6830A2}" type="pres">
      <dgm:prSet presAssocID="{A4B0CD70-B2CA-4251-B857-99BE353444E0}" presName="childText" presStyleLbl="bgAcc1" presStyleIdx="4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0E7481-E843-49DC-95EA-C5092246D166}" type="pres">
      <dgm:prSet presAssocID="{D15ABFE6-93D2-4714-8B87-57BCF16A14BE}" presName="Name13" presStyleLbl="parChTrans1D2" presStyleIdx="5" presStyleCnt="15"/>
      <dgm:spPr/>
      <dgm:t>
        <a:bodyPr/>
        <a:lstStyle/>
        <a:p>
          <a:endParaRPr lang="ru-RU"/>
        </a:p>
      </dgm:t>
    </dgm:pt>
    <dgm:pt modelId="{C629960E-9844-43CD-B602-513B361D2777}" type="pres">
      <dgm:prSet presAssocID="{56DB4441-B254-4066-A65C-A2C5BB7AB327}" presName="childText" presStyleLbl="bgAcc1" presStyleIdx="5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A85FD-13D4-4B80-A615-3519E6701EE9}" type="pres">
      <dgm:prSet presAssocID="{81C1A2A8-5CB2-40ED-AA42-986BC902B7FD}" presName="root" presStyleCnt="0"/>
      <dgm:spPr/>
    </dgm:pt>
    <dgm:pt modelId="{0B80D5D4-DD8C-43EF-B086-4A20094B9954}" type="pres">
      <dgm:prSet presAssocID="{81C1A2A8-5CB2-40ED-AA42-986BC902B7FD}" presName="rootComposite" presStyleCnt="0"/>
      <dgm:spPr/>
    </dgm:pt>
    <dgm:pt modelId="{BE53DC89-582B-4CFC-9383-F2EBE4CBFD3A}" type="pres">
      <dgm:prSet presAssocID="{81C1A2A8-5CB2-40ED-AA42-986BC902B7FD}" presName="rootText" presStyleLbl="node1" presStyleIdx="2" presStyleCnt="5"/>
      <dgm:spPr/>
      <dgm:t>
        <a:bodyPr/>
        <a:lstStyle/>
        <a:p>
          <a:endParaRPr lang="ru-RU"/>
        </a:p>
      </dgm:t>
    </dgm:pt>
    <dgm:pt modelId="{7F2B2157-B5FD-46FF-9254-52DCDA032FCA}" type="pres">
      <dgm:prSet presAssocID="{81C1A2A8-5CB2-40ED-AA42-986BC902B7FD}" presName="rootConnector" presStyleLbl="node1" presStyleIdx="2" presStyleCnt="5"/>
      <dgm:spPr/>
      <dgm:t>
        <a:bodyPr/>
        <a:lstStyle/>
        <a:p>
          <a:endParaRPr lang="ru-RU"/>
        </a:p>
      </dgm:t>
    </dgm:pt>
    <dgm:pt modelId="{A09609B1-5C7B-4207-AE05-9EEC640D5D6F}" type="pres">
      <dgm:prSet presAssocID="{81C1A2A8-5CB2-40ED-AA42-986BC902B7FD}" presName="childShape" presStyleCnt="0"/>
      <dgm:spPr/>
    </dgm:pt>
    <dgm:pt modelId="{0E444BBB-C81A-46E1-93BF-36F4066166DC}" type="pres">
      <dgm:prSet presAssocID="{7CABACAA-162B-4097-8DC6-EC303377D233}" presName="Name13" presStyleLbl="parChTrans1D2" presStyleIdx="6" presStyleCnt="15"/>
      <dgm:spPr/>
      <dgm:t>
        <a:bodyPr/>
        <a:lstStyle/>
        <a:p>
          <a:endParaRPr lang="ru-RU"/>
        </a:p>
      </dgm:t>
    </dgm:pt>
    <dgm:pt modelId="{FC8C1C3B-37E2-48D3-8FC2-7F799DEF21ED}" type="pres">
      <dgm:prSet presAssocID="{FBE4165F-5145-4947-93D5-0D986F16C041}" presName="childText" presStyleLbl="bgAcc1" presStyleIdx="6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CFB0FD-D944-4075-9C34-0A22A3376E60}" type="pres">
      <dgm:prSet presAssocID="{D58CA21B-88FC-4684-8420-AD257BDE3177}" presName="Name13" presStyleLbl="parChTrans1D2" presStyleIdx="7" presStyleCnt="15"/>
      <dgm:spPr/>
      <dgm:t>
        <a:bodyPr/>
        <a:lstStyle/>
        <a:p>
          <a:endParaRPr lang="ru-RU"/>
        </a:p>
      </dgm:t>
    </dgm:pt>
    <dgm:pt modelId="{3094B32E-65EF-49CF-88AE-60007F3EC5EF}" type="pres">
      <dgm:prSet presAssocID="{EB4C0AD6-B68C-4DBD-BE7B-29797D69A0B5}" presName="childText" presStyleLbl="bgAcc1" presStyleIdx="7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2F769C-3156-4976-B505-57ABEE117A78}" type="pres">
      <dgm:prSet presAssocID="{76DCD5C6-0F90-4A0F-85BE-0CF0359708EB}" presName="Name13" presStyleLbl="parChTrans1D2" presStyleIdx="8" presStyleCnt="15"/>
      <dgm:spPr/>
      <dgm:t>
        <a:bodyPr/>
        <a:lstStyle/>
        <a:p>
          <a:endParaRPr lang="ru-RU"/>
        </a:p>
      </dgm:t>
    </dgm:pt>
    <dgm:pt modelId="{54000397-CBCC-42CF-8C7C-E9312CD34877}" type="pres">
      <dgm:prSet presAssocID="{CD0FA8C8-E272-45B9-9AE2-D4BA6673ABEA}" presName="childText" presStyleLbl="bgAcc1" presStyleIdx="8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8D3121-CE94-4512-903D-1397CC198476}" type="pres">
      <dgm:prSet presAssocID="{2F9CF281-DDF1-4D3B-B31E-92A7D59CEAEA}" presName="root" presStyleCnt="0"/>
      <dgm:spPr/>
    </dgm:pt>
    <dgm:pt modelId="{3B78ADDC-C90B-4A8A-A29C-EB2905C1B793}" type="pres">
      <dgm:prSet presAssocID="{2F9CF281-DDF1-4D3B-B31E-92A7D59CEAEA}" presName="rootComposite" presStyleCnt="0"/>
      <dgm:spPr/>
    </dgm:pt>
    <dgm:pt modelId="{895D4B7D-2DA2-4036-A7BC-A523247325B7}" type="pres">
      <dgm:prSet presAssocID="{2F9CF281-DDF1-4D3B-B31E-92A7D59CEAEA}" presName="rootText" presStyleLbl="node1" presStyleIdx="3" presStyleCnt="5"/>
      <dgm:spPr/>
      <dgm:t>
        <a:bodyPr/>
        <a:lstStyle/>
        <a:p>
          <a:endParaRPr lang="ru-RU"/>
        </a:p>
      </dgm:t>
    </dgm:pt>
    <dgm:pt modelId="{DB75F666-F98B-4990-A0E0-FF03D0803156}" type="pres">
      <dgm:prSet presAssocID="{2F9CF281-DDF1-4D3B-B31E-92A7D59CEAEA}" presName="rootConnector" presStyleLbl="node1" presStyleIdx="3" presStyleCnt="5"/>
      <dgm:spPr/>
      <dgm:t>
        <a:bodyPr/>
        <a:lstStyle/>
        <a:p>
          <a:endParaRPr lang="ru-RU"/>
        </a:p>
      </dgm:t>
    </dgm:pt>
    <dgm:pt modelId="{3E1D86B1-4A88-4732-A0CF-08EF042812EC}" type="pres">
      <dgm:prSet presAssocID="{2F9CF281-DDF1-4D3B-B31E-92A7D59CEAEA}" presName="childShape" presStyleCnt="0"/>
      <dgm:spPr/>
    </dgm:pt>
    <dgm:pt modelId="{CF0C1A6F-6C96-484D-BE87-5B765C6879BD}" type="pres">
      <dgm:prSet presAssocID="{3C490662-08C0-40FD-BC25-BC429511A63C}" presName="Name13" presStyleLbl="parChTrans1D2" presStyleIdx="9" presStyleCnt="15"/>
      <dgm:spPr/>
      <dgm:t>
        <a:bodyPr/>
        <a:lstStyle/>
        <a:p>
          <a:endParaRPr lang="ru-RU"/>
        </a:p>
      </dgm:t>
    </dgm:pt>
    <dgm:pt modelId="{0171A522-076D-4AA4-A6B1-C2A9893121F9}" type="pres">
      <dgm:prSet presAssocID="{2E0B8AAC-C33E-415A-B130-3D17D8A62500}" presName="childText" presStyleLbl="bgAcc1" presStyleIdx="9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70251F-2D1C-4D1C-A909-ED8E434E1413}" type="pres">
      <dgm:prSet presAssocID="{A869DA5D-3368-4A74-8B90-993765129299}" presName="Name13" presStyleLbl="parChTrans1D2" presStyleIdx="10" presStyleCnt="15"/>
      <dgm:spPr/>
      <dgm:t>
        <a:bodyPr/>
        <a:lstStyle/>
        <a:p>
          <a:endParaRPr lang="ru-RU"/>
        </a:p>
      </dgm:t>
    </dgm:pt>
    <dgm:pt modelId="{E4A252FF-1D66-43C5-B989-AEB3B6F71BCC}" type="pres">
      <dgm:prSet presAssocID="{F901AE2D-8331-4458-BB50-1C798C1D3C56}" presName="childText" presStyleLbl="bgAcc1" presStyleIdx="10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035667-7E7F-479A-BABD-F060909E43EF}" type="pres">
      <dgm:prSet presAssocID="{02E10C95-3756-48A3-B7E5-331591012E78}" presName="Name13" presStyleLbl="parChTrans1D2" presStyleIdx="11" presStyleCnt="15"/>
      <dgm:spPr/>
      <dgm:t>
        <a:bodyPr/>
        <a:lstStyle/>
        <a:p>
          <a:endParaRPr lang="ru-RU"/>
        </a:p>
      </dgm:t>
    </dgm:pt>
    <dgm:pt modelId="{F0A5A600-9DB1-4550-BEE9-D1A0069CEB4C}" type="pres">
      <dgm:prSet presAssocID="{D2101ADC-4074-4C3D-BEC3-F6D4CAC30707}" presName="childText" presStyleLbl="bgAcc1" presStyleIdx="11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AF4C3B-8747-438B-8BFC-3836B9F8699B}" type="pres">
      <dgm:prSet presAssocID="{9F3099DC-16F3-4B52-BB6C-B5730A485130}" presName="root" presStyleCnt="0"/>
      <dgm:spPr/>
    </dgm:pt>
    <dgm:pt modelId="{7D299264-FD52-4CAB-A5A1-C80957472C07}" type="pres">
      <dgm:prSet presAssocID="{9F3099DC-16F3-4B52-BB6C-B5730A485130}" presName="rootComposite" presStyleCnt="0"/>
      <dgm:spPr/>
    </dgm:pt>
    <dgm:pt modelId="{B5C39EBE-3F8D-423A-AB4A-0136295F1C56}" type="pres">
      <dgm:prSet presAssocID="{9F3099DC-16F3-4B52-BB6C-B5730A485130}" presName="rootText" presStyleLbl="node1" presStyleIdx="4" presStyleCnt="5"/>
      <dgm:spPr/>
      <dgm:t>
        <a:bodyPr/>
        <a:lstStyle/>
        <a:p>
          <a:endParaRPr lang="ru-RU"/>
        </a:p>
      </dgm:t>
    </dgm:pt>
    <dgm:pt modelId="{AD0BFCD7-0A1E-4453-9012-8B7BF46C3EF9}" type="pres">
      <dgm:prSet presAssocID="{9F3099DC-16F3-4B52-BB6C-B5730A485130}" presName="rootConnector" presStyleLbl="node1" presStyleIdx="4" presStyleCnt="5"/>
      <dgm:spPr/>
      <dgm:t>
        <a:bodyPr/>
        <a:lstStyle/>
        <a:p>
          <a:endParaRPr lang="ru-RU"/>
        </a:p>
      </dgm:t>
    </dgm:pt>
    <dgm:pt modelId="{A4EFE628-0505-47D4-8BA7-560F09B5999F}" type="pres">
      <dgm:prSet presAssocID="{9F3099DC-16F3-4B52-BB6C-B5730A485130}" presName="childShape" presStyleCnt="0"/>
      <dgm:spPr/>
    </dgm:pt>
    <dgm:pt modelId="{9E41421D-4C68-4975-B262-EBD5C72A06B6}" type="pres">
      <dgm:prSet presAssocID="{FD6D0D34-A969-4CBD-A5CF-13D8F572206F}" presName="Name13" presStyleLbl="parChTrans1D2" presStyleIdx="12" presStyleCnt="15"/>
      <dgm:spPr/>
      <dgm:t>
        <a:bodyPr/>
        <a:lstStyle/>
        <a:p>
          <a:endParaRPr lang="ru-RU"/>
        </a:p>
      </dgm:t>
    </dgm:pt>
    <dgm:pt modelId="{A825331D-4504-47FD-9BED-BB136309725B}" type="pres">
      <dgm:prSet presAssocID="{9D47C7E3-729F-4E5D-ABB9-2E568FD48349}" presName="childText" presStyleLbl="bgAcc1" presStyleIdx="12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E3969-D40F-41C4-A62C-7BEA51B14434}" type="pres">
      <dgm:prSet presAssocID="{CA7BCCE2-24E2-402D-9650-27F406B182AB}" presName="Name13" presStyleLbl="parChTrans1D2" presStyleIdx="13" presStyleCnt="15"/>
      <dgm:spPr/>
      <dgm:t>
        <a:bodyPr/>
        <a:lstStyle/>
        <a:p>
          <a:endParaRPr lang="ru-RU"/>
        </a:p>
      </dgm:t>
    </dgm:pt>
    <dgm:pt modelId="{E2780E65-A1A8-40A3-AE23-3AADE73D85B9}" type="pres">
      <dgm:prSet presAssocID="{DD87A0CA-FFD9-453D-ADC4-300A9DE6CE26}" presName="childText" presStyleLbl="bgAcc1" presStyleIdx="13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8324BA-2627-41A9-B3ED-903A253F3F75}" type="pres">
      <dgm:prSet presAssocID="{0BDDC3CC-ECDF-4A6D-A42B-45C53B9AFA9C}" presName="Name13" presStyleLbl="parChTrans1D2" presStyleIdx="14" presStyleCnt="15"/>
      <dgm:spPr/>
      <dgm:t>
        <a:bodyPr/>
        <a:lstStyle/>
        <a:p>
          <a:endParaRPr lang="ru-RU"/>
        </a:p>
      </dgm:t>
    </dgm:pt>
    <dgm:pt modelId="{0BDD21FE-285A-4469-A66D-5F9E98DDDD12}" type="pres">
      <dgm:prSet presAssocID="{BB6B208B-5938-49AD-A934-5B80EB0AC065}" presName="childText" presStyleLbl="bgAcc1" presStyleIdx="14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A8A5F6-D6BD-4034-AB33-C544BF788D9F}" type="presOf" srcId="{940A249A-3ADD-45AB-84A4-2AAB06D059C4}" destId="{5D4738DE-1C8F-4D21-A28B-2CE2237D40B1}" srcOrd="1" destOrd="0" presId="urn:microsoft.com/office/officeart/2005/8/layout/hierarchy3"/>
    <dgm:cxn modelId="{740B2161-CE61-4106-AD08-28C26FA06850}" srcId="{940A249A-3ADD-45AB-84A4-2AAB06D059C4}" destId="{A4B0CD70-B2CA-4251-B857-99BE353444E0}" srcOrd="1" destOrd="0" parTransId="{6A5FCDF7-4C9C-4FFB-BE9E-94DF48E682BD}" sibTransId="{31C8E961-8AA3-410B-AC15-FD4648A04D2A}"/>
    <dgm:cxn modelId="{FB48FAB6-060D-4209-9ED1-109F8D587D30}" srcId="{81C1A2A8-5CB2-40ED-AA42-986BC902B7FD}" destId="{CD0FA8C8-E272-45B9-9AE2-D4BA6673ABEA}" srcOrd="2" destOrd="0" parTransId="{76DCD5C6-0F90-4A0F-85BE-0CF0359708EB}" sibTransId="{3465D853-D919-4101-8804-125B0C3A2A27}"/>
    <dgm:cxn modelId="{728CA7EF-23D0-493F-982C-1FCFB5F7992C}" srcId="{9F3099DC-16F3-4B52-BB6C-B5730A485130}" destId="{BB6B208B-5938-49AD-A934-5B80EB0AC065}" srcOrd="2" destOrd="0" parTransId="{0BDDC3CC-ECDF-4A6D-A42B-45C53B9AFA9C}" sibTransId="{4E2DAE73-D0EF-49BA-AB43-10A47B3573F4}"/>
    <dgm:cxn modelId="{19C70C37-EF1B-41D2-B72B-3952BF6CA8C0}" type="presOf" srcId="{A869DA5D-3368-4A74-8B90-993765129299}" destId="{1F70251F-2D1C-4D1C-A909-ED8E434E1413}" srcOrd="0" destOrd="0" presId="urn:microsoft.com/office/officeart/2005/8/layout/hierarchy3"/>
    <dgm:cxn modelId="{2B2823DA-264A-402B-9BF7-CD0110D59E77}" srcId="{81C1A2A8-5CB2-40ED-AA42-986BC902B7FD}" destId="{EB4C0AD6-B68C-4DBD-BE7B-29797D69A0B5}" srcOrd="1" destOrd="0" parTransId="{D58CA21B-88FC-4684-8420-AD257BDE3177}" sibTransId="{0B9160F0-6D82-4481-967F-33F4338F1CD7}"/>
    <dgm:cxn modelId="{0486E683-0EFD-4881-9C6D-C0E83A830A04}" type="presOf" srcId="{2F9CF281-DDF1-4D3B-B31E-92A7D59CEAEA}" destId="{895D4B7D-2DA2-4036-A7BC-A523247325B7}" srcOrd="0" destOrd="0" presId="urn:microsoft.com/office/officeart/2005/8/layout/hierarchy3"/>
    <dgm:cxn modelId="{75120312-009D-4CA5-BF47-61E623C3A331}" srcId="{2F9CF281-DDF1-4D3B-B31E-92A7D59CEAEA}" destId="{2E0B8AAC-C33E-415A-B130-3D17D8A62500}" srcOrd="0" destOrd="0" parTransId="{3C490662-08C0-40FD-BC25-BC429511A63C}" sibTransId="{A5A4111F-FF04-4AC6-9164-A084631BEFA1}"/>
    <dgm:cxn modelId="{46504BF4-A11F-4052-AD32-2BEA7DE51A4E}" type="presOf" srcId="{FBE4165F-5145-4947-93D5-0D986F16C041}" destId="{FC8C1C3B-37E2-48D3-8FC2-7F799DEF21ED}" srcOrd="0" destOrd="0" presId="urn:microsoft.com/office/officeart/2005/8/layout/hierarchy3"/>
    <dgm:cxn modelId="{FDF38725-8097-4850-BD61-2C4840499FCA}" type="presOf" srcId="{D2101ADC-4074-4C3D-BEC3-F6D4CAC30707}" destId="{F0A5A600-9DB1-4550-BEE9-D1A0069CEB4C}" srcOrd="0" destOrd="0" presId="urn:microsoft.com/office/officeart/2005/8/layout/hierarchy3"/>
    <dgm:cxn modelId="{905AE970-2184-45FB-BBF3-D09696CC542F}" type="presOf" srcId="{6A5FCDF7-4C9C-4FFB-BE9E-94DF48E682BD}" destId="{21448658-D3C3-463E-BB5E-B40528067299}" srcOrd="0" destOrd="0" presId="urn:microsoft.com/office/officeart/2005/8/layout/hierarchy3"/>
    <dgm:cxn modelId="{82BE037D-5E9C-403B-ACA1-6948BA54726B}" type="presOf" srcId="{EB4C0AD6-B68C-4DBD-BE7B-29797D69A0B5}" destId="{3094B32E-65EF-49CF-88AE-60007F3EC5EF}" srcOrd="0" destOrd="0" presId="urn:microsoft.com/office/officeart/2005/8/layout/hierarchy3"/>
    <dgm:cxn modelId="{3205C8EC-CF61-4EA4-A987-BEE32DF84D53}" type="presOf" srcId="{CA7BCCE2-24E2-402D-9650-27F406B182AB}" destId="{332E3969-D40F-41C4-A62C-7BEA51B14434}" srcOrd="0" destOrd="0" presId="urn:microsoft.com/office/officeart/2005/8/layout/hierarchy3"/>
    <dgm:cxn modelId="{2B99C9FA-3999-46C0-8A09-723BB87A92F0}" type="presOf" srcId="{FBB455AD-6CED-4545-89E0-6B350D500EE1}" destId="{BE9C00F7-C528-4C90-8594-A57C7C4E6C74}" srcOrd="0" destOrd="0" presId="urn:microsoft.com/office/officeart/2005/8/layout/hierarchy3"/>
    <dgm:cxn modelId="{999A44AF-ED28-49D9-9D3E-8E4ABCBD126A}" type="presOf" srcId="{76DCD5C6-0F90-4A0F-85BE-0CF0359708EB}" destId="{612F769C-3156-4976-B505-57ABEE117A78}" srcOrd="0" destOrd="0" presId="urn:microsoft.com/office/officeart/2005/8/layout/hierarchy3"/>
    <dgm:cxn modelId="{4F437228-7CC6-4028-95B3-9C7C2E777B41}" type="presOf" srcId="{7CABACAA-162B-4097-8DC6-EC303377D233}" destId="{0E444BBB-C81A-46E1-93BF-36F4066166DC}" srcOrd="0" destOrd="0" presId="urn:microsoft.com/office/officeart/2005/8/layout/hierarchy3"/>
    <dgm:cxn modelId="{C1BC56F3-B1AF-4688-A58D-17AF64D7FFC6}" type="presOf" srcId="{D15ABFE6-93D2-4714-8B87-57BCF16A14BE}" destId="{780E7481-E843-49DC-95EA-C5092246D166}" srcOrd="0" destOrd="0" presId="urn:microsoft.com/office/officeart/2005/8/layout/hierarchy3"/>
    <dgm:cxn modelId="{6BC60BBB-88E5-430C-AD99-5E4F4D66E91F}" type="presOf" srcId="{9D47C7E3-729F-4E5D-ABB9-2E568FD48349}" destId="{A825331D-4504-47FD-9BED-BB136309725B}" srcOrd="0" destOrd="0" presId="urn:microsoft.com/office/officeart/2005/8/layout/hierarchy3"/>
    <dgm:cxn modelId="{6E824560-5A9D-4EB9-A0D6-93AF03CFBE88}" srcId="{FBB455AD-6CED-4545-89E0-6B350D500EE1}" destId="{8F3C7EFD-372A-4BCB-869E-CD77466BCACF}" srcOrd="0" destOrd="0" parTransId="{92FBB307-D611-4D52-9263-F32AF75769A9}" sibTransId="{B34A41B7-DE3D-4D23-930F-1C226A7373E6}"/>
    <dgm:cxn modelId="{52B12196-2E61-41B5-A209-C7597EA5DAC6}" srcId="{BCA6A670-DC9C-4363-9C81-A5714B438CEC}" destId="{9F3099DC-16F3-4B52-BB6C-B5730A485130}" srcOrd="4" destOrd="0" parTransId="{759F11DA-D710-432D-BB43-DE0C4600A933}" sibTransId="{B15FC0D1-7243-40D7-89A2-BC436A2494D9}"/>
    <dgm:cxn modelId="{593622B4-A364-48CE-9887-21C6F2875904}" type="presOf" srcId="{BB6B208B-5938-49AD-A934-5B80EB0AC065}" destId="{0BDD21FE-285A-4469-A66D-5F9E98DDDD12}" srcOrd="0" destOrd="0" presId="urn:microsoft.com/office/officeart/2005/8/layout/hierarchy3"/>
    <dgm:cxn modelId="{F94B2FCD-7BAB-4B5D-AECE-E21AE8C90AE7}" type="presOf" srcId="{8F3C7EFD-372A-4BCB-869E-CD77466BCACF}" destId="{7C4E53CF-77CC-4473-BE6C-ACD9F5C9D0E2}" srcOrd="0" destOrd="0" presId="urn:microsoft.com/office/officeart/2005/8/layout/hierarchy3"/>
    <dgm:cxn modelId="{0214F16C-1072-4720-BF5E-442BE2F5914B}" type="presOf" srcId="{2E0B8AAC-C33E-415A-B130-3D17D8A62500}" destId="{0171A522-076D-4AA4-A6B1-C2A9893121F9}" srcOrd="0" destOrd="0" presId="urn:microsoft.com/office/officeart/2005/8/layout/hierarchy3"/>
    <dgm:cxn modelId="{5B4E5694-B8C5-4AA1-8FD2-747609251E24}" type="presOf" srcId="{DD87A0CA-FFD9-453D-ADC4-300A9DE6CE26}" destId="{E2780E65-A1A8-40A3-AE23-3AADE73D85B9}" srcOrd="0" destOrd="0" presId="urn:microsoft.com/office/officeart/2005/8/layout/hierarchy3"/>
    <dgm:cxn modelId="{4F0603CC-A6D9-46F6-817D-BAB9E0582E7B}" srcId="{81C1A2A8-5CB2-40ED-AA42-986BC902B7FD}" destId="{FBE4165F-5145-4947-93D5-0D986F16C041}" srcOrd="0" destOrd="0" parTransId="{7CABACAA-162B-4097-8DC6-EC303377D233}" sibTransId="{270CB361-A388-4426-A925-47855D1C2841}"/>
    <dgm:cxn modelId="{9DAAA637-CAB5-4ECE-B8D3-CC9B59239E2E}" srcId="{BCA6A670-DC9C-4363-9C81-A5714B438CEC}" destId="{81C1A2A8-5CB2-40ED-AA42-986BC902B7FD}" srcOrd="2" destOrd="0" parTransId="{F0CC44F4-6ACC-4C48-938F-D2BF5EC8D6F6}" sibTransId="{0C4D2153-6C22-4702-A49B-676ECD2CD52C}"/>
    <dgm:cxn modelId="{B0127F0F-9A8B-4924-8E4E-DC5C10386FC0}" srcId="{FBB455AD-6CED-4545-89E0-6B350D500EE1}" destId="{D484A749-322E-47EC-B20F-9A3614E8F66A}" srcOrd="2" destOrd="0" parTransId="{DAAF78DA-B785-4BDD-B5F6-4057A64B29B1}" sibTransId="{0119D2BF-BCC4-4719-AC15-228202A27303}"/>
    <dgm:cxn modelId="{45D0881C-0347-4540-89F9-886798BC546E}" srcId="{2F9CF281-DDF1-4D3B-B31E-92A7D59CEAEA}" destId="{D2101ADC-4074-4C3D-BEC3-F6D4CAC30707}" srcOrd="2" destOrd="0" parTransId="{02E10C95-3756-48A3-B7E5-331591012E78}" sibTransId="{2E9D12FF-6636-4411-97E1-85D1ABF82DFC}"/>
    <dgm:cxn modelId="{03A63A76-421A-4C1E-A567-21C332710A11}" type="presOf" srcId="{81C1A2A8-5CB2-40ED-AA42-986BC902B7FD}" destId="{BE53DC89-582B-4CFC-9383-F2EBE4CBFD3A}" srcOrd="0" destOrd="0" presId="urn:microsoft.com/office/officeart/2005/8/layout/hierarchy3"/>
    <dgm:cxn modelId="{3561DB21-EAB1-42A6-ACE3-36CB5FF0A4BE}" type="presOf" srcId="{F901AE2D-8331-4458-BB50-1C798C1D3C56}" destId="{E4A252FF-1D66-43C5-B989-AEB3B6F71BCC}" srcOrd="0" destOrd="0" presId="urn:microsoft.com/office/officeart/2005/8/layout/hierarchy3"/>
    <dgm:cxn modelId="{0A0C7640-3691-41B8-87F8-316220AC862B}" srcId="{9F3099DC-16F3-4B52-BB6C-B5730A485130}" destId="{DD87A0CA-FFD9-453D-ADC4-300A9DE6CE26}" srcOrd="1" destOrd="0" parTransId="{CA7BCCE2-24E2-402D-9650-27F406B182AB}" sibTransId="{5444E603-B41D-4085-B7DF-3C285F74A2A9}"/>
    <dgm:cxn modelId="{B32919FF-3EFB-42DB-BABB-1EEF684C48BF}" type="presOf" srcId="{35654177-DCC8-4910-9BA0-417275254BC7}" destId="{6AA3E3A3-332F-40D4-8E94-686B8E519143}" srcOrd="0" destOrd="0" presId="urn:microsoft.com/office/officeart/2005/8/layout/hierarchy3"/>
    <dgm:cxn modelId="{0F267C96-9EA9-4F61-B40A-693934431FD9}" type="presOf" srcId="{940A249A-3ADD-45AB-84A4-2AAB06D059C4}" destId="{F1158318-8B09-4E4D-86B7-780ACE12E08C}" srcOrd="0" destOrd="0" presId="urn:microsoft.com/office/officeart/2005/8/layout/hierarchy3"/>
    <dgm:cxn modelId="{44995E62-EEF4-4ADA-A163-C2CD75D4EF4B}" type="presOf" srcId="{56DB4441-B254-4066-A65C-A2C5BB7AB327}" destId="{C629960E-9844-43CD-B602-513B361D2777}" srcOrd="0" destOrd="0" presId="urn:microsoft.com/office/officeart/2005/8/layout/hierarchy3"/>
    <dgm:cxn modelId="{415540F1-0970-441B-B7C5-C91B83F17A88}" type="presOf" srcId="{2F9CF281-DDF1-4D3B-B31E-92A7D59CEAEA}" destId="{DB75F666-F98B-4990-A0E0-FF03D0803156}" srcOrd="1" destOrd="0" presId="urn:microsoft.com/office/officeart/2005/8/layout/hierarchy3"/>
    <dgm:cxn modelId="{A7C09B0B-16FC-4801-B8F4-3C26A6EFE4B4}" srcId="{BCA6A670-DC9C-4363-9C81-A5714B438CEC}" destId="{940A249A-3ADD-45AB-84A4-2AAB06D059C4}" srcOrd="1" destOrd="0" parTransId="{CE604C05-8C20-49D4-9F10-DEE0D2701E6D}" sibTransId="{E6554834-13A3-47DA-84D4-34ECA5388343}"/>
    <dgm:cxn modelId="{85A9300E-DD68-42C1-BECD-657CEC52E8C9}" type="presOf" srcId="{FBB455AD-6CED-4545-89E0-6B350D500EE1}" destId="{86DEA767-30A1-4C1A-8F1F-669F43015393}" srcOrd="1" destOrd="0" presId="urn:microsoft.com/office/officeart/2005/8/layout/hierarchy3"/>
    <dgm:cxn modelId="{546DB8E0-C4F4-4582-8F8F-664FD0B24598}" type="presOf" srcId="{92FBB307-D611-4D52-9263-F32AF75769A9}" destId="{290265A7-A62C-4D4D-9890-07E353B22C5E}" srcOrd="0" destOrd="0" presId="urn:microsoft.com/office/officeart/2005/8/layout/hierarchy3"/>
    <dgm:cxn modelId="{6C510ADE-EAD4-4A3B-B57B-6140B1071BC9}" type="presOf" srcId="{BCA6A670-DC9C-4363-9C81-A5714B438CEC}" destId="{B13B223F-5AA7-4921-9556-B58578C3FCC2}" srcOrd="0" destOrd="0" presId="urn:microsoft.com/office/officeart/2005/8/layout/hierarchy3"/>
    <dgm:cxn modelId="{5E10ADDD-EB2A-4248-BDB0-21D7DA2C75F1}" type="presOf" srcId="{3C490662-08C0-40FD-BC25-BC429511A63C}" destId="{CF0C1A6F-6C96-484D-BE87-5B765C6879BD}" srcOrd="0" destOrd="0" presId="urn:microsoft.com/office/officeart/2005/8/layout/hierarchy3"/>
    <dgm:cxn modelId="{24CCF977-A984-413C-B04B-BC6C28D2568C}" type="presOf" srcId="{9F3099DC-16F3-4B52-BB6C-B5730A485130}" destId="{AD0BFCD7-0A1E-4453-9012-8B7BF46C3EF9}" srcOrd="1" destOrd="0" presId="urn:microsoft.com/office/officeart/2005/8/layout/hierarchy3"/>
    <dgm:cxn modelId="{2EE09517-9606-46D2-8B7D-665A5E950AB2}" type="presOf" srcId="{188F9D80-0CF1-46E4-896E-F0D566FDD1C2}" destId="{706BA02B-23B5-427D-A837-2A5CB76EEA72}" srcOrd="0" destOrd="0" presId="urn:microsoft.com/office/officeart/2005/8/layout/hierarchy3"/>
    <dgm:cxn modelId="{2AF2BF2E-5E6A-481D-B880-3AF1AE7D08FB}" srcId="{BCA6A670-DC9C-4363-9C81-A5714B438CEC}" destId="{2F9CF281-DDF1-4D3B-B31E-92A7D59CEAEA}" srcOrd="3" destOrd="0" parTransId="{E5DFFA88-66E9-4FBC-BFFB-5E103D722788}" sibTransId="{0DE6E46E-8584-41A9-87E6-4DB689401034}"/>
    <dgm:cxn modelId="{6079A911-DDA0-4811-9021-F9783789E1A1}" type="presOf" srcId="{D484A749-322E-47EC-B20F-9A3614E8F66A}" destId="{78DA2259-9C16-427E-9E71-953DC40E6757}" srcOrd="0" destOrd="0" presId="urn:microsoft.com/office/officeart/2005/8/layout/hierarchy3"/>
    <dgm:cxn modelId="{56E0BC44-CFB3-4A22-991C-AD8276D2349F}" type="presOf" srcId="{DAAF78DA-B785-4BDD-B5F6-4057A64B29B1}" destId="{9A76BE71-9EA5-4AD1-AF49-3DE9614A8D28}" srcOrd="0" destOrd="0" presId="urn:microsoft.com/office/officeart/2005/8/layout/hierarchy3"/>
    <dgm:cxn modelId="{B136C1FD-63AB-4BF6-920E-73F8E8E435D1}" srcId="{9F3099DC-16F3-4B52-BB6C-B5730A485130}" destId="{9D47C7E3-729F-4E5D-ABB9-2E568FD48349}" srcOrd="0" destOrd="0" parTransId="{FD6D0D34-A969-4CBD-A5CF-13D8F572206F}" sibTransId="{FED3CCDB-07BD-4547-AD2B-810F31D462B3}"/>
    <dgm:cxn modelId="{2DC6F9D5-E66A-4CA5-B823-243D9FAAFEF1}" type="presOf" srcId="{83C68229-30E7-4347-B9DC-FF31632B80E3}" destId="{152DB26E-79E0-4737-A9A9-522DE1D1EC2B}" srcOrd="0" destOrd="0" presId="urn:microsoft.com/office/officeart/2005/8/layout/hierarchy3"/>
    <dgm:cxn modelId="{AB2A0CA2-BDC7-4E40-ADF5-F9888B1BE9FB}" type="presOf" srcId="{A4B0CD70-B2CA-4251-B857-99BE353444E0}" destId="{20189F4E-E6CE-42AA-8C7F-10DC2B6830A2}" srcOrd="0" destOrd="0" presId="urn:microsoft.com/office/officeart/2005/8/layout/hierarchy3"/>
    <dgm:cxn modelId="{8D6E32DF-6D81-4FE5-9955-2F6A241F6060}" srcId="{940A249A-3ADD-45AB-84A4-2AAB06D059C4}" destId="{56DB4441-B254-4066-A65C-A2C5BB7AB327}" srcOrd="2" destOrd="0" parTransId="{D15ABFE6-93D2-4714-8B87-57BCF16A14BE}" sibTransId="{968280D2-D0B9-4A43-8F18-BA04F4F2D078}"/>
    <dgm:cxn modelId="{3D2ACA90-5E27-4B11-9BB7-9C2B91264206}" type="presOf" srcId="{0BDDC3CC-ECDF-4A6D-A42B-45C53B9AFA9C}" destId="{768324BA-2627-41A9-B3ED-903A253F3F75}" srcOrd="0" destOrd="0" presId="urn:microsoft.com/office/officeart/2005/8/layout/hierarchy3"/>
    <dgm:cxn modelId="{FE5D1861-B1E4-4E0D-9E8B-FB4624D46344}" type="presOf" srcId="{CD0FA8C8-E272-45B9-9AE2-D4BA6673ABEA}" destId="{54000397-CBCC-42CF-8C7C-E9312CD34877}" srcOrd="0" destOrd="0" presId="urn:microsoft.com/office/officeart/2005/8/layout/hierarchy3"/>
    <dgm:cxn modelId="{ADBB7EAD-3311-45F0-B188-BE0483DDD8E9}" srcId="{2F9CF281-DDF1-4D3B-B31E-92A7D59CEAEA}" destId="{F901AE2D-8331-4458-BB50-1C798C1D3C56}" srcOrd="1" destOrd="0" parTransId="{A869DA5D-3368-4A74-8B90-993765129299}" sibTransId="{1B7148B9-E0F5-4DBC-BDEC-B33270BCFDC7}"/>
    <dgm:cxn modelId="{423DB5D1-C7D8-4A6C-BBB7-CC852B96C441}" type="presOf" srcId="{D49F5CBF-A37C-4A95-9911-4E97799BD2B1}" destId="{9EBA5258-75C4-4647-B698-B35FF9C6EA26}" srcOrd="0" destOrd="0" presId="urn:microsoft.com/office/officeart/2005/8/layout/hierarchy3"/>
    <dgm:cxn modelId="{15A7DEA0-B4F5-4C13-8343-8248E0300FF7}" srcId="{FBB455AD-6CED-4545-89E0-6B350D500EE1}" destId="{35654177-DCC8-4910-9BA0-417275254BC7}" srcOrd="1" destOrd="0" parTransId="{D49F5CBF-A37C-4A95-9911-4E97799BD2B1}" sibTransId="{84E3A3B1-32D8-4F00-8E17-DEC693AB87A5}"/>
    <dgm:cxn modelId="{C3F2C551-6640-4C5F-BFD7-C2B78E2A2B91}" srcId="{940A249A-3ADD-45AB-84A4-2AAB06D059C4}" destId="{188F9D80-0CF1-46E4-896E-F0D566FDD1C2}" srcOrd="0" destOrd="0" parTransId="{83C68229-30E7-4347-B9DC-FF31632B80E3}" sibTransId="{4BCDB36B-91B5-4B7E-9D6D-AA036507972B}"/>
    <dgm:cxn modelId="{D2B26C3F-272F-4749-B862-8F1AFE49AF3B}" type="presOf" srcId="{81C1A2A8-5CB2-40ED-AA42-986BC902B7FD}" destId="{7F2B2157-B5FD-46FF-9254-52DCDA032FCA}" srcOrd="1" destOrd="0" presId="urn:microsoft.com/office/officeart/2005/8/layout/hierarchy3"/>
    <dgm:cxn modelId="{46257313-6525-44D3-8653-3D17C5F0CF27}" type="presOf" srcId="{D58CA21B-88FC-4684-8420-AD257BDE3177}" destId="{28CFB0FD-D944-4075-9C34-0A22A3376E60}" srcOrd="0" destOrd="0" presId="urn:microsoft.com/office/officeart/2005/8/layout/hierarchy3"/>
    <dgm:cxn modelId="{D61491BC-69D3-4900-BBCB-954B0D791A47}" type="presOf" srcId="{9F3099DC-16F3-4B52-BB6C-B5730A485130}" destId="{B5C39EBE-3F8D-423A-AB4A-0136295F1C56}" srcOrd="0" destOrd="0" presId="urn:microsoft.com/office/officeart/2005/8/layout/hierarchy3"/>
    <dgm:cxn modelId="{EE5A43B4-EF0B-450B-9167-F63998EC2671}" srcId="{BCA6A670-DC9C-4363-9C81-A5714B438CEC}" destId="{FBB455AD-6CED-4545-89E0-6B350D500EE1}" srcOrd="0" destOrd="0" parTransId="{7202236C-72D0-4383-BE5B-EA0B62695603}" sibTransId="{00070594-78AD-4C65-AF3E-C841612597FD}"/>
    <dgm:cxn modelId="{13F358AD-19CD-4256-9EE3-670F8EE21C09}" type="presOf" srcId="{02E10C95-3756-48A3-B7E5-331591012E78}" destId="{1C035667-7E7F-479A-BABD-F060909E43EF}" srcOrd="0" destOrd="0" presId="urn:microsoft.com/office/officeart/2005/8/layout/hierarchy3"/>
    <dgm:cxn modelId="{AB2A79DE-D553-4DCB-8C35-44C5B25A3A0E}" type="presOf" srcId="{FD6D0D34-A969-4CBD-A5CF-13D8F572206F}" destId="{9E41421D-4C68-4975-B262-EBD5C72A06B6}" srcOrd="0" destOrd="0" presId="urn:microsoft.com/office/officeart/2005/8/layout/hierarchy3"/>
    <dgm:cxn modelId="{AC76FFB9-9CF0-4D1C-ACA1-B2B924DEDEC7}" type="presParOf" srcId="{B13B223F-5AA7-4921-9556-B58578C3FCC2}" destId="{4CE19219-BDDF-45E7-B6D3-753615F525CF}" srcOrd="0" destOrd="0" presId="urn:microsoft.com/office/officeart/2005/8/layout/hierarchy3"/>
    <dgm:cxn modelId="{1DDC61E2-D4AF-4052-BEFC-391924147A6A}" type="presParOf" srcId="{4CE19219-BDDF-45E7-B6D3-753615F525CF}" destId="{BAF0CFC8-67B9-4599-B25C-9EE78EFF70F2}" srcOrd="0" destOrd="0" presId="urn:microsoft.com/office/officeart/2005/8/layout/hierarchy3"/>
    <dgm:cxn modelId="{5E57C1CE-DACB-4E41-885F-62387B2AF29F}" type="presParOf" srcId="{BAF0CFC8-67B9-4599-B25C-9EE78EFF70F2}" destId="{BE9C00F7-C528-4C90-8594-A57C7C4E6C74}" srcOrd="0" destOrd="0" presId="urn:microsoft.com/office/officeart/2005/8/layout/hierarchy3"/>
    <dgm:cxn modelId="{5D73C1CF-B412-476F-BAC0-DF4ED9B681CE}" type="presParOf" srcId="{BAF0CFC8-67B9-4599-B25C-9EE78EFF70F2}" destId="{86DEA767-30A1-4C1A-8F1F-669F43015393}" srcOrd="1" destOrd="0" presId="urn:microsoft.com/office/officeart/2005/8/layout/hierarchy3"/>
    <dgm:cxn modelId="{91754779-0B9E-4DDA-9C47-6A727E23E7A7}" type="presParOf" srcId="{4CE19219-BDDF-45E7-B6D3-753615F525CF}" destId="{5AA71E87-A905-4ED2-A0FF-2310FE5EADA4}" srcOrd="1" destOrd="0" presId="urn:microsoft.com/office/officeart/2005/8/layout/hierarchy3"/>
    <dgm:cxn modelId="{F8721DA0-6E78-45BF-8BEA-FE97C0F01FDC}" type="presParOf" srcId="{5AA71E87-A905-4ED2-A0FF-2310FE5EADA4}" destId="{290265A7-A62C-4D4D-9890-07E353B22C5E}" srcOrd="0" destOrd="0" presId="urn:microsoft.com/office/officeart/2005/8/layout/hierarchy3"/>
    <dgm:cxn modelId="{43895A50-5314-4CB1-9D49-E0D3A5463C9F}" type="presParOf" srcId="{5AA71E87-A905-4ED2-A0FF-2310FE5EADA4}" destId="{7C4E53CF-77CC-4473-BE6C-ACD9F5C9D0E2}" srcOrd="1" destOrd="0" presId="urn:microsoft.com/office/officeart/2005/8/layout/hierarchy3"/>
    <dgm:cxn modelId="{F6C839C2-1483-4074-8657-141D02991836}" type="presParOf" srcId="{5AA71E87-A905-4ED2-A0FF-2310FE5EADA4}" destId="{9EBA5258-75C4-4647-B698-B35FF9C6EA26}" srcOrd="2" destOrd="0" presId="urn:microsoft.com/office/officeart/2005/8/layout/hierarchy3"/>
    <dgm:cxn modelId="{1341BF32-8D27-4385-9CE9-8473550731AF}" type="presParOf" srcId="{5AA71E87-A905-4ED2-A0FF-2310FE5EADA4}" destId="{6AA3E3A3-332F-40D4-8E94-686B8E519143}" srcOrd="3" destOrd="0" presId="urn:microsoft.com/office/officeart/2005/8/layout/hierarchy3"/>
    <dgm:cxn modelId="{27B9CA1B-0016-43CF-B3E8-67C1DFFA8C36}" type="presParOf" srcId="{5AA71E87-A905-4ED2-A0FF-2310FE5EADA4}" destId="{9A76BE71-9EA5-4AD1-AF49-3DE9614A8D28}" srcOrd="4" destOrd="0" presId="urn:microsoft.com/office/officeart/2005/8/layout/hierarchy3"/>
    <dgm:cxn modelId="{26C72252-B1D3-4AFA-A3EB-31C5609587D1}" type="presParOf" srcId="{5AA71E87-A905-4ED2-A0FF-2310FE5EADA4}" destId="{78DA2259-9C16-427E-9E71-953DC40E6757}" srcOrd="5" destOrd="0" presId="urn:microsoft.com/office/officeart/2005/8/layout/hierarchy3"/>
    <dgm:cxn modelId="{DE005BB3-A088-4096-B2E2-CB6CBFBA7CEF}" type="presParOf" srcId="{B13B223F-5AA7-4921-9556-B58578C3FCC2}" destId="{95EE88B7-3166-4094-9951-5D7C9217E628}" srcOrd="1" destOrd="0" presId="urn:microsoft.com/office/officeart/2005/8/layout/hierarchy3"/>
    <dgm:cxn modelId="{6BFD3679-495E-48AB-910A-FD5A2A6F3D46}" type="presParOf" srcId="{95EE88B7-3166-4094-9951-5D7C9217E628}" destId="{6EB016AC-1E3F-4462-8037-D10BB4029CE8}" srcOrd="0" destOrd="0" presId="urn:microsoft.com/office/officeart/2005/8/layout/hierarchy3"/>
    <dgm:cxn modelId="{A0E91545-9EE2-47CD-A06B-8C485A6C1CDF}" type="presParOf" srcId="{6EB016AC-1E3F-4462-8037-D10BB4029CE8}" destId="{F1158318-8B09-4E4D-86B7-780ACE12E08C}" srcOrd="0" destOrd="0" presId="urn:microsoft.com/office/officeart/2005/8/layout/hierarchy3"/>
    <dgm:cxn modelId="{442070B2-9736-4780-9E24-FCFE3AF68F8D}" type="presParOf" srcId="{6EB016AC-1E3F-4462-8037-D10BB4029CE8}" destId="{5D4738DE-1C8F-4D21-A28B-2CE2237D40B1}" srcOrd="1" destOrd="0" presId="urn:microsoft.com/office/officeart/2005/8/layout/hierarchy3"/>
    <dgm:cxn modelId="{206C8237-7353-40E6-9A5F-5D1D47AEEEC8}" type="presParOf" srcId="{95EE88B7-3166-4094-9951-5D7C9217E628}" destId="{1CEA2B15-C7C8-45D8-BA48-00D3BCB08924}" srcOrd="1" destOrd="0" presId="urn:microsoft.com/office/officeart/2005/8/layout/hierarchy3"/>
    <dgm:cxn modelId="{206687A1-E6BD-4646-B275-F055DB3B3859}" type="presParOf" srcId="{1CEA2B15-C7C8-45D8-BA48-00D3BCB08924}" destId="{152DB26E-79E0-4737-A9A9-522DE1D1EC2B}" srcOrd="0" destOrd="0" presId="urn:microsoft.com/office/officeart/2005/8/layout/hierarchy3"/>
    <dgm:cxn modelId="{B48522A9-592F-4E91-9A13-6160CDEB4E17}" type="presParOf" srcId="{1CEA2B15-C7C8-45D8-BA48-00D3BCB08924}" destId="{706BA02B-23B5-427D-A837-2A5CB76EEA72}" srcOrd="1" destOrd="0" presId="urn:microsoft.com/office/officeart/2005/8/layout/hierarchy3"/>
    <dgm:cxn modelId="{CD5FC83B-9023-4370-A3EF-74FA4EF6A976}" type="presParOf" srcId="{1CEA2B15-C7C8-45D8-BA48-00D3BCB08924}" destId="{21448658-D3C3-463E-BB5E-B40528067299}" srcOrd="2" destOrd="0" presId="urn:microsoft.com/office/officeart/2005/8/layout/hierarchy3"/>
    <dgm:cxn modelId="{3B8AA796-1EE7-4A1D-8FEA-4473BB59D330}" type="presParOf" srcId="{1CEA2B15-C7C8-45D8-BA48-00D3BCB08924}" destId="{20189F4E-E6CE-42AA-8C7F-10DC2B6830A2}" srcOrd="3" destOrd="0" presId="urn:microsoft.com/office/officeart/2005/8/layout/hierarchy3"/>
    <dgm:cxn modelId="{D691E437-ED3E-4525-9090-7BAED7ACBAF0}" type="presParOf" srcId="{1CEA2B15-C7C8-45D8-BA48-00D3BCB08924}" destId="{780E7481-E843-49DC-95EA-C5092246D166}" srcOrd="4" destOrd="0" presId="urn:microsoft.com/office/officeart/2005/8/layout/hierarchy3"/>
    <dgm:cxn modelId="{85995466-A46F-4BA8-8419-A7F20D9E38DF}" type="presParOf" srcId="{1CEA2B15-C7C8-45D8-BA48-00D3BCB08924}" destId="{C629960E-9844-43CD-B602-513B361D2777}" srcOrd="5" destOrd="0" presId="urn:microsoft.com/office/officeart/2005/8/layout/hierarchy3"/>
    <dgm:cxn modelId="{6A69DC8E-8186-4B9A-82C1-0C7DD3E42896}" type="presParOf" srcId="{B13B223F-5AA7-4921-9556-B58578C3FCC2}" destId="{5E2A85FD-13D4-4B80-A615-3519E6701EE9}" srcOrd="2" destOrd="0" presId="urn:microsoft.com/office/officeart/2005/8/layout/hierarchy3"/>
    <dgm:cxn modelId="{7CBE15F3-FB38-4A19-A0D2-230B7EFDD50A}" type="presParOf" srcId="{5E2A85FD-13D4-4B80-A615-3519E6701EE9}" destId="{0B80D5D4-DD8C-43EF-B086-4A20094B9954}" srcOrd="0" destOrd="0" presId="urn:microsoft.com/office/officeart/2005/8/layout/hierarchy3"/>
    <dgm:cxn modelId="{45B810B2-EC7C-4A7F-9593-4108C70CD974}" type="presParOf" srcId="{0B80D5D4-DD8C-43EF-B086-4A20094B9954}" destId="{BE53DC89-582B-4CFC-9383-F2EBE4CBFD3A}" srcOrd="0" destOrd="0" presId="urn:microsoft.com/office/officeart/2005/8/layout/hierarchy3"/>
    <dgm:cxn modelId="{270DB79F-5CFE-4692-9E50-43170DD2847C}" type="presParOf" srcId="{0B80D5D4-DD8C-43EF-B086-4A20094B9954}" destId="{7F2B2157-B5FD-46FF-9254-52DCDA032FCA}" srcOrd="1" destOrd="0" presId="urn:microsoft.com/office/officeart/2005/8/layout/hierarchy3"/>
    <dgm:cxn modelId="{15E35BA3-6859-4443-ACEA-8AA46B379BD5}" type="presParOf" srcId="{5E2A85FD-13D4-4B80-A615-3519E6701EE9}" destId="{A09609B1-5C7B-4207-AE05-9EEC640D5D6F}" srcOrd="1" destOrd="0" presId="urn:microsoft.com/office/officeart/2005/8/layout/hierarchy3"/>
    <dgm:cxn modelId="{5543C0E2-AAB6-4100-B043-98F6E5BF6DAE}" type="presParOf" srcId="{A09609B1-5C7B-4207-AE05-9EEC640D5D6F}" destId="{0E444BBB-C81A-46E1-93BF-36F4066166DC}" srcOrd="0" destOrd="0" presId="urn:microsoft.com/office/officeart/2005/8/layout/hierarchy3"/>
    <dgm:cxn modelId="{86F92C3C-508C-46B7-A4CD-54D4E246A6CA}" type="presParOf" srcId="{A09609B1-5C7B-4207-AE05-9EEC640D5D6F}" destId="{FC8C1C3B-37E2-48D3-8FC2-7F799DEF21ED}" srcOrd="1" destOrd="0" presId="urn:microsoft.com/office/officeart/2005/8/layout/hierarchy3"/>
    <dgm:cxn modelId="{ED2E25F0-83E2-4C0E-AC16-433E56F3C8BB}" type="presParOf" srcId="{A09609B1-5C7B-4207-AE05-9EEC640D5D6F}" destId="{28CFB0FD-D944-4075-9C34-0A22A3376E60}" srcOrd="2" destOrd="0" presId="urn:microsoft.com/office/officeart/2005/8/layout/hierarchy3"/>
    <dgm:cxn modelId="{AE074DDA-69D9-4784-BCF2-71DB67B3E18F}" type="presParOf" srcId="{A09609B1-5C7B-4207-AE05-9EEC640D5D6F}" destId="{3094B32E-65EF-49CF-88AE-60007F3EC5EF}" srcOrd="3" destOrd="0" presId="urn:microsoft.com/office/officeart/2005/8/layout/hierarchy3"/>
    <dgm:cxn modelId="{8B8C8109-0FA5-496F-A666-8754927B2563}" type="presParOf" srcId="{A09609B1-5C7B-4207-AE05-9EEC640D5D6F}" destId="{612F769C-3156-4976-B505-57ABEE117A78}" srcOrd="4" destOrd="0" presId="urn:microsoft.com/office/officeart/2005/8/layout/hierarchy3"/>
    <dgm:cxn modelId="{BBDEC403-4D83-4D82-B006-898F68597105}" type="presParOf" srcId="{A09609B1-5C7B-4207-AE05-9EEC640D5D6F}" destId="{54000397-CBCC-42CF-8C7C-E9312CD34877}" srcOrd="5" destOrd="0" presId="urn:microsoft.com/office/officeart/2005/8/layout/hierarchy3"/>
    <dgm:cxn modelId="{40D27FE1-6FC0-485E-910F-B466F8EC5652}" type="presParOf" srcId="{B13B223F-5AA7-4921-9556-B58578C3FCC2}" destId="{748D3121-CE94-4512-903D-1397CC198476}" srcOrd="3" destOrd="0" presId="urn:microsoft.com/office/officeart/2005/8/layout/hierarchy3"/>
    <dgm:cxn modelId="{7EBAE00D-6C76-47F7-8214-7D2115F925EC}" type="presParOf" srcId="{748D3121-CE94-4512-903D-1397CC198476}" destId="{3B78ADDC-C90B-4A8A-A29C-EB2905C1B793}" srcOrd="0" destOrd="0" presId="urn:microsoft.com/office/officeart/2005/8/layout/hierarchy3"/>
    <dgm:cxn modelId="{255D0E0D-D3CF-4D9B-A0B0-D64DE1B01179}" type="presParOf" srcId="{3B78ADDC-C90B-4A8A-A29C-EB2905C1B793}" destId="{895D4B7D-2DA2-4036-A7BC-A523247325B7}" srcOrd="0" destOrd="0" presId="urn:microsoft.com/office/officeart/2005/8/layout/hierarchy3"/>
    <dgm:cxn modelId="{FC5A4CFD-3DAD-4A02-876B-3529B277AB08}" type="presParOf" srcId="{3B78ADDC-C90B-4A8A-A29C-EB2905C1B793}" destId="{DB75F666-F98B-4990-A0E0-FF03D0803156}" srcOrd="1" destOrd="0" presId="urn:microsoft.com/office/officeart/2005/8/layout/hierarchy3"/>
    <dgm:cxn modelId="{7F1BBFFF-6244-43BF-96D6-41B0D8EC03B3}" type="presParOf" srcId="{748D3121-CE94-4512-903D-1397CC198476}" destId="{3E1D86B1-4A88-4732-A0CF-08EF042812EC}" srcOrd="1" destOrd="0" presId="urn:microsoft.com/office/officeart/2005/8/layout/hierarchy3"/>
    <dgm:cxn modelId="{36655304-2660-44F0-B35E-4DD5D2729EE2}" type="presParOf" srcId="{3E1D86B1-4A88-4732-A0CF-08EF042812EC}" destId="{CF0C1A6F-6C96-484D-BE87-5B765C6879BD}" srcOrd="0" destOrd="0" presId="urn:microsoft.com/office/officeart/2005/8/layout/hierarchy3"/>
    <dgm:cxn modelId="{FF72864A-A7FC-44BC-8D62-9A898E152FB5}" type="presParOf" srcId="{3E1D86B1-4A88-4732-A0CF-08EF042812EC}" destId="{0171A522-076D-4AA4-A6B1-C2A9893121F9}" srcOrd="1" destOrd="0" presId="urn:microsoft.com/office/officeart/2005/8/layout/hierarchy3"/>
    <dgm:cxn modelId="{C01E4898-1921-4FB8-92E5-5FC1F188A866}" type="presParOf" srcId="{3E1D86B1-4A88-4732-A0CF-08EF042812EC}" destId="{1F70251F-2D1C-4D1C-A909-ED8E434E1413}" srcOrd="2" destOrd="0" presId="urn:microsoft.com/office/officeart/2005/8/layout/hierarchy3"/>
    <dgm:cxn modelId="{2D0A4237-87A2-4F93-B65B-9F26A30E9336}" type="presParOf" srcId="{3E1D86B1-4A88-4732-A0CF-08EF042812EC}" destId="{E4A252FF-1D66-43C5-B989-AEB3B6F71BCC}" srcOrd="3" destOrd="0" presId="urn:microsoft.com/office/officeart/2005/8/layout/hierarchy3"/>
    <dgm:cxn modelId="{9F744D26-6D43-4796-A76F-AFEE65632134}" type="presParOf" srcId="{3E1D86B1-4A88-4732-A0CF-08EF042812EC}" destId="{1C035667-7E7F-479A-BABD-F060909E43EF}" srcOrd="4" destOrd="0" presId="urn:microsoft.com/office/officeart/2005/8/layout/hierarchy3"/>
    <dgm:cxn modelId="{9BFC550C-CDEE-42F3-870E-389B09B4ADFC}" type="presParOf" srcId="{3E1D86B1-4A88-4732-A0CF-08EF042812EC}" destId="{F0A5A600-9DB1-4550-BEE9-D1A0069CEB4C}" srcOrd="5" destOrd="0" presId="urn:microsoft.com/office/officeart/2005/8/layout/hierarchy3"/>
    <dgm:cxn modelId="{E9326FF5-98D7-44E6-A21D-524EDC0B544B}" type="presParOf" srcId="{B13B223F-5AA7-4921-9556-B58578C3FCC2}" destId="{9DAF4C3B-8747-438B-8BFC-3836B9F8699B}" srcOrd="4" destOrd="0" presId="urn:microsoft.com/office/officeart/2005/8/layout/hierarchy3"/>
    <dgm:cxn modelId="{53E2995C-CD9D-4F10-A4EA-66DFC3765C2B}" type="presParOf" srcId="{9DAF4C3B-8747-438B-8BFC-3836B9F8699B}" destId="{7D299264-FD52-4CAB-A5A1-C80957472C07}" srcOrd="0" destOrd="0" presId="urn:microsoft.com/office/officeart/2005/8/layout/hierarchy3"/>
    <dgm:cxn modelId="{56B23615-80D9-4289-8BFC-C9EC701A50D3}" type="presParOf" srcId="{7D299264-FD52-4CAB-A5A1-C80957472C07}" destId="{B5C39EBE-3F8D-423A-AB4A-0136295F1C56}" srcOrd="0" destOrd="0" presId="urn:microsoft.com/office/officeart/2005/8/layout/hierarchy3"/>
    <dgm:cxn modelId="{F8C8B0A2-3F20-4478-A39C-6B4F099D3413}" type="presParOf" srcId="{7D299264-FD52-4CAB-A5A1-C80957472C07}" destId="{AD0BFCD7-0A1E-4453-9012-8B7BF46C3EF9}" srcOrd="1" destOrd="0" presId="urn:microsoft.com/office/officeart/2005/8/layout/hierarchy3"/>
    <dgm:cxn modelId="{8CCC4BEF-4C23-4F86-ADB3-8DA61C8717D5}" type="presParOf" srcId="{9DAF4C3B-8747-438B-8BFC-3836B9F8699B}" destId="{A4EFE628-0505-47D4-8BA7-560F09B5999F}" srcOrd="1" destOrd="0" presId="urn:microsoft.com/office/officeart/2005/8/layout/hierarchy3"/>
    <dgm:cxn modelId="{AB6E641A-20A3-4AEC-A997-CA8C412A8987}" type="presParOf" srcId="{A4EFE628-0505-47D4-8BA7-560F09B5999F}" destId="{9E41421D-4C68-4975-B262-EBD5C72A06B6}" srcOrd="0" destOrd="0" presId="urn:microsoft.com/office/officeart/2005/8/layout/hierarchy3"/>
    <dgm:cxn modelId="{0A6C6062-80D9-4DA5-91CC-77D5DDD08EEB}" type="presParOf" srcId="{A4EFE628-0505-47D4-8BA7-560F09B5999F}" destId="{A825331D-4504-47FD-9BED-BB136309725B}" srcOrd="1" destOrd="0" presId="urn:microsoft.com/office/officeart/2005/8/layout/hierarchy3"/>
    <dgm:cxn modelId="{C14D94C6-A95D-456B-ACAB-B74FD2537DF1}" type="presParOf" srcId="{A4EFE628-0505-47D4-8BA7-560F09B5999F}" destId="{332E3969-D40F-41C4-A62C-7BEA51B14434}" srcOrd="2" destOrd="0" presId="urn:microsoft.com/office/officeart/2005/8/layout/hierarchy3"/>
    <dgm:cxn modelId="{F3776451-C447-4B99-BFE9-DDFF7487A6E8}" type="presParOf" srcId="{A4EFE628-0505-47D4-8BA7-560F09B5999F}" destId="{E2780E65-A1A8-40A3-AE23-3AADE73D85B9}" srcOrd="3" destOrd="0" presId="urn:microsoft.com/office/officeart/2005/8/layout/hierarchy3"/>
    <dgm:cxn modelId="{BCC132DD-B0E8-43B8-ABC9-F08F56B9E194}" type="presParOf" srcId="{A4EFE628-0505-47D4-8BA7-560F09B5999F}" destId="{768324BA-2627-41A9-B3ED-903A253F3F75}" srcOrd="4" destOrd="0" presId="urn:microsoft.com/office/officeart/2005/8/layout/hierarchy3"/>
    <dgm:cxn modelId="{8C9422D6-A82E-4798-889C-1ADD12B85EE5}" type="presParOf" srcId="{A4EFE628-0505-47D4-8BA7-560F09B5999F}" destId="{0BDD21FE-285A-4469-A66D-5F9E98DDDD12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8D77F3C-7FD9-472F-8194-473C6A4EB2E6}" type="doc">
      <dgm:prSet loTypeId="urn:microsoft.com/office/officeart/2005/8/layout/vList2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63F0399-2D7C-4528-BE38-07D2B0D92A0B}">
      <dgm:prSet phldrT="[Текст]" custT="1"/>
      <dgm:spPr>
        <a:solidFill>
          <a:srgbClr val="FFE5F0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Норматив зачисления НДФЛ в бюджет ЗАТО Северск в 2019 году составил  36,87%, в том числе: 25% - норматив, гарантированный Бюджетным Кодексом (неизменен); 11,87% - дополнительный норматив, устанавливаемый законом Томской области</a:t>
          </a:r>
        </a:p>
      </dgm:t>
    </dgm:pt>
    <dgm:pt modelId="{0AEA6EF4-2E8F-4661-9F3E-A07EC06467C5}" type="parTrans" cxnId="{6531DF7E-83DE-4D87-9D4D-BD54D57293B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EEC655-58C1-48F1-8525-94E634B56766}" type="sibTrans" cxnId="{6531DF7E-83DE-4D87-9D4D-BD54D57293B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E9CB89-8166-40EB-AF2D-40DF7B6C08AA}">
      <dgm:prSet phldrT="[Текст]" custT="1"/>
      <dgm:spPr>
        <a:solidFill>
          <a:srgbClr val="FFE5F0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налогу, взимаемому в связи с применением упрощенной системы налогообложения, норматив зачисления в бюджет ЗАТО Северск, установленный законом Томской области, составил 30%</a:t>
          </a:r>
        </a:p>
      </dgm:t>
    </dgm:pt>
    <dgm:pt modelId="{419D3A02-E102-4A1E-AD03-590C2453DDD5}" type="parTrans" cxnId="{30378DD0-4E27-4190-89DE-CAA41D4F441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0B00E5-D9C2-41BD-A2E7-06C4AE6F7D7A}" type="sibTrans" cxnId="{30378DD0-4E27-4190-89DE-CAA41D4F441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C1DD8C-81DC-40A6-AA7D-3BF1BE086137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если у физического лица в 2019 году был удержан НДФЛ из заработной платы в </a:t>
          </a:r>
          <a:r>
            <a:rPr lang="el-GR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3,9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., то в бюджет ЗАТО Северск поступило только 1,5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59BA4A-7267-4DE1-BB62-BC3AD291A054}" type="parTrans" cxnId="{1606AC84-1D19-4F04-8E82-58D20C7DBE1F}">
      <dgm:prSet/>
      <dgm:spPr/>
      <dgm:t>
        <a:bodyPr/>
        <a:lstStyle/>
        <a:p>
          <a:endParaRPr lang="ru-RU"/>
        </a:p>
      </dgm:t>
    </dgm:pt>
    <dgm:pt modelId="{CE4BCE7D-A51B-4966-ADD8-3107BF8C1004}" type="sibTrans" cxnId="{1606AC84-1D19-4F04-8E82-58D20C7DBE1F}">
      <dgm:prSet/>
      <dgm:spPr/>
      <dgm:t>
        <a:bodyPr/>
        <a:lstStyle/>
        <a:p>
          <a:endParaRPr lang="ru-RU"/>
        </a:p>
      </dgm:t>
    </dgm:pt>
    <dgm:pt modelId="{69C0C905-4691-4BB6-B5E3-CAB62D8DD92E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при уплате в 2019 году УСН в </a:t>
          </a:r>
          <a:r>
            <a:rPr lang="el-GR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в бюджет ЗАТО Северск поступило только 3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и 7 тыс. руб. поступило в бюджет Томской области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D7A7FA-5471-4F49-9A1F-6E684A84AE0C}" type="parTrans" cxnId="{04BF8901-7886-407E-A000-763410141AC5}">
      <dgm:prSet/>
      <dgm:spPr/>
      <dgm:t>
        <a:bodyPr/>
        <a:lstStyle/>
        <a:p>
          <a:endParaRPr lang="ru-RU"/>
        </a:p>
      </dgm:t>
    </dgm:pt>
    <dgm:pt modelId="{65DE1047-EB07-477F-85B5-A90D0E815919}" type="sibTrans" cxnId="{04BF8901-7886-407E-A000-763410141AC5}">
      <dgm:prSet/>
      <dgm:spPr/>
      <dgm:t>
        <a:bodyPr/>
        <a:lstStyle/>
        <a:p>
          <a:endParaRPr lang="ru-RU"/>
        </a:p>
      </dgm:t>
    </dgm:pt>
    <dgm:pt modelId="{6866FEE8-B52E-44F4-AF6B-0EFE6EB02D62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0FEE75-E1BA-4548-BE37-69366772A089}" type="parTrans" cxnId="{5C608873-7D2C-4176-B6A7-96D538A043C1}">
      <dgm:prSet/>
      <dgm:spPr/>
      <dgm:t>
        <a:bodyPr/>
        <a:lstStyle/>
        <a:p>
          <a:endParaRPr lang="ru-RU"/>
        </a:p>
      </dgm:t>
    </dgm:pt>
    <dgm:pt modelId="{30B17ECB-E25B-4DBF-8BBE-F715EC238B47}" type="sibTrans" cxnId="{5C608873-7D2C-4176-B6A7-96D538A043C1}">
      <dgm:prSet/>
      <dgm:spPr/>
      <dgm:t>
        <a:bodyPr/>
        <a:lstStyle/>
        <a:p>
          <a:endParaRPr lang="ru-RU"/>
        </a:p>
      </dgm:t>
    </dgm:pt>
    <dgm:pt modelId="{560FA460-E192-4B79-99B4-151DE7FB0A15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A06447-7EC8-4615-9D89-0873997F9F83}" type="parTrans" cxnId="{72E3CE5B-0A31-4A9D-A77C-01D862E050CD}">
      <dgm:prSet/>
      <dgm:spPr/>
      <dgm:t>
        <a:bodyPr/>
        <a:lstStyle/>
        <a:p>
          <a:endParaRPr lang="ru-RU"/>
        </a:p>
      </dgm:t>
    </dgm:pt>
    <dgm:pt modelId="{EEAC18CD-A900-4315-B087-5F809DFD703F}" type="sibTrans" cxnId="{72E3CE5B-0A31-4A9D-A77C-01D862E050CD}">
      <dgm:prSet/>
      <dgm:spPr/>
      <dgm:t>
        <a:bodyPr/>
        <a:lstStyle/>
        <a:p>
          <a:endParaRPr lang="ru-RU"/>
        </a:p>
      </dgm:t>
    </dgm:pt>
    <dgm:pt modelId="{F9B08E5B-DC8C-4441-B48E-09B4471C3D25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A3B7AF-C45A-4681-A84E-C83AF5593C30}" type="parTrans" cxnId="{6C210B4C-F654-429E-99A4-FB8AECA6E4AB}">
      <dgm:prSet/>
      <dgm:spPr/>
      <dgm:t>
        <a:bodyPr/>
        <a:lstStyle/>
        <a:p>
          <a:endParaRPr lang="ru-RU"/>
        </a:p>
      </dgm:t>
    </dgm:pt>
    <dgm:pt modelId="{47687533-8469-4F5F-B817-B06C8100EC99}" type="sibTrans" cxnId="{6C210B4C-F654-429E-99A4-FB8AECA6E4AB}">
      <dgm:prSet/>
      <dgm:spPr/>
      <dgm:t>
        <a:bodyPr/>
        <a:lstStyle/>
        <a:p>
          <a:endParaRPr lang="ru-RU"/>
        </a:p>
      </dgm:t>
    </dgm:pt>
    <dgm:pt modelId="{7035B120-F052-48D9-9971-E4C48BB4C0F2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0F3206-55DF-4F7B-8301-04DDEAD5928E}" type="parTrans" cxnId="{DC939B40-D3D5-4181-A778-355ADFA932F3}">
      <dgm:prSet/>
      <dgm:spPr/>
      <dgm:t>
        <a:bodyPr/>
        <a:lstStyle/>
        <a:p>
          <a:endParaRPr lang="ru-RU"/>
        </a:p>
      </dgm:t>
    </dgm:pt>
    <dgm:pt modelId="{A8DD394C-EC32-41DD-B3E0-D2E6C14F1F31}" type="sibTrans" cxnId="{DC939B40-D3D5-4181-A778-355ADFA932F3}">
      <dgm:prSet/>
      <dgm:spPr/>
      <dgm:t>
        <a:bodyPr/>
        <a:lstStyle/>
        <a:p>
          <a:endParaRPr lang="ru-RU"/>
        </a:p>
      </dgm:t>
    </dgm:pt>
    <dgm:pt modelId="{5AF38544-D88B-42A5-ADF4-0CB31FFFCA09}" type="pres">
      <dgm:prSet presAssocID="{B8D77F3C-7FD9-472F-8194-473C6A4EB2E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FFA621-30E6-4456-9F0E-EDA67D754A4B}" type="pres">
      <dgm:prSet presAssocID="{B63F0399-2D7C-4528-BE38-07D2B0D92A0B}" presName="parentText" presStyleLbl="node1" presStyleIdx="0" presStyleCnt="2" custScaleX="99902" custScaleY="117045" custLinFactNeighborX="218" custLinFactNeighborY="-942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ED55D0-241A-4333-9938-F9530F5857A1}" type="pres">
      <dgm:prSet presAssocID="{B63F0399-2D7C-4528-BE38-07D2B0D92A0B}" presName="childText" presStyleLbl="revTx" presStyleIdx="0" presStyleCnt="1" custScaleY="86715" custLinFactNeighborY="130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A7A1D1-926B-4836-AE52-5F5ADB7517DD}" type="pres">
      <dgm:prSet presAssocID="{FEE9CB89-8166-40EB-AF2D-40DF7B6C08AA}" presName="parentText" presStyleLbl="node1" presStyleIdx="1" presStyleCnt="2" custAng="0" custScaleY="99961" custLinFactNeighborY="-4713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939B40-D3D5-4181-A778-355ADFA932F3}" srcId="{B63F0399-2D7C-4528-BE38-07D2B0D92A0B}" destId="{7035B120-F052-48D9-9971-E4C48BB4C0F2}" srcOrd="1" destOrd="0" parTransId="{D50F3206-55DF-4F7B-8301-04DDEAD5928E}" sibTransId="{A8DD394C-EC32-41DD-B3E0-D2E6C14F1F31}"/>
    <dgm:cxn modelId="{5C608873-7D2C-4176-B6A7-96D538A043C1}" srcId="{B63F0399-2D7C-4528-BE38-07D2B0D92A0B}" destId="{6866FEE8-B52E-44F4-AF6B-0EFE6EB02D62}" srcOrd="4" destOrd="0" parTransId="{700FEE75-E1BA-4548-BE37-69366772A089}" sibTransId="{30B17ECB-E25B-4DBF-8BBE-F715EC238B47}"/>
    <dgm:cxn modelId="{6C210B4C-F654-429E-99A4-FB8AECA6E4AB}" srcId="{B63F0399-2D7C-4528-BE38-07D2B0D92A0B}" destId="{F9B08E5B-DC8C-4441-B48E-09B4471C3D25}" srcOrd="2" destOrd="0" parTransId="{A6A3B7AF-C45A-4681-A84E-C83AF5593C30}" sibTransId="{47687533-8469-4F5F-B817-B06C8100EC99}"/>
    <dgm:cxn modelId="{A08EE00C-03DE-4CC4-B171-08BADF1C42B7}" type="presOf" srcId="{B63F0399-2D7C-4528-BE38-07D2B0D92A0B}" destId="{4FFFA621-30E6-4456-9F0E-EDA67D754A4B}" srcOrd="0" destOrd="0" presId="urn:microsoft.com/office/officeart/2005/8/layout/vList2"/>
    <dgm:cxn modelId="{6531DF7E-83DE-4D87-9D4D-BD54D57293B3}" srcId="{B8D77F3C-7FD9-472F-8194-473C6A4EB2E6}" destId="{B63F0399-2D7C-4528-BE38-07D2B0D92A0B}" srcOrd="0" destOrd="0" parTransId="{0AEA6EF4-2E8F-4661-9F3E-A07EC06467C5}" sibTransId="{2CEEC655-58C1-48F1-8525-94E634B56766}"/>
    <dgm:cxn modelId="{F42AF6B8-6B0E-42E8-8B46-03D9EFCB6AD7}" type="presOf" srcId="{FEE9CB89-8166-40EB-AF2D-40DF7B6C08AA}" destId="{DCA7A1D1-926B-4836-AE52-5F5ADB7517DD}" srcOrd="0" destOrd="0" presId="urn:microsoft.com/office/officeart/2005/8/layout/vList2"/>
    <dgm:cxn modelId="{C8652B89-80B5-4335-8E3B-F1E22E9A1D1B}" type="presOf" srcId="{F9B08E5B-DC8C-4441-B48E-09B4471C3D25}" destId="{28ED55D0-241A-4333-9938-F9530F5857A1}" srcOrd="0" destOrd="2" presId="urn:microsoft.com/office/officeart/2005/8/layout/vList2"/>
    <dgm:cxn modelId="{72E3CE5B-0A31-4A9D-A77C-01D862E050CD}" srcId="{B63F0399-2D7C-4528-BE38-07D2B0D92A0B}" destId="{560FA460-E192-4B79-99B4-151DE7FB0A15}" srcOrd="3" destOrd="0" parTransId="{8DA06447-7EC8-4615-9D89-0873997F9F83}" sibTransId="{EEAC18CD-A900-4315-B087-5F809DFD703F}"/>
    <dgm:cxn modelId="{30378DD0-4E27-4190-89DE-CAA41D4F441F}" srcId="{B8D77F3C-7FD9-472F-8194-473C6A4EB2E6}" destId="{FEE9CB89-8166-40EB-AF2D-40DF7B6C08AA}" srcOrd="1" destOrd="0" parTransId="{419D3A02-E102-4A1E-AD03-590C2453DDD5}" sibTransId="{AC0B00E5-D9C2-41BD-A2E7-06C4AE6F7D7A}"/>
    <dgm:cxn modelId="{1606AC84-1D19-4F04-8E82-58D20C7DBE1F}" srcId="{B63F0399-2D7C-4528-BE38-07D2B0D92A0B}" destId="{DAC1DD8C-81DC-40A6-AA7D-3BF1BE086137}" srcOrd="0" destOrd="0" parTransId="{FA59BA4A-7267-4DE1-BB62-BC3AD291A054}" sibTransId="{CE4BCE7D-A51B-4966-ADD8-3107BF8C1004}"/>
    <dgm:cxn modelId="{D2E5CC23-C347-4ADD-B7E5-AA4D0250BCAE}" type="presOf" srcId="{DAC1DD8C-81DC-40A6-AA7D-3BF1BE086137}" destId="{28ED55D0-241A-4333-9938-F9530F5857A1}" srcOrd="0" destOrd="0" presId="urn:microsoft.com/office/officeart/2005/8/layout/vList2"/>
    <dgm:cxn modelId="{E8BBA789-6A83-458A-BF2C-113BDF4DE40D}" type="presOf" srcId="{B8D77F3C-7FD9-472F-8194-473C6A4EB2E6}" destId="{5AF38544-D88B-42A5-ADF4-0CB31FFFCA09}" srcOrd="0" destOrd="0" presId="urn:microsoft.com/office/officeart/2005/8/layout/vList2"/>
    <dgm:cxn modelId="{61214F38-429B-403C-9546-EED5399B2AF2}" type="presOf" srcId="{69C0C905-4691-4BB6-B5E3-CAB62D8DD92E}" destId="{28ED55D0-241A-4333-9938-F9530F5857A1}" srcOrd="0" destOrd="5" presId="urn:microsoft.com/office/officeart/2005/8/layout/vList2"/>
    <dgm:cxn modelId="{04BF8901-7886-407E-A000-763410141AC5}" srcId="{B63F0399-2D7C-4528-BE38-07D2B0D92A0B}" destId="{69C0C905-4691-4BB6-B5E3-CAB62D8DD92E}" srcOrd="5" destOrd="0" parTransId="{C3D7A7FA-5471-4F49-9A1F-6E684A84AE0C}" sibTransId="{65DE1047-EB07-477F-85B5-A90D0E815919}"/>
    <dgm:cxn modelId="{643540BC-E16E-4CC2-9536-80E8087DB715}" type="presOf" srcId="{560FA460-E192-4B79-99B4-151DE7FB0A15}" destId="{28ED55D0-241A-4333-9938-F9530F5857A1}" srcOrd="0" destOrd="3" presId="urn:microsoft.com/office/officeart/2005/8/layout/vList2"/>
    <dgm:cxn modelId="{24D18BEC-3C06-4E12-ABAB-8B5BF22428ED}" type="presOf" srcId="{7035B120-F052-48D9-9971-E4C48BB4C0F2}" destId="{28ED55D0-241A-4333-9938-F9530F5857A1}" srcOrd="0" destOrd="1" presId="urn:microsoft.com/office/officeart/2005/8/layout/vList2"/>
    <dgm:cxn modelId="{15F18036-AA53-4F39-9A73-F823EC8D69AE}" type="presOf" srcId="{6866FEE8-B52E-44F4-AF6B-0EFE6EB02D62}" destId="{28ED55D0-241A-4333-9938-F9530F5857A1}" srcOrd="0" destOrd="4" presId="urn:microsoft.com/office/officeart/2005/8/layout/vList2"/>
    <dgm:cxn modelId="{D586D48B-3A57-4E09-9B00-F8AB49CE5261}" type="presParOf" srcId="{5AF38544-D88B-42A5-ADF4-0CB31FFFCA09}" destId="{4FFFA621-30E6-4456-9F0E-EDA67D754A4B}" srcOrd="0" destOrd="0" presId="urn:microsoft.com/office/officeart/2005/8/layout/vList2"/>
    <dgm:cxn modelId="{7DF77544-7628-4E41-91F5-6643CBA1744F}" type="presParOf" srcId="{5AF38544-D88B-42A5-ADF4-0CB31FFFCA09}" destId="{28ED55D0-241A-4333-9938-F9530F5857A1}" srcOrd="1" destOrd="0" presId="urn:microsoft.com/office/officeart/2005/8/layout/vList2"/>
    <dgm:cxn modelId="{F5CA097D-91D6-4123-861D-A6A14EBB4690}" type="presParOf" srcId="{5AF38544-D88B-42A5-ADF4-0CB31FFFCA09}" destId="{DCA7A1D1-926B-4836-AE52-5F5ADB7517D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AC3B1E0-FF6F-453C-ADA3-08FA5E9CED0F}" type="doc">
      <dgm:prSet loTypeId="urn:microsoft.com/office/officeart/2009/3/layout/IncreasingArrowsProcess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C6C0C33-AD61-4B26-8D4D-C38AE25BF874}">
      <dgm:prSet phldrT="[Текст]" custT="1"/>
      <dgm:spPr/>
      <dgm:t>
        <a:bodyPr/>
        <a:lstStyle/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Монозависимости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ЗАТО Северск нет (доля работников крупнейшего предприятия  составляет ~5% от численности экономически активного населения)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A3D80E-74A9-4868-8B7A-2A323BC56122}" type="parTrans" cxnId="{BCB51DB3-C0E2-44A5-B92A-F4468867CFEB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5DC590-5E25-4CCA-82C8-B592BA7AF3C6}" type="sibTrans" cxnId="{BCB51DB3-C0E2-44A5-B92A-F4468867CFEB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617037-A775-4D74-82D7-5F87221D1DD4}">
      <dgm:prSet phldrT="[Текст]" custT="1"/>
      <dgm:spPr/>
      <dgm:t>
        <a:bodyPr/>
        <a:lstStyle/>
        <a:p>
          <a:pPr>
            <a:lnSpc>
              <a:spcPct val="90000"/>
            </a:lnSpc>
            <a:spcAft>
              <a:spcPct val="35000"/>
            </a:spcAft>
          </a:pPr>
          <a:r>
            <a: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Бюджет ЗАТО Северск не зависит критически ни от одного предприятия или организации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E4E632-E057-4B8A-B6AE-B727A3BB0C60}" type="parTrans" cxnId="{BC4A4646-16EA-4B57-A888-052779D016A1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9185D4-4467-4116-B881-8A63438A7892}" type="sibTrans" cxnId="{BC4A4646-16EA-4B57-A888-052779D016A1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38A80A-DAFF-45F3-835B-35DF2BA8EEC2}" type="pres">
      <dgm:prSet presAssocID="{2AC3B1E0-FF6F-453C-ADA3-08FA5E9CED0F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202D379-B9B1-4553-8DBA-D3F465DCCB14}" type="pres">
      <dgm:prSet presAssocID="{AC6C0C33-AD61-4B26-8D4D-C38AE25BF874}" presName="parentText1" presStyleLbl="node1" presStyleIdx="0" presStyleCnt="2" custScaleX="87568" custScaleY="136289" custLinFactNeighborX="7041" custLinFactNeighborY="-47456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F060B6-7CF4-4673-B6B5-24BA50D7438C}" type="pres">
      <dgm:prSet presAssocID="{56617037-A775-4D74-82D7-5F87221D1DD4}" presName="parentText2" presStyleLbl="node1" presStyleIdx="1" presStyleCnt="2" custScaleX="152357" custScaleY="132726" custLinFactNeighborX="-21040" custLinFactNeighborY="-14717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4A4646-16EA-4B57-A888-052779D016A1}" srcId="{2AC3B1E0-FF6F-453C-ADA3-08FA5E9CED0F}" destId="{56617037-A775-4D74-82D7-5F87221D1DD4}" srcOrd="1" destOrd="0" parTransId="{7BE4E632-E057-4B8A-B6AE-B727A3BB0C60}" sibTransId="{629185D4-4467-4116-B881-8A63438A7892}"/>
    <dgm:cxn modelId="{BADB41DE-5655-416C-90F1-B306E7AF1B91}" type="presOf" srcId="{2AC3B1E0-FF6F-453C-ADA3-08FA5E9CED0F}" destId="{7E38A80A-DAFF-45F3-835B-35DF2BA8EEC2}" srcOrd="0" destOrd="0" presId="urn:microsoft.com/office/officeart/2009/3/layout/IncreasingArrowsProcess"/>
    <dgm:cxn modelId="{F50804E5-E458-4351-8D16-A4B182AB143A}" type="presOf" srcId="{AC6C0C33-AD61-4B26-8D4D-C38AE25BF874}" destId="{E202D379-B9B1-4553-8DBA-D3F465DCCB14}" srcOrd="0" destOrd="0" presId="urn:microsoft.com/office/officeart/2009/3/layout/IncreasingArrowsProcess"/>
    <dgm:cxn modelId="{BCB51DB3-C0E2-44A5-B92A-F4468867CFEB}" srcId="{2AC3B1E0-FF6F-453C-ADA3-08FA5E9CED0F}" destId="{AC6C0C33-AD61-4B26-8D4D-C38AE25BF874}" srcOrd="0" destOrd="0" parTransId="{84A3D80E-74A9-4868-8B7A-2A323BC56122}" sibTransId="{1A5DC590-5E25-4CCA-82C8-B592BA7AF3C6}"/>
    <dgm:cxn modelId="{3C6D0444-AD72-4CC7-8D55-D65EFF4C8B88}" type="presOf" srcId="{56617037-A775-4D74-82D7-5F87221D1DD4}" destId="{92F060B6-7CF4-4673-B6B5-24BA50D7438C}" srcOrd="0" destOrd="0" presId="urn:microsoft.com/office/officeart/2009/3/layout/IncreasingArrowsProcess"/>
    <dgm:cxn modelId="{1F91CC95-FBFF-48E6-BE78-AD955521BB30}" type="presParOf" srcId="{7E38A80A-DAFF-45F3-835B-35DF2BA8EEC2}" destId="{E202D379-B9B1-4553-8DBA-D3F465DCCB14}" srcOrd="0" destOrd="0" presId="urn:microsoft.com/office/officeart/2009/3/layout/IncreasingArrowsProcess"/>
    <dgm:cxn modelId="{64985934-CC7A-40E5-93F7-FAF8003AF824}" type="presParOf" srcId="{7E38A80A-DAFF-45F3-835B-35DF2BA8EEC2}" destId="{92F060B6-7CF4-4673-B6B5-24BA50D7438C}" srcOrd="1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FB16A0E-AE8D-498B-9258-72F8D47E52DF}" type="doc">
      <dgm:prSet loTypeId="urn:microsoft.com/office/officeart/2005/8/layout/vList6" loCatId="process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4D13C31-037D-461A-B5F2-4C014013957E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ДОТАЦИИ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19F3B9-7720-44EB-B8C2-28B8C85203D2}" type="parTrans" cxnId="{8DAF8FF1-6B3B-429F-AA6F-981B71F1FA72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B6084EDE-4E6F-4AE5-9050-59141D25BEF1}" type="sibTrans" cxnId="{8DAF8FF1-6B3B-429F-AA6F-981B71F1FA72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61D6D8E4-FF8C-4D31-B7E6-34EC5449A87D}">
      <dgm:prSet phldrT="[Текст]" custT="1"/>
      <dgm:spPr/>
      <dgm:t>
        <a:bodyPr/>
        <a:lstStyle/>
        <a:p>
          <a:endParaRPr lang="ru-RU" sz="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7F9CD3-6CCE-4BDD-AB0C-D7BB8B7E4B47}" type="parTrans" cxnId="{10A1D525-62E8-4400-A729-94CEE9D8AD68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AB573048-D563-41E6-87C3-6453822FDF81}" type="sibTrans" cxnId="{10A1D525-62E8-4400-A729-94CEE9D8AD68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6363262B-606B-4C7D-806F-28EB1343FFED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ОМСУ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270203-AED5-4196-8192-24D8EFD749A7}" type="parTrans" cxnId="{4A19F973-6AF2-4E66-B478-241EADB2988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947CC8C8-C144-4B77-905E-AD3324FB89A0}" type="sibTrans" cxnId="{4A19F973-6AF2-4E66-B478-241EADB2988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0D46C7C6-C441-46F3-BEE8-68081960270E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СУБВЕНЦИИ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50B3DB-557B-47B1-9387-72AA83F61C89}" type="parTrans" cxnId="{DAA07BBF-2E1B-4DEF-A8AD-E18A4C7580E9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1617507-076D-4B43-906F-58C2037FBBBB}" type="sibTrans" cxnId="{DAA07BBF-2E1B-4DEF-A8AD-E18A4C7580E9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92002829-A13D-4CB9-B072-480D663F7DC3}">
      <dgm:prSet phldrT="[Текст]" custT="1"/>
      <dgm:spPr/>
      <dgm:t>
        <a:bodyPr/>
        <a:lstStyle/>
        <a:p>
          <a:pPr>
            <a:spcAft>
              <a:spcPct val="15000"/>
            </a:spcAft>
          </a:pPr>
          <a:endParaRPr lang="ru-RU" sz="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CBE14F-616F-456F-B808-84091EE3DB6A}" type="parTrans" cxnId="{44380008-1C67-4DE5-A96F-8D4A888858D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6D93B2A-B19C-4D87-88BD-C37FB4956DD2}" type="sibTrans" cxnId="{44380008-1C67-4DE5-A96F-8D4A888858D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3C5D220-96C2-4A4A-A33E-B1A70161E73A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органов власти субъекта РФ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342C48-CBCA-46C0-B45D-FABB2E50D50D}" type="parTrans" cxnId="{C06E90C5-F607-4560-874A-C1D05289B346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B554198-29DC-4A21-AAE5-6765B34FB05E}" type="sibTrans" cxnId="{C06E90C5-F607-4560-874A-C1D05289B346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DC06DEB-60CE-488C-8011-B245B9F9851E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СУБСИДИИ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31C619-4D7E-4055-B2F1-FCFB9ABD2C5B}" type="parTrans" cxnId="{617B5EA9-5EE9-44E6-9FFC-AE4D8BCEF787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F5F41DBE-F9FE-450E-BFD1-0DCE50843CA2}" type="sibTrans" cxnId="{617B5EA9-5EE9-44E6-9FFC-AE4D8BCEF787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E567B63-FDAE-42C9-B3B7-9E668E7F6C68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ИНЫЕ МБТ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1B961E-F2A5-4501-B4A9-6DCAACA12344}" type="parTrans" cxnId="{AFF6D47B-A1BF-4226-BDE4-043BCE84AF01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2652B140-3727-4975-94EB-36E5080F3868}" type="sibTrans" cxnId="{AFF6D47B-A1BF-4226-BDE4-043BCE84AF01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AEF3DB3-E889-42E1-BB97-49EE7BABB1CA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68FDBD-B7B4-4D86-969E-4168F0DFF8BF}" type="parTrans" cxnId="{17489E40-C905-4071-9E90-1AC1A14A111E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7305BD2-7BDA-48CC-BF44-CCAD4FE5AA8D}" type="sibTrans" cxnId="{17489E40-C905-4071-9E90-1AC1A14A111E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AADC23E6-7C22-43F2-A0B0-E0A9B302363B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софинансирование расходов, которые осуществляют ОМСУ на собственные средства для реализации своих полномочий 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D2E218-1645-4D39-B74E-7FBB510EBE2C}" type="parTrans" cxnId="{B469E9EC-8552-439F-A9E1-1A89E82F3723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059651AF-13AA-41FE-A3C5-7A9D38BEE63A}" type="sibTrans" cxnId="{B469E9EC-8552-439F-A9E1-1A89E82F3723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ED9DF5A-91E3-457F-9940-0A41D6A45BF9}">
      <dgm:prSet custT="1"/>
      <dgm:spPr/>
      <dgm:t>
        <a:bodyPr/>
        <a:lstStyle/>
        <a:p>
          <a:pPr>
            <a:lnSpc>
              <a:spcPct val="9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E74ED3-BBF5-4C17-BC82-517B2576AB6E}" type="parTrans" cxnId="{A6BA78BD-54E1-4933-BDD7-84C6C73B3140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601C699-CBF8-4EAE-9787-4AB974DE7FFE}" type="sibTrans" cxnId="{A6BA78BD-54E1-4933-BDD7-84C6C73B3140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176DD4D3-CCA7-47B0-9F01-6F69E2EFEC4D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расходы, возникающие в соответствии со специальными  федеральными законами или нормативно-правовыми актами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58B81E-34F5-47A3-B6C8-56F9EAA3CE67}" type="parTrans" cxnId="{8ECF5B53-E3EC-432A-BC8A-400FF729991B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9F5C3F9-5A05-4BE0-B97F-1F8E12463A17}" type="sibTrans" cxnId="{8ECF5B53-E3EC-432A-BC8A-400FF729991B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FB101254-0B41-49C2-8CA5-79BFC58803C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Не 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1D3BA0-03AB-480C-8763-8665F28D5F7F}" type="parTrans" cxnId="{B89DE8E4-15CF-4A37-A7D7-F42529C4EA60}">
      <dgm:prSet/>
      <dgm:spPr/>
      <dgm:t>
        <a:bodyPr/>
        <a:lstStyle/>
        <a:p>
          <a:endParaRPr lang="ru-RU"/>
        </a:p>
      </dgm:t>
    </dgm:pt>
    <dgm:pt modelId="{0F9BFF36-5F07-4807-B8C8-F41661509CFF}" type="sibTrans" cxnId="{B89DE8E4-15CF-4A37-A7D7-F42529C4EA60}">
      <dgm:prSet/>
      <dgm:spPr/>
      <dgm:t>
        <a:bodyPr/>
        <a:lstStyle/>
        <a:p>
          <a:endParaRPr lang="ru-RU"/>
        </a:p>
      </dgm:t>
    </dgm:pt>
    <dgm:pt modelId="{B20CF796-0A0C-409B-B986-EC0E456B12C9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5160A9-A0B3-45EC-AEF7-31E6BE74CEB0}" type="parTrans" cxnId="{916A8C3E-8FE3-4A8E-A23A-6F620F787000}">
      <dgm:prSet/>
      <dgm:spPr/>
      <dgm:t>
        <a:bodyPr/>
        <a:lstStyle/>
        <a:p>
          <a:endParaRPr lang="ru-RU"/>
        </a:p>
      </dgm:t>
    </dgm:pt>
    <dgm:pt modelId="{127BD51B-BF26-4A28-B317-56B6D47BC934}" type="sibTrans" cxnId="{916A8C3E-8FE3-4A8E-A23A-6F620F787000}">
      <dgm:prSet/>
      <dgm:spPr/>
      <dgm:t>
        <a:bodyPr/>
        <a:lstStyle/>
        <a:p>
          <a:endParaRPr lang="ru-RU"/>
        </a:p>
      </dgm:t>
    </dgm:pt>
    <dgm:pt modelId="{B3FF18E9-D04A-4761-90E3-60661F24D0D0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DAE36A-5861-4D15-AE5E-A05E8858F0D0}" type="parTrans" cxnId="{F0801550-90E3-4934-AD17-D77E3CEA25C7}">
      <dgm:prSet/>
      <dgm:spPr/>
      <dgm:t>
        <a:bodyPr/>
        <a:lstStyle/>
        <a:p>
          <a:endParaRPr lang="ru-RU"/>
        </a:p>
      </dgm:t>
    </dgm:pt>
    <dgm:pt modelId="{122D46E5-BD7D-4528-A716-6312282FF9A6}" type="sibTrans" cxnId="{F0801550-90E3-4934-AD17-D77E3CEA25C7}">
      <dgm:prSet/>
      <dgm:spPr/>
      <dgm:t>
        <a:bodyPr/>
        <a:lstStyle/>
        <a:p>
          <a:endParaRPr lang="ru-RU"/>
        </a:p>
      </dgm:t>
    </dgm:pt>
    <dgm:pt modelId="{27F1C7AB-34A7-4701-A648-8423507EB075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18F501-9379-48DE-8FFB-7EF8A54DD728}" type="parTrans" cxnId="{FC0AF40C-B378-4441-9BDA-E5B3705EFCB8}">
      <dgm:prSet/>
      <dgm:spPr/>
      <dgm:t>
        <a:bodyPr/>
        <a:lstStyle/>
        <a:p>
          <a:endParaRPr lang="ru-RU"/>
        </a:p>
      </dgm:t>
    </dgm:pt>
    <dgm:pt modelId="{7F6593C6-66FA-4C12-9783-4542F06A37B4}" type="sibTrans" cxnId="{FC0AF40C-B378-4441-9BDA-E5B3705EFCB8}">
      <dgm:prSet/>
      <dgm:spPr/>
      <dgm:t>
        <a:bodyPr/>
        <a:lstStyle/>
        <a:p>
          <a:endParaRPr lang="ru-RU"/>
        </a:p>
      </dgm:t>
    </dgm:pt>
    <dgm:pt modelId="{ADE4D225-B608-437E-902F-F7ECE1D0642A}">
      <dgm:prSet phldrT="[Текст]" custT="1"/>
      <dgm:spPr/>
      <dgm:t>
        <a:bodyPr/>
        <a:lstStyle/>
        <a:p>
          <a:pPr>
            <a:spcAft>
              <a:spcPct val="1500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084D69-A9D5-47C4-A858-E8E7FCE92FC7}" type="parTrans" cxnId="{0B70E2E2-A826-481D-80BA-E51E89189A03}">
      <dgm:prSet/>
      <dgm:spPr/>
    </dgm:pt>
    <dgm:pt modelId="{10274227-8F26-4413-A2FF-104E799A2BEA}" type="sibTrans" cxnId="{0B70E2E2-A826-481D-80BA-E51E89189A03}">
      <dgm:prSet/>
      <dgm:spPr/>
    </dgm:pt>
    <dgm:pt modelId="{18DC2AC7-BED9-4C02-85EE-017ECED51485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 имеют целевого назначения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78763B-3102-41DF-8D14-EE4228829BC6}" type="parTrans" cxnId="{1CAE4454-3DCD-4926-98A8-60843340C715}">
      <dgm:prSet/>
      <dgm:spPr/>
    </dgm:pt>
    <dgm:pt modelId="{3F22D289-F01B-4B37-9870-F40D81CCF9D1}" type="sibTrans" cxnId="{1CAE4454-3DCD-4926-98A8-60843340C715}">
      <dgm:prSet/>
      <dgm:spPr/>
    </dgm:pt>
    <dgm:pt modelId="{98F36272-5415-4A98-840A-7FD6096A30FF}" type="pres">
      <dgm:prSet presAssocID="{BFB16A0E-AE8D-498B-9258-72F8D47E52D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E207978-638D-42B2-8C46-7FEF0FB47C18}" type="pres">
      <dgm:prSet presAssocID="{24D13C31-037D-461A-B5F2-4C014013957E}" presName="linNode" presStyleCnt="0"/>
      <dgm:spPr/>
    </dgm:pt>
    <dgm:pt modelId="{08A4CB81-2AD0-4682-BF24-F5C49BB4BB8D}" type="pres">
      <dgm:prSet presAssocID="{24D13C31-037D-461A-B5F2-4C014013957E}" presName="parentShp" presStyleLbl="node1" presStyleIdx="0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BAA1BE-C71E-4267-A03B-62ADFB2041A8}" type="pres">
      <dgm:prSet presAssocID="{24D13C31-037D-461A-B5F2-4C014013957E}" presName="childShp" presStyleLbl="bgAccFollowNode1" presStyleIdx="0" presStyleCnt="4" custLinFactNeighborX="-224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954A66-4ADE-4EDC-8567-1641114932B4}" type="pres">
      <dgm:prSet presAssocID="{B6084EDE-4E6F-4AE5-9050-59141D25BEF1}" presName="spacing" presStyleCnt="0"/>
      <dgm:spPr/>
    </dgm:pt>
    <dgm:pt modelId="{38684392-22EB-44A4-B5D5-21DB8C9EEE5D}" type="pres">
      <dgm:prSet presAssocID="{0D46C7C6-C441-46F3-BEE8-68081960270E}" presName="linNode" presStyleCnt="0"/>
      <dgm:spPr/>
    </dgm:pt>
    <dgm:pt modelId="{6DA25929-F43E-47AC-93EF-C8CFA27AA9C8}" type="pres">
      <dgm:prSet presAssocID="{0D46C7C6-C441-46F3-BEE8-68081960270E}" presName="parentShp" presStyleLbl="node1" presStyleIdx="1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495A2A-9200-4421-8363-DF3D0E9CC568}" type="pres">
      <dgm:prSet presAssocID="{0D46C7C6-C441-46F3-BEE8-68081960270E}" presName="childShp" presStyleLbl="bgAccFollowNode1" presStyleIdx="1" presStyleCnt="4" custScaleX="127451" custLinFactNeighborX="-1887" custLinFactNeighborY="25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FCF75C-CAE1-48AC-972A-37607068AA29}" type="pres">
      <dgm:prSet presAssocID="{71617507-076D-4B43-906F-58C2037FBBBB}" presName="spacing" presStyleCnt="0"/>
      <dgm:spPr/>
    </dgm:pt>
    <dgm:pt modelId="{58A4534E-8E50-4F06-A4DA-03549412765D}" type="pres">
      <dgm:prSet presAssocID="{4DC06DEB-60CE-488C-8011-B245B9F9851E}" presName="linNode" presStyleCnt="0"/>
      <dgm:spPr/>
    </dgm:pt>
    <dgm:pt modelId="{9DA4ED1A-C2E0-4C21-9622-65A684F50FCA}" type="pres">
      <dgm:prSet presAssocID="{4DC06DEB-60CE-488C-8011-B245B9F9851E}" presName="parentShp" presStyleLbl="node1" presStyleIdx="2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90F082-48E7-4688-B103-B75B9064A09B}" type="pres">
      <dgm:prSet presAssocID="{4DC06DEB-60CE-488C-8011-B245B9F9851E}" presName="childShp" presStyleLbl="bgAccFollowNode1" presStyleIdx="2" presStyleCnt="4" custScaleX="123954" custLinFactNeighborX="-4329" custLinFactNeighborY="72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2CB68D-C6B4-4B67-B37B-6A8DE1A8EF82}" type="pres">
      <dgm:prSet presAssocID="{F5F41DBE-F9FE-450E-BFD1-0DCE50843CA2}" presName="spacing" presStyleCnt="0"/>
      <dgm:spPr/>
    </dgm:pt>
    <dgm:pt modelId="{96421EC6-71BD-46E7-85F2-78E92C534893}" type="pres">
      <dgm:prSet presAssocID="{4E567B63-FDAE-42C9-B3B7-9E668E7F6C68}" presName="linNode" presStyleCnt="0"/>
      <dgm:spPr/>
    </dgm:pt>
    <dgm:pt modelId="{1F81290A-D6A3-4F28-BF7D-8912D14FE427}" type="pres">
      <dgm:prSet presAssocID="{4E567B63-FDAE-42C9-B3B7-9E668E7F6C68}" presName="parentShp" presStyleLbl="node1" presStyleIdx="3" presStyleCnt="4" custScaleX="59236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9D5189-EF8F-45B1-B345-86ACCFA47336}" type="pres">
      <dgm:prSet presAssocID="{4E567B63-FDAE-42C9-B3B7-9E668E7F6C68}" presName="childShp" presStyleLbl="bgAccFollowNode1" presStyleIdx="3" presStyleCnt="4" custScaleX="138432" custLinFactNeighborX="23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A8C665-538B-442D-A5D2-FBA94D5431B3}" type="presOf" srcId="{61D6D8E4-FF8C-4D31-B7E6-34EC5449A87D}" destId="{7DBAA1BE-C71E-4267-A03B-62ADFB2041A8}" srcOrd="0" destOrd="0" presId="urn:microsoft.com/office/officeart/2005/8/layout/vList6"/>
    <dgm:cxn modelId="{526E2354-FEE5-4C23-B111-D26615A96BB0}" type="presOf" srcId="{176DD4D3-CCA7-47B0-9F01-6F69E2EFEC4D}" destId="{879D5189-EF8F-45B1-B345-86ACCFA47336}" srcOrd="0" destOrd="1" presId="urn:microsoft.com/office/officeart/2005/8/layout/vList6"/>
    <dgm:cxn modelId="{DAA07BBF-2E1B-4DEF-A8AD-E18A4C7580E9}" srcId="{BFB16A0E-AE8D-498B-9258-72F8D47E52DF}" destId="{0D46C7C6-C441-46F3-BEE8-68081960270E}" srcOrd="1" destOrd="0" parTransId="{0950B3DB-557B-47B1-9387-72AA83F61C89}" sibTransId="{71617507-076D-4B43-906F-58C2037FBBBB}"/>
    <dgm:cxn modelId="{44380008-1C67-4DE5-A96F-8D4A888858DC}" srcId="{0D46C7C6-C441-46F3-BEE8-68081960270E}" destId="{92002829-A13D-4CB9-B072-480D663F7DC3}" srcOrd="0" destOrd="0" parTransId="{82CBE14F-616F-456F-B808-84091EE3DB6A}" sibTransId="{46D93B2A-B19C-4D87-88BD-C37FB4956DD2}"/>
    <dgm:cxn modelId="{8ECF5B53-E3EC-432A-BC8A-400FF729991B}" srcId="{4E567B63-FDAE-42C9-B3B7-9E668E7F6C68}" destId="{176DD4D3-CCA7-47B0-9F01-6F69E2EFEC4D}" srcOrd="1" destOrd="0" parTransId="{CE58B81E-34F5-47A3-B6C8-56F9EAA3CE67}" sibTransId="{C9F5C3F9-5A05-4BE0-B97F-1F8E12463A17}"/>
    <dgm:cxn modelId="{6AC9E323-4196-43F2-B7CF-783C06141630}" type="presOf" srcId="{7AEF3DB3-E889-42E1-BB97-49EE7BABB1CA}" destId="{F190F082-48E7-4688-B103-B75B9064A09B}" srcOrd="0" destOrd="0" presId="urn:microsoft.com/office/officeart/2005/8/layout/vList6"/>
    <dgm:cxn modelId="{DF94B505-E7A0-46E4-8DF4-080D2F7BCA8F}" type="presOf" srcId="{4DC06DEB-60CE-488C-8011-B245B9F9851E}" destId="{9DA4ED1A-C2E0-4C21-9622-65A684F50FCA}" srcOrd="0" destOrd="0" presId="urn:microsoft.com/office/officeart/2005/8/layout/vList6"/>
    <dgm:cxn modelId="{ACA15CDE-B397-49EC-A6DB-4F029BB720D6}" type="presOf" srcId="{FB101254-0B41-49C2-8CA5-79BFC58803C9}" destId="{7DBAA1BE-C71E-4267-A03B-62ADFB2041A8}" srcOrd="0" destOrd="3" presId="urn:microsoft.com/office/officeart/2005/8/layout/vList6"/>
    <dgm:cxn modelId="{5E6A47CF-002C-450A-8367-E42447D85382}" type="presOf" srcId="{BFB16A0E-AE8D-498B-9258-72F8D47E52DF}" destId="{98F36272-5415-4A98-840A-7FD6096A30FF}" srcOrd="0" destOrd="0" presId="urn:microsoft.com/office/officeart/2005/8/layout/vList6"/>
    <dgm:cxn modelId="{527A42DD-8238-401E-81D3-1171DE147447}" type="presOf" srcId="{27F1C7AB-34A7-4701-A648-8423507EB075}" destId="{879D5189-EF8F-45B1-B345-86ACCFA47336}" srcOrd="0" destOrd="2" presId="urn:microsoft.com/office/officeart/2005/8/layout/vList6"/>
    <dgm:cxn modelId="{FC0AF40C-B378-4441-9BDA-E5B3705EFCB8}" srcId="{4E567B63-FDAE-42C9-B3B7-9E668E7F6C68}" destId="{27F1C7AB-34A7-4701-A648-8423507EB075}" srcOrd="2" destOrd="0" parTransId="{8918F501-9379-48DE-8FFB-7EF8A54DD728}" sibTransId="{7F6593C6-66FA-4C12-9783-4542F06A37B4}"/>
    <dgm:cxn modelId="{F0801550-90E3-4934-AD17-D77E3CEA25C7}" srcId="{4DC06DEB-60CE-488C-8011-B245B9F9851E}" destId="{B3FF18E9-D04A-4761-90E3-60661F24D0D0}" srcOrd="2" destOrd="0" parTransId="{89DAE36A-5861-4D15-AE5E-A05E8858F0D0}" sibTransId="{122D46E5-BD7D-4528-A716-6312282FF9A6}"/>
    <dgm:cxn modelId="{226C55F9-6292-4A23-A7A5-26747DDB1CF1}" type="presOf" srcId="{0D46C7C6-C441-46F3-BEE8-68081960270E}" destId="{6DA25929-F43E-47AC-93EF-C8CFA27AA9C8}" srcOrd="0" destOrd="0" presId="urn:microsoft.com/office/officeart/2005/8/layout/vList6"/>
    <dgm:cxn modelId="{4F4EEB10-11FE-40BE-90AA-38155978E066}" type="presOf" srcId="{AADC23E6-7C22-43F2-A0B0-E0A9B302363B}" destId="{F190F082-48E7-4688-B103-B75B9064A09B}" srcOrd="0" destOrd="1" presId="urn:microsoft.com/office/officeart/2005/8/layout/vList6"/>
    <dgm:cxn modelId="{10A1D525-62E8-4400-A729-94CEE9D8AD68}" srcId="{24D13C31-037D-461A-B5F2-4C014013957E}" destId="{61D6D8E4-FF8C-4D31-B7E6-34EC5449A87D}" srcOrd="0" destOrd="0" parTransId="{9C7F9CD3-6CCE-4BDD-AB0C-D7BB8B7E4B47}" sibTransId="{AB573048-D563-41E6-87C3-6453822FDF81}"/>
    <dgm:cxn modelId="{2207CA8F-817A-48D9-990F-7BE944D6F512}" type="presOf" srcId="{B20CF796-0A0C-409B-B986-EC0E456B12C9}" destId="{8B495A2A-9200-4421-8363-DF3D0E9CC568}" srcOrd="0" destOrd="3" presId="urn:microsoft.com/office/officeart/2005/8/layout/vList6"/>
    <dgm:cxn modelId="{17489E40-C905-4071-9E90-1AC1A14A111E}" srcId="{4DC06DEB-60CE-488C-8011-B245B9F9851E}" destId="{7AEF3DB3-E889-42E1-BB97-49EE7BABB1CA}" srcOrd="0" destOrd="0" parTransId="{1868FDBD-B7B4-4D86-969E-4168F0DFF8BF}" sibTransId="{77305BD2-7BDA-48CC-BF44-CCAD4FE5AA8D}"/>
    <dgm:cxn modelId="{7A3A9431-2AC4-49F1-99D5-E72594338B51}" type="presOf" srcId="{B3FF18E9-D04A-4761-90E3-60661F24D0D0}" destId="{F190F082-48E7-4688-B103-B75B9064A09B}" srcOrd="0" destOrd="2" presId="urn:microsoft.com/office/officeart/2005/8/layout/vList6"/>
    <dgm:cxn modelId="{0EB0C630-FBAF-4C84-8A38-86D883A731C4}" type="presOf" srcId="{6363262B-606B-4C7D-806F-28EB1343FFED}" destId="{7DBAA1BE-C71E-4267-A03B-62ADFB2041A8}" srcOrd="0" destOrd="2" presId="urn:microsoft.com/office/officeart/2005/8/layout/vList6"/>
    <dgm:cxn modelId="{AFF6D47B-A1BF-4226-BDE4-043BCE84AF01}" srcId="{BFB16A0E-AE8D-498B-9258-72F8D47E52DF}" destId="{4E567B63-FDAE-42C9-B3B7-9E668E7F6C68}" srcOrd="3" destOrd="0" parTransId="{081B961E-F2A5-4501-B4A9-6DCAACA12344}" sibTransId="{2652B140-3727-4975-94EB-36E5080F3868}"/>
    <dgm:cxn modelId="{C06E90C5-F607-4560-874A-C1D05289B346}" srcId="{0D46C7C6-C441-46F3-BEE8-68081960270E}" destId="{C3C5D220-96C2-4A4A-A33E-B1A70161E73A}" srcOrd="2" destOrd="0" parTransId="{3B342C48-CBCA-46C0-B45D-FABB2E50D50D}" sibTransId="{7B554198-29DC-4A21-AAE5-6765B34FB05E}"/>
    <dgm:cxn modelId="{E19AF5CB-FB33-443E-B549-6195AAEBB1AF}" type="presOf" srcId="{C3C5D220-96C2-4A4A-A33E-B1A70161E73A}" destId="{8B495A2A-9200-4421-8363-DF3D0E9CC568}" srcOrd="0" destOrd="2" presId="urn:microsoft.com/office/officeart/2005/8/layout/vList6"/>
    <dgm:cxn modelId="{8DAF8FF1-6B3B-429F-AA6F-981B71F1FA72}" srcId="{BFB16A0E-AE8D-498B-9258-72F8D47E52DF}" destId="{24D13C31-037D-461A-B5F2-4C014013957E}" srcOrd="0" destOrd="0" parTransId="{BF19F3B9-7720-44EB-B8C2-28B8C85203D2}" sibTransId="{B6084EDE-4E6F-4AE5-9050-59141D25BEF1}"/>
    <dgm:cxn modelId="{1CAE4454-3DCD-4926-98A8-60843340C715}" srcId="{24D13C31-037D-461A-B5F2-4C014013957E}" destId="{18DC2AC7-BED9-4C02-85EE-017ECED51485}" srcOrd="1" destOrd="0" parTransId="{2D78763B-3102-41DF-8D14-EE4228829BC6}" sibTransId="{3F22D289-F01B-4B37-9870-F40D81CCF9D1}"/>
    <dgm:cxn modelId="{916A8C3E-8FE3-4A8E-A23A-6F620F787000}" srcId="{0D46C7C6-C441-46F3-BEE8-68081960270E}" destId="{B20CF796-0A0C-409B-B986-EC0E456B12C9}" srcOrd="3" destOrd="0" parTransId="{925160A9-A0B3-45EC-AEF7-31E6BE74CEB0}" sibTransId="{127BD51B-BF26-4A28-B317-56B6D47BC934}"/>
    <dgm:cxn modelId="{7E576920-21FF-40B8-B7D8-AE5F59C0071C}" type="presOf" srcId="{92002829-A13D-4CB9-B072-480D663F7DC3}" destId="{8B495A2A-9200-4421-8363-DF3D0E9CC568}" srcOrd="0" destOrd="0" presId="urn:microsoft.com/office/officeart/2005/8/layout/vList6"/>
    <dgm:cxn modelId="{B89DE8E4-15CF-4A37-A7D7-F42529C4EA60}" srcId="{24D13C31-037D-461A-B5F2-4C014013957E}" destId="{FB101254-0B41-49C2-8CA5-79BFC58803C9}" srcOrd="3" destOrd="0" parTransId="{2A1D3BA0-03AB-480C-8763-8665F28D5F7F}" sibTransId="{0F9BFF36-5F07-4807-B8C8-F41661509CFF}"/>
    <dgm:cxn modelId="{1F779096-B8A0-41E3-88B6-CC1FA6C1BBF5}" type="presOf" srcId="{24D13C31-037D-461A-B5F2-4C014013957E}" destId="{08A4CB81-2AD0-4682-BF24-F5C49BB4BB8D}" srcOrd="0" destOrd="0" presId="urn:microsoft.com/office/officeart/2005/8/layout/vList6"/>
    <dgm:cxn modelId="{DE634062-B8DB-4B4D-87D7-325298018D6C}" type="presOf" srcId="{ADE4D225-B608-437E-902F-F7ECE1D0642A}" destId="{8B495A2A-9200-4421-8363-DF3D0E9CC568}" srcOrd="0" destOrd="1" presId="urn:microsoft.com/office/officeart/2005/8/layout/vList6"/>
    <dgm:cxn modelId="{617B5EA9-5EE9-44E6-9FFC-AE4D8BCEF787}" srcId="{BFB16A0E-AE8D-498B-9258-72F8D47E52DF}" destId="{4DC06DEB-60CE-488C-8011-B245B9F9851E}" srcOrd="2" destOrd="0" parTransId="{D131C619-4D7E-4055-B2F1-FCFB9ABD2C5B}" sibTransId="{F5F41DBE-F9FE-450E-BFD1-0DCE50843CA2}"/>
    <dgm:cxn modelId="{0B70E2E2-A826-481D-80BA-E51E89189A03}" srcId="{0D46C7C6-C441-46F3-BEE8-68081960270E}" destId="{ADE4D225-B608-437E-902F-F7ECE1D0642A}" srcOrd="1" destOrd="0" parTransId="{1C084D69-A9D5-47C4-A858-E8E7FCE92FC7}" sibTransId="{10274227-8F26-4413-A2FF-104E799A2BEA}"/>
    <dgm:cxn modelId="{A6BA78BD-54E1-4933-BDD7-84C6C73B3140}" srcId="{4E567B63-FDAE-42C9-B3B7-9E668E7F6C68}" destId="{7ED9DF5A-91E3-457F-9940-0A41D6A45BF9}" srcOrd="0" destOrd="0" parTransId="{40E74ED3-BBF5-4C17-BC82-517B2576AB6E}" sibTransId="{C601C699-CBF8-4EAE-9787-4AB974DE7FFE}"/>
    <dgm:cxn modelId="{BE4140DD-C106-4479-AF2A-DD730411DCE7}" type="presOf" srcId="{7ED9DF5A-91E3-457F-9940-0A41D6A45BF9}" destId="{879D5189-EF8F-45B1-B345-86ACCFA47336}" srcOrd="0" destOrd="0" presId="urn:microsoft.com/office/officeart/2005/8/layout/vList6"/>
    <dgm:cxn modelId="{4ACF3AFC-FD77-4203-9A85-16BB34F87AB8}" type="presOf" srcId="{18DC2AC7-BED9-4C02-85EE-017ECED51485}" destId="{7DBAA1BE-C71E-4267-A03B-62ADFB2041A8}" srcOrd="0" destOrd="1" presId="urn:microsoft.com/office/officeart/2005/8/layout/vList6"/>
    <dgm:cxn modelId="{C230D5F1-EEE4-4C40-92C4-53A9D8F27778}" type="presOf" srcId="{4E567B63-FDAE-42C9-B3B7-9E668E7F6C68}" destId="{1F81290A-D6A3-4F28-BF7D-8912D14FE427}" srcOrd="0" destOrd="0" presId="urn:microsoft.com/office/officeart/2005/8/layout/vList6"/>
    <dgm:cxn modelId="{B469E9EC-8552-439F-A9E1-1A89E82F3723}" srcId="{4DC06DEB-60CE-488C-8011-B245B9F9851E}" destId="{AADC23E6-7C22-43F2-A0B0-E0A9B302363B}" srcOrd="1" destOrd="0" parTransId="{72D2E218-1645-4D39-B74E-7FBB510EBE2C}" sibTransId="{059651AF-13AA-41FE-A3C5-7A9D38BEE63A}"/>
    <dgm:cxn modelId="{4A19F973-6AF2-4E66-B478-241EADB2988C}" srcId="{24D13C31-037D-461A-B5F2-4C014013957E}" destId="{6363262B-606B-4C7D-806F-28EB1343FFED}" srcOrd="2" destOrd="0" parTransId="{F1270203-AED5-4196-8192-24D8EFD749A7}" sibTransId="{947CC8C8-C144-4B77-905E-AD3324FB89A0}"/>
    <dgm:cxn modelId="{03487319-551A-4E59-AA7F-79A925119C17}" type="presParOf" srcId="{98F36272-5415-4A98-840A-7FD6096A30FF}" destId="{6E207978-638D-42B2-8C46-7FEF0FB47C18}" srcOrd="0" destOrd="0" presId="urn:microsoft.com/office/officeart/2005/8/layout/vList6"/>
    <dgm:cxn modelId="{BC1B38A5-EAB7-4F6D-8F81-4CE9391FC52B}" type="presParOf" srcId="{6E207978-638D-42B2-8C46-7FEF0FB47C18}" destId="{08A4CB81-2AD0-4682-BF24-F5C49BB4BB8D}" srcOrd="0" destOrd="0" presId="urn:microsoft.com/office/officeart/2005/8/layout/vList6"/>
    <dgm:cxn modelId="{71CA76A5-00CD-4FAA-B7E9-F1BDD7AE5281}" type="presParOf" srcId="{6E207978-638D-42B2-8C46-7FEF0FB47C18}" destId="{7DBAA1BE-C71E-4267-A03B-62ADFB2041A8}" srcOrd="1" destOrd="0" presId="urn:microsoft.com/office/officeart/2005/8/layout/vList6"/>
    <dgm:cxn modelId="{CE3DB841-A8E7-4B47-9410-589CED8F4238}" type="presParOf" srcId="{98F36272-5415-4A98-840A-7FD6096A30FF}" destId="{C8954A66-4ADE-4EDC-8567-1641114932B4}" srcOrd="1" destOrd="0" presId="urn:microsoft.com/office/officeart/2005/8/layout/vList6"/>
    <dgm:cxn modelId="{67C0FD60-2762-4594-83EA-41EE48DC2C33}" type="presParOf" srcId="{98F36272-5415-4A98-840A-7FD6096A30FF}" destId="{38684392-22EB-44A4-B5D5-21DB8C9EEE5D}" srcOrd="2" destOrd="0" presId="urn:microsoft.com/office/officeart/2005/8/layout/vList6"/>
    <dgm:cxn modelId="{369B4527-5690-49D5-AC5F-3A406A18A3A8}" type="presParOf" srcId="{38684392-22EB-44A4-B5D5-21DB8C9EEE5D}" destId="{6DA25929-F43E-47AC-93EF-C8CFA27AA9C8}" srcOrd="0" destOrd="0" presId="urn:microsoft.com/office/officeart/2005/8/layout/vList6"/>
    <dgm:cxn modelId="{84238B63-663E-4236-B833-E88790C1488F}" type="presParOf" srcId="{38684392-22EB-44A4-B5D5-21DB8C9EEE5D}" destId="{8B495A2A-9200-4421-8363-DF3D0E9CC568}" srcOrd="1" destOrd="0" presId="urn:microsoft.com/office/officeart/2005/8/layout/vList6"/>
    <dgm:cxn modelId="{B3E228B0-FDA1-45C9-8804-1534DBAA2715}" type="presParOf" srcId="{98F36272-5415-4A98-840A-7FD6096A30FF}" destId="{E8FCF75C-CAE1-48AC-972A-37607068AA29}" srcOrd="3" destOrd="0" presId="urn:microsoft.com/office/officeart/2005/8/layout/vList6"/>
    <dgm:cxn modelId="{97867299-116A-4E80-9B62-BC61ED13984B}" type="presParOf" srcId="{98F36272-5415-4A98-840A-7FD6096A30FF}" destId="{58A4534E-8E50-4F06-A4DA-03549412765D}" srcOrd="4" destOrd="0" presId="urn:microsoft.com/office/officeart/2005/8/layout/vList6"/>
    <dgm:cxn modelId="{5D3BC8CC-5964-46EC-B0A3-0610E354C281}" type="presParOf" srcId="{58A4534E-8E50-4F06-A4DA-03549412765D}" destId="{9DA4ED1A-C2E0-4C21-9622-65A684F50FCA}" srcOrd="0" destOrd="0" presId="urn:microsoft.com/office/officeart/2005/8/layout/vList6"/>
    <dgm:cxn modelId="{1E281E0D-FB45-49B9-A586-C3B218BCEC49}" type="presParOf" srcId="{58A4534E-8E50-4F06-A4DA-03549412765D}" destId="{F190F082-48E7-4688-B103-B75B9064A09B}" srcOrd="1" destOrd="0" presId="urn:microsoft.com/office/officeart/2005/8/layout/vList6"/>
    <dgm:cxn modelId="{886099BF-1F08-448D-8D8A-8279EAC0E265}" type="presParOf" srcId="{98F36272-5415-4A98-840A-7FD6096A30FF}" destId="{0E2CB68D-C6B4-4B67-B37B-6A8DE1A8EF82}" srcOrd="5" destOrd="0" presId="urn:microsoft.com/office/officeart/2005/8/layout/vList6"/>
    <dgm:cxn modelId="{70271A97-C684-40FB-9B31-943FC145AFF6}" type="presParOf" srcId="{98F36272-5415-4A98-840A-7FD6096A30FF}" destId="{96421EC6-71BD-46E7-85F2-78E92C534893}" srcOrd="6" destOrd="0" presId="urn:microsoft.com/office/officeart/2005/8/layout/vList6"/>
    <dgm:cxn modelId="{16D91D98-F2D3-404D-996E-BDE65BE1BDE8}" type="presParOf" srcId="{96421EC6-71BD-46E7-85F2-78E92C534893}" destId="{1F81290A-D6A3-4F28-BF7D-8912D14FE427}" srcOrd="0" destOrd="0" presId="urn:microsoft.com/office/officeart/2005/8/layout/vList6"/>
    <dgm:cxn modelId="{3B03217E-FED3-43BF-970F-F32AF16E3675}" type="presParOf" srcId="{96421EC6-71BD-46E7-85F2-78E92C534893}" destId="{879D5189-EF8F-45B1-B345-86ACCFA4733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1299F21-6548-492D-AADE-AE8053116831}" type="doc">
      <dgm:prSet loTypeId="urn:microsoft.com/office/officeart/2008/layout/AscendingPictureAccentProcess" loCatId="picture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8221D70-B3C4-4976-AEDE-8B15F6DDC2E5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Сохраняется высокая зависимость от вышестоящих бюджетов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ADA767-5E61-4FE3-AF3F-3ACBA25EEEB0}" type="parTrans" cxnId="{0C1BA691-9529-47FE-A851-46E7DC9F421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88519B-A209-4651-9E91-94C3171C613D}" type="sibTrans" cxnId="{0C1BA691-9529-47FE-A851-46E7DC9F421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1F83A7-FF3B-4969-ADEE-32C3BC3672D9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Доля безвозмездных поступлений в общем объеме доходов составила 75%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A36D55-95FB-4C65-B158-8C4D9B0584AF}" type="parTrans" cxnId="{E7DF90D1-2ACF-404A-B527-30F36C7D3D5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E4D710-A383-4A58-90F0-3CECE12FD876}" type="sibTrans" cxnId="{E7DF90D1-2ACF-404A-B527-30F36C7D3D5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E11177-8DC1-44ED-903F-0329AC519200}" type="pres">
      <dgm:prSet presAssocID="{61299F21-6548-492D-AADE-AE805311683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422CC05-87CE-46D7-A750-63591C9FD3FB}" type="pres">
      <dgm:prSet presAssocID="{61299F21-6548-492D-AADE-AE8053116831}" presName="dot1" presStyleLbl="alignNode1" presStyleIdx="0" presStyleCnt="10" custLinFactX="-200000" custLinFactY="-200000" custLinFactNeighborX="-255051" custLinFactNeighborY="-290199"/>
      <dgm:spPr/>
    </dgm:pt>
    <dgm:pt modelId="{48EE15AA-2E96-4D22-B6CF-61B377334FD7}" type="pres">
      <dgm:prSet presAssocID="{61299F21-6548-492D-AADE-AE8053116831}" presName="dot2" presStyleLbl="alignNode1" presStyleIdx="1" presStyleCnt="10" custLinFactX="100000" custLinFactY="400000" custLinFactNeighborX="143684" custLinFactNeighborY="439274"/>
      <dgm:spPr/>
    </dgm:pt>
    <dgm:pt modelId="{5AC87777-E618-4837-A56B-A90A460424A1}" type="pres">
      <dgm:prSet presAssocID="{61299F21-6548-492D-AADE-AE8053116831}" presName="dot3" presStyleLbl="alignNode1" presStyleIdx="2" presStyleCnt="10" custLinFactX="500000" custLinFactY="-200000" custLinFactNeighborX="514699" custLinFactNeighborY="-280264"/>
      <dgm:spPr/>
    </dgm:pt>
    <dgm:pt modelId="{BD9A222D-C44B-4485-8C50-76F11B7EC039}" type="pres">
      <dgm:prSet presAssocID="{61299F21-6548-492D-AADE-AE8053116831}" presName="dotArrow1" presStyleLbl="alignNode1" presStyleIdx="3" presStyleCnt="10" custLinFactX="1266760" custLinFactY="1200000" custLinFactNeighborX="1300000" custLinFactNeighborY="1276571"/>
      <dgm:spPr/>
    </dgm:pt>
    <dgm:pt modelId="{4ADBC3C8-DBA8-4C5E-A3CE-4505B56401D5}" type="pres">
      <dgm:prSet presAssocID="{61299F21-6548-492D-AADE-AE8053116831}" presName="dotArrow2" presStyleLbl="alignNode1" presStyleIdx="4" presStyleCnt="10" custLinFactX="100000" custLinFactY="500000" custLinFactNeighborX="167298" custLinFactNeighborY="575010"/>
      <dgm:spPr/>
    </dgm:pt>
    <dgm:pt modelId="{E887CEDD-3A55-420E-888D-F921D2EB5AB0}" type="pres">
      <dgm:prSet presAssocID="{61299F21-6548-492D-AADE-AE8053116831}" presName="dotArrow3" presStyleLbl="alignNode1" presStyleIdx="5" presStyleCnt="10" custLinFactX="400000" custLinFactY="1300000" custLinFactNeighborX="401639" custLinFactNeighborY="1385363"/>
      <dgm:spPr/>
    </dgm:pt>
    <dgm:pt modelId="{55EA4045-8522-47DC-90AE-655AAB7DEC0C}" type="pres">
      <dgm:prSet presAssocID="{61299F21-6548-492D-AADE-AE8053116831}" presName="dotArrow4" presStyleLbl="alignNode1" presStyleIdx="6" presStyleCnt="10" custLinFactX="-500000" custLinFactY="1300000" custLinFactNeighborX="-563277" custLinFactNeighborY="1397651"/>
      <dgm:spPr/>
    </dgm:pt>
    <dgm:pt modelId="{DC527536-4793-4F08-81E2-EBBC387126D7}" type="pres">
      <dgm:prSet presAssocID="{61299F21-6548-492D-AADE-AE8053116831}" presName="dotArrow5" presStyleLbl="alignNode1" presStyleIdx="7" presStyleCnt="10" custLinFactX="536719" custLinFactY="500000" custLinFactNeighborX="600000" custLinFactNeighborY="595397"/>
      <dgm:spPr/>
    </dgm:pt>
    <dgm:pt modelId="{F7FC38B3-CC58-4038-8919-D2C0A6209ADC}" type="pres">
      <dgm:prSet presAssocID="{61299F21-6548-492D-AADE-AE8053116831}" presName="dotArrow6" presStyleLbl="alignNode1" presStyleIdx="8" presStyleCnt="10" custLinFactX="-361770" custLinFactY="500000" custLinFactNeighborX="-400000" custLinFactNeighborY="586639"/>
      <dgm:spPr/>
    </dgm:pt>
    <dgm:pt modelId="{5B4E0692-181E-4ED3-9BE5-D36EC752BA0C}" type="pres">
      <dgm:prSet presAssocID="{61299F21-6548-492D-AADE-AE8053116831}" presName="dotArrow7" presStyleLbl="alignNode1" presStyleIdx="9" presStyleCnt="10" custLinFactX="-84703" custLinFactNeighborX="-100000"/>
      <dgm:spPr/>
    </dgm:pt>
    <dgm:pt modelId="{688D5F7D-B9BD-4B55-9840-64AC8778316F}" type="pres">
      <dgm:prSet presAssocID="{B91F83A7-FF3B-4969-ADEE-32C3BC3672D9}" presName="parTx1" presStyleLbl="node1" presStyleIdx="0" presStyleCnt="2" custScaleX="124480" custScaleY="175016" custLinFactY="-125078" custLinFactNeighborX="45930" custLinFactNeighborY="-200000"/>
      <dgm:spPr/>
      <dgm:t>
        <a:bodyPr/>
        <a:lstStyle/>
        <a:p>
          <a:endParaRPr lang="ru-RU"/>
        </a:p>
      </dgm:t>
    </dgm:pt>
    <dgm:pt modelId="{BE8D999C-403A-4197-A708-21AA66ADC5DD}" type="pres">
      <dgm:prSet presAssocID="{FAE4D710-A383-4A58-90F0-3CECE12FD876}" presName="picture1" presStyleCnt="0"/>
      <dgm:spPr/>
    </dgm:pt>
    <dgm:pt modelId="{3673B745-27C7-4586-BF76-24D54B45675A}" type="pres">
      <dgm:prSet presAssocID="{FAE4D710-A383-4A58-90F0-3CECE12FD876}" presName="imageRepeatNode" presStyleLbl="fgImgPlace1" presStyleIdx="0" presStyleCnt="2" custScaleX="111053" custLinFactNeighborX="21165" custLinFactNeighborY="-23879"/>
      <dgm:spPr/>
      <dgm:t>
        <a:bodyPr/>
        <a:lstStyle/>
        <a:p>
          <a:endParaRPr lang="ru-RU"/>
        </a:p>
      </dgm:t>
    </dgm:pt>
    <dgm:pt modelId="{4E54D3D4-2E11-40E2-90A1-F40FF2FABFEE}" type="pres">
      <dgm:prSet presAssocID="{88221D70-B3C4-4976-AEDE-8B15F6DDC2E5}" presName="parTx2" presStyleLbl="node1" presStyleIdx="1" presStyleCnt="2" custScaleX="139828" custScaleY="134817" custLinFactY="699" custLinFactNeighborX="-2460" custLinFactNeighborY="100000"/>
      <dgm:spPr/>
      <dgm:t>
        <a:bodyPr/>
        <a:lstStyle/>
        <a:p>
          <a:endParaRPr lang="ru-RU"/>
        </a:p>
      </dgm:t>
    </dgm:pt>
    <dgm:pt modelId="{1616FE65-8BA0-44A7-B082-B52160814DDD}" type="pres">
      <dgm:prSet presAssocID="{9B88519B-A209-4651-9E91-94C3171C613D}" presName="picture2" presStyleCnt="0"/>
      <dgm:spPr/>
    </dgm:pt>
    <dgm:pt modelId="{843B4BB6-CAEE-4694-A18F-82FA02780F86}" type="pres">
      <dgm:prSet presAssocID="{9B88519B-A209-4651-9E91-94C3171C613D}" presName="imageRepeatNode" presStyleLbl="fgImgPlace1" presStyleIdx="1" presStyleCnt="2" custLinFactNeighborX="-42823" custLinFactNeighborY="-40599"/>
      <dgm:spPr/>
      <dgm:t>
        <a:bodyPr/>
        <a:lstStyle/>
        <a:p>
          <a:endParaRPr lang="ru-RU"/>
        </a:p>
      </dgm:t>
    </dgm:pt>
  </dgm:ptLst>
  <dgm:cxnLst>
    <dgm:cxn modelId="{A32E198D-F8A8-419F-9B1A-67BE40C92C21}" type="presOf" srcId="{61299F21-6548-492D-AADE-AE8053116831}" destId="{F4E11177-8DC1-44ED-903F-0329AC519200}" srcOrd="0" destOrd="0" presId="urn:microsoft.com/office/officeart/2008/layout/AscendingPictureAccentProcess"/>
    <dgm:cxn modelId="{BF1936B7-0F4A-45A6-A557-63F106CF770E}" type="presOf" srcId="{FAE4D710-A383-4A58-90F0-3CECE12FD876}" destId="{3673B745-27C7-4586-BF76-24D54B45675A}" srcOrd="0" destOrd="0" presId="urn:microsoft.com/office/officeart/2008/layout/AscendingPictureAccentProcess"/>
    <dgm:cxn modelId="{AA1179B6-E0C9-4604-8125-C9BCEDD725AF}" type="presOf" srcId="{9B88519B-A209-4651-9E91-94C3171C613D}" destId="{843B4BB6-CAEE-4694-A18F-82FA02780F86}" srcOrd="0" destOrd="0" presId="urn:microsoft.com/office/officeart/2008/layout/AscendingPictureAccentProcess"/>
    <dgm:cxn modelId="{C8B85E2F-9A3B-4A3D-B1C3-20157DC5D7B0}" type="presOf" srcId="{88221D70-B3C4-4976-AEDE-8B15F6DDC2E5}" destId="{4E54D3D4-2E11-40E2-90A1-F40FF2FABFEE}" srcOrd="0" destOrd="0" presId="urn:microsoft.com/office/officeart/2008/layout/AscendingPictureAccentProcess"/>
    <dgm:cxn modelId="{E7DF90D1-2ACF-404A-B527-30F36C7D3D52}" srcId="{61299F21-6548-492D-AADE-AE8053116831}" destId="{B91F83A7-FF3B-4969-ADEE-32C3BC3672D9}" srcOrd="0" destOrd="0" parTransId="{17A36D55-95FB-4C65-B158-8C4D9B0584AF}" sibTransId="{FAE4D710-A383-4A58-90F0-3CECE12FD876}"/>
    <dgm:cxn modelId="{0C1BA691-9529-47FE-A851-46E7DC9F4219}" srcId="{61299F21-6548-492D-AADE-AE8053116831}" destId="{88221D70-B3C4-4976-AEDE-8B15F6DDC2E5}" srcOrd="1" destOrd="0" parTransId="{88ADA767-5E61-4FE3-AF3F-3ACBA25EEEB0}" sibTransId="{9B88519B-A209-4651-9E91-94C3171C613D}"/>
    <dgm:cxn modelId="{5CCE2EAF-D6FE-4C9F-B233-9FF0FE77F994}" type="presOf" srcId="{B91F83A7-FF3B-4969-ADEE-32C3BC3672D9}" destId="{688D5F7D-B9BD-4B55-9840-64AC8778316F}" srcOrd="0" destOrd="0" presId="urn:microsoft.com/office/officeart/2008/layout/AscendingPictureAccentProcess"/>
    <dgm:cxn modelId="{4A94CCF9-3A7C-4B92-B7AF-4A62357915E9}" type="presParOf" srcId="{F4E11177-8DC1-44ED-903F-0329AC519200}" destId="{9422CC05-87CE-46D7-A750-63591C9FD3FB}" srcOrd="0" destOrd="0" presId="urn:microsoft.com/office/officeart/2008/layout/AscendingPictureAccentProcess"/>
    <dgm:cxn modelId="{A9D1C6DD-7A95-4BB3-80EB-270438C3ACBD}" type="presParOf" srcId="{F4E11177-8DC1-44ED-903F-0329AC519200}" destId="{48EE15AA-2E96-4D22-B6CF-61B377334FD7}" srcOrd="1" destOrd="0" presId="urn:microsoft.com/office/officeart/2008/layout/AscendingPictureAccentProcess"/>
    <dgm:cxn modelId="{AA90F5E4-79AB-4839-AF14-BBDF4271A517}" type="presParOf" srcId="{F4E11177-8DC1-44ED-903F-0329AC519200}" destId="{5AC87777-E618-4837-A56B-A90A460424A1}" srcOrd="2" destOrd="0" presId="urn:microsoft.com/office/officeart/2008/layout/AscendingPictureAccentProcess"/>
    <dgm:cxn modelId="{4E186091-FACB-452E-9489-692DCC8BBB59}" type="presParOf" srcId="{F4E11177-8DC1-44ED-903F-0329AC519200}" destId="{BD9A222D-C44B-4485-8C50-76F11B7EC039}" srcOrd="3" destOrd="0" presId="urn:microsoft.com/office/officeart/2008/layout/AscendingPictureAccentProcess"/>
    <dgm:cxn modelId="{5288199F-E50A-4D75-ADDE-E45C3CBC853F}" type="presParOf" srcId="{F4E11177-8DC1-44ED-903F-0329AC519200}" destId="{4ADBC3C8-DBA8-4C5E-A3CE-4505B56401D5}" srcOrd="4" destOrd="0" presId="urn:microsoft.com/office/officeart/2008/layout/AscendingPictureAccentProcess"/>
    <dgm:cxn modelId="{54B687CE-639E-4732-8680-51E72315D65D}" type="presParOf" srcId="{F4E11177-8DC1-44ED-903F-0329AC519200}" destId="{E887CEDD-3A55-420E-888D-F921D2EB5AB0}" srcOrd="5" destOrd="0" presId="urn:microsoft.com/office/officeart/2008/layout/AscendingPictureAccentProcess"/>
    <dgm:cxn modelId="{815DF9AF-CDF3-4692-838C-333368B3A95A}" type="presParOf" srcId="{F4E11177-8DC1-44ED-903F-0329AC519200}" destId="{55EA4045-8522-47DC-90AE-655AAB7DEC0C}" srcOrd="6" destOrd="0" presId="urn:microsoft.com/office/officeart/2008/layout/AscendingPictureAccentProcess"/>
    <dgm:cxn modelId="{F043B300-1855-452B-A8E5-488A2A380DF9}" type="presParOf" srcId="{F4E11177-8DC1-44ED-903F-0329AC519200}" destId="{DC527536-4793-4F08-81E2-EBBC387126D7}" srcOrd="7" destOrd="0" presId="urn:microsoft.com/office/officeart/2008/layout/AscendingPictureAccentProcess"/>
    <dgm:cxn modelId="{99C6FF61-968F-491E-916B-ED9A2294AAF5}" type="presParOf" srcId="{F4E11177-8DC1-44ED-903F-0329AC519200}" destId="{F7FC38B3-CC58-4038-8919-D2C0A6209ADC}" srcOrd="8" destOrd="0" presId="urn:microsoft.com/office/officeart/2008/layout/AscendingPictureAccentProcess"/>
    <dgm:cxn modelId="{E5DB8F91-24F4-40B4-8893-EFAD737CC4CF}" type="presParOf" srcId="{F4E11177-8DC1-44ED-903F-0329AC519200}" destId="{5B4E0692-181E-4ED3-9BE5-D36EC752BA0C}" srcOrd="9" destOrd="0" presId="urn:microsoft.com/office/officeart/2008/layout/AscendingPictureAccentProcess"/>
    <dgm:cxn modelId="{B840980F-D7BB-4DC3-BCB8-80888CE67895}" type="presParOf" srcId="{F4E11177-8DC1-44ED-903F-0329AC519200}" destId="{688D5F7D-B9BD-4B55-9840-64AC8778316F}" srcOrd="10" destOrd="0" presId="urn:microsoft.com/office/officeart/2008/layout/AscendingPictureAccentProcess"/>
    <dgm:cxn modelId="{2A030ACD-D138-4EFD-BF7D-0454D2B90219}" type="presParOf" srcId="{F4E11177-8DC1-44ED-903F-0329AC519200}" destId="{BE8D999C-403A-4197-A708-21AA66ADC5DD}" srcOrd="11" destOrd="0" presId="urn:microsoft.com/office/officeart/2008/layout/AscendingPictureAccentProcess"/>
    <dgm:cxn modelId="{24910D55-CDE4-4B19-B539-B7C2CF8FAE90}" type="presParOf" srcId="{BE8D999C-403A-4197-A708-21AA66ADC5DD}" destId="{3673B745-27C7-4586-BF76-24D54B45675A}" srcOrd="0" destOrd="0" presId="urn:microsoft.com/office/officeart/2008/layout/AscendingPictureAccentProcess"/>
    <dgm:cxn modelId="{7FE78FA2-8834-486D-AA68-B5D7E9627B7C}" type="presParOf" srcId="{F4E11177-8DC1-44ED-903F-0329AC519200}" destId="{4E54D3D4-2E11-40E2-90A1-F40FF2FABFEE}" srcOrd="12" destOrd="0" presId="urn:microsoft.com/office/officeart/2008/layout/AscendingPictureAccentProcess"/>
    <dgm:cxn modelId="{9E328E93-F35C-487A-879A-B76A8A9C34EB}" type="presParOf" srcId="{F4E11177-8DC1-44ED-903F-0329AC519200}" destId="{1616FE65-8BA0-44A7-B082-B52160814DDD}" srcOrd="13" destOrd="0" presId="urn:microsoft.com/office/officeart/2008/layout/AscendingPictureAccentProcess"/>
    <dgm:cxn modelId="{8172CCA6-6035-47D8-80EB-1753E185A3E1}" type="presParOf" srcId="{1616FE65-8BA0-44A7-B082-B52160814DDD}" destId="{843B4BB6-CAEE-4694-A18F-82FA02780F86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1786614-7ADB-43FA-ADDA-39E9E0143EBE}" type="doc">
      <dgm:prSet loTypeId="urn:microsoft.com/office/officeart/2005/8/layout/hProcess4" loCatId="process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FD6A0AA-035F-47B0-86D5-E180594E42EE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DDDE78-C2A3-4610-977F-487F65A6D083}" type="parTrans" cxnId="{4D251254-B907-48A2-A8CB-9316F8CEB76E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A38DC7-96AA-4C18-83D1-B23FF0EF9F40}" type="sibTrans" cxnId="{4D251254-B907-48A2-A8CB-9316F8CEB76E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6032E8-6091-41F9-9E7A-13D594EA9569}">
      <dgm:prSet phldrT="[Текст]" custT="1"/>
      <dgm:spPr/>
      <dgm:t>
        <a:bodyPr/>
        <a:lstStyle/>
        <a:p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Утверждены ли бюджетом расходы по заявленному направлению?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64CE27-343A-4E43-8DBF-5EFDF06AA802}" type="parTrans" cxnId="{D926D308-9AC6-40C7-9751-1BC37C79833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4D970C-09A7-4B6A-AF47-3C0EBF5177F5}" type="sibTrans" cxnId="{D926D308-9AC6-40C7-9751-1BC37C79833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E7A974-4A59-4A39-AD47-3FCD94E4A101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583B0C-4A67-451E-8C6A-0050DED270E6}" type="parTrans" cxnId="{9CEFCA9A-91AB-4F46-9B5A-46B5AC1AC5E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028D01-1035-4E4B-BD52-B4762D5C1A9B}" type="sibTrans" cxnId="{9CEFCA9A-91AB-4F46-9B5A-46B5AC1AC5E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EF19C3-1678-41F1-A7B1-C87EF81788E3}">
      <dgm:prSet phldrT="[Текст]" custT="1"/>
      <dgm:spPr/>
      <dgm:t>
        <a:bodyPr/>
        <a:lstStyle/>
        <a:p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Есть ли средства на оплату заявленных расходов?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92C8A6-5FFE-4C50-BEC3-37E4E39DA633}" type="parTrans" cxnId="{7B499AF2-30BB-4F9D-AAD0-BE2715D6B68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304DF5-70D3-4A3E-A7F9-FA55B58DFB2C}" type="sibTrans" cxnId="{7B499AF2-30BB-4F9D-AAD0-BE2715D6B68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F2082C-3740-4782-9EEE-D4906E309773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C90507-E8BC-46A5-AE45-A4A9B77AB906}" type="parTrans" cxnId="{311F6299-6F8A-4F3E-88B9-A3EB07FE796A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ADD015-E387-47D4-AD82-2444233BE91C}" type="sibTrans" cxnId="{311F6299-6F8A-4F3E-88B9-A3EB07FE796A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2A5443-49C7-4541-9041-62622C94FF9D}">
      <dgm:prSet phldrT="[Текст]" custT="1"/>
      <dgm:spPr/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Соответствует ли заявка на оплату расходов контракту/ договору/ соглашению?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2B8240-5012-4CF7-87F0-5343D30DA5B6}" type="parTrans" cxnId="{91941472-6BBC-4440-A893-B0967ABB907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DDEAE8-6CCD-4EA9-9969-161F869C807C}" type="sibTrans" cxnId="{91941472-6BBC-4440-A893-B0967ABB907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76C36D-CC11-4CF7-B5AC-367C0F2DDCA9}" type="pres">
      <dgm:prSet presAssocID="{81786614-7ADB-43FA-ADDA-39E9E0143EB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5875C5-A462-4D69-8962-2CA220CEEBFD}" type="pres">
      <dgm:prSet presAssocID="{81786614-7ADB-43FA-ADDA-39E9E0143EBE}" presName="tSp" presStyleCnt="0"/>
      <dgm:spPr/>
    </dgm:pt>
    <dgm:pt modelId="{A31AF761-DBB7-45D6-97C7-59C7F7E14338}" type="pres">
      <dgm:prSet presAssocID="{81786614-7ADB-43FA-ADDA-39E9E0143EBE}" presName="bSp" presStyleCnt="0"/>
      <dgm:spPr/>
    </dgm:pt>
    <dgm:pt modelId="{43541CE3-3103-4A92-BBB9-B3FFF6E46140}" type="pres">
      <dgm:prSet presAssocID="{81786614-7ADB-43FA-ADDA-39E9E0143EBE}" presName="process" presStyleCnt="0"/>
      <dgm:spPr/>
    </dgm:pt>
    <dgm:pt modelId="{ACE6779A-C349-411F-A0A7-4F8192A374DC}" type="pres">
      <dgm:prSet presAssocID="{BFD6A0AA-035F-47B0-86D5-E180594E42EE}" presName="composite1" presStyleCnt="0"/>
      <dgm:spPr/>
    </dgm:pt>
    <dgm:pt modelId="{EBBB0886-D086-4DB9-A792-2E85A778F7AF}" type="pres">
      <dgm:prSet presAssocID="{BFD6A0AA-035F-47B0-86D5-E180594E42EE}" presName="dummyNode1" presStyleLbl="node1" presStyleIdx="0" presStyleCnt="3"/>
      <dgm:spPr/>
    </dgm:pt>
    <dgm:pt modelId="{AC08A42C-C628-48A4-B16F-63FAC72FCB02}" type="pres">
      <dgm:prSet presAssocID="{BFD6A0AA-035F-47B0-86D5-E180594E42EE}" presName="childNode1" presStyleLbl="bgAcc1" presStyleIdx="0" presStyleCnt="3" custScaleX="132406" custScaleY="1614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CD14BB-232F-468A-8627-8F644C07F09A}" type="pres">
      <dgm:prSet presAssocID="{BFD6A0AA-035F-47B0-86D5-E180594E42EE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71DA20-322D-4CE2-A220-6F3EB423B8D0}" type="pres">
      <dgm:prSet presAssocID="{BFD6A0AA-035F-47B0-86D5-E180594E42EE}" presName="parentNode1" presStyleLbl="node1" presStyleIdx="0" presStyleCnt="3" custLinFactNeighborX="18250" custLinFactNeighborY="515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34152A-5BE4-4A31-85E3-FB5EB74B4BF3}" type="pres">
      <dgm:prSet presAssocID="{BFD6A0AA-035F-47B0-86D5-E180594E42EE}" presName="connSite1" presStyleCnt="0"/>
      <dgm:spPr/>
    </dgm:pt>
    <dgm:pt modelId="{1DCAEFF8-65EC-46E7-899E-4F75150C40F9}" type="pres">
      <dgm:prSet presAssocID="{70A38DC7-96AA-4C18-83D1-B23FF0EF9F40}" presName="Name9" presStyleLbl="sibTrans2D1" presStyleIdx="0" presStyleCnt="2" custAng="378333" custScaleX="103892" custLinFactNeighborX="-6475" custLinFactNeighborY="8525"/>
      <dgm:spPr/>
      <dgm:t>
        <a:bodyPr/>
        <a:lstStyle/>
        <a:p>
          <a:endParaRPr lang="ru-RU"/>
        </a:p>
      </dgm:t>
    </dgm:pt>
    <dgm:pt modelId="{E86DDFC6-4998-463D-87A5-4B13F0BF0BA0}" type="pres">
      <dgm:prSet presAssocID="{93E7A974-4A59-4A39-AD47-3FCD94E4A101}" presName="composite2" presStyleCnt="0"/>
      <dgm:spPr/>
    </dgm:pt>
    <dgm:pt modelId="{39D6520F-5B51-41A8-B4EF-2E93729FCBDD}" type="pres">
      <dgm:prSet presAssocID="{93E7A974-4A59-4A39-AD47-3FCD94E4A101}" presName="dummyNode2" presStyleLbl="node1" presStyleIdx="0" presStyleCnt="3"/>
      <dgm:spPr/>
    </dgm:pt>
    <dgm:pt modelId="{4FB18C58-D90C-4A72-B604-7A7BF2904DBA}" type="pres">
      <dgm:prSet presAssocID="{93E7A974-4A59-4A39-AD47-3FCD94E4A101}" presName="childNode2" presStyleLbl="bgAcc1" presStyleIdx="1" presStyleCnt="3" custScaleX="126769" custScaleY="165004" custLinFactNeighborX="-14044" custLinFactNeighborY="46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258B8-FAB3-42A8-B8F8-A270F4EFF40E}" type="pres">
      <dgm:prSet presAssocID="{93E7A974-4A59-4A39-AD47-3FCD94E4A101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6F8C51-CD2F-4E34-AB6A-8B44997FF4DF}" type="pres">
      <dgm:prSet presAssocID="{93E7A974-4A59-4A39-AD47-3FCD94E4A101}" presName="parentNode2" presStyleLbl="node1" presStyleIdx="1" presStyleCnt="3" custLinFactNeighborX="3733" custLinFactNeighborY="-4507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A20CDD-EAED-42A1-AB7A-D3B917BBA5E5}" type="pres">
      <dgm:prSet presAssocID="{93E7A974-4A59-4A39-AD47-3FCD94E4A101}" presName="connSite2" presStyleCnt="0"/>
      <dgm:spPr/>
    </dgm:pt>
    <dgm:pt modelId="{7AAF7A0D-91CF-4E9D-AB91-0515E699AFCB}" type="pres">
      <dgm:prSet presAssocID="{45028D01-1035-4E4B-BD52-B4762D5C1A9B}" presName="Name18" presStyleLbl="sibTrans2D1" presStyleIdx="1" presStyleCnt="2" custAng="21266444" custLinFactNeighborX="4482" custLinFactNeighborY="-9232"/>
      <dgm:spPr/>
      <dgm:t>
        <a:bodyPr/>
        <a:lstStyle/>
        <a:p>
          <a:endParaRPr lang="ru-RU"/>
        </a:p>
      </dgm:t>
    </dgm:pt>
    <dgm:pt modelId="{7F9ED127-9837-4E5F-8CFF-D1024A4E218C}" type="pres">
      <dgm:prSet presAssocID="{E7F2082C-3740-4782-9EEE-D4906E309773}" presName="composite1" presStyleCnt="0"/>
      <dgm:spPr/>
    </dgm:pt>
    <dgm:pt modelId="{9F03DEF6-64D6-43C4-BBAD-75CBEDC11C45}" type="pres">
      <dgm:prSet presAssocID="{E7F2082C-3740-4782-9EEE-D4906E309773}" presName="dummyNode1" presStyleLbl="node1" presStyleIdx="1" presStyleCnt="3"/>
      <dgm:spPr/>
    </dgm:pt>
    <dgm:pt modelId="{FEC7B45C-5267-482F-8810-38D1963C3640}" type="pres">
      <dgm:prSet presAssocID="{E7F2082C-3740-4782-9EEE-D4906E309773}" presName="childNode1" presStyleLbl="bgAcc1" presStyleIdx="2" presStyleCnt="3" custScaleX="133158" custScaleY="174581" custLinFactNeighborX="-20436" custLinFactNeighborY="-1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D3DFCF-1262-4872-83BD-3A074FCEAC12}" type="pres">
      <dgm:prSet presAssocID="{E7F2082C-3740-4782-9EEE-D4906E309773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D5A087-309D-41BD-8DF9-15FB22CFAA7C}" type="pres">
      <dgm:prSet presAssocID="{E7F2082C-3740-4782-9EEE-D4906E309773}" presName="parentNode1" presStyleLbl="node1" presStyleIdx="2" presStyleCnt="3" custLinFactY="3751" custLinFactNeighborX="1317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9AAD9C-8AC9-4CC3-B7B6-B4895C7E3C28}" type="pres">
      <dgm:prSet presAssocID="{E7F2082C-3740-4782-9EEE-D4906E309773}" presName="connSite1" presStyleCnt="0"/>
      <dgm:spPr/>
    </dgm:pt>
  </dgm:ptLst>
  <dgm:cxnLst>
    <dgm:cxn modelId="{AD09A028-679D-44B9-AC7E-1F01288E1AF6}" type="presOf" srcId="{81786614-7ADB-43FA-ADDA-39E9E0143EBE}" destId="{C976C36D-CC11-4CF7-B5AC-367C0F2DDCA9}" srcOrd="0" destOrd="0" presId="urn:microsoft.com/office/officeart/2005/8/layout/hProcess4"/>
    <dgm:cxn modelId="{4D251254-B907-48A2-A8CB-9316F8CEB76E}" srcId="{81786614-7ADB-43FA-ADDA-39E9E0143EBE}" destId="{BFD6A0AA-035F-47B0-86D5-E180594E42EE}" srcOrd="0" destOrd="0" parTransId="{DBDDDE78-C2A3-4610-977F-487F65A6D083}" sibTransId="{70A38DC7-96AA-4C18-83D1-B23FF0EF9F40}"/>
    <dgm:cxn modelId="{5468B8A2-6225-4511-B82D-438370B8A93E}" type="presOf" srcId="{70A38DC7-96AA-4C18-83D1-B23FF0EF9F40}" destId="{1DCAEFF8-65EC-46E7-899E-4F75150C40F9}" srcOrd="0" destOrd="0" presId="urn:microsoft.com/office/officeart/2005/8/layout/hProcess4"/>
    <dgm:cxn modelId="{7B499AF2-30BB-4F9D-AAD0-BE2715D6B68D}" srcId="{93E7A974-4A59-4A39-AD47-3FCD94E4A101}" destId="{DAEF19C3-1678-41F1-A7B1-C87EF81788E3}" srcOrd="0" destOrd="0" parTransId="{D492C8A6-5FFE-4C50-BEC3-37E4E39DA633}" sibTransId="{06304DF5-70D3-4A3E-A7F9-FA55B58DFB2C}"/>
    <dgm:cxn modelId="{9CEFCA9A-91AB-4F46-9B5A-46B5AC1AC5E6}" srcId="{81786614-7ADB-43FA-ADDA-39E9E0143EBE}" destId="{93E7A974-4A59-4A39-AD47-3FCD94E4A101}" srcOrd="1" destOrd="0" parTransId="{4A583B0C-4A67-451E-8C6A-0050DED270E6}" sibTransId="{45028D01-1035-4E4B-BD52-B4762D5C1A9B}"/>
    <dgm:cxn modelId="{013704C9-6AC5-4158-9127-F53E205DBAC9}" type="presOf" srcId="{482A5443-49C7-4541-9041-62622C94FF9D}" destId="{FEC7B45C-5267-482F-8810-38D1963C3640}" srcOrd="0" destOrd="0" presId="urn:microsoft.com/office/officeart/2005/8/layout/hProcess4"/>
    <dgm:cxn modelId="{91941472-6BBC-4440-A893-B0967ABB907D}" srcId="{E7F2082C-3740-4782-9EEE-D4906E309773}" destId="{482A5443-49C7-4541-9041-62622C94FF9D}" srcOrd="0" destOrd="0" parTransId="{522B8240-5012-4CF7-87F0-5343D30DA5B6}" sibTransId="{47DDEAE8-6CCD-4EA9-9969-161F869C807C}"/>
    <dgm:cxn modelId="{D59BF0D2-0B80-4B77-BCA7-2F1239C8AAC8}" type="presOf" srcId="{DAEF19C3-1678-41F1-A7B1-C87EF81788E3}" destId="{4FB18C58-D90C-4A72-B604-7A7BF2904DBA}" srcOrd="0" destOrd="0" presId="urn:microsoft.com/office/officeart/2005/8/layout/hProcess4"/>
    <dgm:cxn modelId="{D926D308-9AC6-40C7-9751-1BC37C798336}" srcId="{BFD6A0AA-035F-47B0-86D5-E180594E42EE}" destId="{B06032E8-6091-41F9-9E7A-13D594EA9569}" srcOrd="0" destOrd="0" parTransId="{2F64CE27-343A-4E43-8DBF-5EFDF06AA802}" sibTransId="{184D970C-09A7-4B6A-AF47-3C0EBF5177F5}"/>
    <dgm:cxn modelId="{8B778398-4F71-4414-9124-70D8E2625E15}" type="presOf" srcId="{B06032E8-6091-41F9-9E7A-13D594EA9569}" destId="{06CD14BB-232F-468A-8627-8F644C07F09A}" srcOrd="1" destOrd="0" presId="urn:microsoft.com/office/officeart/2005/8/layout/hProcess4"/>
    <dgm:cxn modelId="{5AAEE277-3827-47D9-9CA1-670B22365ED8}" type="presOf" srcId="{BFD6A0AA-035F-47B0-86D5-E180594E42EE}" destId="{7A71DA20-322D-4CE2-A220-6F3EB423B8D0}" srcOrd="0" destOrd="0" presId="urn:microsoft.com/office/officeart/2005/8/layout/hProcess4"/>
    <dgm:cxn modelId="{77A7706C-A6FA-4DC0-AA54-AF4C4EBB9545}" type="presOf" srcId="{B06032E8-6091-41F9-9E7A-13D594EA9569}" destId="{AC08A42C-C628-48A4-B16F-63FAC72FCB02}" srcOrd="0" destOrd="0" presId="urn:microsoft.com/office/officeart/2005/8/layout/hProcess4"/>
    <dgm:cxn modelId="{5EB83D28-6EE5-486A-9A00-76045C6983FF}" type="presOf" srcId="{93E7A974-4A59-4A39-AD47-3FCD94E4A101}" destId="{AF6F8C51-CD2F-4E34-AB6A-8B44997FF4DF}" srcOrd="0" destOrd="0" presId="urn:microsoft.com/office/officeart/2005/8/layout/hProcess4"/>
    <dgm:cxn modelId="{311F6299-6F8A-4F3E-88B9-A3EB07FE796A}" srcId="{81786614-7ADB-43FA-ADDA-39E9E0143EBE}" destId="{E7F2082C-3740-4782-9EEE-D4906E309773}" srcOrd="2" destOrd="0" parTransId="{87C90507-E8BC-46A5-AE45-A4A9B77AB906}" sibTransId="{55ADD015-E387-47D4-AD82-2444233BE91C}"/>
    <dgm:cxn modelId="{719BFCB3-A2BF-4BDB-BEA0-623AC2C638D3}" type="presOf" srcId="{45028D01-1035-4E4B-BD52-B4762D5C1A9B}" destId="{7AAF7A0D-91CF-4E9D-AB91-0515E699AFCB}" srcOrd="0" destOrd="0" presId="urn:microsoft.com/office/officeart/2005/8/layout/hProcess4"/>
    <dgm:cxn modelId="{94BD46AE-452B-4928-AB87-02D92AC6DF2A}" type="presOf" srcId="{482A5443-49C7-4541-9041-62622C94FF9D}" destId="{A0D3DFCF-1262-4872-83BD-3A074FCEAC12}" srcOrd="1" destOrd="0" presId="urn:microsoft.com/office/officeart/2005/8/layout/hProcess4"/>
    <dgm:cxn modelId="{4301DC96-CFC4-4B82-86C5-766EB109820E}" type="presOf" srcId="{DAEF19C3-1678-41F1-A7B1-C87EF81788E3}" destId="{372258B8-FAB3-42A8-B8F8-A270F4EFF40E}" srcOrd="1" destOrd="0" presId="urn:microsoft.com/office/officeart/2005/8/layout/hProcess4"/>
    <dgm:cxn modelId="{C3C51700-2B94-42F9-8192-34F4D629FB90}" type="presOf" srcId="{E7F2082C-3740-4782-9EEE-D4906E309773}" destId="{ECD5A087-309D-41BD-8DF9-15FB22CFAA7C}" srcOrd="0" destOrd="0" presId="urn:microsoft.com/office/officeart/2005/8/layout/hProcess4"/>
    <dgm:cxn modelId="{9AA1B1BB-18CE-4650-99CD-5A19709EA355}" type="presParOf" srcId="{C976C36D-CC11-4CF7-B5AC-367C0F2DDCA9}" destId="{4A5875C5-A462-4D69-8962-2CA220CEEBFD}" srcOrd="0" destOrd="0" presId="urn:microsoft.com/office/officeart/2005/8/layout/hProcess4"/>
    <dgm:cxn modelId="{E370E07A-0CD6-485E-9B4C-29B5A1BC6F47}" type="presParOf" srcId="{C976C36D-CC11-4CF7-B5AC-367C0F2DDCA9}" destId="{A31AF761-DBB7-45D6-97C7-59C7F7E14338}" srcOrd="1" destOrd="0" presId="urn:microsoft.com/office/officeart/2005/8/layout/hProcess4"/>
    <dgm:cxn modelId="{1C473FEF-0666-42A5-A3E0-A3EB0AFD20EA}" type="presParOf" srcId="{C976C36D-CC11-4CF7-B5AC-367C0F2DDCA9}" destId="{43541CE3-3103-4A92-BBB9-B3FFF6E46140}" srcOrd="2" destOrd="0" presId="urn:microsoft.com/office/officeart/2005/8/layout/hProcess4"/>
    <dgm:cxn modelId="{7A6FFFF6-3B60-44AE-9A6C-CFDA5C239B38}" type="presParOf" srcId="{43541CE3-3103-4A92-BBB9-B3FFF6E46140}" destId="{ACE6779A-C349-411F-A0A7-4F8192A374DC}" srcOrd="0" destOrd="0" presId="urn:microsoft.com/office/officeart/2005/8/layout/hProcess4"/>
    <dgm:cxn modelId="{BC376E1E-1773-4E1B-AD1C-8A4F59FEFA58}" type="presParOf" srcId="{ACE6779A-C349-411F-A0A7-4F8192A374DC}" destId="{EBBB0886-D086-4DB9-A792-2E85A778F7AF}" srcOrd="0" destOrd="0" presId="urn:microsoft.com/office/officeart/2005/8/layout/hProcess4"/>
    <dgm:cxn modelId="{83811591-542A-4460-923C-03AA35E8917B}" type="presParOf" srcId="{ACE6779A-C349-411F-A0A7-4F8192A374DC}" destId="{AC08A42C-C628-48A4-B16F-63FAC72FCB02}" srcOrd="1" destOrd="0" presId="urn:microsoft.com/office/officeart/2005/8/layout/hProcess4"/>
    <dgm:cxn modelId="{681C500E-3A9A-41F4-9601-99DBAEDFF3EB}" type="presParOf" srcId="{ACE6779A-C349-411F-A0A7-4F8192A374DC}" destId="{06CD14BB-232F-468A-8627-8F644C07F09A}" srcOrd="2" destOrd="0" presId="urn:microsoft.com/office/officeart/2005/8/layout/hProcess4"/>
    <dgm:cxn modelId="{0CC32540-879C-46B4-9676-FDE0E7BCCC12}" type="presParOf" srcId="{ACE6779A-C349-411F-A0A7-4F8192A374DC}" destId="{7A71DA20-322D-4CE2-A220-6F3EB423B8D0}" srcOrd="3" destOrd="0" presId="urn:microsoft.com/office/officeart/2005/8/layout/hProcess4"/>
    <dgm:cxn modelId="{6BF16851-6BF2-47D0-9326-F0EF2174DB87}" type="presParOf" srcId="{ACE6779A-C349-411F-A0A7-4F8192A374DC}" destId="{9234152A-5BE4-4A31-85E3-FB5EB74B4BF3}" srcOrd="4" destOrd="0" presId="urn:microsoft.com/office/officeart/2005/8/layout/hProcess4"/>
    <dgm:cxn modelId="{8673E1D3-3CC6-43D7-AD5D-F869A3E1A251}" type="presParOf" srcId="{43541CE3-3103-4A92-BBB9-B3FFF6E46140}" destId="{1DCAEFF8-65EC-46E7-899E-4F75150C40F9}" srcOrd="1" destOrd="0" presId="urn:microsoft.com/office/officeart/2005/8/layout/hProcess4"/>
    <dgm:cxn modelId="{BACEC2C1-30C6-4BD1-8E10-A8F01FDE4CC3}" type="presParOf" srcId="{43541CE3-3103-4A92-BBB9-B3FFF6E46140}" destId="{E86DDFC6-4998-463D-87A5-4B13F0BF0BA0}" srcOrd="2" destOrd="0" presId="urn:microsoft.com/office/officeart/2005/8/layout/hProcess4"/>
    <dgm:cxn modelId="{1697BCF4-076D-46D3-8CB4-0059EE9E2A71}" type="presParOf" srcId="{E86DDFC6-4998-463D-87A5-4B13F0BF0BA0}" destId="{39D6520F-5B51-41A8-B4EF-2E93729FCBDD}" srcOrd="0" destOrd="0" presId="urn:microsoft.com/office/officeart/2005/8/layout/hProcess4"/>
    <dgm:cxn modelId="{A5F14C6B-B628-4B4F-AC83-DB63EBC37EB4}" type="presParOf" srcId="{E86DDFC6-4998-463D-87A5-4B13F0BF0BA0}" destId="{4FB18C58-D90C-4A72-B604-7A7BF2904DBA}" srcOrd="1" destOrd="0" presId="urn:microsoft.com/office/officeart/2005/8/layout/hProcess4"/>
    <dgm:cxn modelId="{AA9B590E-CFDE-4026-BF8F-A9DE9CD05D3E}" type="presParOf" srcId="{E86DDFC6-4998-463D-87A5-4B13F0BF0BA0}" destId="{372258B8-FAB3-42A8-B8F8-A270F4EFF40E}" srcOrd="2" destOrd="0" presId="urn:microsoft.com/office/officeart/2005/8/layout/hProcess4"/>
    <dgm:cxn modelId="{066C4A3D-21A8-4568-B3FB-E3926CAC153C}" type="presParOf" srcId="{E86DDFC6-4998-463D-87A5-4B13F0BF0BA0}" destId="{AF6F8C51-CD2F-4E34-AB6A-8B44997FF4DF}" srcOrd="3" destOrd="0" presId="urn:microsoft.com/office/officeart/2005/8/layout/hProcess4"/>
    <dgm:cxn modelId="{7D8513CE-7C6C-46F4-9898-7B7D63ACC135}" type="presParOf" srcId="{E86DDFC6-4998-463D-87A5-4B13F0BF0BA0}" destId="{11A20CDD-EAED-42A1-AB7A-D3B917BBA5E5}" srcOrd="4" destOrd="0" presId="urn:microsoft.com/office/officeart/2005/8/layout/hProcess4"/>
    <dgm:cxn modelId="{E47D87D0-1D44-473F-9E2D-3205E426E1F0}" type="presParOf" srcId="{43541CE3-3103-4A92-BBB9-B3FFF6E46140}" destId="{7AAF7A0D-91CF-4E9D-AB91-0515E699AFCB}" srcOrd="3" destOrd="0" presId="urn:microsoft.com/office/officeart/2005/8/layout/hProcess4"/>
    <dgm:cxn modelId="{0B01432E-5DB6-47D8-9E8E-27518FB00124}" type="presParOf" srcId="{43541CE3-3103-4A92-BBB9-B3FFF6E46140}" destId="{7F9ED127-9837-4E5F-8CFF-D1024A4E218C}" srcOrd="4" destOrd="0" presId="urn:microsoft.com/office/officeart/2005/8/layout/hProcess4"/>
    <dgm:cxn modelId="{E21C88BE-CFB8-478B-87F0-474E093C7DAF}" type="presParOf" srcId="{7F9ED127-9837-4E5F-8CFF-D1024A4E218C}" destId="{9F03DEF6-64D6-43C4-BBAD-75CBEDC11C45}" srcOrd="0" destOrd="0" presId="urn:microsoft.com/office/officeart/2005/8/layout/hProcess4"/>
    <dgm:cxn modelId="{4894E2DE-A8B7-4B29-8037-0469922A8F31}" type="presParOf" srcId="{7F9ED127-9837-4E5F-8CFF-D1024A4E218C}" destId="{FEC7B45C-5267-482F-8810-38D1963C3640}" srcOrd="1" destOrd="0" presId="urn:microsoft.com/office/officeart/2005/8/layout/hProcess4"/>
    <dgm:cxn modelId="{644E6E4D-18DA-4AFF-80AE-CA828BB184FB}" type="presParOf" srcId="{7F9ED127-9837-4E5F-8CFF-D1024A4E218C}" destId="{A0D3DFCF-1262-4872-83BD-3A074FCEAC12}" srcOrd="2" destOrd="0" presId="urn:microsoft.com/office/officeart/2005/8/layout/hProcess4"/>
    <dgm:cxn modelId="{96C422A2-D748-4C95-80AE-8963D3963ADE}" type="presParOf" srcId="{7F9ED127-9837-4E5F-8CFF-D1024A4E218C}" destId="{ECD5A087-309D-41BD-8DF9-15FB22CFAA7C}" srcOrd="3" destOrd="0" presId="urn:microsoft.com/office/officeart/2005/8/layout/hProcess4"/>
    <dgm:cxn modelId="{719F21D8-2591-4E0A-9EC7-4EEF92E73714}" type="presParOf" srcId="{7F9ED127-9837-4E5F-8CFF-D1024A4E218C}" destId="{439AAD9C-8AC9-4CC3-B7B6-B4895C7E3C28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5CE0A10-58BD-46D9-A830-B004FC71B29A}" type="doc">
      <dgm:prSet loTypeId="urn:microsoft.com/office/officeart/2005/8/layout/hList7#1" loCatId="process" qsTypeId="urn:microsoft.com/office/officeart/2005/8/quickstyle/3d4" qsCatId="3D" csTypeId="urn:microsoft.com/office/officeart/2005/8/colors/colorful4" csCatId="colorful" phldr="1"/>
      <dgm:spPr/>
    </dgm:pt>
    <dgm:pt modelId="{D73D0313-1C08-4591-8993-0B6167A4B925}">
      <dgm:prSet phldrT="[Текст]" custT="1"/>
      <dgm:spPr>
        <a:gradFill flip="none" rotWithShape="0">
          <a:gsLst>
            <a:gs pos="0">
              <a:schemeClr val="accent4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4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4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Воспитанники ДОУ: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6 488 детей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5E1EE-7E5B-437B-9366-6BB3CEBC3409}" type="parTrans" cxnId="{0D7D1A85-3466-4888-A5A3-0968F18AAF44}">
      <dgm:prSet/>
      <dgm:spPr/>
      <dgm:t>
        <a:bodyPr/>
        <a:lstStyle/>
        <a:p>
          <a:endParaRPr lang="ru-RU" sz="1400"/>
        </a:p>
      </dgm:t>
    </dgm:pt>
    <dgm:pt modelId="{79F8DA2F-73D6-4779-9472-F26A024F57A0}" type="sibTrans" cxnId="{0D7D1A85-3466-4888-A5A3-0968F18AAF44}">
      <dgm:prSet/>
      <dgm:spPr/>
      <dgm:t>
        <a:bodyPr/>
        <a:lstStyle/>
        <a:p>
          <a:endParaRPr lang="ru-RU" sz="1400"/>
        </a:p>
      </dgm:t>
    </dgm:pt>
    <dgm:pt modelId="{CC8EADE5-1224-4B7F-9BFE-063A6A29506A}">
      <dgm:prSet phldrT="[Текст]" custT="1"/>
      <dgm:spPr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Персонал ДОУ:</a:t>
          </a:r>
        </a:p>
        <a:p>
          <a:pPr algn="ctr"/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2 171чел.</a:t>
          </a:r>
        </a:p>
      </dgm:t>
    </dgm:pt>
    <dgm:pt modelId="{CE33ACE9-83C1-49C4-9263-39F6E20D8D8B}" type="parTrans" cxnId="{F27402BA-67B1-435B-8ED5-C18945083659}">
      <dgm:prSet/>
      <dgm:spPr/>
      <dgm:t>
        <a:bodyPr/>
        <a:lstStyle/>
        <a:p>
          <a:endParaRPr lang="ru-RU" sz="1400"/>
        </a:p>
      </dgm:t>
    </dgm:pt>
    <dgm:pt modelId="{01A6833E-2AEB-4BBC-A28E-AD141239B049}" type="sibTrans" cxnId="{F27402BA-67B1-435B-8ED5-C18945083659}">
      <dgm:prSet/>
      <dgm:spPr/>
      <dgm:t>
        <a:bodyPr/>
        <a:lstStyle/>
        <a:p>
          <a:endParaRPr lang="ru-RU" sz="1400"/>
        </a:p>
      </dgm:t>
    </dgm:pt>
    <dgm:pt modelId="{9EA85AE0-E159-407C-9D47-3281605AAC16}">
      <dgm:prSet phldrT="[Текст]" custT="1"/>
      <dgm:spPr>
        <a:gradFill flip="none" rotWithShape="0">
          <a:gsLst>
            <a:gs pos="0">
              <a:schemeClr val="accent4">
                <a:hueOff val="-4464770"/>
                <a:satOff val="26899"/>
                <a:lumOff val="2156"/>
                <a:tint val="66000"/>
                <a:satMod val="160000"/>
              </a:schemeClr>
            </a:gs>
            <a:gs pos="50000">
              <a:schemeClr val="accent4">
                <a:hueOff val="-4464770"/>
                <a:satOff val="26899"/>
                <a:lumOff val="2156"/>
                <a:tint val="44500"/>
                <a:satMod val="160000"/>
              </a:schemeClr>
            </a:gs>
            <a:gs pos="100000">
              <a:schemeClr val="accent4">
                <a:hueOff val="-4464770"/>
                <a:satOff val="26899"/>
                <a:lumOff val="2156"/>
                <a:tint val="23500"/>
                <a:satMod val="16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 на ДОУ: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1 044,1 млн.руб.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A93DBA-CBC8-4CFF-B3F2-72CCDF5C435E}" type="parTrans" cxnId="{3BD98E55-FA8C-49A3-8624-20AA5747D055}">
      <dgm:prSet/>
      <dgm:spPr/>
      <dgm:t>
        <a:bodyPr/>
        <a:lstStyle/>
        <a:p>
          <a:endParaRPr lang="ru-RU" sz="1400"/>
        </a:p>
      </dgm:t>
    </dgm:pt>
    <dgm:pt modelId="{6F5497F3-018A-4B39-89B0-837D0E509DE5}" type="sibTrans" cxnId="{3BD98E55-FA8C-49A3-8624-20AA5747D055}">
      <dgm:prSet/>
      <dgm:spPr/>
      <dgm:t>
        <a:bodyPr/>
        <a:lstStyle/>
        <a:p>
          <a:endParaRPr lang="ru-RU" sz="1400"/>
        </a:p>
      </dgm:t>
    </dgm:pt>
    <dgm:pt modelId="{194F3943-F140-45AC-8CEE-8119DB3A2891}">
      <dgm:prSet custT="1"/>
      <dgm:spPr>
        <a:gradFill rotWithShape="0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ДОУ: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22 учреждения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9E26E4-95D4-4C4E-A2E8-C58657E6FFF9}" type="parTrans" cxnId="{5B86E5AB-12ED-4AC3-BE31-B199FCFF4CCA}">
      <dgm:prSet/>
      <dgm:spPr/>
      <dgm:t>
        <a:bodyPr/>
        <a:lstStyle/>
        <a:p>
          <a:endParaRPr lang="ru-RU" sz="1400"/>
        </a:p>
      </dgm:t>
    </dgm:pt>
    <dgm:pt modelId="{1303A333-670E-415B-8300-7269D8C940D8}" type="sibTrans" cxnId="{5B86E5AB-12ED-4AC3-BE31-B199FCFF4CCA}">
      <dgm:prSet/>
      <dgm:spPr/>
      <dgm:t>
        <a:bodyPr/>
        <a:lstStyle/>
        <a:p>
          <a:endParaRPr lang="ru-RU" sz="1400"/>
        </a:p>
      </dgm:t>
    </dgm:pt>
    <dgm:pt modelId="{85A989EC-B848-4A6F-8B3F-F27575DDD3DE}" type="pres">
      <dgm:prSet presAssocID="{A5CE0A10-58BD-46D9-A830-B004FC71B29A}" presName="Name0" presStyleCnt="0">
        <dgm:presLayoutVars>
          <dgm:dir/>
          <dgm:resizeHandles val="exact"/>
        </dgm:presLayoutVars>
      </dgm:prSet>
      <dgm:spPr/>
    </dgm:pt>
    <dgm:pt modelId="{E2B958B6-DD18-4DFD-9DE3-ABA36093A301}" type="pres">
      <dgm:prSet presAssocID="{A5CE0A10-58BD-46D9-A830-B004FC71B29A}" presName="fgShape" presStyleLbl="fgShp" presStyleIdx="0" presStyleCnt="1"/>
      <dgm:spPr/>
    </dgm:pt>
    <dgm:pt modelId="{AAC5E4F3-8B9D-4458-A85C-412781FAE098}" type="pres">
      <dgm:prSet presAssocID="{A5CE0A10-58BD-46D9-A830-B004FC71B29A}" presName="linComp" presStyleCnt="0"/>
      <dgm:spPr/>
    </dgm:pt>
    <dgm:pt modelId="{A80437A7-4AD6-4AFE-8DC5-F88C28CC0159}" type="pres">
      <dgm:prSet presAssocID="{194F3943-F140-45AC-8CEE-8119DB3A2891}" presName="compNode" presStyleCnt="0"/>
      <dgm:spPr/>
    </dgm:pt>
    <dgm:pt modelId="{5D2C46AE-7CD6-4AF9-A64B-9965C3E931B5}" type="pres">
      <dgm:prSet presAssocID="{194F3943-F140-45AC-8CEE-8119DB3A2891}" presName="bkgdShape" presStyleLbl="node1" presStyleIdx="0" presStyleCnt="4" custLinFactNeighborX="5125"/>
      <dgm:spPr/>
      <dgm:t>
        <a:bodyPr/>
        <a:lstStyle/>
        <a:p>
          <a:endParaRPr lang="ru-RU"/>
        </a:p>
      </dgm:t>
    </dgm:pt>
    <dgm:pt modelId="{E9283CE9-2C09-4440-99BD-3D79E5A81CBA}" type="pres">
      <dgm:prSet presAssocID="{194F3943-F140-45AC-8CEE-8119DB3A2891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3FE9DB-7384-4E47-916C-4E8E566024C4}" type="pres">
      <dgm:prSet presAssocID="{194F3943-F140-45AC-8CEE-8119DB3A2891}" presName="invisiNode" presStyleLbl="node1" presStyleIdx="0" presStyleCnt="4"/>
      <dgm:spPr/>
    </dgm:pt>
    <dgm:pt modelId="{ED95701F-4296-49DC-8A01-29194F27E38D}" type="pres">
      <dgm:prSet presAssocID="{194F3943-F140-45AC-8CEE-8119DB3A2891}" presName="imagNode" presStyleLbl="fgImgPlace1" presStyleIdx="0" presStyleCnt="4" custLinFactNeighborX="11895" custLinFactNeighborY="-6896"/>
      <dgm:spPr>
        <a:blipFill>
          <a:blip xmlns:r="http://schemas.openxmlformats.org/officeDocument/2006/relationships" r:embed="rId1" cstate="print">
            <a:extLst/>
          </a:blip>
          <a:srcRect/>
          <a:stretch>
            <a:fillRect l="-26000" r="-26000"/>
          </a:stretch>
        </a:blipFill>
      </dgm:spPr>
    </dgm:pt>
    <dgm:pt modelId="{A95A9900-62EE-4E06-A8FD-FDDCABC48AB4}" type="pres">
      <dgm:prSet presAssocID="{1303A333-670E-415B-8300-7269D8C940D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59D6947-DEBC-4B59-A13E-2696007075DC}" type="pres">
      <dgm:prSet presAssocID="{D73D0313-1C08-4591-8993-0B6167A4B925}" presName="compNode" presStyleCnt="0"/>
      <dgm:spPr/>
    </dgm:pt>
    <dgm:pt modelId="{DA568EEE-E143-4960-9EDA-13E9A43761DE}" type="pres">
      <dgm:prSet presAssocID="{D73D0313-1C08-4591-8993-0B6167A4B925}" presName="bkgdShape" presStyleLbl="node1" presStyleIdx="1" presStyleCnt="4" custLinFactNeighborX="3449"/>
      <dgm:spPr/>
      <dgm:t>
        <a:bodyPr/>
        <a:lstStyle/>
        <a:p>
          <a:endParaRPr lang="ru-RU"/>
        </a:p>
      </dgm:t>
    </dgm:pt>
    <dgm:pt modelId="{A867B60B-9148-4FB8-966F-8F549C01BAA1}" type="pres">
      <dgm:prSet presAssocID="{D73D0313-1C08-4591-8993-0B6167A4B925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FDCCEB-3C03-4D92-8DA9-CFFE4792DE61}" type="pres">
      <dgm:prSet presAssocID="{D73D0313-1C08-4591-8993-0B6167A4B925}" presName="invisiNode" presStyleLbl="node1" presStyleIdx="1" presStyleCnt="4"/>
      <dgm:spPr/>
    </dgm:pt>
    <dgm:pt modelId="{6F892044-70E9-4154-A4CF-4572A58076AB}" type="pres">
      <dgm:prSet presAssocID="{D73D0313-1C08-4591-8993-0B6167A4B925}" presName="imagNode" presStyleLbl="fgImgPlace1" presStyleIdx="1" presStyleCnt="4"/>
      <dgm:spPr>
        <a:blipFill>
          <a:blip xmlns:r="http://schemas.openxmlformats.org/officeDocument/2006/relationships" r:embed="rId2" cstate="print">
            <a:extLst/>
          </a:blip>
          <a:srcRect/>
          <a:stretch>
            <a:fillRect l="-25000" r="-25000"/>
          </a:stretch>
        </a:blipFill>
      </dgm:spPr>
    </dgm:pt>
    <dgm:pt modelId="{D6C708CA-64A2-4EFC-8E4A-459A515C9AA5}" type="pres">
      <dgm:prSet presAssocID="{79F8DA2F-73D6-4779-9472-F26A024F57A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FA377C1-67C1-4009-9C92-81428C5FE5D9}" type="pres">
      <dgm:prSet presAssocID="{CC8EADE5-1224-4B7F-9BFE-063A6A29506A}" presName="compNode" presStyleCnt="0"/>
      <dgm:spPr/>
    </dgm:pt>
    <dgm:pt modelId="{9FFEFC5C-774E-4234-9BDA-8B872808A743}" type="pres">
      <dgm:prSet presAssocID="{CC8EADE5-1224-4B7F-9BFE-063A6A29506A}" presName="bkgdShape" presStyleLbl="node1" presStyleIdx="2" presStyleCnt="4" custLinFactNeighborX="1772"/>
      <dgm:spPr/>
      <dgm:t>
        <a:bodyPr/>
        <a:lstStyle/>
        <a:p>
          <a:endParaRPr lang="ru-RU"/>
        </a:p>
      </dgm:t>
    </dgm:pt>
    <dgm:pt modelId="{B40B1A19-72DF-4DA3-9352-82C850A46053}" type="pres">
      <dgm:prSet presAssocID="{CC8EADE5-1224-4B7F-9BFE-063A6A29506A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659ADB-E9F5-45B3-85BC-CC4FBC3E55E2}" type="pres">
      <dgm:prSet presAssocID="{CC8EADE5-1224-4B7F-9BFE-063A6A29506A}" presName="invisiNode" presStyleLbl="node1" presStyleIdx="2" presStyleCnt="4"/>
      <dgm:spPr/>
    </dgm:pt>
    <dgm:pt modelId="{A9BE72C8-E72C-4B17-9A02-21825E6A2E03}" type="pres">
      <dgm:prSet presAssocID="{CC8EADE5-1224-4B7F-9BFE-063A6A29506A}" presName="imagNode" presStyleLbl="fgImgPlace1" presStyleIdx="2" presStyleCnt="4"/>
      <dgm:spPr>
        <a:blipFill>
          <a:blip xmlns:r="http://schemas.openxmlformats.org/officeDocument/2006/relationships" r:embed="rId3" cstate="print">
            <a:extLst/>
          </a:blip>
          <a:srcRect/>
          <a:stretch>
            <a:fillRect l="-39000" r="-39000"/>
          </a:stretch>
        </a:blipFill>
      </dgm:spPr>
    </dgm:pt>
    <dgm:pt modelId="{821CCBE9-131E-40DC-92AF-7CFF1A997A75}" type="pres">
      <dgm:prSet presAssocID="{01A6833E-2AEB-4BBC-A28E-AD141239B0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6E70F6F-8C7F-45D8-9CE9-C2225206E21E}" type="pres">
      <dgm:prSet presAssocID="{9EA85AE0-E159-407C-9D47-3281605AAC16}" presName="compNode" presStyleCnt="0"/>
      <dgm:spPr/>
    </dgm:pt>
    <dgm:pt modelId="{C09923E6-4AEB-45F4-84E1-50CC187AF909}" type="pres">
      <dgm:prSet presAssocID="{9EA85AE0-E159-407C-9D47-3281605AAC16}" presName="bkgdShape" presStyleLbl="node1" presStyleIdx="3" presStyleCnt="4"/>
      <dgm:spPr/>
      <dgm:t>
        <a:bodyPr/>
        <a:lstStyle/>
        <a:p>
          <a:endParaRPr lang="ru-RU"/>
        </a:p>
      </dgm:t>
    </dgm:pt>
    <dgm:pt modelId="{E48D0E0E-CFCB-4980-9FBD-BB754B1CF448}" type="pres">
      <dgm:prSet presAssocID="{9EA85AE0-E159-407C-9D47-3281605AAC16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65D9FC-D196-4021-8F28-E27928916F1E}" type="pres">
      <dgm:prSet presAssocID="{9EA85AE0-E159-407C-9D47-3281605AAC16}" presName="invisiNode" presStyleLbl="node1" presStyleIdx="3" presStyleCnt="4"/>
      <dgm:spPr/>
    </dgm:pt>
    <dgm:pt modelId="{8F6754DD-82BA-48B5-914D-58C2B27EF8F9}" type="pres">
      <dgm:prSet presAssocID="{9EA85AE0-E159-407C-9D47-3281605AAC16}" presName="imagNode" presStyleLbl="fgImgPlace1" presStyleIdx="3" presStyleCnt="4"/>
      <dgm:spPr>
        <a:blipFill>
          <a:blip xmlns:r="http://schemas.openxmlformats.org/officeDocument/2006/relationships" r:embed="rId4" cstate="print">
            <a:extLst/>
          </a:blip>
          <a:srcRect/>
          <a:stretch>
            <a:fillRect l="-25000" r="-25000"/>
          </a:stretch>
        </a:blipFill>
      </dgm:spPr>
    </dgm:pt>
  </dgm:ptLst>
  <dgm:cxnLst>
    <dgm:cxn modelId="{F27402BA-67B1-435B-8ED5-C18945083659}" srcId="{A5CE0A10-58BD-46D9-A830-B004FC71B29A}" destId="{CC8EADE5-1224-4B7F-9BFE-063A6A29506A}" srcOrd="2" destOrd="0" parTransId="{CE33ACE9-83C1-49C4-9263-39F6E20D8D8B}" sibTransId="{01A6833E-2AEB-4BBC-A28E-AD141239B049}"/>
    <dgm:cxn modelId="{05524B4E-A100-459D-B102-BC1B6DC61A82}" type="presOf" srcId="{CC8EADE5-1224-4B7F-9BFE-063A6A29506A}" destId="{B40B1A19-72DF-4DA3-9352-82C850A46053}" srcOrd="1" destOrd="0" presId="urn:microsoft.com/office/officeart/2005/8/layout/hList7#1"/>
    <dgm:cxn modelId="{C143EFA5-044B-4C77-9C42-77633163923C}" type="presOf" srcId="{9EA85AE0-E159-407C-9D47-3281605AAC16}" destId="{C09923E6-4AEB-45F4-84E1-50CC187AF909}" srcOrd="0" destOrd="0" presId="urn:microsoft.com/office/officeart/2005/8/layout/hList7#1"/>
    <dgm:cxn modelId="{0D7D1A85-3466-4888-A5A3-0968F18AAF44}" srcId="{A5CE0A10-58BD-46D9-A830-B004FC71B29A}" destId="{D73D0313-1C08-4591-8993-0B6167A4B925}" srcOrd="1" destOrd="0" parTransId="{6E15E1EE-7E5B-437B-9366-6BB3CEBC3409}" sibTransId="{79F8DA2F-73D6-4779-9472-F26A024F57A0}"/>
    <dgm:cxn modelId="{3ACF4A05-3F07-434F-910A-C830B486B1C3}" type="presOf" srcId="{1303A333-670E-415B-8300-7269D8C940D8}" destId="{A95A9900-62EE-4E06-A8FD-FDDCABC48AB4}" srcOrd="0" destOrd="0" presId="urn:microsoft.com/office/officeart/2005/8/layout/hList7#1"/>
    <dgm:cxn modelId="{27210575-18B7-47FE-B8E6-83FB08F1CFCB}" type="presOf" srcId="{9EA85AE0-E159-407C-9D47-3281605AAC16}" destId="{E48D0E0E-CFCB-4980-9FBD-BB754B1CF448}" srcOrd="1" destOrd="0" presId="urn:microsoft.com/office/officeart/2005/8/layout/hList7#1"/>
    <dgm:cxn modelId="{1FDF74CB-4562-4169-9B51-4A502D087252}" type="presOf" srcId="{D73D0313-1C08-4591-8993-0B6167A4B925}" destId="{DA568EEE-E143-4960-9EDA-13E9A43761DE}" srcOrd="0" destOrd="0" presId="urn:microsoft.com/office/officeart/2005/8/layout/hList7#1"/>
    <dgm:cxn modelId="{1C9B726C-C068-4410-855B-C0E941717D13}" type="presOf" srcId="{79F8DA2F-73D6-4779-9472-F26A024F57A0}" destId="{D6C708CA-64A2-4EFC-8E4A-459A515C9AA5}" srcOrd="0" destOrd="0" presId="urn:microsoft.com/office/officeart/2005/8/layout/hList7#1"/>
    <dgm:cxn modelId="{BAA58EBB-5989-42D0-BC24-E31393C92273}" type="presOf" srcId="{194F3943-F140-45AC-8CEE-8119DB3A2891}" destId="{E9283CE9-2C09-4440-99BD-3D79E5A81CBA}" srcOrd="1" destOrd="0" presId="urn:microsoft.com/office/officeart/2005/8/layout/hList7#1"/>
    <dgm:cxn modelId="{7368F5F2-0BB0-4BD1-A90B-ED199F444AFA}" type="presOf" srcId="{01A6833E-2AEB-4BBC-A28E-AD141239B049}" destId="{821CCBE9-131E-40DC-92AF-7CFF1A997A75}" srcOrd="0" destOrd="0" presId="urn:microsoft.com/office/officeart/2005/8/layout/hList7#1"/>
    <dgm:cxn modelId="{27ED6CF8-BBF5-45B9-8788-7D6E343687D4}" type="presOf" srcId="{A5CE0A10-58BD-46D9-A830-B004FC71B29A}" destId="{85A989EC-B848-4A6F-8B3F-F27575DDD3DE}" srcOrd="0" destOrd="0" presId="urn:microsoft.com/office/officeart/2005/8/layout/hList7#1"/>
    <dgm:cxn modelId="{3BD98E55-FA8C-49A3-8624-20AA5747D055}" srcId="{A5CE0A10-58BD-46D9-A830-B004FC71B29A}" destId="{9EA85AE0-E159-407C-9D47-3281605AAC16}" srcOrd="3" destOrd="0" parTransId="{FEA93DBA-CBC8-4CFF-B3F2-72CCDF5C435E}" sibTransId="{6F5497F3-018A-4B39-89B0-837D0E509DE5}"/>
    <dgm:cxn modelId="{4A760CAF-01F7-40B1-86D8-018CA03F9103}" type="presOf" srcId="{194F3943-F140-45AC-8CEE-8119DB3A2891}" destId="{5D2C46AE-7CD6-4AF9-A64B-9965C3E931B5}" srcOrd="0" destOrd="0" presId="urn:microsoft.com/office/officeart/2005/8/layout/hList7#1"/>
    <dgm:cxn modelId="{B374DD9A-4ED3-49CE-AD01-3E854994F417}" type="presOf" srcId="{CC8EADE5-1224-4B7F-9BFE-063A6A29506A}" destId="{9FFEFC5C-774E-4234-9BDA-8B872808A743}" srcOrd="0" destOrd="0" presId="urn:microsoft.com/office/officeart/2005/8/layout/hList7#1"/>
    <dgm:cxn modelId="{5B86E5AB-12ED-4AC3-BE31-B199FCFF4CCA}" srcId="{A5CE0A10-58BD-46D9-A830-B004FC71B29A}" destId="{194F3943-F140-45AC-8CEE-8119DB3A2891}" srcOrd="0" destOrd="0" parTransId="{319E26E4-95D4-4C4E-A2E8-C58657E6FFF9}" sibTransId="{1303A333-670E-415B-8300-7269D8C940D8}"/>
    <dgm:cxn modelId="{CEA56BFE-58CF-43FC-BF1B-DA46881639D3}" type="presOf" srcId="{D73D0313-1C08-4591-8993-0B6167A4B925}" destId="{A867B60B-9148-4FB8-966F-8F549C01BAA1}" srcOrd="1" destOrd="0" presId="urn:microsoft.com/office/officeart/2005/8/layout/hList7#1"/>
    <dgm:cxn modelId="{49D7D3E1-BA9A-4124-9A7F-7F852BC36CE5}" type="presParOf" srcId="{85A989EC-B848-4A6F-8B3F-F27575DDD3DE}" destId="{E2B958B6-DD18-4DFD-9DE3-ABA36093A301}" srcOrd="0" destOrd="0" presId="urn:microsoft.com/office/officeart/2005/8/layout/hList7#1"/>
    <dgm:cxn modelId="{4D0A4EF2-6729-4AF9-8D04-ED601EA7D6D2}" type="presParOf" srcId="{85A989EC-B848-4A6F-8B3F-F27575DDD3DE}" destId="{AAC5E4F3-8B9D-4458-A85C-412781FAE098}" srcOrd="1" destOrd="0" presId="urn:microsoft.com/office/officeart/2005/8/layout/hList7#1"/>
    <dgm:cxn modelId="{CF208FBD-E6AA-4B7F-A0D3-D2C6315DB332}" type="presParOf" srcId="{AAC5E4F3-8B9D-4458-A85C-412781FAE098}" destId="{A80437A7-4AD6-4AFE-8DC5-F88C28CC0159}" srcOrd="0" destOrd="0" presId="urn:microsoft.com/office/officeart/2005/8/layout/hList7#1"/>
    <dgm:cxn modelId="{537BDB3C-2E7B-4B86-8FA7-F5D4DC1B1E4D}" type="presParOf" srcId="{A80437A7-4AD6-4AFE-8DC5-F88C28CC0159}" destId="{5D2C46AE-7CD6-4AF9-A64B-9965C3E931B5}" srcOrd="0" destOrd="0" presId="urn:microsoft.com/office/officeart/2005/8/layout/hList7#1"/>
    <dgm:cxn modelId="{F878822B-4855-43ED-AA78-89D665E16FEA}" type="presParOf" srcId="{A80437A7-4AD6-4AFE-8DC5-F88C28CC0159}" destId="{E9283CE9-2C09-4440-99BD-3D79E5A81CBA}" srcOrd="1" destOrd="0" presId="urn:microsoft.com/office/officeart/2005/8/layout/hList7#1"/>
    <dgm:cxn modelId="{7FD02AC8-F4FF-4FCD-A35A-5F30D5862A46}" type="presParOf" srcId="{A80437A7-4AD6-4AFE-8DC5-F88C28CC0159}" destId="{0F3FE9DB-7384-4E47-916C-4E8E566024C4}" srcOrd="2" destOrd="0" presId="urn:microsoft.com/office/officeart/2005/8/layout/hList7#1"/>
    <dgm:cxn modelId="{814341B8-2C1B-4C83-B63F-D98342EF2ECB}" type="presParOf" srcId="{A80437A7-4AD6-4AFE-8DC5-F88C28CC0159}" destId="{ED95701F-4296-49DC-8A01-29194F27E38D}" srcOrd="3" destOrd="0" presId="urn:microsoft.com/office/officeart/2005/8/layout/hList7#1"/>
    <dgm:cxn modelId="{EB4768C0-E164-4B67-AB52-946FDDD14D7E}" type="presParOf" srcId="{AAC5E4F3-8B9D-4458-A85C-412781FAE098}" destId="{A95A9900-62EE-4E06-A8FD-FDDCABC48AB4}" srcOrd="1" destOrd="0" presId="urn:microsoft.com/office/officeart/2005/8/layout/hList7#1"/>
    <dgm:cxn modelId="{7A529E88-95EB-4030-B5D0-E9E2C026439E}" type="presParOf" srcId="{AAC5E4F3-8B9D-4458-A85C-412781FAE098}" destId="{659D6947-DEBC-4B59-A13E-2696007075DC}" srcOrd="2" destOrd="0" presId="urn:microsoft.com/office/officeart/2005/8/layout/hList7#1"/>
    <dgm:cxn modelId="{ED1B5062-165D-4FFC-BAB6-1F3C04F140D6}" type="presParOf" srcId="{659D6947-DEBC-4B59-A13E-2696007075DC}" destId="{DA568EEE-E143-4960-9EDA-13E9A43761DE}" srcOrd="0" destOrd="0" presId="urn:microsoft.com/office/officeart/2005/8/layout/hList7#1"/>
    <dgm:cxn modelId="{78D41119-C603-43C2-8843-B952807EF840}" type="presParOf" srcId="{659D6947-DEBC-4B59-A13E-2696007075DC}" destId="{A867B60B-9148-4FB8-966F-8F549C01BAA1}" srcOrd="1" destOrd="0" presId="urn:microsoft.com/office/officeart/2005/8/layout/hList7#1"/>
    <dgm:cxn modelId="{9D1CF160-BADB-44AA-96B8-FA3AB02523D1}" type="presParOf" srcId="{659D6947-DEBC-4B59-A13E-2696007075DC}" destId="{F8FDCCEB-3C03-4D92-8DA9-CFFE4792DE61}" srcOrd="2" destOrd="0" presId="urn:microsoft.com/office/officeart/2005/8/layout/hList7#1"/>
    <dgm:cxn modelId="{DF84DD85-2684-4BD3-8E5D-91F1755FCF0F}" type="presParOf" srcId="{659D6947-DEBC-4B59-A13E-2696007075DC}" destId="{6F892044-70E9-4154-A4CF-4572A58076AB}" srcOrd="3" destOrd="0" presId="urn:microsoft.com/office/officeart/2005/8/layout/hList7#1"/>
    <dgm:cxn modelId="{83286A8E-121B-4FAE-8553-53A6E66421CC}" type="presParOf" srcId="{AAC5E4F3-8B9D-4458-A85C-412781FAE098}" destId="{D6C708CA-64A2-4EFC-8E4A-459A515C9AA5}" srcOrd="3" destOrd="0" presId="urn:microsoft.com/office/officeart/2005/8/layout/hList7#1"/>
    <dgm:cxn modelId="{E2DA9F3C-8EBB-481B-9662-C047E3FA3006}" type="presParOf" srcId="{AAC5E4F3-8B9D-4458-A85C-412781FAE098}" destId="{CFA377C1-67C1-4009-9C92-81428C5FE5D9}" srcOrd="4" destOrd="0" presId="urn:microsoft.com/office/officeart/2005/8/layout/hList7#1"/>
    <dgm:cxn modelId="{422CB51F-B48C-443D-8B85-F0D282BF1950}" type="presParOf" srcId="{CFA377C1-67C1-4009-9C92-81428C5FE5D9}" destId="{9FFEFC5C-774E-4234-9BDA-8B872808A743}" srcOrd="0" destOrd="0" presId="urn:microsoft.com/office/officeart/2005/8/layout/hList7#1"/>
    <dgm:cxn modelId="{8B8812C9-5F94-4585-BC6E-ED748FF95F5F}" type="presParOf" srcId="{CFA377C1-67C1-4009-9C92-81428C5FE5D9}" destId="{B40B1A19-72DF-4DA3-9352-82C850A46053}" srcOrd="1" destOrd="0" presId="urn:microsoft.com/office/officeart/2005/8/layout/hList7#1"/>
    <dgm:cxn modelId="{92E9D922-D793-4688-B24B-C87DCF716AFC}" type="presParOf" srcId="{CFA377C1-67C1-4009-9C92-81428C5FE5D9}" destId="{47659ADB-E9F5-45B3-85BC-CC4FBC3E55E2}" srcOrd="2" destOrd="0" presId="urn:microsoft.com/office/officeart/2005/8/layout/hList7#1"/>
    <dgm:cxn modelId="{FC7F194E-0B18-414D-ABE9-676F251E0B24}" type="presParOf" srcId="{CFA377C1-67C1-4009-9C92-81428C5FE5D9}" destId="{A9BE72C8-E72C-4B17-9A02-21825E6A2E03}" srcOrd="3" destOrd="0" presId="urn:microsoft.com/office/officeart/2005/8/layout/hList7#1"/>
    <dgm:cxn modelId="{3895F5E8-F370-432C-8DD7-D67AA6D5432F}" type="presParOf" srcId="{AAC5E4F3-8B9D-4458-A85C-412781FAE098}" destId="{821CCBE9-131E-40DC-92AF-7CFF1A997A75}" srcOrd="5" destOrd="0" presId="urn:microsoft.com/office/officeart/2005/8/layout/hList7#1"/>
    <dgm:cxn modelId="{2A366EDC-65E6-4516-9AAF-E97A20BF3E93}" type="presParOf" srcId="{AAC5E4F3-8B9D-4458-A85C-412781FAE098}" destId="{06E70F6F-8C7F-45D8-9CE9-C2225206E21E}" srcOrd="6" destOrd="0" presId="urn:microsoft.com/office/officeart/2005/8/layout/hList7#1"/>
    <dgm:cxn modelId="{68E4752B-C0A7-4DB8-9914-C9318CDD509B}" type="presParOf" srcId="{06E70F6F-8C7F-45D8-9CE9-C2225206E21E}" destId="{C09923E6-4AEB-45F4-84E1-50CC187AF909}" srcOrd="0" destOrd="0" presId="urn:microsoft.com/office/officeart/2005/8/layout/hList7#1"/>
    <dgm:cxn modelId="{9653A0A9-7996-4620-8B6D-3BB1785B4B3D}" type="presParOf" srcId="{06E70F6F-8C7F-45D8-9CE9-C2225206E21E}" destId="{E48D0E0E-CFCB-4980-9FBD-BB754B1CF448}" srcOrd="1" destOrd="0" presId="urn:microsoft.com/office/officeart/2005/8/layout/hList7#1"/>
    <dgm:cxn modelId="{BA3F7095-8AF0-4A4B-83E7-00152C096B42}" type="presParOf" srcId="{06E70F6F-8C7F-45D8-9CE9-C2225206E21E}" destId="{6465D9FC-D196-4021-8F28-E27928916F1E}" srcOrd="2" destOrd="0" presId="urn:microsoft.com/office/officeart/2005/8/layout/hList7#1"/>
    <dgm:cxn modelId="{7721897A-0913-4B8B-80A3-33B543967AD3}" type="presParOf" srcId="{06E70F6F-8C7F-45D8-9CE9-C2225206E21E}" destId="{8F6754DD-82BA-48B5-914D-58C2B27EF8F9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036B095-949C-4F76-925A-C4CCB8AA33EC}" type="doc">
      <dgm:prSet loTypeId="urn:microsoft.com/office/officeart/2005/8/layout/chevron1" loCatId="process" qsTypeId="urn:microsoft.com/office/officeart/2005/8/quickstyle/3d4" qsCatId="3D" csTypeId="urn:microsoft.com/office/officeart/2005/8/colors/colorful4" csCatId="colorful" phldr="1"/>
      <dgm:spPr/>
    </dgm:pt>
    <dgm:pt modelId="{A63D8081-31F6-4DF6-B11B-9C823103C2FA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Для обеспечения норм питания дошкольников средств родительской платы недостаточно, поэтому </a:t>
          </a:r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из бюджета выделялись дополнительные средства </a:t>
          </a:r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на организацию питания                  (в сумме 5,9 </a:t>
          </a:r>
          <a:r>
            <a:rPr lang="ru-RU" sz="1100" dirty="0" err="1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млн.руб</a:t>
          </a:r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.)</a:t>
          </a:r>
          <a:endParaRPr lang="ru-RU" sz="11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86E4FD-EFB3-40B2-BC35-6FBE16BA285B}" type="parTrans" cxnId="{B6387CCE-EA56-46BE-9F8C-5BC6279B840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9650A84-56EF-4690-A527-951E42AC9CAF}" type="sibTrans" cxnId="{B6387CCE-EA56-46BE-9F8C-5BC6279B840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4DE013FD-8050-425B-8AF9-4D29C9845DA4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Общая сумма расходов на питание детей в садах в 2019 г. за счет всех источников составила </a:t>
          </a:r>
        </a:p>
        <a:p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129,1 млн.руб.</a:t>
          </a:r>
          <a:endParaRPr lang="ru-RU" sz="11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9C4F24-4D0D-4942-8D2B-486D13FDA9BA}" type="parTrans" cxnId="{83EB047B-B74F-4974-AC7A-DE3290A0946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692AAFDA-FB6B-4F77-BB3A-9A3FFA74AD2C}" type="sibTrans" cxnId="{83EB047B-B74F-4974-AC7A-DE3290A0946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8916689-6E7C-455D-966F-17E3376442C5}">
      <dgm:prSet phldrT="[Текст]" custT="1"/>
      <dgm:spPr/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На одного ребенка: </a:t>
          </a:r>
        </a:p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19,9 тыс.руб.в год;</a:t>
          </a:r>
        </a:p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1,7 тыс.руб. в месяц</a:t>
          </a:r>
        </a:p>
      </dgm:t>
    </dgm:pt>
    <dgm:pt modelId="{B902EAC6-3A58-423C-BAF3-1A68CFA9C105}" type="parTrans" cxnId="{C15CFD75-FD9C-4252-AC27-721CFC41C4F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EF553972-9346-4FDE-84F1-3476ED81BE2D}" type="sibTrans" cxnId="{C15CFD75-FD9C-4252-AC27-721CFC41C4F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D416E240-EDAE-4BE5-9664-2DB3C8A6FDDC}" type="pres">
      <dgm:prSet presAssocID="{B036B095-949C-4F76-925A-C4CCB8AA33EC}" presName="Name0" presStyleCnt="0">
        <dgm:presLayoutVars>
          <dgm:dir/>
          <dgm:animLvl val="lvl"/>
          <dgm:resizeHandles val="exact"/>
        </dgm:presLayoutVars>
      </dgm:prSet>
      <dgm:spPr/>
    </dgm:pt>
    <dgm:pt modelId="{3996A502-ED75-42A8-9AED-BF17805A42DD}" type="pres">
      <dgm:prSet presAssocID="{A63D8081-31F6-4DF6-B11B-9C823103C2FA}" presName="parTxOnly" presStyleLbl="node1" presStyleIdx="0" presStyleCnt="3" custScaleX="122766" custScaleY="137073" custLinFactNeighborX="5716" custLinFactNeighborY="6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D8C01-C6F7-4F73-A17E-D60D70D5AEA1}" type="pres">
      <dgm:prSet presAssocID="{09650A84-56EF-4690-A527-951E42AC9CAF}" presName="parTxOnlySpace" presStyleCnt="0"/>
      <dgm:spPr/>
    </dgm:pt>
    <dgm:pt modelId="{CE154266-3A7E-4BA1-9451-EC86527448F1}" type="pres">
      <dgm:prSet presAssocID="{4DE013FD-8050-425B-8AF9-4D29C9845DA4}" presName="parTxOnly" presStyleLbl="node1" presStyleIdx="1" presStyleCnt="3" custScaleY="1370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27D69A-55AC-4317-BE57-15B2721981C5}" type="pres">
      <dgm:prSet presAssocID="{692AAFDA-FB6B-4F77-BB3A-9A3FFA74AD2C}" presName="parTxOnlySpace" presStyleCnt="0"/>
      <dgm:spPr/>
    </dgm:pt>
    <dgm:pt modelId="{8454915E-7F55-4A79-BC25-AD71A0624A7D}" type="pres">
      <dgm:prSet presAssocID="{08916689-6E7C-455D-966F-17E3376442C5}" presName="parTxOnly" presStyleLbl="node1" presStyleIdx="2" presStyleCnt="3" custScaleY="1370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5F83B4-6F88-4E08-8F25-0754D9B199E8}" type="presOf" srcId="{08916689-6E7C-455D-966F-17E3376442C5}" destId="{8454915E-7F55-4A79-BC25-AD71A0624A7D}" srcOrd="0" destOrd="0" presId="urn:microsoft.com/office/officeart/2005/8/layout/chevron1"/>
    <dgm:cxn modelId="{96DBD141-35F4-42BF-8022-A746C9A82263}" type="presOf" srcId="{A63D8081-31F6-4DF6-B11B-9C823103C2FA}" destId="{3996A502-ED75-42A8-9AED-BF17805A42DD}" srcOrd="0" destOrd="0" presId="urn:microsoft.com/office/officeart/2005/8/layout/chevron1"/>
    <dgm:cxn modelId="{83EB047B-B74F-4974-AC7A-DE3290A0946B}" srcId="{B036B095-949C-4F76-925A-C4CCB8AA33EC}" destId="{4DE013FD-8050-425B-8AF9-4D29C9845DA4}" srcOrd="1" destOrd="0" parTransId="{7F9C4F24-4D0D-4942-8D2B-486D13FDA9BA}" sibTransId="{692AAFDA-FB6B-4F77-BB3A-9A3FFA74AD2C}"/>
    <dgm:cxn modelId="{B6387CCE-EA56-46BE-9F8C-5BC6279B8400}" srcId="{B036B095-949C-4F76-925A-C4CCB8AA33EC}" destId="{A63D8081-31F6-4DF6-B11B-9C823103C2FA}" srcOrd="0" destOrd="0" parTransId="{D886E4FD-EFB3-40B2-BC35-6FBE16BA285B}" sibTransId="{09650A84-56EF-4690-A527-951E42AC9CAF}"/>
    <dgm:cxn modelId="{AC4EB1BA-FC21-4410-AF08-C2A748D9C4FD}" type="presOf" srcId="{4DE013FD-8050-425B-8AF9-4D29C9845DA4}" destId="{CE154266-3A7E-4BA1-9451-EC86527448F1}" srcOrd="0" destOrd="0" presId="urn:microsoft.com/office/officeart/2005/8/layout/chevron1"/>
    <dgm:cxn modelId="{C15CFD75-FD9C-4252-AC27-721CFC41C4F0}" srcId="{B036B095-949C-4F76-925A-C4CCB8AA33EC}" destId="{08916689-6E7C-455D-966F-17E3376442C5}" srcOrd="2" destOrd="0" parTransId="{B902EAC6-3A58-423C-BAF3-1A68CFA9C105}" sibTransId="{EF553972-9346-4FDE-84F1-3476ED81BE2D}"/>
    <dgm:cxn modelId="{8D173433-3F33-4269-BD35-156CDEF6803F}" type="presOf" srcId="{B036B095-949C-4F76-925A-C4CCB8AA33EC}" destId="{D416E240-EDAE-4BE5-9664-2DB3C8A6FDDC}" srcOrd="0" destOrd="0" presId="urn:microsoft.com/office/officeart/2005/8/layout/chevron1"/>
    <dgm:cxn modelId="{F754A579-3393-417B-B8CD-7079039A3328}" type="presParOf" srcId="{D416E240-EDAE-4BE5-9664-2DB3C8A6FDDC}" destId="{3996A502-ED75-42A8-9AED-BF17805A42DD}" srcOrd="0" destOrd="0" presId="urn:microsoft.com/office/officeart/2005/8/layout/chevron1"/>
    <dgm:cxn modelId="{FA9814EC-3C68-4BF6-8E6D-84ED781BCF77}" type="presParOf" srcId="{D416E240-EDAE-4BE5-9664-2DB3C8A6FDDC}" destId="{332D8C01-C6F7-4F73-A17E-D60D70D5AEA1}" srcOrd="1" destOrd="0" presId="urn:microsoft.com/office/officeart/2005/8/layout/chevron1"/>
    <dgm:cxn modelId="{430D1DFD-CAAC-4BED-B9CB-0C2A2C7D78BE}" type="presParOf" srcId="{D416E240-EDAE-4BE5-9664-2DB3C8A6FDDC}" destId="{CE154266-3A7E-4BA1-9451-EC86527448F1}" srcOrd="2" destOrd="0" presId="urn:microsoft.com/office/officeart/2005/8/layout/chevron1"/>
    <dgm:cxn modelId="{EF04360C-AA21-4180-A752-EA9888267178}" type="presParOf" srcId="{D416E240-EDAE-4BE5-9664-2DB3C8A6FDDC}" destId="{8A27D69A-55AC-4317-BE57-15B2721981C5}" srcOrd="3" destOrd="0" presId="urn:microsoft.com/office/officeart/2005/8/layout/chevron1"/>
    <dgm:cxn modelId="{F0A74CB4-C340-4BB7-AB4D-6885248AFB71}" type="presParOf" srcId="{D416E240-EDAE-4BE5-9664-2DB3C8A6FDDC}" destId="{8454915E-7F55-4A79-BC25-AD71A0624A7D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5CE0A10-58BD-46D9-A830-B004FC71B29A}" type="doc">
      <dgm:prSet loTypeId="urn:microsoft.com/office/officeart/2005/8/layout/hList7#1" loCatId="process" qsTypeId="urn:microsoft.com/office/officeart/2005/8/quickstyle/3d4" qsCatId="3D" csTypeId="urn:microsoft.com/office/officeart/2005/8/colors/colorful4" csCatId="colorful" phldr="1"/>
      <dgm:spPr/>
    </dgm:pt>
    <dgm:pt modelId="{D73D0313-1C08-4591-8993-0B6167A4B925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Ученики: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10 873 детей</a:t>
          </a:r>
        </a:p>
        <a:p>
          <a:pPr>
            <a:spcAft>
              <a:spcPts val="0"/>
            </a:spcAft>
          </a:pP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485 классов</a:t>
          </a:r>
          <a:endParaRPr lang="ru-RU" sz="1400" b="1" strike="noStrik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5E1EE-7E5B-437B-9366-6BB3CEBC3409}" type="parTrans" cxnId="{0D7D1A85-3466-4888-A5A3-0968F18AAF44}">
      <dgm:prSet/>
      <dgm:spPr/>
      <dgm:t>
        <a:bodyPr/>
        <a:lstStyle/>
        <a:p>
          <a:endParaRPr lang="ru-RU" sz="1400"/>
        </a:p>
      </dgm:t>
    </dgm:pt>
    <dgm:pt modelId="{79F8DA2F-73D6-4779-9472-F26A024F57A0}" type="sibTrans" cxnId="{0D7D1A85-3466-4888-A5A3-0968F18AAF44}">
      <dgm:prSet/>
      <dgm:spPr/>
      <dgm:t>
        <a:bodyPr/>
        <a:lstStyle/>
        <a:p>
          <a:endParaRPr lang="ru-RU" sz="1400"/>
        </a:p>
      </dgm:t>
    </dgm:pt>
    <dgm:pt modelId="{CC8EADE5-1224-4B7F-9BFE-063A6A29506A}">
      <dgm:prSet phldrT="[Текст]" custT="1"/>
      <dgm:spPr/>
      <dgm:t>
        <a:bodyPr/>
        <a:lstStyle/>
        <a:p>
          <a:pPr algn="ctr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Персонал школ:</a:t>
          </a:r>
        </a:p>
        <a:p>
          <a:pPr algn="ctr"/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1 844 шт. ед.</a:t>
          </a:r>
        </a:p>
      </dgm:t>
    </dgm:pt>
    <dgm:pt modelId="{CE33ACE9-83C1-49C4-9263-39F6E20D8D8B}" type="parTrans" cxnId="{F27402BA-67B1-435B-8ED5-C18945083659}">
      <dgm:prSet/>
      <dgm:spPr/>
      <dgm:t>
        <a:bodyPr/>
        <a:lstStyle/>
        <a:p>
          <a:endParaRPr lang="ru-RU" sz="1400"/>
        </a:p>
      </dgm:t>
    </dgm:pt>
    <dgm:pt modelId="{01A6833E-2AEB-4BBC-A28E-AD141239B049}" type="sibTrans" cxnId="{F27402BA-67B1-435B-8ED5-C18945083659}">
      <dgm:prSet/>
      <dgm:spPr/>
      <dgm:t>
        <a:bodyPr/>
        <a:lstStyle/>
        <a:p>
          <a:endParaRPr lang="ru-RU" sz="1400"/>
        </a:p>
      </dgm:t>
    </dgm:pt>
    <dgm:pt modelId="{9EA85AE0-E159-407C-9D47-3281605AAC16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Расходы на школы:</a:t>
          </a:r>
        </a:p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965,8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400" b="1" strike="noStrik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A93DBA-CBC8-4CFF-B3F2-72CCDF5C435E}" type="parTrans" cxnId="{3BD98E55-FA8C-49A3-8624-20AA5747D055}">
      <dgm:prSet/>
      <dgm:spPr/>
      <dgm:t>
        <a:bodyPr/>
        <a:lstStyle/>
        <a:p>
          <a:endParaRPr lang="ru-RU" sz="1400"/>
        </a:p>
      </dgm:t>
    </dgm:pt>
    <dgm:pt modelId="{6F5497F3-018A-4B39-89B0-837D0E509DE5}" type="sibTrans" cxnId="{3BD98E55-FA8C-49A3-8624-20AA5747D055}">
      <dgm:prSet/>
      <dgm:spPr/>
      <dgm:t>
        <a:bodyPr/>
        <a:lstStyle/>
        <a:p>
          <a:endParaRPr lang="ru-RU" sz="1400"/>
        </a:p>
      </dgm:t>
    </dgm:pt>
    <dgm:pt modelId="{194F3943-F140-45AC-8CEE-8119DB3A2891}">
      <dgm:prSet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школ:</a:t>
          </a:r>
        </a:p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 учреждений</a:t>
          </a:r>
          <a:endParaRPr lang="ru-RU" sz="1400" b="1" strike="noStrik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9E26E4-95D4-4C4E-A2E8-C58657E6FFF9}" type="parTrans" cxnId="{5B86E5AB-12ED-4AC3-BE31-B199FCFF4CCA}">
      <dgm:prSet/>
      <dgm:spPr/>
      <dgm:t>
        <a:bodyPr/>
        <a:lstStyle/>
        <a:p>
          <a:endParaRPr lang="ru-RU" sz="1400"/>
        </a:p>
      </dgm:t>
    </dgm:pt>
    <dgm:pt modelId="{1303A333-670E-415B-8300-7269D8C940D8}" type="sibTrans" cxnId="{5B86E5AB-12ED-4AC3-BE31-B199FCFF4CCA}">
      <dgm:prSet/>
      <dgm:spPr/>
      <dgm:t>
        <a:bodyPr/>
        <a:lstStyle/>
        <a:p>
          <a:endParaRPr lang="ru-RU" sz="1400"/>
        </a:p>
      </dgm:t>
    </dgm:pt>
    <dgm:pt modelId="{85A989EC-B848-4A6F-8B3F-F27575DDD3DE}" type="pres">
      <dgm:prSet presAssocID="{A5CE0A10-58BD-46D9-A830-B004FC71B29A}" presName="Name0" presStyleCnt="0">
        <dgm:presLayoutVars>
          <dgm:dir/>
          <dgm:resizeHandles val="exact"/>
        </dgm:presLayoutVars>
      </dgm:prSet>
      <dgm:spPr/>
    </dgm:pt>
    <dgm:pt modelId="{E2B958B6-DD18-4DFD-9DE3-ABA36093A301}" type="pres">
      <dgm:prSet presAssocID="{A5CE0A10-58BD-46D9-A830-B004FC71B29A}" presName="fgShape" presStyleLbl="fgShp" presStyleIdx="0" presStyleCnt="1"/>
      <dgm:spPr/>
    </dgm:pt>
    <dgm:pt modelId="{AAC5E4F3-8B9D-4458-A85C-412781FAE098}" type="pres">
      <dgm:prSet presAssocID="{A5CE0A10-58BD-46D9-A830-B004FC71B29A}" presName="linComp" presStyleCnt="0"/>
      <dgm:spPr/>
    </dgm:pt>
    <dgm:pt modelId="{A80437A7-4AD6-4AFE-8DC5-F88C28CC0159}" type="pres">
      <dgm:prSet presAssocID="{194F3943-F140-45AC-8CEE-8119DB3A2891}" presName="compNode" presStyleCnt="0"/>
      <dgm:spPr/>
    </dgm:pt>
    <dgm:pt modelId="{5D2C46AE-7CD6-4AF9-A64B-9965C3E931B5}" type="pres">
      <dgm:prSet presAssocID="{194F3943-F140-45AC-8CEE-8119DB3A2891}" presName="bkgdShape" presStyleLbl="node1" presStyleIdx="0" presStyleCnt="4" custLinFactNeighborX="5125"/>
      <dgm:spPr/>
      <dgm:t>
        <a:bodyPr/>
        <a:lstStyle/>
        <a:p>
          <a:endParaRPr lang="ru-RU"/>
        </a:p>
      </dgm:t>
    </dgm:pt>
    <dgm:pt modelId="{E9283CE9-2C09-4440-99BD-3D79E5A81CBA}" type="pres">
      <dgm:prSet presAssocID="{194F3943-F140-45AC-8CEE-8119DB3A2891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3FE9DB-7384-4E47-916C-4E8E566024C4}" type="pres">
      <dgm:prSet presAssocID="{194F3943-F140-45AC-8CEE-8119DB3A2891}" presName="invisiNode" presStyleLbl="node1" presStyleIdx="0" presStyleCnt="4"/>
      <dgm:spPr/>
    </dgm:pt>
    <dgm:pt modelId="{ED95701F-4296-49DC-8A01-29194F27E38D}" type="pres">
      <dgm:prSet presAssocID="{194F3943-F140-45AC-8CEE-8119DB3A2891}" presName="imagNode" presStyleLbl="fgImgPlace1" presStyleIdx="0" presStyleCnt="4" custLinFactNeighborX="11895" custLinFactNeighborY="-6896"/>
      <dgm:spPr>
        <a:blipFill>
          <a:blip xmlns:r="http://schemas.openxmlformats.org/officeDocument/2006/relationships" r:embed="rId1" cstate="print">
            <a:extLst/>
          </a:blip>
          <a:srcRect/>
          <a:stretch>
            <a:fillRect l="-19000" r="-19000"/>
          </a:stretch>
        </a:blipFill>
      </dgm:spPr>
    </dgm:pt>
    <dgm:pt modelId="{A95A9900-62EE-4E06-A8FD-FDDCABC48AB4}" type="pres">
      <dgm:prSet presAssocID="{1303A333-670E-415B-8300-7269D8C940D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59D6947-DEBC-4B59-A13E-2696007075DC}" type="pres">
      <dgm:prSet presAssocID="{D73D0313-1C08-4591-8993-0B6167A4B925}" presName="compNode" presStyleCnt="0"/>
      <dgm:spPr/>
    </dgm:pt>
    <dgm:pt modelId="{DA568EEE-E143-4960-9EDA-13E9A43761DE}" type="pres">
      <dgm:prSet presAssocID="{D73D0313-1C08-4591-8993-0B6167A4B925}" presName="bkgdShape" presStyleLbl="node1" presStyleIdx="1" presStyleCnt="4" custLinFactNeighborX="3449"/>
      <dgm:spPr/>
      <dgm:t>
        <a:bodyPr/>
        <a:lstStyle/>
        <a:p>
          <a:endParaRPr lang="ru-RU"/>
        </a:p>
      </dgm:t>
    </dgm:pt>
    <dgm:pt modelId="{A867B60B-9148-4FB8-966F-8F549C01BAA1}" type="pres">
      <dgm:prSet presAssocID="{D73D0313-1C08-4591-8993-0B6167A4B925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FDCCEB-3C03-4D92-8DA9-CFFE4792DE61}" type="pres">
      <dgm:prSet presAssocID="{D73D0313-1C08-4591-8993-0B6167A4B925}" presName="invisiNode" presStyleLbl="node1" presStyleIdx="1" presStyleCnt="4"/>
      <dgm:spPr/>
    </dgm:pt>
    <dgm:pt modelId="{6F892044-70E9-4154-A4CF-4572A58076AB}" type="pres">
      <dgm:prSet presAssocID="{D73D0313-1C08-4591-8993-0B6167A4B925}" presName="imagNode" presStyleLbl="fgImgPlace1" presStyleIdx="1" presStyleCnt="4" custLinFactNeighborX="7536" custLinFactNeighborY="-5652"/>
      <dgm:spPr>
        <a:blipFill>
          <a:blip xmlns:r="http://schemas.openxmlformats.org/officeDocument/2006/relationships" r:embed="rId2" cstate="print">
            <a:extLst/>
          </a:blip>
          <a:srcRect/>
          <a:stretch>
            <a:fillRect l="-83000" r="-83000"/>
          </a:stretch>
        </a:blipFill>
      </dgm:spPr>
    </dgm:pt>
    <dgm:pt modelId="{D6C708CA-64A2-4EFC-8E4A-459A515C9AA5}" type="pres">
      <dgm:prSet presAssocID="{79F8DA2F-73D6-4779-9472-F26A024F57A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FA377C1-67C1-4009-9C92-81428C5FE5D9}" type="pres">
      <dgm:prSet presAssocID="{CC8EADE5-1224-4B7F-9BFE-063A6A29506A}" presName="compNode" presStyleCnt="0"/>
      <dgm:spPr/>
    </dgm:pt>
    <dgm:pt modelId="{9FFEFC5C-774E-4234-9BDA-8B872808A743}" type="pres">
      <dgm:prSet presAssocID="{CC8EADE5-1224-4B7F-9BFE-063A6A29506A}" presName="bkgdShape" presStyleLbl="node1" presStyleIdx="2" presStyleCnt="4" custLinFactNeighborX="1772"/>
      <dgm:spPr/>
      <dgm:t>
        <a:bodyPr/>
        <a:lstStyle/>
        <a:p>
          <a:endParaRPr lang="ru-RU"/>
        </a:p>
      </dgm:t>
    </dgm:pt>
    <dgm:pt modelId="{B40B1A19-72DF-4DA3-9352-82C850A46053}" type="pres">
      <dgm:prSet presAssocID="{CC8EADE5-1224-4B7F-9BFE-063A6A29506A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659ADB-E9F5-45B3-85BC-CC4FBC3E55E2}" type="pres">
      <dgm:prSet presAssocID="{CC8EADE5-1224-4B7F-9BFE-063A6A29506A}" presName="invisiNode" presStyleLbl="node1" presStyleIdx="2" presStyleCnt="4"/>
      <dgm:spPr/>
    </dgm:pt>
    <dgm:pt modelId="{A9BE72C8-E72C-4B17-9A02-21825E6A2E03}" type="pres">
      <dgm:prSet presAssocID="{CC8EADE5-1224-4B7F-9BFE-063A6A29506A}" presName="imagNode" presStyleLbl="fgImgPlace1" presStyleIdx="2" presStyleCnt="4"/>
      <dgm:spPr>
        <a:blipFill>
          <a:blip xmlns:r="http://schemas.openxmlformats.org/officeDocument/2006/relationships" r:embed="rId3" cstate="print">
            <a:extLst/>
          </a:blip>
          <a:srcRect/>
          <a:stretch>
            <a:fillRect l="-17000" r="-17000"/>
          </a:stretch>
        </a:blipFill>
      </dgm:spPr>
    </dgm:pt>
    <dgm:pt modelId="{821CCBE9-131E-40DC-92AF-7CFF1A997A75}" type="pres">
      <dgm:prSet presAssocID="{01A6833E-2AEB-4BBC-A28E-AD141239B0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6E70F6F-8C7F-45D8-9CE9-C2225206E21E}" type="pres">
      <dgm:prSet presAssocID="{9EA85AE0-E159-407C-9D47-3281605AAC16}" presName="compNode" presStyleCnt="0"/>
      <dgm:spPr/>
    </dgm:pt>
    <dgm:pt modelId="{C09923E6-4AEB-45F4-84E1-50CC187AF909}" type="pres">
      <dgm:prSet presAssocID="{9EA85AE0-E159-407C-9D47-3281605AAC16}" presName="bkgdShape" presStyleLbl="node1" presStyleIdx="3" presStyleCnt="4"/>
      <dgm:spPr/>
      <dgm:t>
        <a:bodyPr/>
        <a:lstStyle/>
        <a:p>
          <a:endParaRPr lang="ru-RU"/>
        </a:p>
      </dgm:t>
    </dgm:pt>
    <dgm:pt modelId="{E48D0E0E-CFCB-4980-9FBD-BB754B1CF448}" type="pres">
      <dgm:prSet presAssocID="{9EA85AE0-E159-407C-9D47-3281605AAC16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65D9FC-D196-4021-8F28-E27928916F1E}" type="pres">
      <dgm:prSet presAssocID="{9EA85AE0-E159-407C-9D47-3281605AAC16}" presName="invisiNode" presStyleLbl="node1" presStyleIdx="3" presStyleCnt="4"/>
      <dgm:spPr/>
    </dgm:pt>
    <dgm:pt modelId="{8F6754DD-82BA-48B5-914D-58C2B27EF8F9}" type="pres">
      <dgm:prSet presAssocID="{9EA85AE0-E159-407C-9D47-3281605AAC16}" presName="imagNode" presStyleLbl="fgImgPlace1" presStyleIdx="3" presStyleCnt="4"/>
      <dgm:spPr>
        <a:blipFill>
          <a:blip xmlns:r="http://schemas.openxmlformats.org/officeDocument/2006/relationships" r:embed="rId4" cstate="print">
            <a:extLst/>
          </a:blip>
          <a:srcRect/>
          <a:stretch>
            <a:fillRect l="-24000" r="-24000"/>
          </a:stretch>
        </a:blipFill>
      </dgm:spPr>
    </dgm:pt>
  </dgm:ptLst>
  <dgm:cxnLst>
    <dgm:cxn modelId="{F27402BA-67B1-435B-8ED5-C18945083659}" srcId="{A5CE0A10-58BD-46D9-A830-B004FC71B29A}" destId="{CC8EADE5-1224-4B7F-9BFE-063A6A29506A}" srcOrd="2" destOrd="0" parTransId="{CE33ACE9-83C1-49C4-9263-39F6E20D8D8B}" sibTransId="{01A6833E-2AEB-4BBC-A28E-AD141239B049}"/>
    <dgm:cxn modelId="{35EFC5D0-34AC-4517-8F06-7C7CB7D14B6C}" type="presOf" srcId="{194F3943-F140-45AC-8CEE-8119DB3A2891}" destId="{5D2C46AE-7CD6-4AF9-A64B-9965C3E931B5}" srcOrd="0" destOrd="0" presId="urn:microsoft.com/office/officeart/2005/8/layout/hList7#1"/>
    <dgm:cxn modelId="{0D7D1A85-3466-4888-A5A3-0968F18AAF44}" srcId="{A5CE0A10-58BD-46D9-A830-B004FC71B29A}" destId="{D73D0313-1C08-4591-8993-0B6167A4B925}" srcOrd="1" destOrd="0" parTransId="{6E15E1EE-7E5B-437B-9366-6BB3CEBC3409}" sibTransId="{79F8DA2F-73D6-4779-9472-F26A024F57A0}"/>
    <dgm:cxn modelId="{82544C5F-D6AF-4ADF-AE54-CB9CF96234C1}" type="presOf" srcId="{CC8EADE5-1224-4B7F-9BFE-063A6A29506A}" destId="{B40B1A19-72DF-4DA3-9352-82C850A46053}" srcOrd="1" destOrd="0" presId="urn:microsoft.com/office/officeart/2005/8/layout/hList7#1"/>
    <dgm:cxn modelId="{4B5D18A2-2E45-4E80-9A5A-42AE70E15383}" type="presOf" srcId="{9EA85AE0-E159-407C-9D47-3281605AAC16}" destId="{C09923E6-4AEB-45F4-84E1-50CC187AF909}" srcOrd="0" destOrd="0" presId="urn:microsoft.com/office/officeart/2005/8/layout/hList7#1"/>
    <dgm:cxn modelId="{2E82F795-E96A-46FA-B566-BC3589E019DB}" type="presOf" srcId="{194F3943-F140-45AC-8CEE-8119DB3A2891}" destId="{E9283CE9-2C09-4440-99BD-3D79E5A81CBA}" srcOrd="1" destOrd="0" presId="urn:microsoft.com/office/officeart/2005/8/layout/hList7#1"/>
    <dgm:cxn modelId="{3BD98E55-FA8C-49A3-8624-20AA5747D055}" srcId="{A5CE0A10-58BD-46D9-A830-B004FC71B29A}" destId="{9EA85AE0-E159-407C-9D47-3281605AAC16}" srcOrd="3" destOrd="0" parTransId="{FEA93DBA-CBC8-4CFF-B3F2-72CCDF5C435E}" sibTransId="{6F5497F3-018A-4B39-89B0-837D0E509DE5}"/>
    <dgm:cxn modelId="{AEB394DF-0AF6-47A5-BC7E-891F266278D5}" type="presOf" srcId="{D73D0313-1C08-4591-8993-0B6167A4B925}" destId="{A867B60B-9148-4FB8-966F-8F549C01BAA1}" srcOrd="1" destOrd="0" presId="urn:microsoft.com/office/officeart/2005/8/layout/hList7#1"/>
    <dgm:cxn modelId="{08E1C5E5-88D4-400D-A6EA-AE34508C65F3}" type="presOf" srcId="{A5CE0A10-58BD-46D9-A830-B004FC71B29A}" destId="{85A989EC-B848-4A6F-8B3F-F27575DDD3DE}" srcOrd="0" destOrd="0" presId="urn:microsoft.com/office/officeart/2005/8/layout/hList7#1"/>
    <dgm:cxn modelId="{D816D54B-FED2-45C2-BCCC-0AB02991EEC7}" type="presOf" srcId="{1303A333-670E-415B-8300-7269D8C940D8}" destId="{A95A9900-62EE-4E06-A8FD-FDDCABC48AB4}" srcOrd="0" destOrd="0" presId="urn:microsoft.com/office/officeart/2005/8/layout/hList7#1"/>
    <dgm:cxn modelId="{147CEF2E-AFC9-43E0-BF7D-FD0A5C11DC98}" type="presOf" srcId="{01A6833E-2AEB-4BBC-A28E-AD141239B049}" destId="{821CCBE9-131E-40DC-92AF-7CFF1A997A75}" srcOrd="0" destOrd="0" presId="urn:microsoft.com/office/officeart/2005/8/layout/hList7#1"/>
    <dgm:cxn modelId="{439C5242-E511-433F-861F-1BAD3E7E4FB4}" type="presOf" srcId="{9EA85AE0-E159-407C-9D47-3281605AAC16}" destId="{E48D0E0E-CFCB-4980-9FBD-BB754B1CF448}" srcOrd="1" destOrd="0" presId="urn:microsoft.com/office/officeart/2005/8/layout/hList7#1"/>
    <dgm:cxn modelId="{6A92DEE3-95C3-4BE5-A23D-B7D6051A0DB6}" type="presOf" srcId="{D73D0313-1C08-4591-8993-0B6167A4B925}" destId="{DA568EEE-E143-4960-9EDA-13E9A43761DE}" srcOrd="0" destOrd="0" presId="urn:microsoft.com/office/officeart/2005/8/layout/hList7#1"/>
    <dgm:cxn modelId="{F4977E58-AB9E-4AF8-ADE8-38BA2ED1A96E}" type="presOf" srcId="{CC8EADE5-1224-4B7F-9BFE-063A6A29506A}" destId="{9FFEFC5C-774E-4234-9BDA-8B872808A743}" srcOrd="0" destOrd="0" presId="urn:microsoft.com/office/officeart/2005/8/layout/hList7#1"/>
    <dgm:cxn modelId="{5B86E5AB-12ED-4AC3-BE31-B199FCFF4CCA}" srcId="{A5CE0A10-58BD-46D9-A830-B004FC71B29A}" destId="{194F3943-F140-45AC-8CEE-8119DB3A2891}" srcOrd="0" destOrd="0" parTransId="{319E26E4-95D4-4C4E-A2E8-C58657E6FFF9}" sibTransId="{1303A333-670E-415B-8300-7269D8C940D8}"/>
    <dgm:cxn modelId="{74969742-F322-44D0-9A86-05F668711935}" type="presOf" srcId="{79F8DA2F-73D6-4779-9472-F26A024F57A0}" destId="{D6C708CA-64A2-4EFC-8E4A-459A515C9AA5}" srcOrd="0" destOrd="0" presId="urn:microsoft.com/office/officeart/2005/8/layout/hList7#1"/>
    <dgm:cxn modelId="{DCC505E0-FA96-47EF-9F02-C2532F4611C8}" type="presParOf" srcId="{85A989EC-B848-4A6F-8B3F-F27575DDD3DE}" destId="{E2B958B6-DD18-4DFD-9DE3-ABA36093A301}" srcOrd="0" destOrd="0" presId="urn:microsoft.com/office/officeart/2005/8/layout/hList7#1"/>
    <dgm:cxn modelId="{0E04D77C-5A95-4DDC-84AE-264FA2C8BD18}" type="presParOf" srcId="{85A989EC-B848-4A6F-8B3F-F27575DDD3DE}" destId="{AAC5E4F3-8B9D-4458-A85C-412781FAE098}" srcOrd="1" destOrd="0" presId="urn:microsoft.com/office/officeart/2005/8/layout/hList7#1"/>
    <dgm:cxn modelId="{1A877869-65F2-4D23-AB4D-372FAFC71B30}" type="presParOf" srcId="{AAC5E4F3-8B9D-4458-A85C-412781FAE098}" destId="{A80437A7-4AD6-4AFE-8DC5-F88C28CC0159}" srcOrd="0" destOrd="0" presId="urn:microsoft.com/office/officeart/2005/8/layout/hList7#1"/>
    <dgm:cxn modelId="{F21CE27A-E5A4-4B93-8F87-D07C870158BA}" type="presParOf" srcId="{A80437A7-4AD6-4AFE-8DC5-F88C28CC0159}" destId="{5D2C46AE-7CD6-4AF9-A64B-9965C3E931B5}" srcOrd="0" destOrd="0" presId="urn:microsoft.com/office/officeart/2005/8/layout/hList7#1"/>
    <dgm:cxn modelId="{53BD1FB4-A1FA-4A78-B9A7-4AC0733D2A57}" type="presParOf" srcId="{A80437A7-4AD6-4AFE-8DC5-F88C28CC0159}" destId="{E9283CE9-2C09-4440-99BD-3D79E5A81CBA}" srcOrd="1" destOrd="0" presId="urn:microsoft.com/office/officeart/2005/8/layout/hList7#1"/>
    <dgm:cxn modelId="{5E40761A-98AF-48D2-AD00-72BC986D4EFB}" type="presParOf" srcId="{A80437A7-4AD6-4AFE-8DC5-F88C28CC0159}" destId="{0F3FE9DB-7384-4E47-916C-4E8E566024C4}" srcOrd="2" destOrd="0" presId="urn:microsoft.com/office/officeart/2005/8/layout/hList7#1"/>
    <dgm:cxn modelId="{8094F4D7-BD57-4887-80B5-0D80889F2B06}" type="presParOf" srcId="{A80437A7-4AD6-4AFE-8DC5-F88C28CC0159}" destId="{ED95701F-4296-49DC-8A01-29194F27E38D}" srcOrd="3" destOrd="0" presId="urn:microsoft.com/office/officeart/2005/8/layout/hList7#1"/>
    <dgm:cxn modelId="{57D213D6-665C-4731-8CF4-349FEF057864}" type="presParOf" srcId="{AAC5E4F3-8B9D-4458-A85C-412781FAE098}" destId="{A95A9900-62EE-4E06-A8FD-FDDCABC48AB4}" srcOrd="1" destOrd="0" presId="urn:microsoft.com/office/officeart/2005/8/layout/hList7#1"/>
    <dgm:cxn modelId="{786D0604-CAA9-4A59-AEA0-62A6D8198E87}" type="presParOf" srcId="{AAC5E4F3-8B9D-4458-A85C-412781FAE098}" destId="{659D6947-DEBC-4B59-A13E-2696007075DC}" srcOrd="2" destOrd="0" presId="urn:microsoft.com/office/officeart/2005/8/layout/hList7#1"/>
    <dgm:cxn modelId="{4DB8836D-3B47-4B13-A18B-62208268240E}" type="presParOf" srcId="{659D6947-DEBC-4B59-A13E-2696007075DC}" destId="{DA568EEE-E143-4960-9EDA-13E9A43761DE}" srcOrd="0" destOrd="0" presId="urn:microsoft.com/office/officeart/2005/8/layout/hList7#1"/>
    <dgm:cxn modelId="{0A34466B-F43D-408F-B51D-BFD4B6414896}" type="presParOf" srcId="{659D6947-DEBC-4B59-A13E-2696007075DC}" destId="{A867B60B-9148-4FB8-966F-8F549C01BAA1}" srcOrd="1" destOrd="0" presId="urn:microsoft.com/office/officeart/2005/8/layout/hList7#1"/>
    <dgm:cxn modelId="{F609307B-E5B4-4A2F-917A-98C40CB93C75}" type="presParOf" srcId="{659D6947-DEBC-4B59-A13E-2696007075DC}" destId="{F8FDCCEB-3C03-4D92-8DA9-CFFE4792DE61}" srcOrd="2" destOrd="0" presId="urn:microsoft.com/office/officeart/2005/8/layout/hList7#1"/>
    <dgm:cxn modelId="{27F997CF-2D6F-47FB-873A-CD22069C630D}" type="presParOf" srcId="{659D6947-DEBC-4B59-A13E-2696007075DC}" destId="{6F892044-70E9-4154-A4CF-4572A58076AB}" srcOrd="3" destOrd="0" presId="urn:microsoft.com/office/officeart/2005/8/layout/hList7#1"/>
    <dgm:cxn modelId="{F1FB8137-312B-4B15-8E52-532C1AC848C2}" type="presParOf" srcId="{AAC5E4F3-8B9D-4458-A85C-412781FAE098}" destId="{D6C708CA-64A2-4EFC-8E4A-459A515C9AA5}" srcOrd="3" destOrd="0" presId="urn:microsoft.com/office/officeart/2005/8/layout/hList7#1"/>
    <dgm:cxn modelId="{69FF5E7A-CBF5-49A6-A522-13F6CDDB3C56}" type="presParOf" srcId="{AAC5E4F3-8B9D-4458-A85C-412781FAE098}" destId="{CFA377C1-67C1-4009-9C92-81428C5FE5D9}" srcOrd="4" destOrd="0" presId="urn:microsoft.com/office/officeart/2005/8/layout/hList7#1"/>
    <dgm:cxn modelId="{4A3CAFA8-1B5F-4992-B18A-D304D29EE56F}" type="presParOf" srcId="{CFA377C1-67C1-4009-9C92-81428C5FE5D9}" destId="{9FFEFC5C-774E-4234-9BDA-8B872808A743}" srcOrd="0" destOrd="0" presId="urn:microsoft.com/office/officeart/2005/8/layout/hList7#1"/>
    <dgm:cxn modelId="{89232AC0-A28E-477E-951D-EA0C8B13E9E0}" type="presParOf" srcId="{CFA377C1-67C1-4009-9C92-81428C5FE5D9}" destId="{B40B1A19-72DF-4DA3-9352-82C850A46053}" srcOrd="1" destOrd="0" presId="urn:microsoft.com/office/officeart/2005/8/layout/hList7#1"/>
    <dgm:cxn modelId="{126EE67B-EB96-465B-99D3-661A0C486CF0}" type="presParOf" srcId="{CFA377C1-67C1-4009-9C92-81428C5FE5D9}" destId="{47659ADB-E9F5-45B3-85BC-CC4FBC3E55E2}" srcOrd="2" destOrd="0" presId="urn:microsoft.com/office/officeart/2005/8/layout/hList7#1"/>
    <dgm:cxn modelId="{6BFAB4EC-CFE2-4369-B95B-DC90EA54DAE7}" type="presParOf" srcId="{CFA377C1-67C1-4009-9C92-81428C5FE5D9}" destId="{A9BE72C8-E72C-4B17-9A02-21825E6A2E03}" srcOrd="3" destOrd="0" presId="urn:microsoft.com/office/officeart/2005/8/layout/hList7#1"/>
    <dgm:cxn modelId="{338D49AD-8945-49B0-86DF-F6C62EAA3F29}" type="presParOf" srcId="{AAC5E4F3-8B9D-4458-A85C-412781FAE098}" destId="{821CCBE9-131E-40DC-92AF-7CFF1A997A75}" srcOrd="5" destOrd="0" presId="urn:microsoft.com/office/officeart/2005/8/layout/hList7#1"/>
    <dgm:cxn modelId="{AED8AECC-A515-43F0-82BF-D991955B1348}" type="presParOf" srcId="{AAC5E4F3-8B9D-4458-A85C-412781FAE098}" destId="{06E70F6F-8C7F-45D8-9CE9-C2225206E21E}" srcOrd="6" destOrd="0" presId="urn:microsoft.com/office/officeart/2005/8/layout/hList7#1"/>
    <dgm:cxn modelId="{161B78F0-BBBB-4898-8A1F-AB380944CE3A}" type="presParOf" srcId="{06E70F6F-8C7F-45D8-9CE9-C2225206E21E}" destId="{C09923E6-4AEB-45F4-84E1-50CC187AF909}" srcOrd="0" destOrd="0" presId="urn:microsoft.com/office/officeart/2005/8/layout/hList7#1"/>
    <dgm:cxn modelId="{569EE39A-2102-4DE2-95C1-2A5AE7A40FB3}" type="presParOf" srcId="{06E70F6F-8C7F-45D8-9CE9-C2225206E21E}" destId="{E48D0E0E-CFCB-4980-9FBD-BB754B1CF448}" srcOrd="1" destOrd="0" presId="urn:microsoft.com/office/officeart/2005/8/layout/hList7#1"/>
    <dgm:cxn modelId="{7DE251DF-9A02-40D6-B537-2447E0D330DA}" type="presParOf" srcId="{06E70F6F-8C7F-45D8-9CE9-C2225206E21E}" destId="{6465D9FC-D196-4021-8F28-E27928916F1E}" srcOrd="2" destOrd="0" presId="urn:microsoft.com/office/officeart/2005/8/layout/hList7#1"/>
    <dgm:cxn modelId="{267E6BAC-8932-400B-AD1D-04C892ADC2F6}" type="presParOf" srcId="{06E70F6F-8C7F-45D8-9CE9-C2225206E21E}" destId="{8F6754DD-82BA-48B5-914D-58C2B27EF8F9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D9EFA46-EE1C-4C89-8B77-8ABFBC8AB599}" type="doc">
      <dgm:prSet loTypeId="urn:microsoft.com/office/officeart/2005/8/layout/hProcess7#3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7585CF2-C1EC-4161-8DFB-A65E1DB5EF71}">
      <dgm:prSet phldrT="[Текст]" custT="1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F93D49-FD0A-4CD4-A42B-C282AC65259B}" type="parTrans" cxnId="{50466E86-EB92-4610-96A7-A001CABAF8D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194035-64C9-4FD7-A447-4E8F84F94A3B}" type="sibTrans" cxnId="{50466E86-EB92-4610-96A7-A001CABAF8D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0E0B1E-0D66-4947-B58C-5D51EDD635E2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Стоимость обучения 1 ребенка за счет средств бюджета составила 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76,4 тыс.руб. в год 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6,4 тыс.руб. в месяц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6B8672-A5BB-462B-A509-67B40358B70D}" type="parTrans" cxnId="{D5646CA4-576B-416F-A455-B0E2132C492D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7720B7-4889-48A1-B977-E176F3AB5F65}" type="sibTrans" cxnId="{D5646CA4-576B-416F-A455-B0E2132C492D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D8DA5B-932C-4E8F-AC59-4696DB465384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E87359-581F-48CF-8B0E-AC15E9C573D3}" type="parTrans" cxnId="{333B45F6-F019-4FAF-AC8B-672FA7B056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B8F85C-8A6E-4E8C-9674-01724FA087D5}" type="sibTrans" cxnId="{333B45F6-F019-4FAF-AC8B-672FA7B056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5A7E70-6992-46CE-A28D-BE0FC9E37BB6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Плата за получение ребенком дополнительного образования в муниципальных учреждениях дополнительного образования спортивной направленности  с родителей не взымалась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94C443-51C9-43E2-ABA1-8197E45E928D}" type="parTrans" cxnId="{CB0EE772-3B60-4B10-B28A-082BC72D123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28F646-0E8C-4081-AC97-5D1A021314B3}" type="sibTrans" cxnId="{CB0EE772-3B60-4B10-B28A-082BC72D123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261124-7F28-4B94-9E29-A12550AE424C}">
      <dgm:prSet phldrT="[Текст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095651-F487-4CD6-897A-9F5C4C2EE692}" type="parTrans" cxnId="{BC9FBCF1-C981-4461-9131-A93616C4BB61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479180-7625-42A7-BC9F-21840DF19709}" type="sibTrans" cxnId="{BC9FBCF1-C981-4461-9131-A93616C4BB61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F92CD2-C6A4-4AB6-9F3E-E423E68B36D9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Добровольные пожертвования физических и юридических лиц поступили на счета учреждений в сумме 11,3 млн.руб. и были направлены на уставную деятельность, в том числе на укрепление МТБ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4A4294-A5D7-4561-B13A-DAB954D43E97}" type="parTrans" cxnId="{7AA22894-4971-4CAE-8E02-CC0F141BFA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1FC007-0DC1-4EC9-9BB6-4F438821C3A3}" type="sibTrans" cxnId="{7AA22894-4971-4CAE-8E02-CC0F141BFA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B4E648-AC93-4EFD-BAA3-F235146B6CB3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45B4C1-2D48-4DF7-86FD-3826F40304EA}" type="parTrans" cxnId="{59A8A109-52DA-4BAC-A424-EEC952ABBA72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72B27-E42F-4B5A-B679-9CB1100720B8}" type="sibTrans" cxnId="{59A8A109-52DA-4BAC-A424-EEC952ABBA72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EDCC41-717E-4AAF-9BF0-EB342A8383C3}" type="pres">
      <dgm:prSet presAssocID="{0D9EFA46-EE1C-4C89-8B77-8ABFBC8AB59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800B45-006A-42F4-9807-3474F3A4C421}" type="pres">
      <dgm:prSet presAssocID="{17585CF2-C1EC-4161-8DFB-A65E1DB5EF71}" presName="compositeNode" presStyleCnt="0">
        <dgm:presLayoutVars>
          <dgm:bulletEnabled val="1"/>
        </dgm:presLayoutVars>
      </dgm:prSet>
      <dgm:spPr/>
    </dgm:pt>
    <dgm:pt modelId="{0D4C9EDB-0F5C-433B-85AB-D4A405427A74}" type="pres">
      <dgm:prSet presAssocID="{17585CF2-C1EC-4161-8DFB-A65E1DB5EF71}" presName="bgRect" presStyleLbl="node1" presStyleIdx="0" presStyleCnt="4" custScaleY="113298"/>
      <dgm:spPr/>
      <dgm:t>
        <a:bodyPr/>
        <a:lstStyle/>
        <a:p>
          <a:endParaRPr lang="ru-RU"/>
        </a:p>
      </dgm:t>
    </dgm:pt>
    <dgm:pt modelId="{9967E36A-D504-46A9-B0CC-72C5CB53B8CC}" type="pres">
      <dgm:prSet presAssocID="{17585CF2-C1EC-4161-8DFB-A65E1DB5EF71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8BD715-EBB2-42A1-8CCD-168BBC2D4AD2}" type="pres">
      <dgm:prSet presAssocID="{17585CF2-C1EC-4161-8DFB-A65E1DB5EF71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EC66E2-AA7E-429E-AC24-E150B625C9E5}" type="pres">
      <dgm:prSet presAssocID="{F6194035-64C9-4FD7-A447-4E8F84F94A3B}" presName="hSp" presStyleCnt="0"/>
      <dgm:spPr/>
    </dgm:pt>
    <dgm:pt modelId="{80CD38C9-D62A-474F-9372-E4364916A5EC}" type="pres">
      <dgm:prSet presAssocID="{F6194035-64C9-4FD7-A447-4E8F84F94A3B}" presName="vProcSp" presStyleCnt="0"/>
      <dgm:spPr/>
    </dgm:pt>
    <dgm:pt modelId="{8D5E7555-572D-4F14-8294-B04E8C04B98B}" type="pres">
      <dgm:prSet presAssocID="{F6194035-64C9-4FD7-A447-4E8F84F94A3B}" presName="vSp1" presStyleCnt="0"/>
      <dgm:spPr/>
    </dgm:pt>
    <dgm:pt modelId="{3A0B3B3B-8C38-4288-8085-045A45C50E92}" type="pres">
      <dgm:prSet presAssocID="{F6194035-64C9-4FD7-A447-4E8F84F94A3B}" presName="simulatedConn" presStyleLbl="solidFgAcc1" presStyleIdx="0" presStyleCnt="3"/>
      <dgm:spPr/>
    </dgm:pt>
    <dgm:pt modelId="{7FAF8C93-58F3-4C19-A4BE-962357AFBC5D}" type="pres">
      <dgm:prSet presAssocID="{F6194035-64C9-4FD7-A447-4E8F84F94A3B}" presName="vSp2" presStyleCnt="0"/>
      <dgm:spPr/>
    </dgm:pt>
    <dgm:pt modelId="{EFB079C1-C701-4FF4-B090-DAF754E9C7EB}" type="pres">
      <dgm:prSet presAssocID="{F6194035-64C9-4FD7-A447-4E8F84F94A3B}" presName="sibTrans" presStyleCnt="0"/>
      <dgm:spPr/>
    </dgm:pt>
    <dgm:pt modelId="{06A8668F-2FEC-40FE-90D9-FF4A0B62658A}" type="pres">
      <dgm:prSet presAssocID="{88D8DA5B-932C-4E8F-AC59-4696DB465384}" presName="compositeNode" presStyleCnt="0">
        <dgm:presLayoutVars>
          <dgm:bulletEnabled val="1"/>
        </dgm:presLayoutVars>
      </dgm:prSet>
      <dgm:spPr/>
    </dgm:pt>
    <dgm:pt modelId="{A5DD36AE-AEA1-4ED7-8E66-FD23E4963327}" type="pres">
      <dgm:prSet presAssocID="{88D8DA5B-932C-4E8F-AC59-4696DB465384}" presName="bgRect" presStyleLbl="node1" presStyleIdx="1" presStyleCnt="4" custScaleY="114899"/>
      <dgm:spPr/>
      <dgm:t>
        <a:bodyPr/>
        <a:lstStyle/>
        <a:p>
          <a:endParaRPr lang="ru-RU"/>
        </a:p>
      </dgm:t>
    </dgm:pt>
    <dgm:pt modelId="{80C144C0-176A-41B3-B6DC-9C6AA7EE0299}" type="pres">
      <dgm:prSet presAssocID="{88D8DA5B-932C-4E8F-AC59-4696DB465384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4011A2-7A8E-462E-B347-352F78D95938}" type="pres">
      <dgm:prSet presAssocID="{88D8DA5B-932C-4E8F-AC59-4696DB465384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3ABD19-497F-46A2-8AA0-AB96D46A9F46}" type="pres">
      <dgm:prSet presAssocID="{F3B8F85C-8A6E-4E8C-9674-01724FA087D5}" presName="hSp" presStyleCnt="0"/>
      <dgm:spPr/>
    </dgm:pt>
    <dgm:pt modelId="{F641E19E-2B3F-4DB0-805A-3E2CCE554F8E}" type="pres">
      <dgm:prSet presAssocID="{F3B8F85C-8A6E-4E8C-9674-01724FA087D5}" presName="vProcSp" presStyleCnt="0"/>
      <dgm:spPr/>
    </dgm:pt>
    <dgm:pt modelId="{D9C20364-A397-4994-829A-99205C435C98}" type="pres">
      <dgm:prSet presAssocID="{F3B8F85C-8A6E-4E8C-9674-01724FA087D5}" presName="vSp1" presStyleCnt="0"/>
      <dgm:spPr/>
    </dgm:pt>
    <dgm:pt modelId="{EE9B6B4F-90AA-4D7E-8DA9-84AF00EEB605}" type="pres">
      <dgm:prSet presAssocID="{F3B8F85C-8A6E-4E8C-9674-01724FA087D5}" presName="simulatedConn" presStyleLbl="solidFgAcc1" presStyleIdx="1" presStyleCnt="3"/>
      <dgm:spPr/>
    </dgm:pt>
    <dgm:pt modelId="{302BBF90-1F69-457F-A5C2-0AEB8AAC9CE6}" type="pres">
      <dgm:prSet presAssocID="{F3B8F85C-8A6E-4E8C-9674-01724FA087D5}" presName="vSp2" presStyleCnt="0"/>
      <dgm:spPr/>
    </dgm:pt>
    <dgm:pt modelId="{B880D4ED-0A62-4DFA-A775-97A83B6AF511}" type="pres">
      <dgm:prSet presAssocID="{F3B8F85C-8A6E-4E8C-9674-01724FA087D5}" presName="sibTrans" presStyleCnt="0"/>
      <dgm:spPr/>
    </dgm:pt>
    <dgm:pt modelId="{E7F1615D-389B-4623-9BC8-90FBA8CF3F4D}" type="pres">
      <dgm:prSet presAssocID="{A3261124-7F28-4B94-9E29-A12550AE424C}" presName="compositeNode" presStyleCnt="0">
        <dgm:presLayoutVars>
          <dgm:bulletEnabled val="1"/>
        </dgm:presLayoutVars>
      </dgm:prSet>
      <dgm:spPr/>
    </dgm:pt>
    <dgm:pt modelId="{30F60C85-AAFF-41A5-ABBD-1A2872859ACF}" type="pres">
      <dgm:prSet presAssocID="{A3261124-7F28-4B94-9E29-A12550AE424C}" presName="bgRect" presStyleLbl="node1" presStyleIdx="2" presStyleCnt="4" custScaleY="114899"/>
      <dgm:spPr/>
      <dgm:t>
        <a:bodyPr/>
        <a:lstStyle/>
        <a:p>
          <a:endParaRPr lang="ru-RU"/>
        </a:p>
      </dgm:t>
    </dgm:pt>
    <dgm:pt modelId="{C6FD839C-E45A-464F-970C-3C486B4418A9}" type="pres">
      <dgm:prSet presAssocID="{A3261124-7F28-4B94-9E29-A12550AE424C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972173-5461-4963-BBE5-946446371B58}" type="pres">
      <dgm:prSet presAssocID="{A3261124-7F28-4B94-9E29-A12550AE424C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099431-62A4-498C-9E41-145C3815E510}" type="pres">
      <dgm:prSet presAssocID="{99479180-7625-42A7-BC9F-21840DF19709}" presName="hSp" presStyleCnt="0"/>
      <dgm:spPr/>
    </dgm:pt>
    <dgm:pt modelId="{E3B92A67-93DC-44BF-9E59-A214C404AB2C}" type="pres">
      <dgm:prSet presAssocID="{99479180-7625-42A7-BC9F-21840DF19709}" presName="vProcSp" presStyleCnt="0"/>
      <dgm:spPr/>
    </dgm:pt>
    <dgm:pt modelId="{77E1ECAD-CA47-4317-82D3-55A5B8F0933A}" type="pres">
      <dgm:prSet presAssocID="{99479180-7625-42A7-BC9F-21840DF19709}" presName="vSp1" presStyleCnt="0"/>
      <dgm:spPr/>
    </dgm:pt>
    <dgm:pt modelId="{7B2F48A6-8A1C-488B-8AAC-DEEF9BE2F3CB}" type="pres">
      <dgm:prSet presAssocID="{99479180-7625-42A7-BC9F-21840DF19709}" presName="simulatedConn" presStyleLbl="solidFgAcc1" presStyleIdx="2" presStyleCnt="3"/>
      <dgm:spPr/>
    </dgm:pt>
    <dgm:pt modelId="{044EF81D-027C-42DE-AAA7-0CE86F54DA14}" type="pres">
      <dgm:prSet presAssocID="{99479180-7625-42A7-BC9F-21840DF19709}" presName="vSp2" presStyleCnt="0"/>
      <dgm:spPr/>
    </dgm:pt>
    <dgm:pt modelId="{F4C16CB4-4102-42CB-A047-46334547A7D8}" type="pres">
      <dgm:prSet presAssocID="{99479180-7625-42A7-BC9F-21840DF19709}" presName="sibTrans" presStyleCnt="0"/>
      <dgm:spPr/>
    </dgm:pt>
    <dgm:pt modelId="{4437C78F-67FC-4A47-9DC2-6B9E2A673605}" type="pres">
      <dgm:prSet presAssocID="{85B4E648-AC93-4EFD-BAA3-F235146B6CB3}" presName="compositeNode" presStyleCnt="0">
        <dgm:presLayoutVars>
          <dgm:bulletEnabled val="1"/>
        </dgm:presLayoutVars>
      </dgm:prSet>
      <dgm:spPr/>
    </dgm:pt>
    <dgm:pt modelId="{A9059457-3DE2-4524-B617-535001AA2726}" type="pres">
      <dgm:prSet presAssocID="{85B4E648-AC93-4EFD-BAA3-F235146B6CB3}" presName="bgRect" presStyleLbl="node1" presStyleIdx="3" presStyleCnt="4" custScaleY="113298"/>
      <dgm:spPr/>
      <dgm:t>
        <a:bodyPr/>
        <a:lstStyle/>
        <a:p>
          <a:endParaRPr lang="ru-RU"/>
        </a:p>
      </dgm:t>
    </dgm:pt>
    <dgm:pt modelId="{3B4E8D39-E484-4FAC-A158-88AB6A43F5AF}" type="pres">
      <dgm:prSet presAssocID="{85B4E648-AC93-4EFD-BAA3-F235146B6CB3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67640A-C30C-4B0C-855B-5A17CC07CF43}" type="presOf" srcId="{865A7E70-6992-46CE-A28D-BE0FC9E37BB6}" destId="{AE4011A2-7A8E-462E-B347-352F78D95938}" srcOrd="0" destOrd="0" presId="urn:microsoft.com/office/officeart/2005/8/layout/hProcess7#3"/>
    <dgm:cxn modelId="{2C30A0E2-5120-4AD6-806C-65D47A9DB717}" type="presOf" srcId="{85B4E648-AC93-4EFD-BAA3-F235146B6CB3}" destId="{3B4E8D39-E484-4FAC-A158-88AB6A43F5AF}" srcOrd="1" destOrd="0" presId="urn:microsoft.com/office/officeart/2005/8/layout/hProcess7#3"/>
    <dgm:cxn modelId="{E05AEDC7-C8BF-4566-9476-0CCE2918B295}" type="presOf" srcId="{D1F92CD2-C6A4-4AB6-9F3E-E423E68B36D9}" destId="{C4972173-5461-4963-BBE5-946446371B58}" srcOrd="0" destOrd="0" presId="urn:microsoft.com/office/officeart/2005/8/layout/hProcess7#3"/>
    <dgm:cxn modelId="{CF943D42-99D2-450A-8D0C-32541ECD32A0}" type="presOf" srcId="{A3261124-7F28-4B94-9E29-A12550AE424C}" destId="{C6FD839C-E45A-464F-970C-3C486B4418A9}" srcOrd="1" destOrd="0" presId="urn:microsoft.com/office/officeart/2005/8/layout/hProcess7#3"/>
    <dgm:cxn modelId="{81396B37-BC87-49E3-B879-3FB594071913}" type="presOf" srcId="{A3261124-7F28-4B94-9E29-A12550AE424C}" destId="{30F60C85-AAFF-41A5-ABBD-1A2872859ACF}" srcOrd="0" destOrd="0" presId="urn:microsoft.com/office/officeart/2005/8/layout/hProcess7#3"/>
    <dgm:cxn modelId="{333B45F6-F019-4FAF-AC8B-672FA7B05613}" srcId="{0D9EFA46-EE1C-4C89-8B77-8ABFBC8AB599}" destId="{88D8DA5B-932C-4E8F-AC59-4696DB465384}" srcOrd="1" destOrd="0" parTransId="{23E87359-581F-48CF-8B0E-AC15E9C573D3}" sibTransId="{F3B8F85C-8A6E-4E8C-9674-01724FA087D5}"/>
    <dgm:cxn modelId="{59A8A109-52DA-4BAC-A424-EEC952ABBA72}" srcId="{0D9EFA46-EE1C-4C89-8B77-8ABFBC8AB599}" destId="{85B4E648-AC93-4EFD-BAA3-F235146B6CB3}" srcOrd="3" destOrd="0" parTransId="{CB45B4C1-2D48-4DF7-86FD-3826F40304EA}" sibTransId="{FED72B27-E42F-4B5A-B679-9CB1100720B8}"/>
    <dgm:cxn modelId="{726797FD-0692-4EF2-8936-DD5F9314AC50}" type="presOf" srcId="{17585CF2-C1EC-4161-8DFB-A65E1DB5EF71}" destId="{9967E36A-D504-46A9-B0CC-72C5CB53B8CC}" srcOrd="1" destOrd="0" presId="urn:microsoft.com/office/officeart/2005/8/layout/hProcess7#3"/>
    <dgm:cxn modelId="{BC9FBCF1-C981-4461-9131-A93616C4BB61}" srcId="{0D9EFA46-EE1C-4C89-8B77-8ABFBC8AB599}" destId="{A3261124-7F28-4B94-9E29-A12550AE424C}" srcOrd="2" destOrd="0" parTransId="{52095651-F487-4CD6-897A-9F5C4C2EE692}" sibTransId="{99479180-7625-42A7-BC9F-21840DF19709}"/>
    <dgm:cxn modelId="{7793F72C-6F3B-45DC-B95E-3E355CF9A5C9}" type="presOf" srcId="{0D9EFA46-EE1C-4C89-8B77-8ABFBC8AB599}" destId="{5FEDCC41-717E-4AAF-9BF0-EB342A8383C3}" srcOrd="0" destOrd="0" presId="urn:microsoft.com/office/officeart/2005/8/layout/hProcess7#3"/>
    <dgm:cxn modelId="{50466E86-EB92-4610-96A7-A001CABAF8DA}" srcId="{0D9EFA46-EE1C-4C89-8B77-8ABFBC8AB599}" destId="{17585CF2-C1EC-4161-8DFB-A65E1DB5EF71}" srcOrd="0" destOrd="0" parTransId="{26F93D49-FD0A-4CD4-A42B-C282AC65259B}" sibTransId="{F6194035-64C9-4FD7-A447-4E8F84F94A3B}"/>
    <dgm:cxn modelId="{7AA22894-4971-4CAE-8E02-CC0F141BFA13}" srcId="{A3261124-7F28-4B94-9E29-A12550AE424C}" destId="{D1F92CD2-C6A4-4AB6-9F3E-E423E68B36D9}" srcOrd="0" destOrd="0" parTransId="{564A4294-A5D7-4561-B13A-DAB954D43E97}" sibTransId="{8E1FC007-0DC1-4EC9-9BB6-4F438821C3A3}"/>
    <dgm:cxn modelId="{C898B4D6-107B-4365-8FF4-97A2AAAB503F}" type="presOf" srcId="{85B4E648-AC93-4EFD-BAA3-F235146B6CB3}" destId="{A9059457-3DE2-4524-B617-535001AA2726}" srcOrd="0" destOrd="0" presId="urn:microsoft.com/office/officeart/2005/8/layout/hProcess7#3"/>
    <dgm:cxn modelId="{472C2CED-38B3-42C9-AC36-E580BBA7E2F7}" type="presOf" srcId="{540E0B1E-0D66-4947-B58C-5D51EDD635E2}" destId="{9F8BD715-EBB2-42A1-8CCD-168BBC2D4AD2}" srcOrd="0" destOrd="0" presId="urn:microsoft.com/office/officeart/2005/8/layout/hProcess7#3"/>
    <dgm:cxn modelId="{E6581101-A9CE-4B3F-9259-B257602E8A89}" type="presOf" srcId="{88D8DA5B-932C-4E8F-AC59-4696DB465384}" destId="{80C144C0-176A-41B3-B6DC-9C6AA7EE0299}" srcOrd="1" destOrd="0" presId="urn:microsoft.com/office/officeart/2005/8/layout/hProcess7#3"/>
    <dgm:cxn modelId="{CB0EE772-3B60-4B10-B28A-082BC72D1230}" srcId="{88D8DA5B-932C-4E8F-AC59-4696DB465384}" destId="{865A7E70-6992-46CE-A28D-BE0FC9E37BB6}" srcOrd="0" destOrd="0" parTransId="{DE94C443-51C9-43E2-ABA1-8197E45E928D}" sibTransId="{AF28F646-0E8C-4081-AC97-5D1A021314B3}"/>
    <dgm:cxn modelId="{BE3C5109-208A-4C75-8B76-D3DC4A57EAFE}" type="presOf" srcId="{17585CF2-C1EC-4161-8DFB-A65E1DB5EF71}" destId="{0D4C9EDB-0F5C-433B-85AB-D4A405427A74}" srcOrd="0" destOrd="0" presId="urn:microsoft.com/office/officeart/2005/8/layout/hProcess7#3"/>
    <dgm:cxn modelId="{D5646CA4-576B-416F-A455-B0E2132C492D}" srcId="{17585CF2-C1EC-4161-8DFB-A65E1DB5EF71}" destId="{540E0B1E-0D66-4947-B58C-5D51EDD635E2}" srcOrd="0" destOrd="0" parTransId="{4F6B8672-A5BB-462B-A509-67B40358B70D}" sibTransId="{DB7720B7-4889-48A1-B977-E176F3AB5F65}"/>
    <dgm:cxn modelId="{190FC880-E637-4E8E-BBEC-B12D589B5B78}" type="presOf" srcId="{88D8DA5B-932C-4E8F-AC59-4696DB465384}" destId="{A5DD36AE-AEA1-4ED7-8E66-FD23E4963327}" srcOrd="0" destOrd="0" presId="urn:microsoft.com/office/officeart/2005/8/layout/hProcess7#3"/>
    <dgm:cxn modelId="{E8536635-398D-432B-8D34-B6C34395F44A}" type="presParOf" srcId="{5FEDCC41-717E-4AAF-9BF0-EB342A8383C3}" destId="{F6800B45-006A-42F4-9807-3474F3A4C421}" srcOrd="0" destOrd="0" presId="urn:microsoft.com/office/officeart/2005/8/layout/hProcess7#3"/>
    <dgm:cxn modelId="{D8EB89C6-C04B-48BF-8E39-6FCD9B776666}" type="presParOf" srcId="{F6800B45-006A-42F4-9807-3474F3A4C421}" destId="{0D4C9EDB-0F5C-433B-85AB-D4A405427A74}" srcOrd="0" destOrd="0" presId="urn:microsoft.com/office/officeart/2005/8/layout/hProcess7#3"/>
    <dgm:cxn modelId="{E6847A36-89DD-4158-BD90-0CCB1163C2C5}" type="presParOf" srcId="{F6800B45-006A-42F4-9807-3474F3A4C421}" destId="{9967E36A-D504-46A9-B0CC-72C5CB53B8CC}" srcOrd="1" destOrd="0" presId="urn:microsoft.com/office/officeart/2005/8/layout/hProcess7#3"/>
    <dgm:cxn modelId="{F635B1D9-436D-458E-BE80-874FC0E41750}" type="presParOf" srcId="{F6800B45-006A-42F4-9807-3474F3A4C421}" destId="{9F8BD715-EBB2-42A1-8CCD-168BBC2D4AD2}" srcOrd="2" destOrd="0" presId="urn:microsoft.com/office/officeart/2005/8/layout/hProcess7#3"/>
    <dgm:cxn modelId="{D0B2046F-7E28-40B0-A7B6-60E4EC1AD79E}" type="presParOf" srcId="{5FEDCC41-717E-4AAF-9BF0-EB342A8383C3}" destId="{E2EC66E2-AA7E-429E-AC24-E150B625C9E5}" srcOrd="1" destOrd="0" presId="urn:microsoft.com/office/officeart/2005/8/layout/hProcess7#3"/>
    <dgm:cxn modelId="{84DE3F0F-2658-4AF4-8B8D-339BC645D7B8}" type="presParOf" srcId="{5FEDCC41-717E-4AAF-9BF0-EB342A8383C3}" destId="{80CD38C9-D62A-474F-9372-E4364916A5EC}" srcOrd="2" destOrd="0" presId="urn:microsoft.com/office/officeart/2005/8/layout/hProcess7#3"/>
    <dgm:cxn modelId="{6D4E6557-E633-4EC2-9513-1D1D549DF768}" type="presParOf" srcId="{80CD38C9-D62A-474F-9372-E4364916A5EC}" destId="{8D5E7555-572D-4F14-8294-B04E8C04B98B}" srcOrd="0" destOrd="0" presId="urn:microsoft.com/office/officeart/2005/8/layout/hProcess7#3"/>
    <dgm:cxn modelId="{4434D575-C819-499C-9506-8D25E5957842}" type="presParOf" srcId="{80CD38C9-D62A-474F-9372-E4364916A5EC}" destId="{3A0B3B3B-8C38-4288-8085-045A45C50E92}" srcOrd="1" destOrd="0" presId="urn:microsoft.com/office/officeart/2005/8/layout/hProcess7#3"/>
    <dgm:cxn modelId="{1FFE08CB-A4DB-4018-A91C-CE8B24DD3139}" type="presParOf" srcId="{80CD38C9-D62A-474F-9372-E4364916A5EC}" destId="{7FAF8C93-58F3-4C19-A4BE-962357AFBC5D}" srcOrd="2" destOrd="0" presId="urn:microsoft.com/office/officeart/2005/8/layout/hProcess7#3"/>
    <dgm:cxn modelId="{744FE97C-0DD6-4455-9464-DBA8E06D3625}" type="presParOf" srcId="{5FEDCC41-717E-4AAF-9BF0-EB342A8383C3}" destId="{EFB079C1-C701-4FF4-B090-DAF754E9C7EB}" srcOrd="3" destOrd="0" presId="urn:microsoft.com/office/officeart/2005/8/layout/hProcess7#3"/>
    <dgm:cxn modelId="{1415C384-2253-4285-B330-6C29E194885C}" type="presParOf" srcId="{5FEDCC41-717E-4AAF-9BF0-EB342A8383C3}" destId="{06A8668F-2FEC-40FE-90D9-FF4A0B62658A}" srcOrd="4" destOrd="0" presId="urn:microsoft.com/office/officeart/2005/8/layout/hProcess7#3"/>
    <dgm:cxn modelId="{BC9333EE-73E2-4893-BEA3-F6A8FE38CEE1}" type="presParOf" srcId="{06A8668F-2FEC-40FE-90D9-FF4A0B62658A}" destId="{A5DD36AE-AEA1-4ED7-8E66-FD23E4963327}" srcOrd="0" destOrd="0" presId="urn:microsoft.com/office/officeart/2005/8/layout/hProcess7#3"/>
    <dgm:cxn modelId="{301334C3-3A94-49A9-9800-DC4101B7416C}" type="presParOf" srcId="{06A8668F-2FEC-40FE-90D9-FF4A0B62658A}" destId="{80C144C0-176A-41B3-B6DC-9C6AA7EE0299}" srcOrd="1" destOrd="0" presId="urn:microsoft.com/office/officeart/2005/8/layout/hProcess7#3"/>
    <dgm:cxn modelId="{985363FC-9A3F-475B-A9C6-2A652E728D5E}" type="presParOf" srcId="{06A8668F-2FEC-40FE-90D9-FF4A0B62658A}" destId="{AE4011A2-7A8E-462E-B347-352F78D95938}" srcOrd="2" destOrd="0" presId="urn:microsoft.com/office/officeart/2005/8/layout/hProcess7#3"/>
    <dgm:cxn modelId="{1BDEF069-194F-4D24-AACF-B687E9A44D66}" type="presParOf" srcId="{5FEDCC41-717E-4AAF-9BF0-EB342A8383C3}" destId="{703ABD19-497F-46A2-8AA0-AB96D46A9F46}" srcOrd="5" destOrd="0" presId="urn:microsoft.com/office/officeart/2005/8/layout/hProcess7#3"/>
    <dgm:cxn modelId="{24284D21-5E23-4734-9A26-89CFA2759B84}" type="presParOf" srcId="{5FEDCC41-717E-4AAF-9BF0-EB342A8383C3}" destId="{F641E19E-2B3F-4DB0-805A-3E2CCE554F8E}" srcOrd="6" destOrd="0" presId="urn:microsoft.com/office/officeart/2005/8/layout/hProcess7#3"/>
    <dgm:cxn modelId="{0237600E-FB11-4974-94B6-937E91154D02}" type="presParOf" srcId="{F641E19E-2B3F-4DB0-805A-3E2CCE554F8E}" destId="{D9C20364-A397-4994-829A-99205C435C98}" srcOrd="0" destOrd="0" presId="urn:microsoft.com/office/officeart/2005/8/layout/hProcess7#3"/>
    <dgm:cxn modelId="{F506784E-7A21-4A22-8FA4-F065C4987B50}" type="presParOf" srcId="{F641E19E-2B3F-4DB0-805A-3E2CCE554F8E}" destId="{EE9B6B4F-90AA-4D7E-8DA9-84AF00EEB605}" srcOrd="1" destOrd="0" presId="urn:microsoft.com/office/officeart/2005/8/layout/hProcess7#3"/>
    <dgm:cxn modelId="{1FCC0D65-5916-4004-AC78-09BA82F80B38}" type="presParOf" srcId="{F641E19E-2B3F-4DB0-805A-3E2CCE554F8E}" destId="{302BBF90-1F69-457F-A5C2-0AEB8AAC9CE6}" srcOrd="2" destOrd="0" presId="urn:microsoft.com/office/officeart/2005/8/layout/hProcess7#3"/>
    <dgm:cxn modelId="{01011A77-8670-4E99-B2F3-E488D778D978}" type="presParOf" srcId="{5FEDCC41-717E-4AAF-9BF0-EB342A8383C3}" destId="{B880D4ED-0A62-4DFA-A775-97A83B6AF511}" srcOrd="7" destOrd="0" presId="urn:microsoft.com/office/officeart/2005/8/layout/hProcess7#3"/>
    <dgm:cxn modelId="{40C414D2-4CA1-48F6-86E2-D15CE74272C0}" type="presParOf" srcId="{5FEDCC41-717E-4AAF-9BF0-EB342A8383C3}" destId="{E7F1615D-389B-4623-9BC8-90FBA8CF3F4D}" srcOrd="8" destOrd="0" presId="urn:microsoft.com/office/officeart/2005/8/layout/hProcess7#3"/>
    <dgm:cxn modelId="{7ED5D09F-6E2C-4451-A67D-C2ADC08A1B9A}" type="presParOf" srcId="{E7F1615D-389B-4623-9BC8-90FBA8CF3F4D}" destId="{30F60C85-AAFF-41A5-ABBD-1A2872859ACF}" srcOrd="0" destOrd="0" presId="urn:microsoft.com/office/officeart/2005/8/layout/hProcess7#3"/>
    <dgm:cxn modelId="{16AAFB4C-5BFF-4D41-813E-0867E445EDE1}" type="presParOf" srcId="{E7F1615D-389B-4623-9BC8-90FBA8CF3F4D}" destId="{C6FD839C-E45A-464F-970C-3C486B4418A9}" srcOrd="1" destOrd="0" presId="urn:microsoft.com/office/officeart/2005/8/layout/hProcess7#3"/>
    <dgm:cxn modelId="{285AD663-9D0C-44F5-892E-68E7F6A3AB85}" type="presParOf" srcId="{E7F1615D-389B-4623-9BC8-90FBA8CF3F4D}" destId="{C4972173-5461-4963-BBE5-946446371B58}" srcOrd="2" destOrd="0" presId="urn:microsoft.com/office/officeart/2005/8/layout/hProcess7#3"/>
    <dgm:cxn modelId="{31BDE129-C5E6-4BA2-83FE-B4A9F08D431D}" type="presParOf" srcId="{5FEDCC41-717E-4AAF-9BF0-EB342A8383C3}" destId="{2C099431-62A4-498C-9E41-145C3815E510}" srcOrd="9" destOrd="0" presId="urn:microsoft.com/office/officeart/2005/8/layout/hProcess7#3"/>
    <dgm:cxn modelId="{579B39AD-86AF-423A-BCA5-F16D6FE4F644}" type="presParOf" srcId="{5FEDCC41-717E-4AAF-9BF0-EB342A8383C3}" destId="{E3B92A67-93DC-44BF-9E59-A214C404AB2C}" srcOrd="10" destOrd="0" presId="urn:microsoft.com/office/officeart/2005/8/layout/hProcess7#3"/>
    <dgm:cxn modelId="{958C661E-A2A9-4AF0-8DA7-AFCAA187F6F0}" type="presParOf" srcId="{E3B92A67-93DC-44BF-9E59-A214C404AB2C}" destId="{77E1ECAD-CA47-4317-82D3-55A5B8F0933A}" srcOrd="0" destOrd="0" presId="urn:microsoft.com/office/officeart/2005/8/layout/hProcess7#3"/>
    <dgm:cxn modelId="{685E6777-3D23-4C0E-B336-B99D615946B9}" type="presParOf" srcId="{E3B92A67-93DC-44BF-9E59-A214C404AB2C}" destId="{7B2F48A6-8A1C-488B-8AAC-DEEF9BE2F3CB}" srcOrd="1" destOrd="0" presId="urn:microsoft.com/office/officeart/2005/8/layout/hProcess7#3"/>
    <dgm:cxn modelId="{325EB6F2-1A06-4C38-A84B-E23B53F470BF}" type="presParOf" srcId="{E3B92A67-93DC-44BF-9E59-A214C404AB2C}" destId="{044EF81D-027C-42DE-AAA7-0CE86F54DA14}" srcOrd="2" destOrd="0" presId="urn:microsoft.com/office/officeart/2005/8/layout/hProcess7#3"/>
    <dgm:cxn modelId="{6C45C6A9-947E-43C9-8235-6BB29187810D}" type="presParOf" srcId="{5FEDCC41-717E-4AAF-9BF0-EB342A8383C3}" destId="{F4C16CB4-4102-42CB-A047-46334547A7D8}" srcOrd="11" destOrd="0" presId="urn:microsoft.com/office/officeart/2005/8/layout/hProcess7#3"/>
    <dgm:cxn modelId="{B497731D-C1C9-479D-BA11-6ACCBD62EC25}" type="presParOf" srcId="{5FEDCC41-717E-4AAF-9BF0-EB342A8383C3}" destId="{4437C78F-67FC-4A47-9DC2-6B9E2A673605}" srcOrd="12" destOrd="0" presId="urn:microsoft.com/office/officeart/2005/8/layout/hProcess7#3"/>
    <dgm:cxn modelId="{50F50200-17B9-4AAC-AF40-374136EC1872}" type="presParOf" srcId="{4437C78F-67FC-4A47-9DC2-6B9E2A673605}" destId="{A9059457-3DE2-4524-B617-535001AA2726}" srcOrd="0" destOrd="0" presId="urn:microsoft.com/office/officeart/2005/8/layout/hProcess7#3"/>
    <dgm:cxn modelId="{5F8E7C6C-7C37-4438-A9FD-AA8AD9821DF9}" type="presParOf" srcId="{4437C78F-67FC-4A47-9DC2-6B9E2A673605}" destId="{3B4E8D39-E484-4FAC-A158-88AB6A43F5AF}" srcOrd="1" destOrd="0" presId="urn:microsoft.com/office/officeart/2005/8/layout/hProcess7#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65CD062-2E48-481E-BD61-C85EFB8EA775}" type="doc">
      <dgm:prSet loTypeId="urn:microsoft.com/office/officeart/2005/8/layout/hProcess9" loCatId="process" qsTypeId="urn:microsoft.com/office/officeart/2005/8/quickstyle/3d4" qsCatId="3D" csTypeId="urn:microsoft.com/office/officeart/2005/8/colors/colorful4" csCatId="colorful" phldr="1"/>
      <dgm:spPr/>
    </dgm:pt>
    <dgm:pt modelId="{7D6751D9-0BF0-489A-A426-3883DEC21A45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 каникулярное время трудоустроено 678 подростков от 14 до 17 лет (расходы составили 1,8 млн.руб.)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CDE368-A739-42C5-86C8-C3F5FE37D66F}" type="parTrans" cxnId="{0B38612F-2972-4C81-ACB3-2A32917A00D7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683683-B3BD-4F5D-A0D4-05687AE6FD5C}" type="sibTrans" cxnId="{0B38612F-2972-4C81-ACB3-2A32917A00D7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94B199-95C3-4DD7-94D7-67D7FD019612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Выплаты из бюджета на приобретение жилья получило 21 семей (расходы составили 8,7 млн.руб.)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95D0F3-B958-46AB-99BF-432B342D54FB}" type="parTrans" cxnId="{23D4EE8D-66C5-4D1F-9AA0-DF8C4C1D239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1DF0FF-74C8-403C-8389-67DFD42B960F}" type="sibTrans" cxnId="{23D4EE8D-66C5-4D1F-9AA0-DF8C4C1D239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E08D79-FE23-4652-9A72-B3DD1127A203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Проведены мероприятия, направленные на гражданское и патриотическое воспитание (расходы составили 0,7 млн.руб.)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7C8A16-B19F-46D0-A251-3013169A29B3}" type="parTrans" cxnId="{3F324375-7BA6-432F-9959-ABBF285B16F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713A5D-523A-45FF-BADD-EE6C86846788}" type="sibTrans" cxnId="{3F324375-7BA6-432F-9959-ABBF285B16F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A4457E-0F8F-40FF-BBDD-D08F3F05C01D}" type="pres">
      <dgm:prSet presAssocID="{265CD062-2E48-481E-BD61-C85EFB8EA775}" presName="CompostProcess" presStyleCnt="0">
        <dgm:presLayoutVars>
          <dgm:dir/>
          <dgm:resizeHandles val="exact"/>
        </dgm:presLayoutVars>
      </dgm:prSet>
      <dgm:spPr/>
    </dgm:pt>
    <dgm:pt modelId="{9DD8DF35-D020-43EA-BBAE-2F30957F2E00}" type="pres">
      <dgm:prSet presAssocID="{265CD062-2E48-481E-BD61-C85EFB8EA775}" presName="arrow" presStyleLbl="bgShp" presStyleIdx="0" presStyleCnt="1" custAng="10800000"/>
      <dgm:spPr/>
    </dgm:pt>
    <dgm:pt modelId="{DC5BC6C8-021F-490B-A272-843ED0DE1FE9}" type="pres">
      <dgm:prSet presAssocID="{265CD062-2E48-481E-BD61-C85EFB8EA775}" presName="linearProcess" presStyleCnt="0"/>
      <dgm:spPr/>
    </dgm:pt>
    <dgm:pt modelId="{765AF6DC-7F42-4E4A-BDBE-4F5E8694CDCF}" type="pres">
      <dgm:prSet presAssocID="{7D6751D9-0BF0-489A-A426-3883DEC21A45}" presName="textNode" presStyleLbl="node1" presStyleIdx="0" presStyleCnt="3" custLinFactNeighborX="59484" custLinFactNeighborY="13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6E69D5-570F-4D9E-9EE8-D32E7F8B8DD9}" type="pres">
      <dgm:prSet presAssocID="{33683683-B3BD-4F5D-A0D4-05687AE6FD5C}" presName="sibTrans" presStyleCnt="0"/>
      <dgm:spPr/>
    </dgm:pt>
    <dgm:pt modelId="{09784B86-FC87-4B4A-B1EF-D353642AD659}" type="pres">
      <dgm:prSet presAssocID="{AA94B199-95C3-4DD7-94D7-67D7FD019612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CD3EB8-685A-41E5-8504-EED0B4B45B47}" type="pres">
      <dgm:prSet presAssocID="{121DF0FF-74C8-403C-8389-67DFD42B960F}" presName="sibTrans" presStyleCnt="0"/>
      <dgm:spPr/>
    </dgm:pt>
    <dgm:pt modelId="{E2AFE378-D300-4316-8378-AD75716DA4A3}" type="pres">
      <dgm:prSet presAssocID="{93E08D79-FE23-4652-9A72-B3DD1127A203}" presName="textNode" presStyleLbl="node1" presStyleIdx="2" presStyleCnt="3" custScaleX="1110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38E0645-5247-4E59-8C47-C07D040842A3}" type="presOf" srcId="{265CD062-2E48-481E-BD61-C85EFB8EA775}" destId="{A6A4457E-0F8F-40FF-BBDD-D08F3F05C01D}" srcOrd="0" destOrd="0" presId="urn:microsoft.com/office/officeart/2005/8/layout/hProcess9"/>
    <dgm:cxn modelId="{3F324375-7BA6-432F-9959-ABBF285B16FB}" srcId="{265CD062-2E48-481E-BD61-C85EFB8EA775}" destId="{93E08D79-FE23-4652-9A72-B3DD1127A203}" srcOrd="2" destOrd="0" parTransId="{217C8A16-B19F-46D0-A251-3013169A29B3}" sibTransId="{AE713A5D-523A-45FF-BADD-EE6C86846788}"/>
    <dgm:cxn modelId="{9BFC6D54-6FAA-4825-A89F-811BE76568F5}" type="presOf" srcId="{AA94B199-95C3-4DD7-94D7-67D7FD019612}" destId="{09784B86-FC87-4B4A-B1EF-D353642AD659}" srcOrd="0" destOrd="0" presId="urn:microsoft.com/office/officeart/2005/8/layout/hProcess9"/>
    <dgm:cxn modelId="{679DC19B-3647-4ACB-8541-314DDEFB2B7C}" type="presOf" srcId="{93E08D79-FE23-4652-9A72-B3DD1127A203}" destId="{E2AFE378-D300-4316-8378-AD75716DA4A3}" srcOrd="0" destOrd="0" presId="urn:microsoft.com/office/officeart/2005/8/layout/hProcess9"/>
    <dgm:cxn modelId="{A87D7766-8290-4E2A-B7B9-54C4BD9D9C7C}" type="presOf" srcId="{7D6751D9-0BF0-489A-A426-3883DEC21A45}" destId="{765AF6DC-7F42-4E4A-BDBE-4F5E8694CDCF}" srcOrd="0" destOrd="0" presId="urn:microsoft.com/office/officeart/2005/8/layout/hProcess9"/>
    <dgm:cxn modelId="{23D4EE8D-66C5-4D1F-9AA0-DF8C4C1D239D}" srcId="{265CD062-2E48-481E-BD61-C85EFB8EA775}" destId="{AA94B199-95C3-4DD7-94D7-67D7FD019612}" srcOrd="1" destOrd="0" parTransId="{BD95D0F3-B958-46AB-99BF-432B342D54FB}" sibTransId="{121DF0FF-74C8-403C-8389-67DFD42B960F}"/>
    <dgm:cxn modelId="{0B38612F-2972-4C81-ACB3-2A32917A00D7}" srcId="{265CD062-2E48-481E-BD61-C85EFB8EA775}" destId="{7D6751D9-0BF0-489A-A426-3883DEC21A45}" srcOrd="0" destOrd="0" parTransId="{E6CDE368-A739-42C5-86C8-C3F5FE37D66F}" sibTransId="{33683683-B3BD-4F5D-A0D4-05687AE6FD5C}"/>
    <dgm:cxn modelId="{5BB9CC1E-4CB6-46BE-81FC-9D0D760D9149}" type="presParOf" srcId="{A6A4457E-0F8F-40FF-BBDD-D08F3F05C01D}" destId="{9DD8DF35-D020-43EA-BBAE-2F30957F2E00}" srcOrd="0" destOrd="0" presId="urn:microsoft.com/office/officeart/2005/8/layout/hProcess9"/>
    <dgm:cxn modelId="{EB3D7F89-E779-424B-BB41-46B3CC7FB738}" type="presParOf" srcId="{A6A4457E-0F8F-40FF-BBDD-D08F3F05C01D}" destId="{DC5BC6C8-021F-490B-A272-843ED0DE1FE9}" srcOrd="1" destOrd="0" presId="urn:microsoft.com/office/officeart/2005/8/layout/hProcess9"/>
    <dgm:cxn modelId="{E13F48BB-8831-4BCB-8B25-584DCB558D68}" type="presParOf" srcId="{DC5BC6C8-021F-490B-A272-843ED0DE1FE9}" destId="{765AF6DC-7F42-4E4A-BDBE-4F5E8694CDCF}" srcOrd="0" destOrd="0" presId="urn:microsoft.com/office/officeart/2005/8/layout/hProcess9"/>
    <dgm:cxn modelId="{5563FE57-BC1C-420B-8396-B88AD7DA6C27}" type="presParOf" srcId="{DC5BC6C8-021F-490B-A272-843ED0DE1FE9}" destId="{B76E69D5-570F-4D9E-9EE8-D32E7F8B8DD9}" srcOrd="1" destOrd="0" presId="urn:microsoft.com/office/officeart/2005/8/layout/hProcess9"/>
    <dgm:cxn modelId="{101DB560-42C1-40E7-96C2-723316642B4B}" type="presParOf" srcId="{DC5BC6C8-021F-490B-A272-843ED0DE1FE9}" destId="{09784B86-FC87-4B4A-B1EF-D353642AD659}" srcOrd="2" destOrd="0" presId="urn:microsoft.com/office/officeart/2005/8/layout/hProcess9"/>
    <dgm:cxn modelId="{B4FE501C-14FD-418F-A5E8-7800A5209AAA}" type="presParOf" srcId="{DC5BC6C8-021F-490B-A272-843ED0DE1FE9}" destId="{5ACD3EB8-685A-41E5-8504-EED0B4B45B47}" srcOrd="3" destOrd="0" presId="urn:microsoft.com/office/officeart/2005/8/layout/hProcess9"/>
    <dgm:cxn modelId="{7656018D-2CB2-46DB-A875-51065FB506B4}" type="presParOf" srcId="{DC5BC6C8-021F-490B-A272-843ED0DE1FE9}" destId="{E2AFE378-D300-4316-8378-AD75716DA4A3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65CD062-2E48-481E-BD61-C85EFB8EA775}" type="doc">
      <dgm:prSet loTypeId="urn:microsoft.com/office/officeart/2005/8/layout/hProcess9" loCatId="process" qsTypeId="urn:microsoft.com/office/officeart/2005/8/quickstyle/3d4" qsCatId="3D" csTypeId="urn:microsoft.com/office/officeart/2005/8/colors/colorful4" csCatId="colorful" phldr="1"/>
      <dgm:spPr/>
    </dgm:pt>
    <dgm:pt modelId="{7D6751D9-0BF0-489A-A426-3883DEC21A45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двух загородных оздоровительный лагерей (ДОЛ «Восход» и ДОЛ «Зеленый мыс»)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72,5 млн.руб.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CDE368-A739-42C5-86C8-C3F5FE37D66F}" type="parTrans" cxnId="{0B38612F-2972-4C81-ACB3-2A32917A00D7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683683-B3BD-4F5D-A0D4-05687AE6FD5C}" type="sibTrans" cxnId="{0B38612F-2972-4C81-ACB3-2A32917A00D7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94B199-95C3-4DD7-94D7-67D7FD019612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Проведена оздоровительная кампания (лагеря пришкольные, спортивные, круглосуточного пребывания)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95D0F3-B958-46AB-99BF-432B342D54FB}" type="parTrans" cxnId="{23D4EE8D-66C5-4D1F-9AA0-DF8C4C1D239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1DF0FF-74C8-403C-8389-67DFD42B960F}" type="sibTrans" cxnId="{23D4EE8D-66C5-4D1F-9AA0-DF8C4C1D239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E08D79-FE23-4652-9A72-B3DD1127A203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оздоровленных детей составило  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4218</a:t>
          </a: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1 486 – «Восход» и «Зеленый мыс»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2 732 – пришкольные, спортивные</a:t>
          </a:r>
        </a:p>
      </dgm:t>
    </dgm:pt>
    <dgm:pt modelId="{217C8A16-B19F-46D0-A251-3013169A29B3}" type="parTrans" cxnId="{3F324375-7BA6-432F-9959-ABBF285B16F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713A5D-523A-45FF-BADD-EE6C86846788}" type="sibTrans" cxnId="{3F324375-7BA6-432F-9959-ABBF285B16F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A4457E-0F8F-40FF-BBDD-D08F3F05C01D}" type="pres">
      <dgm:prSet presAssocID="{265CD062-2E48-481E-BD61-C85EFB8EA775}" presName="CompostProcess" presStyleCnt="0">
        <dgm:presLayoutVars>
          <dgm:dir/>
          <dgm:resizeHandles val="exact"/>
        </dgm:presLayoutVars>
      </dgm:prSet>
      <dgm:spPr/>
    </dgm:pt>
    <dgm:pt modelId="{9DD8DF35-D020-43EA-BBAE-2F30957F2E00}" type="pres">
      <dgm:prSet presAssocID="{265CD062-2E48-481E-BD61-C85EFB8EA775}" presName="arrow" presStyleLbl="bgShp" presStyleIdx="0" presStyleCnt="1"/>
      <dgm:spPr/>
    </dgm:pt>
    <dgm:pt modelId="{DC5BC6C8-021F-490B-A272-843ED0DE1FE9}" type="pres">
      <dgm:prSet presAssocID="{265CD062-2E48-481E-BD61-C85EFB8EA775}" presName="linearProcess" presStyleCnt="0"/>
      <dgm:spPr/>
    </dgm:pt>
    <dgm:pt modelId="{765AF6DC-7F42-4E4A-BDBE-4F5E8694CDCF}" type="pres">
      <dgm:prSet presAssocID="{7D6751D9-0BF0-489A-A426-3883DEC21A45}" presName="textNode" presStyleLbl="node1" presStyleIdx="0" presStyleCnt="3" custLinFactNeighborX="59484" custLinFactNeighborY="13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6E69D5-570F-4D9E-9EE8-D32E7F8B8DD9}" type="pres">
      <dgm:prSet presAssocID="{33683683-B3BD-4F5D-A0D4-05687AE6FD5C}" presName="sibTrans" presStyleCnt="0"/>
      <dgm:spPr/>
    </dgm:pt>
    <dgm:pt modelId="{09784B86-FC87-4B4A-B1EF-D353642AD659}" type="pres">
      <dgm:prSet presAssocID="{AA94B199-95C3-4DD7-94D7-67D7FD019612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CD3EB8-685A-41E5-8504-EED0B4B45B47}" type="pres">
      <dgm:prSet presAssocID="{121DF0FF-74C8-403C-8389-67DFD42B960F}" presName="sibTrans" presStyleCnt="0"/>
      <dgm:spPr/>
    </dgm:pt>
    <dgm:pt modelId="{E2AFE378-D300-4316-8378-AD75716DA4A3}" type="pres">
      <dgm:prSet presAssocID="{93E08D79-FE23-4652-9A72-B3DD1127A203}" presName="textNode" presStyleLbl="node1" presStyleIdx="2" presStyleCnt="3" custScaleX="1110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324375-7BA6-432F-9959-ABBF285B16FB}" srcId="{265CD062-2E48-481E-BD61-C85EFB8EA775}" destId="{93E08D79-FE23-4652-9A72-B3DD1127A203}" srcOrd="2" destOrd="0" parTransId="{217C8A16-B19F-46D0-A251-3013169A29B3}" sibTransId="{AE713A5D-523A-45FF-BADD-EE6C86846788}"/>
    <dgm:cxn modelId="{A25B4D97-4B76-40BD-B369-81FD14EFDBD3}" type="presOf" srcId="{93E08D79-FE23-4652-9A72-B3DD1127A203}" destId="{E2AFE378-D300-4316-8378-AD75716DA4A3}" srcOrd="0" destOrd="0" presId="urn:microsoft.com/office/officeart/2005/8/layout/hProcess9"/>
    <dgm:cxn modelId="{32B39F76-AEC7-45D3-85E5-3E503BD33828}" type="presOf" srcId="{7D6751D9-0BF0-489A-A426-3883DEC21A45}" destId="{765AF6DC-7F42-4E4A-BDBE-4F5E8694CDCF}" srcOrd="0" destOrd="0" presId="urn:microsoft.com/office/officeart/2005/8/layout/hProcess9"/>
    <dgm:cxn modelId="{C8670BDD-9001-472D-9004-AE0EA9A84A46}" type="presOf" srcId="{AA94B199-95C3-4DD7-94D7-67D7FD019612}" destId="{09784B86-FC87-4B4A-B1EF-D353642AD659}" srcOrd="0" destOrd="0" presId="urn:microsoft.com/office/officeart/2005/8/layout/hProcess9"/>
    <dgm:cxn modelId="{23D4EE8D-66C5-4D1F-9AA0-DF8C4C1D239D}" srcId="{265CD062-2E48-481E-BD61-C85EFB8EA775}" destId="{AA94B199-95C3-4DD7-94D7-67D7FD019612}" srcOrd="1" destOrd="0" parTransId="{BD95D0F3-B958-46AB-99BF-432B342D54FB}" sibTransId="{121DF0FF-74C8-403C-8389-67DFD42B960F}"/>
    <dgm:cxn modelId="{0B38612F-2972-4C81-ACB3-2A32917A00D7}" srcId="{265CD062-2E48-481E-BD61-C85EFB8EA775}" destId="{7D6751D9-0BF0-489A-A426-3883DEC21A45}" srcOrd="0" destOrd="0" parTransId="{E6CDE368-A739-42C5-86C8-C3F5FE37D66F}" sibTransId="{33683683-B3BD-4F5D-A0D4-05687AE6FD5C}"/>
    <dgm:cxn modelId="{C822538C-2C80-4FCD-82D4-ED686487209E}" type="presOf" srcId="{265CD062-2E48-481E-BD61-C85EFB8EA775}" destId="{A6A4457E-0F8F-40FF-BBDD-D08F3F05C01D}" srcOrd="0" destOrd="0" presId="urn:microsoft.com/office/officeart/2005/8/layout/hProcess9"/>
    <dgm:cxn modelId="{DC626318-7B94-4BF6-9A76-DB3A20EADB00}" type="presParOf" srcId="{A6A4457E-0F8F-40FF-BBDD-D08F3F05C01D}" destId="{9DD8DF35-D020-43EA-BBAE-2F30957F2E00}" srcOrd="0" destOrd="0" presId="urn:microsoft.com/office/officeart/2005/8/layout/hProcess9"/>
    <dgm:cxn modelId="{C722E369-CDE1-4E5A-9FCF-01A5235B8225}" type="presParOf" srcId="{A6A4457E-0F8F-40FF-BBDD-D08F3F05C01D}" destId="{DC5BC6C8-021F-490B-A272-843ED0DE1FE9}" srcOrd="1" destOrd="0" presId="urn:microsoft.com/office/officeart/2005/8/layout/hProcess9"/>
    <dgm:cxn modelId="{5ED68987-8F7B-4900-A6D2-DD4A4941DBBE}" type="presParOf" srcId="{DC5BC6C8-021F-490B-A272-843ED0DE1FE9}" destId="{765AF6DC-7F42-4E4A-BDBE-4F5E8694CDCF}" srcOrd="0" destOrd="0" presId="urn:microsoft.com/office/officeart/2005/8/layout/hProcess9"/>
    <dgm:cxn modelId="{71E9CA2F-2AF3-4E6E-999B-E5022FECBCCF}" type="presParOf" srcId="{DC5BC6C8-021F-490B-A272-843ED0DE1FE9}" destId="{B76E69D5-570F-4D9E-9EE8-D32E7F8B8DD9}" srcOrd="1" destOrd="0" presId="urn:microsoft.com/office/officeart/2005/8/layout/hProcess9"/>
    <dgm:cxn modelId="{32D6484C-B459-4608-BA3E-E17E90045A21}" type="presParOf" srcId="{DC5BC6C8-021F-490B-A272-843ED0DE1FE9}" destId="{09784B86-FC87-4B4A-B1EF-D353642AD659}" srcOrd="2" destOrd="0" presId="urn:microsoft.com/office/officeart/2005/8/layout/hProcess9"/>
    <dgm:cxn modelId="{5CC20DA3-DBF7-47B8-978E-60EB590469AC}" type="presParOf" srcId="{DC5BC6C8-021F-490B-A272-843ED0DE1FE9}" destId="{5ACD3EB8-685A-41E5-8504-EED0B4B45B47}" srcOrd="3" destOrd="0" presId="urn:microsoft.com/office/officeart/2005/8/layout/hProcess9"/>
    <dgm:cxn modelId="{70FE576A-5E5D-4A32-BDBE-CA17CA026D27}" type="presParOf" srcId="{DC5BC6C8-021F-490B-A272-843ED0DE1FE9}" destId="{E2AFE378-D300-4316-8378-AD75716DA4A3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865236E-6E86-4D4F-89C2-1D5D93243928}" type="doc">
      <dgm:prSet loTypeId="urn:microsoft.com/office/officeart/2005/8/layout/list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5B90CFA-CBB0-471A-88CA-7E796A557909}">
      <dgm:prSet phldrT="[Текст]" custT="1"/>
      <dgm:spPr>
        <a:solidFill>
          <a:srgbClr val="B09FC5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Строительство муниципального кладбища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44,7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мест захоронения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2,3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F4AE01-F910-48D8-A91C-9BB720B01C0A}" type="par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3C3D9C-6432-4FA1-8F05-C22024447391}" type="sib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D444D6-FA8E-46A1-B04D-AC1B1181DF1C}">
      <dgm:prSet phldrT="[Текст]" custT="1"/>
      <dgm:spPr>
        <a:solidFill>
          <a:srgbClr val="A8B0D8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Праздничное оформление города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6,7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6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Ремонт и благоустройство мемориальных объектов к празднованию 75 годовщины Победы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4,1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E96C4F-6452-40DD-B704-9911965B02D9}" type="par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815E6-6DBE-4B1C-86DE-62573E688186}" type="sib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B6533-8457-437D-A9AA-8D2B7100583D}">
      <dgm:prSet phldrT="[Текст]" custT="1"/>
      <dgm:spPr>
        <a:solidFill>
          <a:srgbClr val="BFE2EB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и ремонт дорог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259,7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6CDCB0-70D7-4C69-BE98-17CBA6D8DAFC}" type="par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46798B-DD8C-4177-B6C8-97E436DDC501}" type="sib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7E5D1C-5789-4BF6-8FC7-AB43FE7EE6B9}" type="pres">
      <dgm:prSet presAssocID="{C865236E-6E86-4D4F-89C2-1D5D9324392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29F416-3096-419C-BA32-F80BE7A086FA}" type="pres">
      <dgm:prSet presAssocID="{85B90CFA-CBB0-471A-88CA-7E796A557909}" presName="parentLin" presStyleCnt="0"/>
      <dgm:spPr/>
    </dgm:pt>
    <dgm:pt modelId="{D5168C36-2ED9-4866-8708-A0E4665DD1D2}" type="pres">
      <dgm:prSet presAssocID="{85B90CFA-CBB0-471A-88CA-7E796A55790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2E2573E-E628-47EB-B025-E8E2CB0A7676}" type="pres">
      <dgm:prSet presAssocID="{85B90CFA-CBB0-471A-88CA-7E796A557909}" presName="parentText" presStyleLbl="node1" presStyleIdx="0" presStyleCnt="3" custScaleX="115711" custScaleY="2488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E36B9B-54DC-4A8F-AEDC-E79DF5F8FD64}" type="pres">
      <dgm:prSet presAssocID="{85B90CFA-CBB0-471A-88CA-7E796A557909}" presName="negativeSpace" presStyleCnt="0"/>
      <dgm:spPr/>
    </dgm:pt>
    <dgm:pt modelId="{A5B72299-38C1-49A3-94A8-E349E879AA9D}" type="pres">
      <dgm:prSet presAssocID="{85B90CFA-CBB0-471A-88CA-7E796A557909}" presName="childText" presStyleLbl="conFgAcc1" presStyleIdx="0" presStyleCnt="3">
        <dgm:presLayoutVars>
          <dgm:bulletEnabled val="1"/>
        </dgm:presLayoutVars>
      </dgm:prSet>
      <dgm:spPr/>
    </dgm:pt>
    <dgm:pt modelId="{CBCF13A6-140A-4413-9A20-44238C1FCB28}" type="pres">
      <dgm:prSet presAssocID="{E63C3D9C-6432-4FA1-8F05-C22024447391}" presName="spaceBetweenRectangles" presStyleCnt="0"/>
      <dgm:spPr/>
    </dgm:pt>
    <dgm:pt modelId="{A74F7F1F-23A7-4366-BB5A-D3CD61FD9B23}" type="pres">
      <dgm:prSet presAssocID="{15D444D6-FA8E-46A1-B04D-AC1B1181DF1C}" presName="parentLin" presStyleCnt="0"/>
      <dgm:spPr/>
    </dgm:pt>
    <dgm:pt modelId="{36D8ADD5-9437-456D-B29C-2918D48C6098}" type="pres">
      <dgm:prSet presAssocID="{15D444D6-FA8E-46A1-B04D-AC1B1181DF1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797C1B4D-91C3-4F96-B778-54128992C667}" type="pres">
      <dgm:prSet presAssocID="{15D444D6-FA8E-46A1-B04D-AC1B1181DF1C}" presName="parentText" presStyleLbl="node1" presStyleIdx="1" presStyleCnt="3" custScaleX="115681" custScaleY="3695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5696B-8818-4BF4-8318-48EA2BFB83E8}" type="pres">
      <dgm:prSet presAssocID="{15D444D6-FA8E-46A1-B04D-AC1B1181DF1C}" presName="negativeSpace" presStyleCnt="0"/>
      <dgm:spPr/>
    </dgm:pt>
    <dgm:pt modelId="{348639FC-F947-472F-9A5B-B98E27FE1222}" type="pres">
      <dgm:prSet presAssocID="{15D444D6-FA8E-46A1-B04D-AC1B1181DF1C}" presName="childText" presStyleLbl="conFgAcc1" presStyleIdx="1" presStyleCnt="3">
        <dgm:presLayoutVars>
          <dgm:bulletEnabled val="1"/>
        </dgm:presLayoutVars>
      </dgm:prSet>
      <dgm:spPr/>
    </dgm:pt>
    <dgm:pt modelId="{977BAC34-54AF-4BD8-B536-ABCBAE73CC77}" type="pres">
      <dgm:prSet presAssocID="{BC9815E6-6DBE-4B1C-86DE-62573E688186}" presName="spaceBetweenRectangles" presStyleCnt="0"/>
      <dgm:spPr/>
    </dgm:pt>
    <dgm:pt modelId="{586E1625-D8B7-4DCA-A217-B159D90710F3}" type="pres">
      <dgm:prSet presAssocID="{0ADB6533-8457-437D-A9AA-8D2B7100583D}" presName="parentLin" presStyleCnt="0"/>
      <dgm:spPr/>
    </dgm:pt>
    <dgm:pt modelId="{11A88674-9DAD-4E18-86F8-B4CE3258A753}" type="pres">
      <dgm:prSet presAssocID="{0ADB6533-8457-437D-A9AA-8D2B7100583D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5EEE796-6CC9-4DBD-8B39-95A569759E5E}" type="pres">
      <dgm:prSet presAssocID="{0ADB6533-8457-437D-A9AA-8D2B7100583D}" presName="parentText" presStyleLbl="node1" presStyleIdx="2" presStyleCnt="3" custScaleX="115665" custScaleY="1496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6F282E-627C-4217-BF25-5F46A258905E}" type="pres">
      <dgm:prSet presAssocID="{0ADB6533-8457-437D-A9AA-8D2B7100583D}" presName="negativeSpace" presStyleCnt="0"/>
      <dgm:spPr/>
    </dgm:pt>
    <dgm:pt modelId="{991A216D-6F34-475E-9653-F7D3F50A1D54}" type="pres">
      <dgm:prSet presAssocID="{0ADB6533-8457-437D-A9AA-8D2B7100583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0B60326C-2CAE-4557-BBD2-DE8C3C362A8D}" type="presOf" srcId="{0ADB6533-8457-437D-A9AA-8D2B7100583D}" destId="{85EEE796-6CC9-4DBD-8B39-95A569759E5E}" srcOrd="1" destOrd="0" presId="urn:microsoft.com/office/officeart/2005/8/layout/list1"/>
    <dgm:cxn modelId="{A82A9740-5BE9-4F45-A9D9-166D92C2376B}" type="presOf" srcId="{15D444D6-FA8E-46A1-B04D-AC1B1181DF1C}" destId="{797C1B4D-91C3-4F96-B778-54128992C667}" srcOrd="1" destOrd="0" presId="urn:microsoft.com/office/officeart/2005/8/layout/list1"/>
    <dgm:cxn modelId="{FD6BB5F4-E932-4250-B235-07477BDB72DF}" type="presOf" srcId="{85B90CFA-CBB0-471A-88CA-7E796A557909}" destId="{D5168C36-2ED9-4866-8708-A0E4665DD1D2}" srcOrd="0" destOrd="0" presId="urn:microsoft.com/office/officeart/2005/8/layout/list1"/>
    <dgm:cxn modelId="{36579D3D-F705-4310-98A7-758A69B8ADE9}" type="presOf" srcId="{C865236E-6E86-4D4F-89C2-1D5D93243928}" destId="{D67E5D1C-5789-4BF6-8FC7-AB43FE7EE6B9}" srcOrd="0" destOrd="0" presId="urn:microsoft.com/office/officeart/2005/8/layout/list1"/>
    <dgm:cxn modelId="{EE7652ED-0F16-4994-AD78-B4C08F909641}" type="presOf" srcId="{0ADB6533-8457-437D-A9AA-8D2B7100583D}" destId="{11A88674-9DAD-4E18-86F8-B4CE3258A753}" srcOrd="0" destOrd="0" presId="urn:microsoft.com/office/officeart/2005/8/layout/list1"/>
    <dgm:cxn modelId="{2A400D51-737E-4113-855E-24B647146725}" srcId="{C865236E-6E86-4D4F-89C2-1D5D93243928}" destId="{15D444D6-FA8E-46A1-B04D-AC1B1181DF1C}" srcOrd="1" destOrd="0" parTransId="{3EE96C4F-6452-40DD-B704-9911965B02D9}" sibTransId="{BC9815E6-6DBE-4B1C-86DE-62573E688186}"/>
    <dgm:cxn modelId="{D92E85CD-9C49-41CB-A6A1-5A08B16840FD}" type="presOf" srcId="{15D444D6-FA8E-46A1-B04D-AC1B1181DF1C}" destId="{36D8ADD5-9437-456D-B29C-2918D48C6098}" srcOrd="0" destOrd="0" presId="urn:microsoft.com/office/officeart/2005/8/layout/list1"/>
    <dgm:cxn modelId="{60DCD858-73BB-4ECE-BB6D-92502C5D1239}" srcId="{C865236E-6E86-4D4F-89C2-1D5D93243928}" destId="{85B90CFA-CBB0-471A-88CA-7E796A557909}" srcOrd="0" destOrd="0" parTransId="{E7F4AE01-F910-48D8-A91C-9BB720B01C0A}" sibTransId="{E63C3D9C-6432-4FA1-8F05-C22024447391}"/>
    <dgm:cxn modelId="{1AB9F148-80A4-420A-9904-8150E0F4635F}" srcId="{C865236E-6E86-4D4F-89C2-1D5D93243928}" destId="{0ADB6533-8457-437D-A9AA-8D2B7100583D}" srcOrd="2" destOrd="0" parTransId="{EE6CDCB0-70D7-4C69-BE98-17CBA6D8DAFC}" sibTransId="{A246798B-DD8C-4177-B6C8-97E436DDC501}"/>
    <dgm:cxn modelId="{AFFE89DD-5F84-4490-B237-ED3AAEA8716A}" type="presOf" srcId="{85B90CFA-CBB0-471A-88CA-7E796A557909}" destId="{52E2573E-E628-47EB-B025-E8E2CB0A7676}" srcOrd="1" destOrd="0" presId="urn:microsoft.com/office/officeart/2005/8/layout/list1"/>
    <dgm:cxn modelId="{4B55C3CC-A701-4ED6-BD83-9E23B09C530B}" type="presParOf" srcId="{D67E5D1C-5789-4BF6-8FC7-AB43FE7EE6B9}" destId="{A229F416-3096-419C-BA32-F80BE7A086FA}" srcOrd="0" destOrd="0" presId="urn:microsoft.com/office/officeart/2005/8/layout/list1"/>
    <dgm:cxn modelId="{57569DF3-3DA4-4BE1-93D3-F54B4644501C}" type="presParOf" srcId="{A229F416-3096-419C-BA32-F80BE7A086FA}" destId="{D5168C36-2ED9-4866-8708-A0E4665DD1D2}" srcOrd="0" destOrd="0" presId="urn:microsoft.com/office/officeart/2005/8/layout/list1"/>
    <dgm:cxn modelId="{FC638454-2FB6-4D40-949B-F9A416EF83B6}" type="presParOf" srcId="{A229F416-3096-419C-BA32-F80BE7A086FA}" destId="{52E2573E-E628-47EB-B025-E8E2CB0A7676}" srcOrd="1" destOrd="0" presId="urn:microsoft.com/office/officeart/2005/8/layout/list1"/>
    <dgm:cxn modelId="{220F25DD-B48B-4835-AB44-BB2026413E51}" type="presParOf" srcId="{D67E5D1C-5789-4BF6-8FC7-AB43FE7EE6B9}" destId="{06E36B9B-54DC-4A8F-AEDC-E79DF5F8FD64}" srcOrd="1" destOrd="0" presId="urn:microsoft.com/office/officeart/2005/8/layout/list1"/>
    <dgm:cxn modelId="{68201800-F317-49D6-A801-C86B6D3E1821}" type="presParOf" srcId="{D67E5D1C-5789-4BF6-8FC7-AB43FE7EE6B9}" destId="{A5B72299-38C1-49A3-94A8-E349E879AA9D}" srcOrd="2" destOrd="0" presId="urn:microsoft.com/office/officeart/2005/8/layout/list1"/>
    <dgm:cxn modelId="{0173D5F3-A303-4C3C-81B1-8EDD41915698}" type="presParOf" srcId="{D67E5D1C-5789-4BF6-8FC7-AB43FE7EE6B9}" destId="{CBCF13A6-140A-4413-9A20-44238C1FCB28}" srcOrd="3" destOrd="0" presId="urn:microsoft.com/office/officeart/2005/8/layout/list1"/>
    <dgm:cxn modelId="{D88F10EE-E9C6-42E5-81C7-9CDD2942FE07}" type="presParOf" srcId="{D67E5D1C-5789-4BF6-8FC7-AB43FE7EE6B9}" destId="{A74F7F1F-23A7-4366-BB5A-D3CD61FD9B23}" srcOrd="4" destOrd="0" presId="urn:microsoft.com/office/officeart/2005/8/layout/list1"/>
    <dgm:cxn modelId="{E66B3505-A14E-49A6-AD56-3A62F129C12B}" type="presParOf" srcId="{A74F7F1F-23A7-4366-BB5A-D3CD61FD9B23}" destId="{36D8ADD5-9437-456D-B29C-2918D48C6098}" srcOrd="0" destOrd="0" presId="urn:microsoft.com/office/officeart/2005/8/layout/list1"/>
    <dgm:cxn modelId="{BAC96DF3-ACD6-4235-B255-3F3A91577C23}" type="presParOf" srcId="{A74F7F1F-23A7-4366-BB5A-D3CD61FD9B23}" destId="{797C1B4D-91C3-4F96-B778-54128992C667}" srcOrd="1" destOrd="0" presId="urn:microsoft.com/office/officeart/2005/8/layout/list1"/>
    <dgm:cxn modelId="{729E3D53-46DA-40A6-AC0D-C9DBFB6AC8AA}" type="presParOf" srcId="{D67E5D1C-5789-4BF6-8FC7-AB43FE7EE6B9}" destId="{03F5696B-8818-4BF4-8318-48EA2BFB83E8}" srcOrd="5" destOrd="0" presId="urn:microsoft.com/office/officeart/2005/8/layout/list1"/>
    <dgm:cxn modelId="{7EA87E62-9DB8-43C4-AA49-6BF57ED9536D}" type="presParOf" srcId="{D67E5D1C-5789-4BF6-8FC7-AB43FE7EE6B9}" destId="{348639FC-F947-472F-9A5B-B98E27FE1222}" srcOrd="6" destOrd="0" presId="urn:microsoft.com/office/officeart/2005/8/layout/list1"/>
    <dgm:cxn modelId="{32A25F01-E363-406E-AD00-7AA1C9860616}" type="presParOf" srcId="{D67E5D1C-5789-4BF6-8FC7-AB43FE7EE6B9}" destId="{977BAC34-54AF-4BD8-B536-ABCBAE73CC77}" srcOrd="7" destOrd="0" presId="urn:microsoft.com/office/officeart/2005/8/layout/list1"/>
    <dgm:cxn modelId="{BD5FC669-C3B2-4CEE-AA3C-E34425D763E1}" type="presParOf" srcId="{D67E5D1C-5789-4BF6-8FC7-AB43FE7EE6B9}" destId="{586E1625-D8B7-4DCA-A217-B159D90710F3}" srcOrd="8" destOrd="0" presId="urn:microsoft.com/office/officeart/2005/8/layout/list1"/>
    <dgm:cxn modelId="{9415D432-2C9E-4B2B-BC4F-2E67A962576D}" type="presParOf" srcId="{586E1625-D8B7-4DCA-A217-B159D90710F3}" destId="{11A88674-9DAD-4E18-86F8-B4CE3258A753}" srcOrd="0" destOrd="0" presId="urn:microsoft.com/office/officeart/2005/8/layout/list1"/>
    <dgm:cxn modelId="{D2DB4250-ED34-457A-ABBE-4E3E4E7A1EAE}" type="presParOf" srcId="{586E1625-D8B7-4DCA-A217-B159D90710F3}" destId="{85EEE796-6CC9-4DBD-8B39-95A569759E5E}" srcOrd="1" destOrd="0" presId="urn:microsoft.com/office/officeart/2005/8/layout/list1"/>
    <dgm:cxn modelId="{4421AE0A-F590-4391-8DF8-F5F93E1066CD}" type="presParOf" srcId="{D67E5D1C-5789-4BF6-8FC7-AB43FE7EE6B9}" destId="{026F282E-627C-4217-BF25-5F46A258905E}" srcOrd="9" destOrd="0" presId="urn:microsoft.com/office/officeart/2005/8/layout/list1"/>
    <dgm:cxn modelId="{F266D20C-82E7-4A82-8CB4-A210BA37343D}" type="presParOf" srcId="{D67E5D1C-5789-4BF6-8FC7-AB43FE7EE6B9}" destId="{991A216D-6F34-475E-9653-F7D3F50A1D5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E64077E-EF4F-4DF8-A842-A2B305DE774F}" type="doc">
      <dgm:prSet loTypeId="urn:microsoft.com/office/officeart/2008/layout/LinedList" loCatId="hierarchy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6870C2-4754-4C03-A0B7-C0B510575A55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 рамках программы: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A7E5AA-4496-4462-9052-3B578DF3DA1C}" type="parTrans" cxnId="{138FE6F7-84B4-4C9A-97AC-934F83216D1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FDB78D-3DFB-4E15-9C98-A556C4CB34A2}" type="sibTrans" cxnId="{138FE6F7-84B4-4C9A-97AC-934F83216D1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3C94C-0DED-4166-B513-CC2B2D83B7B3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установлены приборы учета ресурсов в жилищном фонде </a:t>
          </a:r>
          <a:r>
            <a:rPr lang="ru-RU" sz="14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0,4 </a:t>
          </a:r>
          <a:r>
            <a:rPr lang="ru-RU" sz="1400" b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4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374980-6D61-4CE2-826B-0EE8C56E0EB4}" type="parTrans" cxnId="{EB42F51E-709A-4EF8-8F92-B9C9B312BB8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52A7C9-C977-45C0-926D-40804979DA42}" type="sibTrans" cxnId="{EB42F51E-709A-4EF8-8F92-B9C9B312BB8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B33E1D-C4B0-45F6-B622-FA87F3898F8E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уличное освещение израсходовано </a:t>
          </a:r>
          <a:r>
            <a:rPr lang="ru-RU" sz="14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34,5 млн.руб.</a:t>
          </a:r>
          <a:endParaRPr lang="ru-RU" sz="14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DCC8D5-8D6A-45F0-A3FB-12A241AB1097}" type="parTrans" cxnId="{F55775EC-F2C0-4807-95D9-302318BD6A9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61B6D2-4593-4042-91AF-1ACB93C4B516}" type="sibTrans" cxnId="{F55775EC-F2C0-4807-95D9-302318BD6A9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DF038F-E9F0-438B-AD4C-1060BF077E9E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выполнены проектные работы по строительству магистрального газопровода от ГРС </a:t>
          </a:r>
          <a:r>
            <a:rPr lang="ru-RU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пос.Самусь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до котельной </a:t>
          </a:r>
          <a:r>
            <a:rPr lang="ru-RU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пос.Орловка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14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2,2 </a:t>
          </a:r>
          <a:r>
            <a:rPr lang="ru-RU" sz="1400" b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4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9CB785-BE49-48A1-A8B5-0747F8FC3649}" type="parTrans" cxnId="{44F8CA84-9538-4337-9119-35E20BB1BD32}">
      <dgm:prSet/>
      <dgm:spPr/>
      <dgm:t>
        <a:bodyPr/>
        <a:lstStyle/>
        <a:p>
          <a:endParaRPr lang="ru-RU"/>
        </a:p>
      </dgm:t>
    </dgm:pt>
    <dgm:pt modelId="{22E0CEFA-B7B6-4AEA-9EB4-5A2BB42C5EA5}" type="sibTrans" cxnId="{44F8CA84-9538-4337-9119-35E20BB1BD32}">
      <dgm:prSet/>
      <dgm:spPr/>
      <dgm:t>
        <a:bodyPr/>
        <a:lstStyle/>
        <a:p>
          <a:endParaRPr lang="ru-RU"/>
        </a:p>
      </dgm:t>
    </dgm:pt>
    <dgm:pt modelId="{69B3E82B-6B48-4458-89D7-D62E9145C99A}" type="pres">
      <dgm:prSet presAssocID="{3E64077E-EF4F-4DF8-A842-A2B305DE774F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FEC175E-3491-4AAA-866D-E36DC5E0F21B}" type="pres">
      <dgm:prSet presAssocID="{FA6870C2-4754-4C03-A0B7-C0B510575A55}" presName="thickLine" presStyleLbl="alignNode1" presStyleIdx="0" presStyleCnt="2"/>
      <dgm:spPr/>
    </dgm:pt>
    <dgm:pt modelId="{E33AE795-4847-4D82-A517-65C03AF76183}" type="pres">
      <dgm:prSet presAssocID="{FA6870C2-4754-4C03-A0B7-C0B510575A55}" presName="horz1" presStyleCnt="0"/>
      <dgm:spPr/>
    </dgm:pt>
    <dgm:pt modelId="{6085681A-A73E-4923-B1A8-73AFA0D9271A}" type="pres">
      <dgm:prSet presAssocID="{FA6870C2-4754-4C03-A0B7-C0B510575A55}" presName="tx1" presStyleLbl="revTx" presStyleIdx="0" presStyleCnt="4" custScaleX="209980"/>
      <dgm:spPr/>
      <dgm:t>
        <a:bodyPr/>
        <a:lstStyle/>
        <a:p>
          <a:endParaRPr lang="ru-RU"/>
        </a:p>
      </dgm:t>
    </dgm:pt>
    <dgm:pt modelId="{BEB9B32D-5FE6-42FA-B546-49C978F597C2}" type="pres">
      <dgm:prSet presAssocID="{FA6870C2-4754-4C03-A0B7-C0B510575A55}" presName="vert1" presStyleCnt="0"/>
      <dgm:spPr/>
    </dgm:pt>
    <dgm:pt modelId="{58ACA1D1-1C26-46F1-9055-D0F4503CEF74}" type="pres">
      <dgm:prSet presAssocID="{BC93C94C-0DED-4166-B513-CC2B2D83B7B3}" presName="vertSpace2a" presStyleCnt="0"/>
      <dgm:spPr/>
    </dgm:pt>
    <dgm:pt modelId="{25B3D1B9-55AD-495B-BFE7-4E9BB6BE4B6E}" type="pres">
      <dgm:prSet presAssocID="{BC93C94C-0DED-4166-B513-CC2B2D83B7B3}" presName="horz2" presStyleCnt="0"/>
      <dgm:spPr/>
    </dgm:pt>
    <dgm:pt modelId="{B0E2FA91-0EE4-4813-A673-D65742813931}" type="pres">
      <dgm:prSet presAssocID="{BC93C94C-0DED-4166-B513-CC2B2D83B7B3}" presName="horzSpace2" presStyleCnt="0"/>
      <dgm:spPr/>
    </dgm:pt>
    <dgm:pt modelId="{7C81BB9E-58E1-4981-BEC1-E2EE5E518FEF}" type="pres">
      <dgm:prSet presAssocID="{BC93C94C-0DED-4166-B513-CC2B2D83B7B3}" presName="tx2" presStyleLbl="revTx" presStyleIdx="1" presStyleCnt="4" custScaleX="108293" custLinFactNeighborX="-1679" custLinFactNeighborY="7667"/>
      <dgm:spPr/>
      <dgm:t>
        <a:bodyPr/>
        <a:lstStyle/>
        <a:p>
          <a:endParaRPr lang="ru-RU"/>
        </a:p>
      </dgm:t>
    </dgm:pt>
    <dgm:pt modelId="{0B88C537-8277-4CE7-8F5E-5B51E1EF495F}" type="pres">
      <dgm:prSet presAssocID="{BC93C94C-0DED-4166-B513-CC2B2D83B7B3}" presName="vert2" presStyleCnt="0"/>
      <dgm:spPr/>
    </dgm:pt>
    <dgm:pt modelId="{DD6BEFC4-3306-4967-AA0E-DFD4C2A0AF55}" type="pres">
      <dgm:prSet presAssocID="{BC93C94C-0DED-4166-B513-CC2B2D83B7B3}" presName="thinLine2b" presStyleLbl="callout" presStyleIdx="0" presStyleCnt="2" custLinFactY="-583625" custLinFactNeighborX="228" custLinFactNeighborY="-600000"/>
      <dgm:spPr/>
      <dgm:t>
        <a:bodyPr/>
        <a:lstStyle/>
        <a:p>
          <a:endParaRPr lang="ru-RU"/>
        </a:p>
      </dgm:t>
    </dgm:pt>
    <dgm:pt modelId="{2A430A24-DEA4-4BA1-8FA9-72DE5D0DDE01}" type="pres">
      <dgm:prSet presAssocID="{BC93C94C-0DED-4166-B513-CC2B2D83B7B3}" presName="vertSpace2b" presStyleCnt="0"/>
      <dgm:spPr/>
    </dgm:pt>
    <dgm:pt modelId="{84FB491F-C04C-461F-A757-74367211AC79}" type="pres">
      <dgm:prSet presAssocID="{50B33E1D-C4B0-45F6-B622-FA87F3898F8E}" presName="horz2" presStyleCnt="0"/>
      <dgm:spPr/>
    </dgm:pt>
    <dgm:pt modelId="{834A28C7-1C92-4A27-BAAE-1B58C1D092EE}" type="pres">
      <dgm:prSet presAssocID="{50B33E1D-C4B0-45F6-B622-FA87F3898F8E}" presName="horzSpace2" presStyleCnt="0"/>
      <dgm:spPr/>
    </dgm:pt>
    <dgm:pt modelId="{DAC467C0-B3CD-4B8C-A314-A009D1D5D8B4}" type="pres">
      <dgm:prSet presAssocID="{50B33E1D-C4B0-45F6-B622-FA87F3898F8E}" presName="tx2" presStyleLbl="revTx" presStyleIdx="2" presStyleCnt="4" custScaleY="43417" custLinFactNeighborX="-1679" custLinFactNeighborY="-53166"/>
      <dgm:spPr/>
      <dgm:t>
        <a:bodyPr/>
        <a:lstStyle/>
        <a:p>
          <a:endParaRPr lang="ru-RU"/>
        </a:p>
      </dgm:t>
    </dgm:pt>
    <dgm:pt modelId="{95F173B0-7CE0-4842-88E9-C1C6C3690606}" type="pres">
      <dgm:prSet presAssocID="{50B33E1D-C4B0-45F6-B622-FA87F3898F8E}" presName="vert2" presStyleCnt="0"/>
      <dgm:spPr/>
    </dgm:pt>
    <dgm:pt modelId="{5244AE2C-7582-48B4-B526-FCF219F84A90}" type="pres">
      <dgm:prSet presAssocID="{50B33E1D-C4B0-45F6-B622-FA87F3898F8E}" presName="thinLine2b" presStyleLbl="callout" presStyleIdx="1" presStyleCnt="2" custLinFactY="-600000" custLinFactNeighborX="228" custLinFactNeighborY="-605596"/>
      <dgm:spPr/>
    </dgm:pt>
    <dgm:pt modelId="{DB348719-8FC1-4B5F-B56F-2EBBC25F2B51}" type="pres">
      <dgm:prSet presAssocID="{50B33E1D-C4B0-45F6-B622-FA87F3898F8E}" presName="vertSpace2b" presStyleCnt="0"/>
      <dgm:spPr/>
    </dgm:pt>
    <dgm:pt modelId="{A65E4EAC-0C2F-4EF6-BD7C-2A4F19B7CBF3}" type="pres">
      <dgm:prSet presAssocID="{26DF038F-E9F0-438B-AD4C-1060BF077E9E}" presName="thickLine" presStyleLbl="alignNode1" presStyleIdx="1" presStyleCnt="2"/>
      <dgm:spPr/>
    </dgm:pt>
    <dgm:pt modelId="{9D482431-0464-4B60-BAAA-46789E79A146}" type="pres">
      <dgm:prSet presAssocID="{26DF038F-E9F0-438B-AD4C-1060BF077E9E}" presName="horz1" presStyleCnt="0"/>
      <dgm:spPr/>
    </dgm:pt>
    <dgm:pt modelId="{950294C7-431D-44E6-8A0B-C121618B86C6}" type="pres">
      <dgm:prSet presAssocID="{26DF038F-E9F0-438B-AD4C-1060BF077E9E}" presName="tx1" presStyleLbl="revTx" presStyleIdx="3" presStyleCnt="4" custScaleX="329507" custScaleY="43417" custLinFactX="62296" custLinFactNeighborX="100000" custLinFactNeighborY="-40243"/>
      <dgm:spPr/>
      <dgm:t>
        <a:bodyPr/>
        <a:lstStyle/>
        <a:p>
          <a:endParaRPr lang="ru-RU"/>
        </a:p>
      </dgm:t>
    </dgm:pt>
    <dgm:pt modelId="{29E788E5-4BCB-4D66-BE1F-BCCF6EF6E2EB}" type="pres">
      <dgm:prSet presAssocID="{26DF038F-E9F0-438B-AD4C-1060BF077E9E}" presName="vert1" presStyleCnt="0"/>
      <dgm:spPr/>
    </dgm:pt>
  </dgm:ptLst>
  <dgm:cxnLst>
    <dgm:cxn modelId="{44F8CA84-9538-4337-9119-35E20BB1BD32}" srcId="{3E64077E-EF4F-4DF8-A842-A2B305DE774F}" destId="{26DF038F-E9F0-438B-AD4C-1060BF077E9E}" srcOrd="1" destOrd="0" parTransId="{619CB785-BE49-48A1-A8B5-0747F8FC3649}" sibTransId="{22E0CEFA-B7B6-4AEA-9EB4-5A2BB42C5EA5}"/>
    <dgm:cxn modelId="{33DF5B30-9644-4253-80FE-A189ED647173}" type="presOf" srcId="{26DF038F-E9F0-438B-AD4C-1060BF077E9E}" destId="{950294C7-431D-44E6-8A0B-C121618B86C6}" srcOrd="0" destOrd="0" presId="urn:microsoft.com/office/officeart/2008/layout/LinedList"/>
    <dgm:cxn modelId="{D2E422F2-D679-4C60-B9B2-777D506EBE7D}" type="presOf" srcId="{FA6870C2-4754-4C03-A0B7-C0B510575A55}" destId="{6085681A-A73E-4923-B1A8-73AFA0D9271A}" srcOrd="0" destOrd="0" presId="urn:microsoft.com/office/officeart/2008/layout/LinedList"/>
    <dgm:cxn modelId="{F55775EC-F2C0-4807-95D9-302318BD6A9D}" srcId="{FA6870C2-4754-4C03-A0B7-C0B510575A55}" destId="{50B33E1D-C4B0-45F6-B622-FA87F3898F8E}" srcOrd="1" destOrd="0" parTransId="{B0DCC8D5-8D6A-45F0-A3FB-12A241AB1097}" sibTransId="{6C61B6D2-4593-4042-91AF-1ACB93C4B516}"/>
    <dgm:cxn modelId="{AAACF0EC-2CD5-4110-B3BA-0E4A8181520A}" type="presOf" srcId="{3E64077E-EF4F-4DF8-A842-A2B305DE774F}" destId="{69B3E82B-6B48-4458-89D7-D62E9145C99A}" srcOrd="0" destOrd="0" presId="urn:microsoft.com/office/officeart/2008/layout/LinedList"/>
    <dgm:cxn modelId="{EB42F51E-709A-4EF8-8F92-B9C9B312BB87}" srcId="{FA6870C2-4754-4C03-A0B7-C0B510575A55}" destId="{BC93C94C-0DED-4166-B513-CC2B2D83B7B3}" srcOrd="0" destOrd="0" parTransId="{41374980-6D61-4CE2-826B-0EE8C56E0EB4}" sibTransId="{A952A7C9-C977-45C0-926D-40804979DA42}"/>
    <dgm:cxn modelId="{138FE6F7-84B4-4C9A-97AC-934F83216D1B}" srcId="{3E64077E-EF4F-4DF8-A842-A2B305DE774F}" destId="{FA6870C2-4754-4C03-A0B7-C0B510575A55}" srcOrd="0" destOrd="0" parTransId="{3EA7E5AA-4496-4462-9052-3B578DF3DA1C}" sibTransId="{CCFDB78D-3DFB-4E15-9C98-A556C4CB34A2}"/>
    <dgm:cxn modelId="{6966D423-4BC0-4C29-B91B-EAE46D6AC369}" type="presOf" srcId="{50B33E1D-C4B0-45F6-B622-FA87F3898F8E}" destId="{DAC467C0-B3CD-4B8C-A314-A009D1D5D8B4}" srcOrd="0" destOrd="0" presId="urn:microsoft.com/office/officeart/2008/layout/LinedList"/>
    <dgm:cxn modelId="{0332919C-8BB6-4B85-9AC8-E6F61BF549EE}" type="presOf" srcId="{BC93C94C-0DED-4166-B513-CC2B2D83B7B3}" destId="{7C81BB9E-58E1-4981-BEC1-E2EE5E518FEF}" srcOrd="0" destOrd="0" presId="urn:microsoft.com/office/officeart/2008/layout/LinedList"/>
    <dgm:cxn modelId="{0BEA6A82-573F-43EA-B8A8-F21FC53B4B2A}" type="presParOf" srcId="{69B3E82B-6B48-4458-89D7-D62E9145C99A}" destId="{FFEC175E-3491-4AAA-866D-E36DC5E0F21B}" srcOrd="0" destOrd="0" presId="urn:microsoft.com/office/officeart/2008/layout/LinedList"/>
    <dgm:cxn modelId="{6E7A8FF9-AE1B-4774-BD4D-690C9C853DEC}" type="presParOf" srcId="{69B3E82B-6B48-4458-89D7-D62E9145C99A}" destId="{E33AE795-4847-4D82-A517-65C03AF76183}" srcOrd="1" destOrd="0" presId="urn:microsoft.com/office/officeart/2008/layout/LinedList"/>
    <dgm:cxn modelId="{DB6ABE46-7DB1-4ADA-9E82-A4D767F4211F}" type="presParOf" srcId="{E33AE795-4847-4D82-A517-65C03AF76183}" destId="{6085681A-A73E-4923-B1A8-73AFA0D9271A}" srcOrd="0" destOrd="0" presId="urn:microsoft.com/office/officeart/2008/layout/LinedList"/>
    <dgm:cxn modelId="{841270E7-F7EE-463F-BF7E-C7E00503270E}" type="presParOf" srcId="{E33AE795-4847-4D82-A517-65C03AF76183}" destId="{BEB9B32D-5FE6-42FA-B546-49C978F597C2}" srcOrd="1" destOrd="0" presId="urn:microsoft.com/office/officeart/2008/layout/LinedList"/>
    <dgm:cxn modelId="{791EE245-8F6F-4DDA-887C-8228B976D651}" type="presParOf" srcId="{BEB9B32D-5FE6-42FA-B546-49C978F597C2}" destId="{58ACA1D1-1C26-46F1-9055-D0F4503CEF74}" srcOrd="0" destOrd="0" presId="urn:microsoft.com/office/officeart/2008/layout/LinedList"/>
    <dgm:cxn modelId="{23BA4DF4-C5C2-42E0-9716-2D2AC7336751}" type="presParOf" srcId="{BEB9B32D-5FE6-42FA-B546-49C978F597C2}" destId="{25B3D1B9-55AD-495B-BFE7-4E9BB6BE4B6E}" srcOrd="1" destOrd="0" presId="urn:microsoft.com/office/officeart/2008/layout/LinedList"/>
    <dgm:cxn modelId="{F4C2DB67-88E8-42C2-A977-0E8A17F0FE31}" type="presParOf" srcId="{25B3D1B9-55AD-495B-BFE7-4E9BB6BE4B6E}" destId="{B0E2FA91-0EE4-4813-A673-D65742813931}" srcOrd="0" destOrd="0" presId="urn:microsoft.com/office/officeart/2008/layout/LinedList"/>
    <dgm:cxn modelId="{F5BCDDA7-2880-43BA-B953-DA7B95B8F71A}" type="presParOf" srcId="{25B3D1B9-55AD-495B-BFE7-4E9BB6BE4B6E}" destId="{7C81BB9E-58E1-4981-BEC1-E2EE5E518FEF}" srcOrd="1" destOrd="0" presId="urn:microsoft.com/office/officeart/2008/layout/LinedList"/>
    <dgm:cxn modelId="{DC9F08F9-8289-47BF-9D1B-2CC44188AE98}" type="presParOf" srcId="{25B3D1B9-55AD-495B-BFE7-4E9BB6BE4B6E}" destId="{0B88C537-8277-4CE7-8F5E-5B51E1EF495F}" srcOrd="2" destOrd="0" presId="urn:microsoft.com/office/officeart/2008/layout/LinedList"/>
    <dgm:cxn modelId="{1CD6B1AD-FB41-4522-81A9-2DECCEC2AD76}" type="presParOf" srcId="{BEB9B32D-5FE6-42FA-B546-49C978F597C2}" destId="{DD6BEFC4-3306-4967-AA0E-DFD4C2A0AF55}" srcOrd="2" destOrd="0" presId="urn:microsoft.com/office/officeart/2008/layout/LinedList"/>
    <dgm:cxn modelId="{B8D6FA71-67D4-4F41-B3E1-783FF7AD1832}" type="presParOf" srcId="{BEB9B32D-5FE6-42FA-B546-49C978F597C2}" destId="{2A430A24-DEA4-4BA1-8FA9-72DE5D0DDE01}" srcOrd="3" destOrd="0" presId="urn:microsoft.com/office/officeart/2008/layout/LinedList"/>
    <dgm:cxn modelId="{D5139BDC-0B20-43EF-BED7-D133B1420894}" type="presParOf" srcId="{BEB9B32D-5FE6-42FA-B546-49C978F597C2}" destId="{84FB491F-C04C-461F-A757-74367211AC79}" srcOrd="4" destOrd="0" presId="urn:microsoft.com/office/officeart/2008/layout/LinedList"/>
    <dgm:cxn modelId="{30FA3575-5177-445D-96B8-4F2355FE0F5C}" type="presParOf" srcId="{84FB491F-C04C-461F-A757-74367211AC79}" destId="{834A28C7-1C92-4A27-BAAE-1B58C1D092EE}" srcOrd="0" destOrd="0" presId="urn:microsoft.com/office/officeart/2008/layout/LinedList"/>
    <dgm:cxn modelId="{30D10888-AFB1-4100-BD07-E3B5D49ADBE2}" type="presParOf" srcId="{84FB491F-C04C-461F-A757-74367211AC79}" destId="{DAC467C0-B3CD-4B8C-A314-A009D1D5D8B4}" srcOrd="1" destOrd="0" presId="urn:microsoft.com/office/officeart/2008/layout/LinedList"/>
    <dgm:cxn modelId="{148D3830-35E6-410D-B4DE-A7C564F78CE0}" type="presParOf" srcId="{84FB491F-C04C-461F-A757-74367211AC79}" destId="{95F173B0-7CE0-4842-88E9-C1C6C3690606}" srcOrd="2" destOrd="0" presId="urn:microsoft.com/office/officeart/2008/layout/LinedList"/>
    <dgm:cxn modelId="{3484BB0C-5EAC-4477-AB9F-CA5041E1EEF0}" type="presParOf" srcId="{BEB9B32D-5FE6-42FA-B546-49C978F597C2}" destId="{5244AE2C-7582-48B4-B526-FCF219F84A90}" srcOrd="5" destOrd="0" presId="urn:microsoft.com/office/officeart/2008/layout/LinedList"/>
    <dgm:cxn modelId="{D8C2A734-E96B-4192-BDF9-70CD791AE377}" type="presParOf" srcId="{BEB9B32D-5FE6-42FA-B546-49C978F597C2}" destId="{DB348719-8FC1-4B5F-B56F-2EBBC25F2B51}" srcOrd="6" destOrd="0" presId="urn:microsoft.com/office/officeart/2008/layout/LinedList"/>
    <dgm:cxn modelId="{48552C5A-0E39-41D0-A7F2-EC687E1E4DE1}" type="presParOf" srcId="{69B3E82B-6B48-4458-89D7-D62E9145C99A}" destId="{A65E4EAC-0C2F-4EF6-BD7C-2A4F19B7CBF3}" srcOrd="2" destOrd="0" presId="urn:microsoft.com/office/officeart/2008/layout/LinedList"/>
    <dgm:cxn modelId="{9FCA40F2-E893-45F2-B234-E17AC0F25604}" type="presParOf" srcId="{69B3E82B-6B48-4458-89D7-D62E9145C99A}" destId="{9D482431-0464-4B60-BAAA-46789E79A146}" srcOrd="3" destOrd="0" presId="urn:microsoft.com/office/officeart/2008/layout/LinedList"/>
    <dgm:cxn modelId="{D09CDABF-420B-4D3C-9A1A-D1E21023ACD6}" type="presParOf" srcId="{9D482431-0464-4B60-BAAA-46789E79A146}" destId="{950294C7-431D-44E6-8A0B-C121618B86C6}" srcOrd="0" destOrd="0" presId="urn:microsoft.com/office/officeart/2008/layout/LinedList"/>
    <dgm:cxn modelId="{90426B4B-809B-4D66-95C3-5BCEF05EE91D}" type="presParOf" srcId="{9D482431-0464-4B60-BAAA-46789E79A146}" destId="{29E788E5-4BCB-4D66-BE1F-BCCF6EF6E2E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148A1BC-8A18-4A2C-AB4A-2CB92CB68E6D}" type="doc">
      <dgm:prSet loTypeId="urn:microsoft.com/office/officeart/2008/layout/SquareAccent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2F75B3B-D08B-4ACC-B0FB-5BF5560EC9BB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Пожарная безопасность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60E09C-0E19-492E-AF97-300F294EA1ED}" type="parTrans" cxnId="{BB0E1364-1DF9-4B5E-A76B-E5C7F42ACDE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0099E0C4-C9AC-4FFD-AC15-A9DD4B67AFBF}" type="sibTrans" cxnId="{BB0E1364-1DF9-4B5E-A76B-E5C7F42ACDE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7BA47AC9-E9A1-4164-B012-C4C3565C4B56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Исполнение предписаний ФПС в муниципальных учреждениях: </a:t>
          </a:r>
        </a:p>
        <a:p>
          <a:pPr>
            <a:spcAft>
              <a:spcPts val="0"/>
            </a:spcAft>
          </a:pP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19,5 млн.руб.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D6DA4F-C253-41C7-A073-AC5428466D51}" type="parTrans" cxnId="{E43766E0-B5E2-4FB9-A664-619CD537905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B7D2A845-06BB-4303-A310-CC10153A37CC}" type="sibTrans" cxnId="{E43766E0-B5E2-4FB9-A664-619CD537905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4866AF8D-FC1F-4693-8FF8-C16DA898C7BC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в лесах (противопожарные полосы, разрывы и др.) </a:t>
          </a: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1,4 млн.руб.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6D61B2-BFBB-4911-9511-6ED3F5A2ED12}" type="parTrans" cxnId="{D8FA1B29-3C8E-47F2-981A-4929AD8E0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CF552E8B-8CBF-4791-A5EB-CF4161B29773}" type="sibTrans" cxnId="{D8FA1B29-3C8E-47F2-981A-4929AD8E0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4E6C0DC3-9EA8-44CB-AA8B-D6E2419A22EC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с учащимися (викторины, конкурсы) </a:t>
          </a:r>
        </a:p>
        <a:p>
          <a:pPr>
            <a:spcAft>
              <a:spcPts val="0"/>
            </a:spcAft>
          </a:pP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0,2 </a:t>
          </a:r>
          <a:r>
            <a:rPr lang="ru-RU" sz="1200" b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BD3010-B854-41FE-87A1-861DBC5A0E4C}" type="parTrans" cxnId="{71946B44-A7A3-4ACC-AB14-3A1C42D0D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2EC32168-BA26-475D-B04C-6868E305AC1C}" type="sibTrans" cxnId="{71946B44-A7A3-4ACC-AB14-3A1C42D0D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203C77CD-5635-47F1-BB53-B60C43F48E7A}">
      <dgm:prSet custT="1"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17652403-E120-446D-A6EE-E6B4067E4798}" type="parTrans" cxnId="{FC9612F5-5E6B-4D61-89F5-5A56804EE37D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E024449D-BAF0-4F44-BCD6-D91074A1C645}" type="sibTrans" cxnId="{FC9612F5-5E6B-4D61-89F5-5A56804EE37D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52D9A58E-A12D-4265-94C2-783E5158D164}">
      <dgm:prSet custT="1"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B245515C-FEED-4CA3-9A5C-41D7B0B72E89}" type="parTrans" cxnId="{9F67A98A-BAB1-4949-98FE-9517AA01B866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0BE17D1F-1CBD-4A42-A06D-76110D861A93}" type="sibTrans" cxnId="{9F67A98A-BAB1-4949-98FE-9517AA01B866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6C519F2F-053E-49CF-A598-03FC938D162D}">
      <dgm:prSet custT="1"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8FFFC84A-DDC6-448F-9C44-869AB737FA10}" type="parTrans" cxnId="{81E674D3-C73F-4BBF-8071-42ACE45A211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FF2D3442-7577-47C0-986A-DF2F502ADB43}" type="sibTrans" cxnId="{81E674D3-C73F-4BBF-8071-42ACE45A211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F902CE33-928A-4D37-ADA9-1DF0F67DB8D4}" type="pres">
      <dgm:prSet presAssocID="{0148A1BC-8A18-4A2C-AB4A-2CB92CB68E6D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F87E810E-8F09-4E9B-9A72-E2B23644A48D}" type="pres">
      <dgm:prSet presAssocID="{92F75B3B-D08B-4ACC-B0FB-5BF5560EC9BB}" presName="root" presStyleCnt="0">
        <dgm:presLayoutVars>
          <dgm:chMax/>
          <dgm:chPref/>
        </dgm:presLayoutVars>
      </dgm:prSet>
      <dgm:spPr/>
    </dgm:pt>
    <dgm:pt modelId="{29688B19-FE35-48B6-912D-1C42846EBB20}" type="pres">
      <dgm:prSet presAssocID="{92F75B3B-D08B-4ACC-B0FB-5BF5560EC9BB}" presName="rootComposite" presStyleCnt="0">
        <dgm:presLayoutVars/>
      </dgm:prSet>
      <dgm:spPr/>
    </dgm:pt>
    <dgm:pt modelId="{8DE0CC0F-477D-4693-9161-082C5C27E9AF}" type="pres">
      <dgm:prSet presAssocID="{92F75B3B-D08B-4ACC-B0FB-5BF5560EC9BB}" presName="ParentAccent" presStyleLbl="alignNode1" presStyleIdx="0" presStyleCnt="4"/>
      <dgm:spPr/>
    </dgm:pt>
    <dgm:pt modelId="{3D9F0EC2-ECF9-447E-982B-0A339501AFD1}" type="pres">
      <dgm:prSet presAssocID="{92F75B3B-D08B-4ACC-B0FB-5BF5560EC9BB}" presName="ParentSmallAccent" presStyleLbl="fgAcc1" presStyleIdx="0" presStyleCnt="4"/>
      <dgm:spPr/>
    </dgm:pt>
    <dgm:pt modelId="{13EE96D5-C6B6-4D24-B8D2-E4D5ADABAA51}" type="pres">
      <dgm:prSet presAssocID="{92F75B3B-D08B-4ACC-B0FB-5BF5560EC9BB}" presName="Parent" presStyleLbl="revTx" presStyleIdx="0" presStyleCnt="7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517514-47AD-4FCC-97CE-EE743562664F}" type="pres">
      <dgm:prSet presAssocID="{92F75B3B-D08B-4ACC-B0FB-5BF5560EC9BB}" presName="childShape" presStyleCnt="0">
        <dgm:presLayoutVars>
          <dgm:chMax val="0"/>
          <dgm:chPref val="0"/>
        </dgm:presLayoutVars>
      </dgm:prSet>
      <dgm:spPr/>
    </dgm:pt>
    <dgm:pt modelId="{2E5A5784-7AC9-4EF6-8E14-5BB5AA419FB9}" type="pres">
      <dgm:prSet presAssocID="{7BA47AC9-E9A1-4164-B012-C4C3565C4B56}" presName="childComposite" presStyleCnt="0">
        <dgm:presLayoutVars>
          <dgm:chMax val="0"/>
          <dgm:chPref val="0"/>
        </dgm:presLayoutVars>
      </dgm:prSet>
      <dgm:spPr/>
    </dgm:pt>
    <dgm:pt modelId="{3E616892-13AF-42F8-AD0D-0A21BA59BCD4}" type="pres">
      <dgm:prSet presAssocID="{7BA47AC9-E9A1-4164-B012-C4C3565C4B56}" presName="ChildAccent" presStyleLbl="solidFgAcc1" presStyleIdx="0" presStyleCnt="3" custLinFactY="-92468" custLinFactNeighborX="7563" custLinFactNeighborY="-100000"/>
      <dgm:spPr/>
    </dgm:pt>
    <dgm:pt modelId="{DB3CB129-A542-487B-9763-6442480D8B57}" type="pres">
      <dgm:prSet presAssocID="{7BA47AC9-E9A1-4164-B012-C4C3565C4B56}" presName="Child" presStyleLbl="revTx" presStyleIdx="1" presStyleCnt="7" custScaleY="233503" custLinFactNeighborX="3880" custLinFactNeighborY="-259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5DED9D-2A6E-494B-8620-4DDC02E90751}" type="pres">
      <dgm:prSet presAssocID="{4866AF8D-FC1F-4693-8FF8-C16DA898C7BC}" presName="childComposite" presStyleCnt="0">
        <dgm:presLayoutVars>
          <dgm:chMax val="0"/>
          <dgm:chPref val="0"/>
        </dgm:presLayoutVars>
      </dgm:prSet>
      <dgm:spPr/>
    </dgm:pt>
    <dgm:pt modelId="{A8CE28E5-3079-40A6-99C2-AD94996987D7}" type="pres">
      <dgm:prSet presAssocID="{4866AF8D-FC1F-4693-8FF8-C16DA898C7BC}" presName="ChildAccent" presStyleLbl="solidFgAcc1" presStyleIdx="1" presStyleCnt="3" custLinFactY="-50488" custLinFactNeighborX="-38640" custLinFactNeighborY="-100000"/>
      <dgm:spPr/>
    </dgm:pt>
    <dgm:pt modelId="{96E2D625-8A45-4789-A26F-87D5018069B2}" type="pres">
      <dgm:prSet presAssocID="{4866AF8D-FC1F-4693-8FF8-C16DA898C7BC}" presName="Child" presStyleLbl="revTx" presStyleIdx="2" presStyleCnt="7" custScaleY="228537" custLinFactNeighborX="1821" custLinFactNeighborY="-2971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39CDF6-D445-40D7-AC1A-4E1A11C9B19A}" type="pres">
      <dgm:prSet presAssocID="{4E6C0DC3-9EA8-44CB-AA8B-D6E2419A22EC}" presName="childComposite" presStyleCnt="0">
        <dgm:presLayoutVars>
          <dgm:chMax val="0"/>
          <dgm:chPref val="0"/>
        </dgm:presLayoutVars>
      </dgm:prSet>
      <dgm:spPr/>
    </dgm:pt>
    <dgm:pt modelId="{D4A58FB1-6DFE-483A-8EF6-27C9B9AD0384}" type="pres">
      <dgm:prSet presAssocID="{4E6C0DC3-9EA8-44CB-AA8B-D6E2419A22EC}" presName="ChildAccent" presStyleLbl="solidFgAcc1" presStyleIdx="2" presStyleCnt="3" custLinFactNeighborX="7731" custLinFactNeighborY="9223"/>
      <dgm:spPr/>
    </dgm:pt>
    <dgm:pt modelId="{D4AC6A64-54A1-4846-B394-93A083AD7FBE}" type="pres">
      <dgm:prSet presAssocID="{4E6C0DC3-9EA8-44CB-AA8B-D6E2419A22EC}" presName="Child" presStyleLbl="revTx" presStyleIdx="3" presStyleCnt="7" custScaleY="224674" custLinFactNeighborX="2094" custLinFactNeighborY="7037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8DF425-7B72-4A35-89C8-760A91016B55}" type="pres">
      <dgm:prSet presAssocID="{203C77CD-5635-47F1-BB53-B60C43F48E7A}" presName="root" presStyleCnt="0">
        <dgm:presLayoutVars>
          <dgm:chMax/>
          <dgm:chPref/>
        </dgm:presLayoutVars>
      </dgm:prSet>
      <dgm:spPr/>
    </dgm:pt>
    <dgm:pt modelId="{A84BF280-18CB-417D-A32E-59841C8B333C}" type="pres">
      <dgm:prSet presAssocID="{203C77CD-5635-47F1-BB53-B60C43F48E7A}" presName="rootComposite" presStyleCnt="0">
        <dgm:presLayoutVars/>
      </dgm:prSet>
      <dgm:spPr/>
    </dgm:pt>
    <dgm:pt modelId="{887E1C36-BF2E-40C8-A00A-0EA314BE3A9F}" type="pres">
      <dgm:prSet presAssocID="{203C77CD-5635-47F1-BB53-B60C43F48E7A}" presName="ParentAccent" presStyleLbl="alignNode1" presStyleIdx="1" presStyleCnt="4"/>
      <dgm:spPr/>
    </dgm:pt>
    <dgm:pt modelId="{C9837E85-4DC5-42FC-8AC1-261AEEFD1B3D}" type="pres">
      <dgm:prSet presAssocID="{203C77CD-5635-47F1-BB53-B60C43F48E7A}" presName="ParentSmallAccent" presStyleLbl="fgAcc1" presStyleIdx="1" presStyleCnt="4" custLinFactNeighborX="4305" custLinFactNeighborY="-9707"/>
      <dgm:spPr/>
    </dgm:pt>
    <dgm:pt modelId="{637589DD-A52D-44F1-9E47-406CEA2A3349}" type="pres">
      <dgm:prSet presAssocID="{203C77CD-5635-47F1-BB53-B60C43F48E7A}" presName="Parent" presStyleLbl="revTx" presStyleIdx="4" presStyleCnt="7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782B02-92DA-455F-9D1F-5945E20160B7}" type="pres">
      <dgm:prSet presAssocID="{203C77CD-5635-47F1-BB53-B60C43F48E7A}" presName="childShape" presStyleCnt="0">
        <dgm:presLayoutVars>
          <dgm:chMax val="0"/>
          <dgm:chPref val="0"/>
        </dgm:presLayoutVars>
      </dgm:prSet>
      <dgm:spPr/>
    </dgm:pt>
    <dgm:pt modelId="{1A8BB196-CD6B-43C9-93F0-DABC8C8F5C86}" type="pres">
      <dgm:prSet presAssocID="{52D9A58E-A12D-4265-94C2-783E5158D164}" presName="root" presStyleCnt="0">
        <dgm:presLayoutVars>
          <dgm:chMax/>
          <dgm:chPref/>
        </dgm:presLayoutVars>
      </dgm:prSet>
      <dgm:spPr/>
    </dgm:pt>
    <dgm:pt modelId="{502C6F1D-9D15-413F-A666-DD37E00DD9EA}" type="pres">
      <dgm:prSet presAssocID="{52D9A58E-A12D-4265-94C2-783E5158D164}" presName="rootComposite" presStyleCnt="0">
        <dgm:presLayoutVars/>
      </dgm:prSet>
      <dgm:spPr/>
    </dgm:pt>
    <dgm:pt modelId="{DC0CC8E9-E581-4808-9357-16C509B79FAF}" type="pres">
      <dgm:prSet presAssocID="{52D9A58E-A12D-4265-94C2-783E5158D164}" presName="ParentAccent" presStyleLbl="alignNode1" presStyleIdx="2" presStyleCnt="4" custScaleX="91097"/>
      <dgm:spPr/>
    </dgm:pt>
    <dgm:pt modelId="{05B9B23C-836C-4DE8-9607-660AA31320BB}" type="pres">
      <dgm:prSet presAssocID="{52D9A58E-A12D-4265-94C2-783E5158D164}" presName="ParentSmallAccent" presStyleLbl="fgAcc1" presStyleIdx="2" presStyleCnt="4" custLinFactNeighborX="56010" custLinFactNeighborY="-11526"/>
      <dgm:spPr/>
    </dgm:pt>
    <dgm:pt modelId="{0905436A-A4A1-441C-860B-A46CA4BB8E92}" type="pres">
      <dgm:prSet presAssocID="{52D9A58E-A12D-4265-94C2-783E5158D164}" presName="Parent" presStyleLbl="revTx" presStyleIdx="5" presStyleCnt="7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E73C82-2F92-492C-BAB0-CC7927FBDE8E}" type="pres">
      <dgm:prSet presAssocID="{52D9A58E-A12D-4265-94C2-783E5158D164}" presName="childShape" presStyleCnt="0">
        <dgm:presLayoutVars>
          <dgm:chMax val="0"/>
          <dgm:chPref val="0"/>
        </dgm:presLayoutVars>
      </dgm:prSet>
      <dgm:spPr/>
    </dgm:pt>
    <dgm:pt modelId="{E464A6B9-3E4E-40D1-94A8-D14FF0D06A98}" type="pres">
      <dgm:prSet presAssocID="{6C519F2F-053E-49CF-A598-03FC938D162D}" presName="root" presStyleCnt="0">
        <dgm:presLayoutVars>
          <dgm:chMax/>
          <dgm:chPref/>
        </dgm:presLayoutVars>
      </dgm:prSet>
      <dgm:spPr/>
    </dgm:pt>
    <dgm:pt modelId="{170CEB15-CD77-46B5-BE4C-349C72B6FBDD}" type="pres">
      <dgm:prSet presAssocID="{6C519F2F-053E-49CF-A598-03FC938D162D}" presName="rootComposite" presStyleCnt="0">
        <dgm:presLayoutVars/>
      </dgm:prSet>
      <dgm:spPr/>
    </dgm:pt>
    <dgm:pt modelId="{F7A4BB82-5801-4C97-A278-861B96827173}" type="pres">
      <dgm:prSet presAssocID="{6C519F2F-053E-49CF-A598-03FC938D162D}" presName="ParentAccent" presStyleLbl="alignNode1" presStyleIdx="3" presStyleCnt="4"/>
      <dgm:spPr/>
    </dgm:pt>
    <dgm:pt modelId="{56CEEE04-AE5A-4E5D-84ED-671114C59146}" type="pres">
      <dgm:prSet presAssocID="{6C519F2F-053E-49CF-A598-03FC938D162D}" presName="ParentSmallAccent" presStyleLbl="fgAcc1" presStyleIdx="3" presStyleCnt="4"/>
      <dgm:spPr/>
    </dgm:pt>
    <dgm:pt modelId="{ED358017-1BE1-4EC0-8553-1069F04C69C1}" type="pres">
      <dgm:prSet presAssocID="{6C519F2F-053E-49CF-A598-03FC938D162D}" presName="Parent" presStyleLbl="revTx" presStyleIdx="6" presStyleCnt="7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3CAD48-AC8F-4A38-8323-2F7E094D2C73}" type="pres">
      <dgm:prSet presAssocID="{6C519F2F-053E-49CF-A598-03FC938D162D}" presName="childShape" presStyleCnt="0">
        <dgm:presLayoutVars>
          <dgm:chMax val="0"/>
          <dgm:chPref val="0"/>
        </dgm:presLayoutVars>
      </dgm:prSet>
      <dgm:spPr/>
    </dgm:pt>
  </dgm:ptLst>
  <dgm:cxnLst>
    <dgm:cxn modelId="{F1C9C8B3-FA1E-4A82-BC39-9D9EFCCC44CA}" type="presOf" srcId="{4866AF8D-FC1F-4693-8FF8-C16DA898C7BC}" destId="{96E2D625-8A45-4789-A26F-87D5018069B2}" srcOrd="0" destOrd="0" presId="urn:microsoft.com/office/officeart/2008/layout/SquareAccentList"/>
    <dgm:cxn modelId="{104771BE-65AA-4E7A-B542-06BACE666E28}" type="presOf" srcId="{7BA47AC9-E9A1-4164-B012-C4C3565C4B56}" destId="{DB3CB129-A542-487B-9763-6442480D8B57}" srcOrd="0" destOrd="0" presId="urn:microsoft.com/office/officeart/2008/layout/SquareAccentList"/>
    <dgm:cxn modelId="{BB0E1364-1DF9-4B5E-A76B-E5C7F42ACDE8}" srcId="{0148A1BC-8A18-4A2C-AB4A-2CB92CB68E6D}" destId="{92F75B3B-D08B-4ACC-B0FB-5BF5560EC9BB}" srcOrd="0" destOrd="0" parTransId="{5A60E09C-0E19-492E-AF97-300F294EA1ED}" sibTransId="{0099E0C4-C9AC-4FFD-AC15-A9DD4B67AFBF}"/>
    <dgm:cxn modelId="{71946B44-A7A3-4ACC-AB14-3A1C42D0DE78}" srcId="{92F75B3B-D08B-4ACC-B0FB-5BF5560EC9BB}" destId="{4E6C0DC3-9EA8-44CB-AA8B-D6E2419A22EC}" srcOrd="2" destOrd="0" parTransId="{7DBD3010-B854-41FE-87A1-861DBC5A0E4C}" sibTransId="{2EC32168-BA26-475D-B04C-6868E305AC1C}"/>
    <dgm:cxn modelId="{81E674D3-C73F-4BBF-8071-42ACE45A2117}" srcId="{0148A1BC-8A18-4A2C-AB4A-2CB92CB68E6D}" destId="{6C519F2F-053E-49CF-A598-03FC938D162D}" srcOrd="3" destOrd="0" parTransId="{8FFFC84A-DDC6-448F-9C44-869AB737FA10}" sibTransId="{FF2D3442-7577-47C0-986A-DF2F502ADB43}"/>
    <dgm:cxn modelId="{CE1C2714-E249-4D8D-8B60-9B689FA01F62}" type="presOf" srcId="{0148A1BC-8A18-4A2C-AB4A-2CB92CB68E6D}" destId="{F902CE33-928A-4D37-ADA9-1DF0F67DB8D4}" srcOrd="0" destOrd="0" presId="urn:microsoft.com/office/officeart/2008/layout/SquareAccentList"/>
    <dgm:cxn modelId="{E43766E0-B5E2-4FB9-A664-619CD5379057}" srcId="{92F75B3B-D08B-4ACC-B0FB-5BF5560EC9BB}" destId="{7BA47AC9-E9A1-4164-B012-C4C3565C4B56}" srcOrd="0" destOrd="0" parTransId="{D4D6DA4F-C253-41C7-A073-AC5428466D51}" sibTransId="{B7D2A845-06BB-4303-A310-CC10153A37CC}"/>
    <dgm:cxn modelId="{9F67A98A-BAB1-4949-98FE-9517AA01B866}" srcId="{0148A1BC-8A18-4A2C-AB4A-2CB92CB68E6D}" destId="{52D9A58E-A12D-4265-94C2-783E5158D164}" srcOrd="2" destOrd="0" parTransId="{B245515C-FEED-4CA3-9A5C-41D7B0B72E89}" sibTransId="{0BE17D1F-1CBD-4A42-A06D-76110D861A93}"/>
    <dgm:cxn modelId="{9D6F9D24-098E-46BF-854B-01B8481EC768}" type="presOf" srcId="{203C77CD-5635-47F1-BB53-B60C43F48E7A}" destId="{637589DD-A52D-44F1-9E47-406CEA2A3349}" srcOrd="0" destOrd="0" presId="urn:microsoft.com/office/officeart/2008/layout/SquareAccentList"/>
    <dgm:cxn modelId="{FC9612F5-5E6B-4D61-89F5-5A56804EE37D}" srcId="{0148A1BC-8A18-4A2C-AB4A-2CB92CB68E6D}" destId="{203C77CD-5635-47F1-BB53-B60C43F48E7A}" srcOrd="1" destOrd="0" parTransId="{17652403-E120-446D-A6EE-E6B4067E4798}" sibTransId="{E024449D-BAF0-4F44-BCD6-D91074A1C645}"/>
    <dgm:cxn modelId="{463C8827-6536-4253-9764-67DEB380818D}" type="presOf" srcId="{52D9A58E-A12D-4265-94C2-783E5158D164}" destId="{0905436A-A4A1-441C-860B-A46CA4BB8E92}" srcOrd="0" destOrd="0" presId="urn:microsoft.com/office/officeart/2008/layout/SquareAccentList"/>
    <dgm:cxn modelId="{3569046B-894D-4FA1-8AD6-9D56DBA017E5}" type="presOf" srcId="{92F75B3B-D08B-4ACC-B0FB-5BF5560EC9BB}" destId="{13EE96D5-C6B6-4D24-B8D2-E4D5ADABAA51}" srcOrd="0" destOrd="0" presId="urn:microsoft.com/office/officeart/2008/layout/SquareAccentList"/>
    <dgm:cxn modelId="{5E4CFDFE-0A85-4A77-BD5A-17D1B8938AA7}" type="presOf" srcId="{4E6C0DC3-9EA8-44CB-AA8B-D6E2419A22EC}" destId="{D4AC6A64-54A1-4846-B394-93A083AD7FBE}" srcOrd="0" destOrd="0" presId="urn:microsoft.com/office/officeart/2008/layout/SquareAccentList"/>
    <dgm:cxn modelId="{4AE7CFEF-F878-45D0-8A10-182108DAFEB0}" type="presOf" srcId="{6C519F2F-053E-49CF-A598-03FC938D162D}" destId="{ED358017-1BE1-4EC0-8553-1069F04C69C1}" srcOrd="0" destOrd="0" presId="urn:microsoft.com/office/officeart/2008/layout/SquareAccentList"/>
    <dgm:cxn modelId="{D8FA1B29-3C8E-47F2-981A-4929AD8E0E78}" srcId="{92F75B3B-D08B-4ACC-B0FB-5BF5560EC9BB}" destId="{4866AF8D-FC1F-4693-8FF8-C16DA898C7BC}" srcOrd="1" destOrd="0" parTransId="{9A6D61B2-BFBB-4911-9511-6ED3F5A2ED12}" sibTransId="{CF552E8B-8CBF-4791-A5EB-CF4161B29773}"/>
    <dgm:cxn modelId="{FC244695-6378-47BC-8A11-E29E62D06296}" type="presParOf" srcId="{F902CE33-928A-4D37-ADA9-1DF0F67DB8D4}" destId="{F87E810E-8F09-4E9B-9A72-E2B23644A48D}" srcOrd="0" destOrd="0" presId="urn:microsoft.com/office/officeart/2008/layout/SquareAccentList"/>
    <dgm:cxn modelId="{03E5BB0E-E9EC-450F-9AFA-DF5BD6641465}" type="presParOf" srcId="{F87E810E-8F09-4E9B-9A72-E2B23644A48D}" destId="{29688B19-FE35-48B6-912D-1C42846EBB20}" srcOrd="0" destOrd="0" presId="urn:microsoft.com/office/officeart/2008/layout/SquareAccentList"/>
    <dgm:cxn modelId="{2D11B107-7F1D-47A2-98EB-46FD34FC890C}" type="presParOf" srcId="{29688B19-FE35-48B6-912D-1C42846EBB20}" destId="{8DE0CC0F-477D-4693-9161-082C5C27E9AF}" srcOrd="0" destOrd="0" presId="urn:microsoft.com/office/officeart/2008/layout/SquareAccentList"/>
    <dgm:cxn modelId="{38B6B442-3005-41AB-B85A-A63DA22A93B6}" type="presParOf" srcId="{29688B19-FE35-48B6-912D-1C42846EBB20}" destId="{3D9F0EC2-ECF9-447E-982B-0A339501AFD1}" srcOrd="1" destOrd="0" presId="urn:microsoft.com/office/officeart/2008/layout/SquareAccentList"/>
    <dgm:cxn modelId="{E70F8ABF-2101-4500-AF0E-B0CE42BD7AA8}" type="presParOf" srcId="{29688B19-FE35-48B6-912D-1C42846EBB20}" destId="{13EE96D5-C6B6-4D24-B8D2-E4D5ADABAA51}" srcOrd="2" destOrd="0" presId="urn:microsoft.com/office/officeart/2008/layout/SquareAccentList"/>
    <dgm:cxn modelId="{035C5BED-4139-4A5F-A236-0C1432A82E4C}" type="presParOf" srcId="{F87E810E-8F09-4E9B-9A72-E2B23644A48D}" destId="{67517514-47AD-4FCC-97CE-EE743562664F}" srcOrd="1" destOrd="0" presId="urn:microsoft.com/office/officeart/2008/layout/SquareAccentList"/>
    <dgm:cxn modelId="{09A4FD8E-B345-4D5A-A80B-7FACADFF04A9}" type="presParOf" srcId="{67517514-47AD-4FCC-97CE-EE743562664F}" destId="{2E5A5784-7AC9-4EF6-8E14-5BB5AA419FB9}" srcOrd="0" destOrd="0" presId="urn:microsoft.com/office/officeart/2008/layout/SquareAccentList"/>
    <dgm:cxn modelId="{E227E7CA-DC64-432C-9891-1AF8F129FBF4}" type="presParOf" srcId="{2E5A5784-7AC9-4EF6-8E14-5BB5AA419FB9}" destId="{3E616892-13AF-42F8-AD0D-0A21BA59BCD4}" srcOrd="0" destOrd="0" presId="urn:microsoft.com/office/officeart/2008/layout/SquareAccentList"/>
    <dgm:cxn modelId="{C44DD734-F159-46C2-B845-0468FEB6BA9D}" type="presParOf" srcId="{2E5A5784-7AC9-4EF6-8E14-5BB5AA419FB9}" destId="{DB3CB129-A542-487B-9763-6442480D8B57}" srcOrd="1" destOrd="0" presId="urn:microsoft.com/office/officeart/2008/layout/SquareAccentList"/>
    <dgm:cxn modelId="{838818CE-6E49-4751-AB92-DDF7AD80DAC5}" type="presParOf" srcId="{67517514-47AD-4FCC-97CE-EE743562664F}" destId="{EB5DED9D-2A6E-494B-8620-4DDC02E90751}" srcOrd="1" destOrd="0" presId="urn:microsoft.com/office/officeart/2008/layout/SquareAccentList"/>
    <dgm:cxn modelId="{258235ED-7306-4B6F-894C-8D96E1BB54B1}" type="presParOf" srcId="{EB5DED9D-2A6E-494B-8620-4DDC02E90751}" destId="{A8CE28E5-3079-40A6-99C2-AD94996987D7}" srcOrd="0" destOrd="0" presId="urn:microsoft.com/office/officeart/2008/layout/SquareAccentList"/>
    <dgm:cxn modelId="{441EAC1A-1D35-4FCB-8740-250802C7E7FD}" type="presParOf" srcId="{EB5DED9D-2A6E-494B-8620-4DDC02E90751}" destId="{96E2D625-8A45-4789-A26F-87D5018069B2}" srcOrd="1" destOrd="0" presId="urn:microsoft.com/office/officeart/2008/layout/SquareAccentList"/>
    <dgm:cxn modelId="{C5AF88B1-C571-4EF1-9FE9-1C0B7ED18007}" type="presParOf" srcId="{67517514-47AD-4FCC-97CE-EE743562664F}" destId="{DF39CDF6-D445-40D7-AC1A-4E1A11C9B19A}" srcOrd="2" destOrd="0" presId="urn:microsoft.com/office/officeart/2008/layout/SquareAccentList"/>
    <dgm:cxn modelId="{0F06601C-EE2C-47AA-ABC1-6FD3FC6101E0}" type="presParOf" srcId="{DF39CDF6-D445-40D7-AC1A-4E1A11C9B19A}" destId="{D4A58FB1-6DFE-483A-8EF6-27C9B9AD0384}" srcOrd="0" destOrd="0" presId="urn:microsoft.com/office/officeart/2008/layout/SquareAccentList"/>
    <dgm:cxn modelId="{A0ECD734-84EC-4F5E-BF16-44A1AAE051B8}" type="presParOf" srcId="{DF39CDF6-D445-40D7-AC1A-4E1A11C9B19A}" destId="{D4AC6A64-54A1-4846-B394-93A083AD7FBE}" srcOrd="1" destOrd="0" presId="urn:microsoft.com/office/officeart/2008/layout/SquareAccentList"/>
    <dgm:cxn modelId="{3F6C0E2A-8721-4460-8D0D-CC52F1AA6F58}" type="presParOf" srcId="{F902CE33-928A-4D37-ADA9-1DF0F67DB8D4}" destId="{7F8DF425-7B72-4A35-89C8-760A91016B55}" srcOrd="1" destOrd="0" presId="urn:microsoft.com/office/officeart/2008/layout/SquareAccentList"/>
    <dgm:cxn modelId="{AF956124-1FDB-4659-A8FC-547D29146079}" type="presParOf" srcId="{7F8DF425-7B72-4A35-89C8-760A91016B55}" destId="{A84BF280-18CB-417D-A32E-59841C8B333C}" srcOrd="0" destOrd="0" presId="urn:microsoft.com/office/officeart/2008/layout/SquareAccentList"/>
    <dgm:cxn modelId="{D76F3BE0-C776-431F-8281-A3630E0D37E0}" type="presParOf" srcId="{A84BF280-18CB-417D-A32E-59841C8B333C}" destId="{887E1C36-BF2E-40C8-A00A-0EA314BE3A9F}" srcOrd="0" destOrd="0" presId="urn:microsoft.com/office/officeart/2008/layout/SquareAccentList"/>
    <dgm:cxn modelId="{27A627BC-1081-441D-9648-C745D94B05F2}" type="presParOf" srcId="{A84BF280-18CB-417D-A32E-59841C8B333C}" destId="{C9837E85-4DC5-42FC-8AC1-261AEEFD1B3D}" srcOrd="1" destOrd="0" presId="urn:microsoft.com/office/officeart/2008/layout/SquareAccentList"/>
    <dgm:cxn modelId="{D353067F-87E1-4BFE-9294-5A1AD4458C35}" type="presParOf" srcId="{A84BF280-18CB-417D-A32E-59841C8B333C}" destId="{637589DD-A52D-44F1-9E47-406CEA2A3349}" srcOrd="2" destOrd="0" presId="urn:microsoft.com/office/officeart/2008/layout/SquareAccentList"/>
    <dgm:cxn modelId="{2E09CF06-3DA6-4D91-987E-F6BB520A9A96}" type="presParOf" srcId="{7F8DF425-7B72-4A35-89C8-760A91016B55}" destId="{C9782B02-92DA-455F-9D1F-5945E20160B7}" srcOrd="1" destOrd="0" presId="urn:microsoft.com/office/officeart/2008/layout/SquareAccentList"/>
    <dgm:cxn modelId="{0F58D260-B08E-4AB0-850F-56FE1B8F66B3}" type="presParOf" srcId="{F902CE33-928A-4D37-ADA9-1DF0F67DB8D4}" destId="{1A8BB196-CD6B-43C9-93F0-DABC8C8F5C86}" srcOrd="2" destOrd="0" presId="urn:microsoft.com/office/officeart/2008/layout/SquareAccentList"/>
    <dgm:cxn modelId="{9FF90103-743A-4415-BDAC-62992247C48C}" type="presParOf" srcId="{1A8BB196-CD6B-43C9-93F0-DABC8C8F5C86}" destId="{502C6F1D-9D15-413F-A666-DD37E00DD9EA}" srcOrd="0" destOrd="0" presId="urn:microsoft.com/office/officeart/2008/layout/SquareAccentList"/>
    <dgm:cxn modelId="{AF304BC2-F63C-4E6B-85EE-786565F7610A}" type="presParOf" srcId="{502C6F1D-9D15-413F-A666-DD37E00DD9EA}" destId="{DC0CC8E9-E581-4808-9357-16C509B79FAF}" srcOrd="0" destOrd="0" presId="urn:microsoft.com/office/officeart/2008/layout/SquareAccentList"/>
    <dgm:cxn modelId="{9DCFF517-4D33-44F5-841A-1D80063D4597}" type="presParOf" srcId="{502C6F1D-9D15-413F-A666-DD37E00DD9EA}" destId="{05B9B23C-836C-4DE8-9607-660AA31320BB}" srcOrd="1" destOrd="0" presId="urn:microsoft.com/office/officeart/2008/layout/SquareAccentList"/>
    <dgm:cxn modelId="{682C3522-B1A6-4518-A03D-F877E16F6D38}" type="presParOf" srcId="{502C6F1D-9D15-413F-A666-DD37E00DD9EA}" destId="{0905436A-A4A1-441C-860B-A46CA4BB8E92}" srcOrd="2" destOrd="0" presId="urn:microsoft.com/office/officeart/2008/layout/SquareAccentList"/>
    <dgm:cxn modelId="{D9A018B6-83F6-4D7B-9FF0-4C5E3AB254C7}" type="presParOf" srcId="{1A8BB196-CD6B-43C9-93F0-DABC8C8F5C86}" destId="{6AE73C82-2F92-492C-BAB0-CC7927FBDE8E}" srcOrd="1" destOrd="0" presId="urn:microsoft.com/office/officeart/2008/layout/SquareAccentList"/>
    <dgm:cxn modelId="{E9BE98BB-8BF2-4EE1-B8A2-6ABEF2221932}" type="presParOf" srcId="{F902CE33-928A-4D37-ADA9-1DF0F67DB8D4}" destId="{E464A6B9-3E4E-40D1-94A8-D14FF0D06A98}" srcOrd="3" destOrd="0" presId="urn:microsoft.com/office/officeart/2008/layout/SquareAccentList"/>
    <dgm:cxn modelId="{41723127-976E-47A5-A586-1D0DABCAF95F}" type="presParOf" srcId="{E464A6B9-3E4E-40D1-94A8-D14FF0D06A98}" destId="{170CEB15-CD77-46B5-BE4C-349C72B6FBDD}" srcOrd="0" destOrd="0" presId="urn:microsoft.com/office/officeart/2008/layout/SquareAccentList"/>
    <dgm:cxn modelId="{6C34C7BD-2E4A-4E74-83E7-9F2C12081EBE}" type="presParOf" srcId="{170CEB15-CD77-46B5-BE4C-349C72B6FBDD}" destId="{F7A4BB82-5801-4C97-A278-861B96827173}" srcOrd="0" destOrd="0" presId="urn:microsoft.com/office/officeart/2008/layout/SquareAccentList"/>
    <dgm:cxn modelId="{D5635CDF-18A3-4ED5-ABA4-41781CFA4DEB}" type="presParOf" srcId="{170CEB15-CD77-46B5-BE4C-349C72B6FBDD}" destId="{56CEEE04-AE5A-4E5D-84ED-671114C59146}" srcOrd="1" destOrd="0" presId="urn:microsoft.com/office/officeart/2008/layout/SquareAccentList"/>
    <dgm:cxn modelId="{F3DBA0E7-EF1B-425A-BF70-D33B867B66D6}" type="presParOf" srcId="{170CEB15-CD77-46B5-BE4C-349C72B6FBDD}" destId="{ED358017-1BE1-4EC0-8553-1069F04C69C1}" srcOrd="2" destOrd="0" presId="urn:microsoft.com/office/officeart/2008/layout/SquareAccentList"/>
    <dgm:cxn modelId="{80E6D87D-30EE-458C-8969-C233D5C74A08}" type="presParOf" srcId="{E464A6B9-3E4E-40D1-94A8-D14FF0D06A98}" destId="{BF3CAD48-AC8F-4A38-8323-2F7E094D2C73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4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2,5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на текущую деятельность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751304-8568-4570-8D8F-52286A829D6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0,7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Агентству развития предпринимательства (394 предпринимателя получили консультационную помощь)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3,6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CC54E3-0972-4D49-AC09-319A16D28A3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(выдано 33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микрозайма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8731CB-8CFF-4753-985A-EF514362B934}" type="parTrans" cxnId="{F354742B-59B5-46F4-BB0F-773D8D6685E9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2589CA-4BD9-4D37-A4C2-CE75FFBAB3DD}" type="sibTrans" cxnId="{F354742B-59B5-46F4-BB0F-773D8D6685E9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3,0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бизнес-инкубатора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740E74-D6CA-47F5-878B-8CB7E8EF435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(размещено 14 резидентов)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080A9-8C90-4593-9A5D-FC4364D61451}" type="parTrans" cxnId="{31DAC5A8-A630-4B45-8B63-11DEF688056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020471-17A6-47B8-8ED1-CFC69A1248CF}" type="sibTrans" cxnId="{31DAC5A8-A630-4B45-8B63-11DEF688056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675A4B-0F16-4286-8716-37F51751C98D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BC320E-34C0-4FFD-A634-7233123E9CB1}" type="parTrans" cxnId="{3797ACB2-678F-40E6-BC78-747F0524BD54}">
      <dgm:prSet/>
      <dgm:spPr/>
      <dgm:t>
        <a:bodyPr/>
        <a:lstStyle/>
        <a:p>
          <a:endParaRPr lang="ru-RU"/>
        </a:p>
      </dgm:t>
    </dgm:pt>
    <dgm:pt modelId="{A3319D91-F5C0-492F-9C7C-9F9633095B63}" type="sibTrans" cxnId="{3797ACB2-678F-40E6-BC78-747F0524BD54}">
      <dgm:prSet/>
      <dgm:spPr/>
      <dgm:t>
        <a:bodyPr/>
        <a:lstStyle/>
        <a:p>
          <a:endParaRPr lang="ru-RU"/>
        </a:p>
      </dgm:t>
    </dgm:pt>
    <dgm:pt modelId="{48142D3A-38EC-4399-9044-2478B0240AA4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983AC5-2200-46AF-B294-3BA4C1C1276B}" type="parTrans" cxnId="{171D11D6-80C7-47D3-97A1-76CB8EF37340}">
      <dgm:prSet/>
      <dgm:spPr/>
      <dgm:t>
        <a:bodyPr/>
        <a:lstStyle/>
        <a:p>
          <a:endParaRPr lang="ru-RU"/>
        </a:p>
      </dgm:t>
    </dgm:pt>
    <dgm:pt modelId="{B8EDB9F2-4F36-4667-9F87-70A2C2AC7627}" type="sibTrans" cxnId="{171D11D6-80C7-47D3-97A1-76CB8EF37340}">
      <dgm:prSet/>
      <dgm:spPr/>
      <dgm:t>
        <a:bodyPr/>
        <a:lstStyle/>
        <a:p>
          <a:endParaRPr lang="ru-RU"/>
        </a:p>
      </dgm:t>
    </dgm:pt>
    <dgm:pt modelId="{C7680352-95B8-4177-91BB-933175611E94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F201DB-3F28-48C3-BAC6-59ABF6295279}" type="parTrans" cxnId="{CE6DDE9E-8E0C-448E-B706-FF7E50D2A669}">
      <dgm:prSet/>
      <dgm:spPr/>
      <dgm:t>
        <a:bodyPr/>
        <a:lstStyle/>
        <a:p>
          <a:endParaRPr lang="ru-RU"/>
        </a:p>
      </dgm:t>
    </dgm:pt>
    <dgm:pt modelId="{277A6CAF-EAD3-437F-8E38-6F520D7DE884}" type="sibTrans" cxnId="{CE6DDE9E-8E0C-448E-B706-FF7E50D2A669}">
      <dgm:prSet/>
      <dgm:spPr/>
      <dgm:t>
        <a:bodyPr/>
        <a:lstStyle/>
        <a:p>
          <a:endParaRPr lang="ru-RU"/>
        </a:p>
      </dgm:t>
    </dgm:pt>
    <dgm:pt modelId="{9C2389F5-DDAB-425E-8D4B-6DC0699330D3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AE6E39-AEBE-4657-BDE3-C9F4B35A4BB0}" type="parTrans" cxnId="{EE7A2EF4-F86F-482C-BAD9-28C1545FB9DE}">
      <dgm:prSet/>
      <dgm:spPr/>
      <dgm:t>
        <a:bodyPr/>
        <a:lstStyle/>
        <a:p>
          <a:endParaRPr lang="ru-RU"/>
        </a:p>
      </dgm:t>
    </dgm:pt>
    <dgm:pt modelId="{20E804F9-46A4-4A6B-8953-C93F58B778FD}" type="sibTrans" cxnId="{EE7A2EF4-F86F-482C-BAD9-28C1545FB9DE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35464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1443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29432" custLinFactNeighborX="14021" custLinFactNeighborY="-2740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33950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C72CAB01-6B86-4834-B2C3-A850519A5D79}" type="presOf" srcId="{48142D3A-38EC-4399-9044-2478B0240AA4}" destId="{E441171F-13E5-41B6-B0D0-4E3BE1810DC6}" srcOrd="1" destOrd="1" presId="urn:microsoft.com/office/officeart/2005/8/layout/cycle4#4"/>
    <dgm:cxn modelId="{1E96D054-734D-42B0-8F42-406867309006}" type="presOf" srcId="{FA5A2EB8-A141-4692-9B31-9A9AE73D0133}" destId="{2BC70D3C-47A3-4B21-B345-14EF63B9559D}" srcOrd="0" destOrd="0" presId="urn:microsoft.com/office/officeart/2005/8/layout/cycle4#4"/>
    <dgm:cxn modelId="{5991A295-F420-4A73-B76D-61EE0DD06F6D}" type="presOf" srcId="{C7680352-95B8-4177-91BB-933175611E94}" destId="{CB59A8ED-AFD7-45F1-A706-69853D72E619}" srcOrd="1" destOrd="0" presId="urn:microsoft.com/office/officeart/2005/8/layout/cycle4#4"/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9D77B0E4-7B63-4427-9C2C-3C5779171E59}" type="presOf" srcId="{FFC4FAFD-DF09-4D8C-A3AC-AC9EC4B6F248}" destId="{582EF349-53E2-4418-8435-FC2188946B22}" srcOrd="0" destOrd="0" presId="urn:microsoft.com/office/officeart/2005/8/layout/cycle4#4"/>
    <dgm:cxn modelId="{E528CCC6-6C0C-43EB-A125-52E36B23EDC3}" type="presOf" srcId="{48142D3A-38EC-4399-9044-2478B0240AA4}" destId="{0D64D55F-67C1-44DD-A7A3-8CDA56A9F8C9}" srcOrd="0" destOrd="1" presId="urn:microsoft.com/office/officeart/2005/8/layout/cycle4#4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FDAFEC5B-A724-46C7-B9E0-47015936C51B}" type="presOf" srcId="{7E675A4B-0F16-4286-8716-37F51751C98D}" destId="{0D64D55F-67C1-44DD-A7A3-8CDA56A9F8C9}" srcOrd="0" destOrd="0" presId="urn:microsoft.com/office/officeart/2005/8/layout/cycle4#4"/>
    <dgm:cxn modelId="{9147BDA8-3639-4A3B-AF00-A9E2B2DBFCE0}" type="presOf" srcId="{9C2389F5-DDAB-425E-8D4B-6DC0699330D3}" destId="{151158CC-3C52-4DB4-8029-0F53E38DB87E}" srcOrd="0" destOrd="1" presId="urn:microsoft.com/office/officeart/2005/8/layout/cycle4#4"/>
    <dgm:cxn modelId="{171D11D6-80C7-47D3-97A1-76CB8EF37340}" srcId="{04D4C5E1-F719-45A5-8F87-4E561640B5C5}" destId="{48142D3A-38EC-4399-9044-2478B0240AA4}" srcOrd="1" destOrd="0" parTransId="{68983AC5-2200-46AF-B294-3BA4C1C1276B}" sibTransId="{B8EDB9F2-4F36-4667-9F87-70A2C2AC7627}"/>
    <dgm:cxn modelId="{4FDB4806-0BDB-43F3-953D-20B53EAC1C34}" type="presOf" srcId="{6A4675B4-2410-4FC2-97D6-97CEED032A4C}" destId="{CB59A8ED-AFD7-45F1-A706-69853D72E619}" srcOrd="1" destOrd="2" presId="urn:microsoft.com/office/officeart/2005/8/layout/cycle4#4"/>
    <dgm:cxn modelId="{58F51716-9458-4D0E-BECE-46F6DE3CB8A0}" srcId="{F88F591E-7158-4F49-A0F9-F92E9260EA28}" destId="{6A4675B4-2410-4FC2-97D6-97CEED032A4C}" srcOrd="2" destOrd="0" parTransId="{E6060E93-F7CC-4A56-AA3A-184B8967163C}" sibTransId="{D330AA5A-529B-4C7A-BFF4-922B4BB69A8D}"/>
    <dgm:cxn modelId="{CE6DDE9E-8E0C-448E-B706-FF7E50D2A669}" srcId="{F88F591E-7158-4F49-A0F9-F92E9260EA28}" destId="{C7680352-95B8-4177-91BB-933175611E94}" srcOrd="0" destOrd="0" parTransId="{EDF201DB-3F28-48C3-BAC6-59ABF6295279}" sibTransId="{277A6CAF-EAD3-437F-8E38-6F520D7DE884}"/>
    <dgm:cxn modelId="{05E0AEBD-8174-4FB0-9900-3D22EA022AF0}" type="presOf" srcId="{29740E74-D6CA-47F5-878B-8CB7E8EF4359}" destId="{CB59A8ED-AFD7-45F1-A706-69853D72E619}" srcOrd="1" destOrd="3" presId="urn:microsoft.com/office/officeart/2005/8/layout/cycle4#4"/>
    <dgm:cxn modelId="{F6E513F6-FDB7-4CF8-9185-E87655BEE093}" type="presOf" srcId="{9C2389F5-DDAB-425E-8D4B-6DC0699330D3}" destId="{CB59A8ED-AFD7-45F1-A706-69853D72E619}" srcOrd="1" destOrd="1" presId="urn:microsoft.com/office/officeart/2005/8/layout/cycle4#4"/>
    <dgm:cxn modelId="{65F75D61-3C4D-4E1D-9482-1C6BFCD86A37}" type="presOf" srcId="{E0751304-8568-4570-8D8F-52286A829D60}" destId="{F5B23DF4-EA06-4093-A98E-609411761D2B}" srcOrd="0" destOrd="0" presId="urn:microsoft.com/office/officeart/2005/8/layout/cycle4#4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B1F95812-54B4-4806-8C8C-ACD038CAF5F5}" type="presOf" srcId="{63A21F6D-F2E1-4B54-B4CC-E1DEA3FCD910}" destId="{0C6B9542-FFCB-49C1-A095-559A198D6793}" srcOrd="1" destOrd="0" presId="urn:microsoft.com/office/officeart/2005/8/layout/cycle4#4"/>
    <dgm:cxn modelId="{D77F7E1A-885F-4DA0-939E-8889471CA910}" type="presOf" srcId="{EBCC54E3-0972-4D49-AC09-319A16D28A39}" destId="{0D64D55F-67C1-44DD-A7A3-8CDA56A9F8C9}" srcOrd="0" destOrd="2" presId="urn:microsoft.com/office/officeart/2005/8/layout/cycle4#4"/>
    <dgm:cxn modelId="{0F81E134-94F1-420C-846C-5F81E36A2C5B}" type="presOf" srcId="{F88F591E-7158-4F49-A0F9-F92E9260EA28}" destId="{1F6B75F1-B76A-4369-B36A-4617EA85EF8C}" srcOrd="0" destOrd="0" presId="urn:microsoft.com/office/officeart/2005/8/layout/cycle4#4"/>
    <dgm:cxn modelId="{756D5BAD-D6F4-43F2-BACE-DEC904E064F8}" type="presOf" srcId="{63A21F6D-F2E1-4B54-B4CC-E1DEA3FCD910}" destId="{8328BD91-8861-4036-8BB7-6C0D4798A5E7}" srcOrd="0" destOrd="0" presId="urn:microsoft.com/office/officeart/2005/8/layout/cycle4#4"/>
    <dgm:cxn modelId="{1DF2E7D0-FE9D-4D14-B173-33FC57BEFFE3}" type="presOf" srcId="{6A4675B4-2410-4FC2-97D6-97CEED032A4C}" destId="{151158CC-3C52-4DB4-8029-0F53E38DB87E}" srcOrd="0" destOrd="2" presId="urn:microsoft.com/office/officeart/2005/8/layout/cycle4#4"/>
    <dgm:cxn modelId="{711C7B38-FF36-4F76-B4F5-4943D6B3B7E5}" type="presOf" srcId="{C7680352-95B8-4177-91BB-933175611E94}" destId="{151158CC-3C52-4DB4-8029-0F53E38DB87E}" srcOrd="0" destOrd="0" presId="urn:microsoft.com/office/officeart/2005/8/layout/cycle4#4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EA2BCEDA-F44F-4595-8451-3135C66289C9}" type="presOf" srcId="{04D4C5E1-F719-45A5-8F87-4E561640B5C5}" destId="{214D8406-ADFF-48AF-8C9E-AA0600CE45B2}" srcOrd="0" destOrd="0" presId="urn:microsoft.com/office/officeart/2005/8/layout/cycle4#4"/>
    <dgm:cxn modelId="{F8BF545A-09A2-4416-AAE5-B25B4234BF7B}" type="presOf" srcId="{29740E74-D6CA-47F5-878B-8CB7E8EF4359}" destId="{151158CC-3C52-4DB4-8029-0F53E38DB87E}" srcOrd="0" destOrd="3" presId="urn:microsoft.com/office/officeart/2005/8/layout/cycle4#4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FB0A21AB-2CC5-4C42-9639-E8CBE346C623}" type="presOf" srcId="{7E675A4B-0F16-4286-8716-37F51751C98D}" destId="{E441171F-13E5-41B6-B0D0-4E3BE1810DC6}" srcOrd="1" destOrd="0" presId="urn:microsoft.com/office/officeart/2005/8/layout/cycle4#4"/>
    <dgm:cxn modelId="{EE7A2EF4-F86F-482C-BAD9-28C1545FB9DE}" srcId="{F88F591E-7158-4F49-A0F9-F92E9260EA28}" destId="{9C2389F5-DDAB-425E-8D4B-6DC0699330D3}" srcOrd="1" destOrd="0" parTransId="{38AE6E39-AEBE-4657-BDE3-C9F4B35A4BB0}" sibTransId="{20E804F9-46A4-4A6B-8953-C93F58B778FD}"/>
    <dgm:cxn modelId="{AB5B2C32-9587-4715-8CE9-B8074447B5DB}" type="presOf" srcId="{EBCC54E3-0972-4D49-AC09-319A16D28A39}" destId="{E441171F-13E5-41B6-B0D0-4E3BE1810DC6}" srcOrd="1" destOrd="2" presId="urn:microsoft.com/office/officeart/2005/8/layout/cycle4#4"/>
    <dgm:cxn modelId="{F354742B-59B5-46F4-BB0F-773D8D6685E9}" srcId="{04D4C5E1-F719-45A5-8F87-4E561640B5C5}" destId="{EBCC54E3-0972-4D49-AC09-319A16D28A39}" srcOrd="2" destOrd="0" parTransId="{2C8731CB-8CFF-4753-985A-EF514362B934}" sibTransId="{3F2589CA-4BD9-4D37-A4C2-CE75FFBAB3DD}"/>
    <dgm:cxn modelId="{31DAC5A8-A630-4B45-8B63-11DEF6880560}" srcId="{F88F591E-7158-4F49-A0F9-F92E9260EA28}" destId="{29740E74-D6CA-47F5-878B-8CB7E8EF4359}" srcOrd="3" destOrd="0" parTransId="{229080A9-8C90-4593-9A5D-FC4364D61451}" sibTransId="{02020471-17A6-47B8-8ED1-CFC69A1248CF}"/>
    <dgm:cxn modelId="{6AE6FEC5-125E-486F-B52F-6B11F2E63477}" type="presOf" srcId="{0DEE2C75-1AA1-4C80-B0FA-9CBB222F9FCE}" destId="{9140CE38-66F7-4CDE-8671-16CB5A83BC33}" srcOrd="1" destOrd="0" presId="urn:microsoft.com/office/officeart/2005/8/layout/cycle4#4"/>
    <dgm:cxn modelId="{8EADD765-7B5F-4681-8002-1A8B4E299E09}" type="presOf" srcId="{0DEE2C75-1AA1-4C80-B0FA-9CBB222F9FCE}" destId="{8ECBC9B2-6101-4056-A864-4DB0BBCC3D37}" srcOrd="0" destOrd="0" presId="urn:microsoft.com/office/officeart/2005/8/layout/cycle4#4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3797ACB2-678F-40E6-BC78-747F0524BD54}" srcId="{04D4C5E1-F719-45A5-8F87-4E561640B5C5}" destId="{7E675A4B-0F16-4286-8716-37F51751C98D}" srcOrd="0" destOrd="0" parTransId="{F4BC320E-34C0-4FFD-A634-7233123E9CB1}" sibTransId="{A3319D91-F5C0-492F-9C7C-9F9633095B63}"/>
    <dgm:cxn modelId="{DA69F95C-8F87-46E0-B2D5-0B32D273C425}" type="presParOf" srcId="{582EF349-53E2-4418-8435-FC2188946B22}" destId="{24F74698-7545-402B-9D0E-BAE5663694E8}" srcOrd="0" destOrd="0" presId="urn:microsoft.com/office/officeart/2005/8/layout/cycle4#4"/>
    <dgm:cxn modelId="{6DE64751-75D5-4DCD-8205-2015B3C8A840}" type="presParOf" srcId="{24F74698-7545-402B-9D0E-BAE5663694E8}" destId="{BA91098C-4CDE-485F-8080-F1128BCBE25A}" srcOrd="0" destOrd="0" presId="urn:microsoft.com/office/officeart/2005/8/layout/cycle4#4"/>
    <dgm:cxn modelId="{5649924A-8249-4C06-AAA3-8B6320B716DC}" type="presParOf" srcId="{BA91098C-4CDE-485F-8080-F1128BCBE25A}" destId="{8328BD91-8861-4036-8BB7-6C0D4798A5E7}" srcOrd="0" destOrd="0" presId="urn:microsoft.com/office/officeart/2005/8/layout/cycle4#4"/>
    <dgm:cxn modelId="{ED6F67B7-98EA-43DC-895E-F2AD40C19479}" type="presParOf" srcId="{BA91098C-4CDE-485F-8080-F1128BCBE25A}" destId="{0C6B9542-FFCB-49C1-A095-559A198D6793}" srcOrd="1" destOrd="0" presId="urn:microsoft.com/office/officeart/2005/8/layout/cycle4#4"/>
    <dgm:cxn modelId="{BFDFF11F-34F8-4D16-83FC-AA3A71F6C84D}" type="presParOf" srcId="{24F74698-7545-402B-9D0E-BAE5663694E8}" destId="{0AF865D7-6DA1-4C53-AB6C-5DE48F902618}" srcOrd="1" destOrd="0" presId="urn:microsoft.com/office/officeart/2005/8/layout/cycle4#4"/>
    <dgm:cxn modelId="{72CAF67C-C535-48C6-BD68-4DD9101AC35B}" type="presParOf" srcId="{0AF865D7-6DA1-4C53-AB6C-5DE48F902618}" destId="{8ECBC9B2-6101-4056-A864-4DB0BBCC3D37}" srcOrd="0" destOrd="0" presId="urn:microsoft.com/office/officeart/2005/8/layout/cycle4#4"/>
    <dgm:cxn modelId="{F618FA1B-8119-4E31-8349-DACE762CC264}" type="presParOf" srcId="{0AF865D7-6DA1-4C53-AB6C-5DE48F902618}" destId="{9140CE38-66F7-4CDE-8671-16CB5A83BC33}" srcOrd="1" destOrd="0" presId="urn:microsoft.com/office/officeart/2005/8/layout/cycle4#4"/>
    <dgm:cxn modelId="{E2AA9E39-7A04-4781-B171-13E0461E3CCA}" type="presParOf" srcId="{24F74698-7545-402B-9D0E-BAE5663694E8}" destId="{B2B10721-D303-4B57-9EA6-EC9F55CC16F0}" srcOrd="2" destOrd="0" presId="urn:microsoft.com/office/officeart/2005/8/layout/cycle4#4"/>
    <dgm:cxn modelId="{62874408-DB5F-42E7-B2F6-00BF92EF3ECC}" type="presParOf" srcId="{B2B10721-D303-4B57-9EA6-EC9F55CC16F0}" destId="{0D64D55F-67C1-44DD-A7A3-8CDA56A9F8C9}" srcOrd="0" destOrd="0" presId="urn:microsoft.com/office/officeart/2005/8/layout/cycle4#4"/>
    <dgm:cxn modelId="{C4B6396A-1CC1-4109-9F1A-4410CCF82BE4}" type="presParOf" srcId="{B2B10721-D303-4B57-9EA6-EC9F55CC16F0}" destId="{E441171F-13E5-41B6-B0D0-4E3BE1810DC6}" srcOrd="1" destOrd="0" presId="urn:microsoft.com/office/officeart/2005/8/layout/cycle4#4"/>
    <dgm:cxn modelId="{16720F01-51BF-4537-A795-ECCAE70EF8B5}" type="presParOf" srcId="{24F74698-7545-402B-9D0E-BAE5663694E8}" destId="{3E5851AB-BEDB-4BD7-A6E8-E3ADE4134A0B}" srcOrd="3" destOrd="0" presId="urn:microsoft.com/office/officeart/2005/8/layout/cycle4#4"/>
    <dgm:cxn modelId="{9AC91D60-ED12-4605-B57F-E675327D192E}" type="presParOf" srcId="{3E5851AB-BEDB-4BD7-A6E8-E3ADE4134A0B}" destId="{151158CC-3C52-4DB4-8029-0F53E38DB87E}" srcOrd="0" destOrd="0" presId="urn:microsoft.com/office/officeart/2005/8/layout/cycle4#4"/>
    <dgm:cxn modelId="{EC52387D-F61E-43B7-9645-9EA570F9DE6A}" type="presParOf" srcId="{3E5851AB-BEDB-4BD7-A6E8-E3ADE4134A0B}" destId="{CB59A8ED-AFD7-45F1-A706-69853D72E619}" srcOrd="1" destOrd="0" presId="urn:microsoft.com/office/officeart/2005/8/layout/cycle4#4"/>
    <dgm:cxn modelId="{8FF36D01-6147-4A16-AE15-A6464011B54E}" type="presParOf" srcId="{24F74698-7545-402B-9D0E-BAE5663694E8}" destId="{96D03EC8-F7DC-43C5-ACCB-F888EE497713}" srcOrd="4" destOrd="0" presId="urn:microsoft.com/office/officeart/2005/8/layout/cycle4#4"/>
    <dgm:cxn modelId="{E7769F17-9D5B-48F5-A35F-0180E7E584E5}" type="presParOf" srcId="{582EF349-53E2-4418-8435-FC2188946B22}" destId="{052D9037-0C87-4EC8-B2A3-85BF6B53B167}" srcOrd="1" destOrd="0" presId="urn:microsoft.com/office/officeart/2005/8/layout/cycle4#4"/>
    <dgm:cxn modelId="{969FEDE4-9259-4CA2-A0C8-08FDF72A0C4C}" type="presParOf" srcId="{052D9037-0C87-4EC8-B2A3-85BF6B53B167}" destId="{2BC70D3C-47A3-4B21-B345-14EF63B9559D}" srcOrd="0" destOrd="0" presId="urn:microsoft.com/office/officeart/2005/8/layout/cycle4#4"/>
    <dgm:cxn modelId="{9CB30732-BD25-4AA9-B717-EB6061E97C7B}" type="presParOf" srcId="{052D9037-0C87-4EC8-B2A3-85BF6B53B167}" destId="{F5B23DF4-EA06-4093-A98E-609411761D2B}" srcOrd="1" destOrd="0" presId="urn:microsoft.com/office/officeart/2005/8/layout/cycle4#4"/>
    <dgm:cxn modelId="{C5BF37A6-FBEF-4FB5-A643-A02231DC3807}" type="presParOf" srcId="{052D9037-0C87-4EC8-B2A3-85BF6B53B167}" destId="{214D8406-ADFF-48AF-8C9E-AA0600CE45B2}" srcOrd="2" destOrd="0" presId="urn:microsoft.com/office/officeart/2005/8/layout/cycle4#4"/>
    <dgm:cxn modelId="{94B91711-0598-4248-92B8-C16826190A6D}" type="presParOf" srcId="{052D9037-0C87-4EC8-B2A3-85BF6B53B167}" destId="{1F6B75F1-B76A-4369-B36A-4617EA85EF8C}" srcOrd="3" destOrd="0" presId="urn:microsoft.com/office/officeart/2005/8/layout/cycle4#4"/>
    <dgm:cxn modelId="{C648CC94-766F-48F2-909B-2F20C545EA29}" type="presParOf" srcId="{052D9037-0C87-4EC8-B2A3-85BF6B53B167}" destId="{EE438975-2568-46B5-9682-7F9C9F81CEC6}" srcOrd="4" destOrd="0" presId="urn:microsoft.com/office/officeart/2005/8/layout/cycle4#4"/>
    <dgm:cxn modelId="{8DFD15E8-CA76-4C17-AFB7-6BF7C440CD69}" type="presParOf" srcId="{582EF349-53E2-4418-8435-FC2188946B22}" destId="{E20BF535-3D60-4254-B780-D23AC3259E92}" srcOrd="2" destOrd="0" presId="urn:microsoft.com/office/officeart/2005/8/layout/cycle4#4"/>
    <dgm:cxn modelId="{1D7E7785-3F5C-4BD9-8EAF-60FE53248082}" type="presParOf" srcId="{582EF349-53E2-4418-8435-FC2188946B22}" destId="{8ED666DC-28AD-4BC7-A130-E515A2F81C8B}" srcOrd="3" destOrd="0" presId="urn:microsoft.com/office/officeart/2005/8/layout/cycle4#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5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2,5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Comic Sans MS" panose="030F0702030302020204" pitchFamily="66" charset="0"/>
            </a:rPr>
            <a:t>.</a:t>
          </a:r>
          <a:endParaRPr lang="ru-RU" sz="1800" b="1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на текущую деятельность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0751304-8568-4570-8D8F-52286A829D6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0,7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Агентству развития предпринимательства (394 предпринимателя получили консультационную помощь)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3,6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BCC54E3-0972-4D49-AC09-319A16D28A3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(выдано 33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микрозайма</a:t>
          </a:r>
          <a:r>
            <a:rPr lang="ru-RU" sz="1200" dirty="0" smtClean="0">
              <a:latin typeface="Comic Sans MS" panose="030F0702030302020204" pitchFamily="66" charset="0"/>
            </a:rPr>
            <a:t>)</a:t>
          </a:r>
          <a:endParaRPr lang="ru-RU" sz="1200" dirty="0">
            <a:latin typeface="Comic Sans MS" panose="030F0702030302020204" pitchFamily="66" charset="0"/>
          </a:endParaRPr>
        </a:p>
      </dgm:t>
    </dgm:pt>
    <dgm:pt modelId="{2C8731CB-8CFF-4753-985A-EF514362B934}" type="parTrans" cxnId="{F354742B-59B5-46F4-BB0F-773D8D6685E9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3F2589CA-4BD9-4D37-A4C2-CE75FFBAB3DD}" type="sibTrans" cxnId="{F354742B-59B5-46F4-BB0F-773D8D6685E9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3,0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бизнес-инкубатора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29740E74-D6CA-47F5-878B-8CB7E8EF435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(размещено 14 резидентов)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080A9-8C90-4593-9A5D-FC4364D61451}" type="parTrans" cxnId="{31DAC5A8-A630-4B45-8B63-11DEF6880560}">
      <dgm:prSet/>
      <dgm:spPr/>
      <dgm:t>
        <a:bodyPr/>
        <a:lstStyle/>
        <a:p>
          <a:endParaRPr lang="ru-RU"/>
        </a:p>
      </dgm:t>
    </dgm:pt>
    <dgm:pt modelId="{02020471-17A6-47B8-8ED1-CFC69A1248CF}" type="sibTrans" cxnId="{31DAC5A8-A630-4B45-8B63-11DEF6880560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35464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1443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29432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33950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254604F8-3DAF-4CA3-826B-D2BD83957E25}" type="presOf" srcId="{FA5A2EB8-A141-4692-9B31-9A9AE73D0133}" destId="{2BC70D3C-47A3-4B21-B345-14EF63B9559D}" srcOrd="0" destOrd="0" presId="urn:microsoft.com/office/officeart/2005/8/layout/cycle4#5"/>
    <dgm:cxn modelId="{4C21A696-7C33-42F4-BCA3-2BD988AA5170}" type="presOf" srcId="{0DEE2C75-1AA1-4C80-B0FA-9CBB222F9FCE}" destId="{8ECBC9B2-6101-4056-A864-4DB0BBCC3D37}" srcOrd="0" destOrd="0" presId="urn:microsoft.com/office/officeart/2005/8/layout/cycle4#5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0CE58F51-4588-4C51-8C91-5226C0D3371C}" type="presOf" srcId="{EBCC54E3-0972-4D49-AC09-319A16D28A39}" destId="{0D64D55F-67C1-44DD-A7A3-8CDA56A9F8C9}" srcOrd="0" destOrd="0" presId="urn:microsoft.com/office/officeart/2005/8/layout/cycle4#5"/>
    <dgm:cxn modelId="{D8EB75E6-CC88-4B16-B480-F881812D4CE4}" type="presOf" srcId="{29740E74-D6CA-47F5-878B-8CB7E8EF4359}" destId="{CB59A8ED-AFD7-45F1-A706-69853D72E619}" srcOrd="1" destOrd="1" presId="urn:microsoft.com/office/officeart/2005/8/layout/cycle4#5"/>
    <dgm:cxn modelId="{58F51716-9458-4D0E-BECE-46F6DE3CB8A0}" srcId="{F88F591E-7158-4F49-A0F9-F92E9260EA28}" destId="{6A4675B4-2410-4FC2-97D6-97CEED032A4C}" srcOrd="0" destOrd="0" parTransId="{E6060E93-F7CC-4A56-AA3A-184B8967163C}" sibTransId="{D330AA5A-529B-4C7A-BFF4-922B4BB69A8D}"/>
    <dgm:cxn modelId="{87F44D5B-4CB7-4917-8A3B-10B38E154337}" type="presOf" srcId="{63A21F6D-F2E1-4B54-B4CC-E1DEA3FCD910}" destId="{8328BD91-8861-4036-8BB7-6C0D4798A5E7}" srcOrd="0" destOrd="0" presId="urn:microsoft.com/office/officeart/2005/8/layout/cycle4#5"/>
    <dgm:cxn modelId="{7B14B267-E676-4E40-8393-540887EC1FF9}" type="presOf" srcId="{63A21F6D-F2E1-4B54-B4CC-E1DEA3FCD910}" destId="{0C6B9542-FFCB-49C1-A095-559A198D6793}" srcOrd="1" destOrd="0" presId="urn:microsoft.com/office/officeart/2005/8/layout/cycle4#5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6B6E986C-481F-4A3A-B68E-312A2C38EDF9}" type="presOf" srcId="{F88F591E-7158-4F49-A0F9-F92E9260EA28}" destId="{1F6B75F1-B76A-4369-B36A-4617EA85EF8C}" srcOrd="0" destOrd="0" presId="urn:microsoft.com/office/officeart/2005/8/layout/cycle4#5"/>
    <dgm:cxn modelId="{EF87A9A8-20E2-4E57-BEF0-E904D1C96F53}" type="presOf" srcId="{04D4C5E1-F719-45A5-8F87-4E561640B5C5}" destId="{214D8406-ADFF-48AF-8C9E-AA0600CE45B2}" srcOrd="0" destOrd="0" presId="urn:microsoft.com/office/officeart/2005/8/layout/cycle4#5"/>
    <dgm:cxn modelId="{97BCDB35-B786-4FED-BDE7-85B2A9C01993}" type="presOf" srcId="{EBCC54E3-0972-4D49-AC09-319A16D28A39}" destId="{E441171F-13E5-41B6-B0D0-4E3BE1810DC6}" srcOrd="1" destOrd="0" presId="urn:microsoft.com/office/officeart/2005/8/layout/cycle4#5"/>
    <dgm:cxn modelId="{A54A7DE0-AB5B-4D7A-8314-71515FDB7AB8}" type="presOf" srcId="{6A4675B4-2410-4FC2-97D6-97CEED032A4C}" destId="{151158CC-3C52-4DB4-8029-0F53E38DB87E}" srcOrd="0" destOrd="0" presId="urn:microsoft.com/office/officeart/2005/8/layout/cycle4#5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3BD113EC-E40E-45E6-9441-BC45DB1C7677}" type="presOf" srcId="{E0751304-8568-4570-8D8F-52286A829D60}" destId="{F5B23DF4-EA06-4093-A98E-609411761D2B}" srcOrd="0" destOrd="0" presId="urn:microsoft.com/office/officeart/2005/8/layout/cycle4#5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641D2CA4-780C-4A8B-A03D-988F06222938}" type="presOf" srcId="{29740E74-D6CA-47F5-878B-8CB7E8EF4359}" destId="{151158CC-3C52-4DB4-8029-0F53E38DB87E}" srcOrd="0" destOrd="1" presId="urn:microsoft.com/office/officeart/2005/8/layout/cycle4#5"/>
    <dgm:cxn modelId="{C871E54A-017E-4C8E-922B-0F0BA511F889}" type="presOf" srcId="{0DEE2C75-1AA1-4C80-B0FA-9CBB222F9FCE}" destId="{9140CE38-66F7-4CDE-8671-16CB5A83BC33}" srcOrd="1" destOrd="0" presId="urn:microsoft.com/office/officeart/2005/8/layout/cycle4#5"/>
    <dgm:cxn modelId="{EE76DFF3-7D65-46A4-8857-C184926C364D}" type="presOf" srcId="{FFC4FAFD-DF09-4D8C-A3AC-AC9EC4B6F248}" destId="{582EF349-53E2-4418-8435-FC2188946B22}" srcOrd="0" destOrd="0" presId="urn:microsoft.com/office/officeart/2005/8/layout/cycle4#5"/>
    <dgm:cxn modelId="{F354742B-59B5-46F4-BB0F-773D8D6685E9}" srcId="{04D4C5E1-F719-45A5-8F87-4E561640B5C5}" destId="{EBCC54E3-0972-4D49-AC09-319A16D28A39}" srcOrd="0" destOrd="0" parTransId="{2C8731CB-8CFF-4753-985A-EF514362B934}" sibTransId="{3F2589CA-4BD9-4D37-A4C2-CE75FFBAB3DD}"/>
    <dgm:cxn modelId="{31DAC5A8-A630-4B45-8B63-11DEF6880560}" srcId="{F88F591E-7158-4F49-A0F9-F92E9260EA28}" destId="{29740E74-D6CA-47F5-878B-8CB7E8EF4359}" srcOrd="1" destOrd="0" parTransId="{229080A9-8C90-4593-9A5D-FC4364D61451}" sibTransId="{02020471-17A6-47B8-8ED1-CFC69A1248CF}"/>
    <dgm:cxn modelId="{6C033908-2244-424A-9594-D90C9988C2A0}" type="presOf" srcId="{6A4675B4-2410-4FC2-97D6-97CEED032A4C}" destId="{CB59A8ED-AFD7-45F1-A706-69853D72E619}" srcOrd="1" destOrd="0" presId="urn:microsoft.com/office/officeart/2005/8/layout/cycle4#5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60F29524-2098-4F6E-8298-4E0B91B4217F}" type="presParOf" srcId="{582EF349-53E2-4418-8435-FC2188946B22}" destId="{24F74698-7545-402B-9D0E-BAE5663694E8}" srcOrd="0" destOrd="0" presId="urn:microsoft.com/office/officeart/2005/8/layout/cycle4#5"/>
    <dgm:cxn modelId="{F376EBFC-7AC2-4BF6-8B85-3BEE010835CC}" type="presParOf" srcId="{24F74698-7545-402B-9D0E-BAE5663694E8}" destId="{BA91098C-4CDE-485F-8080-F1128BCBE25A}" srcOrd="0" destOrd="0" presId="urn:microsoft.com/office/officeart/2005/8/layout/cycle4#5"/>
    <dgm:cxn modelId="{D2A707D0-7B78-4378-A048-6E404640AD2E}" type="presParOf" srcId="{BA91098C-4CDE-485F-8080-F1128BCBE25A}" destId="{8328BD91-8861-4036-8BB7-6C0D4798A5E7}" srcOrd="0" destOrd="0" presId="urn:microsoft.com/office/officeart/2005/8/layout/cycle4#5"/>
    <dgm:cxn modelId="{4119A66A-C92C-4151-B20C-E3EBED2C6094}" type="presParOf" srcId="{BA91098C-4CDE-485F-8080-F1128BCBE25A}" destId="{0C6B9542-FFCB-49C1-A095-559A198D6793}" srcOrd="1" destOrd="0" presId="urn:microsoft.com/office/officeart/2005/8/layout/cycle4#5"/>
    <dgm:cxn modelId="{2767BAE1-9070-41E5-9B91-D4D4CF70FC37}" type="presParOf" srcId="{24F74698-7545-402B-9D0E-BAE5663694E8}" destId="{0AF865D7-6DA1-4C53-AB6C-5DE48F902618}" srcOrd="1" destOrd="0" presId="urn:microsoft.com/office/officeart/2005/8/layout/cycle4#5"/>
    <dgm:cxn modelId="{5753A089-B30C-48A1-A19D-064D92DAE532}" type="presParOf" srcId="{0AF865D7-6DA1-4C53-AB6C-5DE48F902618}" destId="{8ECBC9B2-6101-4056-A864-4DB0BBCC3D37}" srcOrd="0" destOrd="0" presId="urn:microsoft.com/office/officeart/2005/8/layout/cycle4#5"/>
    <dgm:cxn modelId="{6C207E54-9A30-402A-BB37-C7839443D93A}" type="presParOf" srcId="{0AF865D7-6DA1-4C53-AB6C-5DE48F902618}" destId="{9140CE38-66F7-4CDE-8671-16CB5A83BC33}" srcOrd="1" destOrd="0" presId="urn:microsoft.com/office/officeart/2005/8/layout/cycle4#5"/>
    <dgm:cxn modelId="{1E73FD52-9085-4EA1-8E04-FA09B7ED0080}" type="presParOf" srcId="{24F74698-7545-402B-9D0E-BAE5663694E8}" destId="{B2B10721-D303-4B57-9EA6-EC9F55CC16F0}" srcOrd="2" destOrd="0" presId="urn:microsoft.com/office/officeart/2005/8/layout/cycle4#5"/>
    <dgm:cxn modelId="{B1EF0448-DCBF-4008-9EDD-07328516B06C}" type="presParOf" srcId="{B2B10721-D303-4B57-9EA6-EC9F55CC16F0}" destId="{0D64D55F-67C1-44DD-A7A3-8CDA56A9F8C9}" srcOrd="0" destOrd="0" presId="urn:microsoft.com/office/officeart/2005/8/layout/cycle4#5"/>
    <dgm:cxn modelId="{0D4E603F-0F7A-4278-9B37-91E8AEA327EB}" type="presParOf" srcId="{B2B10721-D303-4B57-9EA6-EC9F55CC16F0}" destId="{E441171F-13E5-41B6-B0D0-4E3BE1810DC6}" srcOrd="1" destOrd="0" presId="urn:microsoft.com/office/officeart/2005/8/layout/cycle4#5"/>
    <dgm:cxn modelId="{D539367A-4077-4D2A-95B7-D8AD7C32ABFA}" type="presParOf" srcId="{24F74698-7545-402B-9D0E-BAE5663694E8}" destId="{3E5851AB-BEDB-4BD7-A6E8-E3ADE4134A0B}" srcOrd="3" destOrd="0" presId="urn:microsoft.com/office/officeart/2005/8/layout/cycle4#5"/>
    <dgm:cxn modelId="{9330F9E4-8CAF-42A0-B662-D77B3D986F33}" type="presParOf" srcId="{3E5851AB-BEDB-4BD7-A6E8-E3ADE4134A0B}" destId="{151158CC-3C52-4DB4-8029-0F53E38DB87E}" srcOrd="0" destOrd="0" presId="urn:microsoft.com/office/officeart/2005/8/layout/cycle4#5"/>
    <dgm:cxn modelId="{1DD714B6-16C0-4855-8082-AFF8A908B878}" type="presParOf" srcId="{3E5851AB-BEDB-4BD7-A6E8-E3ADE4134A0B}" destId="{CB59A8ED-AFD7-45F1-A706-69853D72E619}" srcOrd="1" destOrd="0" presId="urn:microsoft.com/office/officeart/2005/8/layout/cycle4#5"/>
    <dgm:cxn modelId="{D5A3C12F-1DD2-4168-B247-461198074ACD}" type="presParOf" srcId="{24F74698-7545-402B-9D0E-BAE5663694E8}" destId="{96D03EC8-F7DC-43C5-ACCB-F888EE497713}" srcOrd="4" destOrd="0" presId="urn:microsoft.com/office/officeart/2005/8/layout/cycle4#5"/>
    <dgm:cxn modelId="{C64CD21C-9B79-4CE8-A639-BCBC246FFECE}" type="presParOf" srcId="{582EF349-53E2-4418-8435-FC2188946B22}" destId="{052D9037-0C87-4EC8-B2A3-85BF6B53B167}" srcOrd="1" destOrd="0" presId="urn:microsoft.com/office/officeart/2005/8/layout/cycle4#5"/>
    <dgm:cxn modelId="{3D2F1EF0-A26E-4943-9E27-A2B68F2B0A27}" type="presParOf" srcId="{052D9037-0C87-4EC8-B2A3-85BF6B53B167}" destId="{2BC70D3C-47A3-4B21-B345-14EF63B9559D}" srcOrd="0" destOrd="0" presId="urn:microsoft.com/office/officeart/2005/8/layout/cycle4#5"/>
    <dgm:cxn modelId="{40F014EF-B2D1-4EA8-99E3-A01FFC9A55F1}" type="presParOf" srcId="{052D9037-0C87-4EC8-B2A3-85BF6B53B167}" destId="{F5B23DF4-EA06-4093-A98E-609411761D2B}" srcOrd="1" destOrd="0" presId="urn:microsoft.com/office/officeart/2005/8/layout/cycle4#5"/>
    <dgm:cxn modelId="{4CCE486D-D870-48B7-BD15-00213237EE60}" type="presParOf" srcId="{052D9037-0C87-4EC8-B2A3-85BF6B53B167}" destId="{214D8406-ADFF-48AF-8C9E-AA0600CE45B2}" srcOrd="2" destOrd="0" presId="urn:microsoft.com/office/officeart/2005/8/layout/cycle4#5"/>
    <dgm:cxn modelId="{1E013717-54EA-4FDE-BA88-1185EE7ADB4B}" type="presParOf" srcId="{052D9037-0C87-4EC8-B2A3-85BF6B53B167}" destId="{1F6B75F1-B76A-4369-B36A-4617EA85EF8C}" srcOrd="3" destOrd="0" presId="urn:microsoft.com/office/officeart/2005/8/layout/cycle4#5"/>
    <dgm:cxn modelId="{12AEA7CD-2142-4C55-9761-749730F29E09}" type="presParOf" srcId="{052D9037-0C87-4EC8-B2A3-85BF6B53B167}" destId="{EE438975-2568-46B5-9682-7F9C9F81CEC6}" srcOrd="4" destOrd="0" presId="urn:microsoft.com/office/officeart/2005/8/layout/cycle4#5"/>
    <dgm:cxn modelId="{FD3B2909-14AA-4349-9778-E3311A143555}" type="presParOf" srcId="{582EF349-53E2-4418-8435-FC2188946B22}" destId="{E20BF535-3D60-4254-B780-D23AC3259E92}" srcOrd="2" destOrd="0" presId="urn:microsoft.com/office/officeart/2005/8/layout/cycle4#5"/>
    <dgm:cxn modelId="{40D45AEB-AD5E-4505-9F0F-45A0236192F0}" type="presParOf" srcId="{582EF349-53E2-4418-8435-FC2188946B22}" destId="{8ED666DC-28AD-4BC7-A130-E515A2F81C8B}" srcOrd="3" destOrd="0" presId="urn:microsoft.com/office/officeart/2005/8/layout/cycle4#5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6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endParaRPr lang="ru-RU" sz="1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10,8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Участие в региональном проекте «Акселерация субъектов малого и среднего предпринимательства»  (поддержку получили 11 предпринимателей, занимающихся                     социально-значимыми             видами деятельности)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0751304-8568-4570-8D8F-52286A829D60}">
      <dgm:prSet phldrT="[Текст]" custT="1"/>
      <dgm:spPr/>
      <dgm:t>
        <a:bodyPr/>
        <a:lstStyle/>
        <a:p>
          <a:endParaRPr lang="ru-RU" sz="1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0,8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Агентству развития предпринимательства (предприниматели получили имущественную поддержку, 644 предпринимателя получили консультационную помощь)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6,3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BCC54E3-0972-4D49-AC09-319A16D28A3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(выдан 41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8731CB-8CFF-4753-985A-EF514362B934}" type="parTrans" cxnId="{F354742B-59B5-46F4-BB0F-773D8D6685E9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3F2589CA-4BD9-4D37-A4C2-CE75FFBAB3DD}" type="sibTrans" cxnId="{F354742B-59B5-46F4-BB0F-773D8D6685E9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2,8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бизнес-инкубатора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29740E74-D6CA-47F5-878B-8CB7E8EF435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(размещено 11 резидентов)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080A9-8C90-4593-9A5D-FC4364D61451}" type="parTrans" cxnId="{31DAC5A8-A630-4B45-8B63-11DEF6880560}">
      <dgm:prSet/>
      <dgm:spPr/>
      <dgm:t>
        <a:bodyPr/>
        <a:lstStyle/>
        <a:p>
          <a:endParaRPr lang="ru-RU"/>
        </a:p>
      </dgm:t>
    </dgm:pt>
    <dgm:pt modelId="{02020471-17A6-47B8-8ED1-CFC69A1248CF}" type="sibTrans" cxnId="{31DAC5A8-A630-4B45-8B63-11DEF6880560}">
      <dgm:prSet/>
      <dgm:spPr/>
      <dgm:t>
        <a:bodyPr/>
        <a:lstStyle/>
        <a:p>
          <a:endParaRPr lang="ru-RU"/>
        </a:p>
      </dgm:t>
    </dgm:pt>
    <dgm:pt modelId="{CDCE03CC-CAD1-4FAC-A399-821EB305D866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72D093-910B-4264-9C34-9B24D068A94C}" type="parTrans" cxnId="{6F3D8C63-3581-4706-A812-E007E12F5DC5}">
      <dgm:prSet/>
      <dgm:spPr/>
      <dgm:t>
        <a:bodyPr/>
        <a:lstStyle/>
        <a:p>
          <a:endParaRPr lang="ru-RU"/>
        </a:p>
      </dgm:t>
    </dgm:pt>
    <dgm:pt modelId="{95C03CA2-A3CD-454E-898E-9F6FD86EAD1D}" type="sibTrans" cxnId="{6F3D8C63-3581-4706-A812-E007E12F5DC5}">
      <dgm:prSet/>
      <dgm:spPr/>
      <dgm:t>
        <a:bodyPr/>
        <a:lstStyle/>
        <a:p>
          <a:endParaRPr lang="ru-RU"/>
        </a:p>
      </dgm:t>
    </dgm:pt>
    <dgm:pt modelId="{ABBE4363-E1C8-4879-BD39-9424DFEB3C17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8BBD14-685C-4F22-B8F5-CD0303538E00}" type="parTrans" cxnId="{54540398-F414-447A-AA28-13A52F66AE27}">
      <dgm:prSet/>
      <dgm:spPr/>
      <dgm:t>
        <a:bodyPr/>
        <a:lstStyle/>
        <a:p>
          <a:endParaRPr lang="ru-RU"/>
        </a:p>
      </dgm:t>
    </dgm:pt>
    <dgm:pt modelId="{7A0B6523-F2DC-421D-AECF-D63822AE3F62}" type="sibTrans" cxnId="{54540398-F414-447A-AA28-13A52F66AE27}">
      <dgm:prSet/>
      <dgm:spPr/>
      <dgm:t>
        <a:bodyPr/>
        <a:lstStyle/>
        <a:p>
          <a:endParaRPr lang="ru-RU"/>
        </a:p>
      </dgm:t>
    </dgm:pt>
    <dgm:pt modelId="{928EC59A-D002-4025-933E-E33E83657E03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837903-70E6-4313-A04E-14F470C5105F}" type="parTrans" cxnId="{25967B33-67EC-48D4-B05E-239A37623C8A}">
      <dgm:prSet/>
      <dgm:spPr/>
      <dgm:t>
        <a:bodyPr/>
        <a:lstStyle/>
        <a:p>
          <a:endParaRPr lang="ru-RU"/>
        </a:p>
      </dgm:t>
    </dgm:pt>
    <dgm:pt modelId="{1FE796DE-6374-44D3-A21F-638382403FF5}" type="sibTrans" cxnId="{25967B33-67EC-48D4-B05E-239A37623C8A}">
      <dgm:prSet/>
      <dgm:spPr/>
      <dgm:t>
        <a:bodyPr/>
        <a:lstStyle/>
        <a:p>
          <a:endParaRPr lang="ru-RU"/>
        </a:p>
      </dgm:t>
    </dgm:pt>
    <dgm:pt modelId="{39989175-D470-4C42-9151-2374AAF26A34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E67E69-4089-4EB3-805F-D9DF7FBC4103}" type="parTrans" cxnId="{DF477A91-67A2-4FD3-B87A-120F8D593418}">
      <dgm:prSet/>
      <dgm:spPr/>
      <dgm:t>
        <a:bodyPr/>
        <a:lstStyle/>
        <a:p>
          <a:endParaRPr lang="ru-RU"/>
        </a:p>
      </dgm:t>
    </dgm:pt>
    <dgm:pt modelId="{1F119265-EF0E-4062-B212-9FDFCEECD0F0}" type="sibTrans" cxnId="{DF477A91-67A2-4FD3-B87A-120F8D593418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35464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1443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29432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33950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BB4B1751-7B0C-48CF-920A-A78B95D274EF}" type="presOf" srcId="{63A21F6D-F2E1-4B54-B4CC-E1DEA3FCD910}" destId="{8328BD91-8861-4036-8BB7-6C0D4798A5E7}" srcOrd="0" destOrd="0" presId="urn:microsoft.com/office/officeart/2005/8/layout/cycle4#6"/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5BBF41EC-6D1E-4EE4-B521-3B4FB44A6F37}" type="presOf" srcId="{04D4C5E1-F719-45A5-8F87-4E561640B5C5}" destId="{214D8406-ADFF-48AF-8C9E-AA0600CE45B2}" srcOrd="0" destOrd="0" presId="urn:microsoft.com/office/officeart/2005/8/layout/cycle4#6"/>
    <dgm:cxn modelId="{DF477A91-67A2-4FD3-B87A-120F8D593418}" srcId="{F88F591E-7158-4F49-A0F9-F92E9260EA28}" destId="{39989175-D470-4C42-9151-2374AAF26A34}" srcOrd="1" destOrd="0" parTransId="{33E67E69-4089-4EB3-805F-D9DF7FBC4103}" sibTransId="{1F119265-EF0E-4062-B212-9FDFCEECD0F0}"/>
    <dgm:cxn modelId="{54540398-F414-447A-AA28-13A52F66AE27}" srcId="{04D4C5E1-F719-45A5-8F87-4E561640B5C5}" destId="{ABBE4363-E1C8-4879-BD39-9424DFEB3C17}" srcOrd="1" destOrd="0" parTransId="{478BBD14-685C-4F22-B8F5-CD0303538E00}" sibTransId="{7A0B6523-F2DC-421D-AECF-D63822AE3F62}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21D58BDE-8A1A-4757-9BD2-CB8F5896B400}" type="presOf" srcId="{29740E74-D6CA-47F5-878B-8CB7E8EF4359}" destId="{CB59A8ED-AFD7-45F1-A706-69853D72E619}" srcOrd="1" destOrd="3" presId="urn:microsoft.com/office/officeart/2005/8/layout/cycle4#6"/>
    <dgm:cxn modelId="{01E4EDA4-3CA9-4D58-A2EF-131DA957F4D6}" type="presOf" srcId="{928EC59A-D002-4025-933E-E33E83657E03}" destId="{151158CC-3C52-4DB4-8029-0F53E38DB87E}" srcOrd="0" destOrd="0" presId="urn:microsoft.com/office/officeart/2005/8/layout/cycle4#6"/>
    <dgm:cxn modelId="{2F86A36E-2724-4C39-8CF2-533934F964EF}" type="presOf" srcId="{928EC59A-D002-4025-933E-E33E83657E03}" destId="{CB59A8ED-AFD7-45F1-A706-69853D72E619}" srcOrd="1" destOrd="0" presId="urn:microsoft.com/office/officeart/2005/8/layout/cycle4#6"/>
    <dgm:cxn modelId="{B6957FB2-0C28-42B6-AC66-BA540088A2BC}" type="presOf" srcId="{E0751304-8568-4570-8D8F-52286A829D60}" destId="{F5B23DF4-EA06-4093-A98E-609411761D2B}" srcOrd="0" destOrd="0" presId="urn:microsoft.com/office/officeart/2005/8/layout/cycle4#6"/>
    <dgm:cxn modelId="{EDE84D63-46FB-40F0-B113-C38E1CD06552}" type="presOf" srcId="{ABBE4363-E1C8-4879-BD39-9424DFEB3C17}" destId="{0D64D55F-67C1-44DD-A7A3-8CDA56A9F8C9}" srcOrd="0" destOrd="1" presId="urn:microsoft.com/office/officeart/2005/8/layout/cycle4#6"/>
    <dgm:cxn modelId="{6F3D8C63-3581-4706-A812-E007E12F5DC5}" srcId="{04D4C5E1-F719-45A5-8F87-4E561640B5C5}" destId="{CDCE03CC-CAD1-4FAC-A399-821EB305D866}" srcOrd="0" destOrd="0" parTransId="{2372D093-910B-4264-9C34-9B24D068A94C}" sibTransId="{95C03CA2-A3CD-454E-898E-9F6FD86EAD1D}"/>
    <dgm:cxn modelId="{D40EC181-4068-459B-9BE3-CF2E98BB187B}" type="presOf" srcId="{EBCC54E3-0972-4D49-AC09-319A16D28A39}" destId="{0D64D55F-67C1-44DD-A7A3-8CDA56A9F8C9}" srcOrd="0" destOrd="2" presId="urn:microsoft.com/office/officeart/2005/8/layout/cycle4#6"/>
    <dgm:cxn modelId="{58F51716-9458-4D0E-BECE-46F6DE3CB8A0}" srcId="{F88F591E-7158-4F49-A0F9-F92E9260EA28}" destId="{6A4675B4-2410-4FC2-97D6-97CEED032A4C}" srcOrd="2" destOrd="0" parTransId="{E6060E93-F7CC-4A56-AA3A-184B8967163C}" sibTransId="{D330AA5A-529B-4C7A-BFF4-922B4BB69A8D}"/>
    <dgm:cxn modelId="{CD92FED9-E538-4791-A787-7D499C6B82BF}" type="presOf" srcId="{39989175-D470-4C42-9151-2374AAF26A34}" destId="{151158CC-3C52-4DB4-8029-0F53E38DB87E}" srcOrd="0" destOrd="1" presId="urn:microsoft.com/office/officeart/2005/8/layout/cycle4#6"/>
    <dgm:cxn modelId="{8001DD0A-7452-4E42-9A62-0425436E5ADF}" type="presOf" srcId="{0DEE2C75-1AA1-4C80-B0FA-9CBB222F9FCE}" destId="{9140CE38-66F7-4CDE-8671-16CB5A83BC33}" srcOrd="1" destOrd="0" presId="urn:microsoft.com/office/officeart/2005/8/layout/cycle4#6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B0A6C8C1-94D2-4500-85E3-F1A57FE3BEB7}" type="presOf" srcId="{CDCE03CC-CAD1-4FAC-A399-821EB305D866}" destId="{E441171F-13E5-41B6-B0D0-4E3BE1810DC6}" srcOrd="1" destOrd="0" presId="urn:microsoft.com/office/officeart/2005/8/layout/cycle4#6"/>
    <dgm:cxn modelId="{72A7B041-4A37-4546-B55C-9C82CC2D8B88}" type="presOf" srcId="{ABBE4363-E1C8-4879-BD39-9424DFEB3C17}" destId="{E441171F-13E5-41B6-B0D0-4E3BE1810DC6}" srcOrd="1" destOrd="1" presId="urn:microsoft.com/office/officeart/2005/8/layout/cycle4#6"/>
    <dgm:cxn modelId="{D7C8ED07-4E20-4244-B7CF-F2A401E7BF36}" type="presOf" srcId="{F88F591E-7158-4F49-A0F9-F92E9260EA28}" destId="{1F6B75F1-B76A-4369-B36A-4617EA85EF8C}" srcOrd="0" destOrd="0" presId="urn:microsoft.com/office/officeart/2005/8/layout/cycle4#6"/>
    <dgm:cxn modelId="{02EBE333-DC34-40F3-BBE7-D3098BF5F30F}" type="presOf" srcId="{6A4675B4-2410-4FC2-97D6-97CEED032A4C}" destId="{CB59A8ED-AFD7-45F1-A706-69853D72E619}" srcOrd="1" destOrd="2" presId="urn:microsoft.com/office/officeart/2005/8/layout/cycle4#6"/>
    <dgm:cxn modelId="{25967B33-67EC-48D4-B05E-239A37623C8A}" srcId="{F88F591E-7158-4F49-A0F9-F92E9260EA28}" destId="{928EC59A-D002-4025-933E-E33E83657E03}" srcOrd="0" destOrd="0" parTransId="{DC837903-70E6-4313-A04E-14F470C5105F}" sibTransId="{1FE796DE-6374-44D3-A21F-638382403FF5}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CCEFA050-66DC-43C5-A797-B814EC70ACCB}" type="presOf" srcId="{FFC4FAFD-DF09-4D8C-A3AC-AC9EC4B6F248}" destId="{582EF349-53E2-4418-8435-FC2188946B22}" srcOrd="0" destOrd="0" presId="urn:microsoft.com/office/officeart/2005/8/layout/cycle4#6"/>
    <dgm:cxn modelId="{9B5219FD-CB39-403C-8101-A8CCE60E31CD}" type="presOf" srcId="{FA5A2EB8-A141-4692-9B31-9A9AE73D0133}" destId="{2BC70D3C-47A3-4B21-B345-14EF63B9559D}" srcOrd="0" destOrd="0" presId="urn:microsoft.com/office/officeart/2005/8/layout/cycle4#6"/>
    <dgm:cxn modelId="{4B7C9859-51C2-4EE9-A580-303B8DB9DBD9}" type="presOf" srcId="{63A21F6D-F2E1-4B54-B4CC-E1DEA3FCD910}" destId="{0C6B9542-FFCB-49C1-A095-559A198D6793}" srcOrd="1" destOrd="0" presId="urn:microsoft.com/office/officeart/2005/8/layout/cycle4#6"/>
    <dgm:cxn modelId="{638280D2-924A-4A64-8291-42B56D6A0FBC}" type="presOf" srcId="{29740E74-D6CA-47F5-878B-8CB7E8EF4359}" destId="{151158CC-3C52-4DB4-8029-0F53E38DB87E}" srcOrd="0" destOrd="3" presId="urn:microsoft.com/office/officeart/2005/8/layout/cycle4#6"/>
    <dgm:cxn modelId="{66DFD1FB-2684-44BC-BA30-C48BF3984E3E}" type="presOf" srcId="{CDCE03CC-CAD1-4FAC-A399-821EB305D866}" destId="{0D64D55F-67C1-44DD-A7A3-8CDA56A9F8C9}" srcOrd="0" destOrd="0" presId="urn:microsoft.com/office/officeart/2005/8/layout/cycle4#6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E03C6BFE-F4EF-45C8-95EA-F8D90E876B19}" type="presOf" srcId="{39989175-D470-4C42-9151-2374AAF26A34}" destId="{CB59A8ED-AFD7-45F1-A706-69853D72E619}" srcOrd="1" destOrd="1" presId="urn:microsoft.com/office/officeart/2005/8/layout/cycle4#6"/>
    <dgm:cxn modelId="{F354742B-59B5-46F4-BB0F-773D8D6685E9}" srcId="{04D4C5E1-F719-45A5-8F87-4E561640B5C5}" destId="{EBCC54E3-0972-4D49-AC09-319A16D28A39}" srcOrd="2" destOrd="0" parTransId="{2C8731CB-8CFF-4753-985A-EF514362B934}" sibTransId="{3F2589CA-4BD9-4D37-A4C2-CE75FFBAB3DD}"/>
    <dgm:cxn modelId="{31DAC5A8-A630-4B45-8B63-11DEF6880560}" srcId="{F88F591E-7158-4F49-A0F9-F92E9260EA28}" destId="{29740E74-D6CA-47F5-878B-8CB7E8EF4359}" srcOrd="3" destOrd="0" parTransId="{229080A9-8C90-4593-9A5D-FC4364D61451}" sibTransId="{02020471-17A6-47B8-8ED1-CFC69A1248CF}"/>
    <dgm:cxn modelId="{A0EDC9B0-6053-4A27-B913-57C55C8C6837}" type="presOf" srcId="{0DEE2C75-1AA1-4C80-B0FA-9CBB222F9FCE}" destId="{8ECBC9B2-6101-4056-A864-4DB0BBCC3D37}" srcOrd="0" destOrd="0" presId="urn:microsoft.com/office/officeart/2005/8/layout/cycle4#6"/>
    <dgm:cxn modelId="{65DB83CC-8A00-4733-B8DD-CA745F0EB030}" type="presOf" srcId="{6A4675B4-2410-4FC2-97D6-97CEED032A4C}" destId="{151158CC-3C52-4DB4-8029-0F53E38DB87E}" srcOrd="0" destOrd="2" presId="urn:microsoft.com/office/officeart/2005/8/layout/cycle4#6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5BF46BB4-F377-4063-B0D1-77DB8702B030}" type="presOf" srcId="{EBCC54E3-0972-4D49-AC09-319A16D28A39}" destId="{E441171F-13E5-41B6-B0D0-4E3BE1810DC6}" srcOrd="1" destOrd="2" presId="urn:microsoft.com/office/officeart/2005/8/layout/cycle4#6"/>
    <dgm:cxn modelId="{1F188ABB-043C-4E65-8763-B680B21FEED0}" type="presParOf" srcId="{582EF349-53E2-4418-8435-FC2188946B22}" destId="{24F74698-7545-402B-9D0E-BAE5663694E8}" srcOrd="0" destOrd="0" presId="urn:microsoft.com/office/officeart/2005/8/layout/cycle4#6"/>
    <dgm:cxn modelId="{F4C47CB7-CFE9-4D8F-AB17-CD169A5B0C34}" type="presParOf" srcId="{24F74698-7545-402B-9D0E-BAE5663694E8}" destId="{BA91098C-4CDE-485F-8080-F1128BCBE25A}" srcOrd="0" destOrd="0" presId="urn:microsoft.com/office/officeart/2005/8/layout/cycle4#6"/>
    <dgm:cxn modelId="{48D04A1F-EC38-47CB-81E7-B3ABA382737D}" type="presParOf" srcId="{BA91098C-4CDE-485F-8080-F1128BCBE25A}" destId="{8328BD91-8861-4036-8BB7-6C0D4798A5E7}" srcOrd="0" destOrd="0" presId="urn:microsoft.com/office/officeart/2005/8/layout/cycle4#6"/>
    <dgm:cxn modelId="{FD584017-5076-45D7-B1A7-89665853FC6C}" type="presParOf" srcId="{BA91098C-4CDE-485F-8080-F1128BCBE25A}" destId="{0C6B9542-FFCB-49C1-A095-559A198D6793}" srcOrd="1" destOrd="0" presId="urn:microsoft.com/office/officeart/2005/8/layout/cycle4#6"/>
    <dgm:cxn modelId="{BA0BFEB1-EC7D-44A6-A5F1-4D724D85B903}" type="presParOf" srcId="{24F74698-7545-402B-9D0E-BAE5663694E8}" destId="{0AF865D7-6DA1-4C53-AB6C-5DE48F902618}" srcOrd="1" destOrd="0" presId="urn:microsoft.com/office/officeart/2005/8/layout/cycle4#6"/>
    <dgm:cxn modelId="{AAEBFEFD-32F3-4269-945D-0452F4788BEB}" type="presParOf" srcId="{0AF865D7-6DA1-4C53-AB6C-5DE48F902618}" destId="{8ECBC9B2-6101-4056-A864-4DB0BBCC3D37}" srcOrd="0" destOrd="0" presId="urn:microsoft.com/office/officeart/2005/8/layout/cycle4#6"/>
    <dgm:cxn modelId="{3F1034C7-24CC-4E77-9C1B-39D24F4436B5}" type="presParOf" srcId="{0AF865D7-6DA1-4C53-AB6C-5DE48F902618}" destId="{9140CE38-66F7-4CDE-8671-16CB5A83BC33}" srcOrd="1" destOrd="0" presId="urn:microsoft.com/office/officeart/2005/8/layout/cycle4#6"/>
    <dgm:cxn modelId="{24CEC9FA-38E9-405A-8663-691497899A9B}" type="presParOf" srcId="{24F74698-7545-402B-9D0E-BAE5663694E8}" destId="{B2B10721-D303-4B57-9EA6-EC9F55CC16F0}" srcOrd="2" destOrd="0" presId="urn:microsoft.com/office/officeart/2005/8/layout/cycle4#6"/>
    <dgm:cxn modelId="{2CA287D7-0B36-4DAA-9C76-6FBE7E55F91E}" type="presParOf" srcId="{B2B10721-D303-4B57-9EA6-EC9F55CC16F0}" destId="{0D64D55F-67C1-44DD-A7A3-8CDA56A9F8C9}" srcOrd="0" destOrd="0" presId="urn:microsoft.com/office/officeart/2005/8/layout/cycle4#6"/>
    <dgm:cxn modelId="{81BCA3A5-5E65-4433-A90A-156B797D0593}" type="presParOf" srcId="{B2B10721-D303-4B57-9EA6-EC9F55CC16F0}" destId="{E441171F-13E5-41B6-B0D0-4E3BE1810DC6}" srcOrd="1" destOrd="0" presId="urn:microsoft.com/office/officeart/2005/8/layout/cycle4#6"/>
    <dgm:cxn modelId="{EDDB02D5-5979-4571-9197-89C1B0FF3F33}" type="presParOf" srcId="{24F74698-7545-402B-9D0E-BAE5663694E8}" destId="{3E5851AB-BEDB-4BD7-A6E8-E3ADE4134A0B}" srcOrd="3" destOrd="0" presId="urn:microsoft.com/office/officeart/2005/8/layout/cycle4#6"/>
    <dgm:cxn modelId="{DE02F7B6-0DE3-4DD2-ADFA-8DE3738E1A64}" type="presParOf" srcId="{3E5851AB-BEDB-4BD7-A6E8-E3ADE4134A0B}" destId="{151158CC-3C52-4DB4-8029-0F53E38DB87E}" srcOrd="0" destOrd="0" presId="urn:microsoft.com/office/officeart/2005/8/layout/cycle4#6"/>
    <dgm:cxn modelId="{6A342643-30A5-45F3-BB03-0E3751D3611B}" type="presParOf" srcId="{3E5851AB-BEDB-4BD7-A6E8-E3ADE4134A0B}" destId="{CB59A8ED-AFD7-45F1-A706-69853D72E619}" srcOrd="1" destOrd="0" presId="urn:microsoft.com/office/officeart/2005/8/layout/cycle4#6"/>
    <dgm:cxn modelId="{16A4CAD1-9E76-4E5E-B8A7-394FB3ABD2D8}" type="presParOf" srcId="{24F74698-7545-402B-9D0E-BAE5663694E8}" destId="{96D03EC8-F7DC-43C5-ACCB-F888EE497713}" srcOrd="4" destOrd="0" presId="urn:microsoft.com/office/officeart/2005/8/layout/cycle4#6"/>
    <dgm:cxn modelId="{7D45FB45-B771-4915-9A45-C1D9134B95E9}" type="presParOf" srcId="{582EF349-53E2-4418-8435-FC2188946B22}" destId="{052D9037-0C87-4EC8-B2A3-85BF6B53B167}" srcOrd="1" destOrd="0" presId="urn:microsoft.com/office/officeart/2005/8/layout/cycle4#6"/>
    <dgm:cxn modelId="{110937A1-9946-4B94-80D2-1D6D3A6D2C0F}" type="presParOf" srcId="{052D9037-0C87-4EC8-B2A3-85BF6B53B167}" destId="{2BC70D3C-47A3-4B21-B345-14EF63B9559D}" srcOrd="0" destOrd="0" presId="urn:microsoft.com/office/officeart/2005/8/layout/cycle4#6"/>
    <dgm:cxn modelId="{9F3A3D08-209E-44E3-8F94-20E5DC0A3787}" type="presParOf" srcId="{052D9037-0C87-4EC8-B2A3-85BF6B53B167}" destId="{F5B23DF4-EA06-4093-A98E-609411761D2B}" srcOrd="1" destOrd="0" presId="urn:microsoft.com/office/officeart/2005/8/layout/cycle4#6"/>
    <dgm:cxn modelId="{31430930-07BD-4659-9FDD-A803A56D611C}" type="presParOf" srcId="{052D9037-0C87-4EC8-B2A3-85BF6B53B167}" destId="{214D8406-ADFF-48AF-8C9E-AA0600CE45B2}" srcOrd="2" destOrd="0" presId="urn:microsoft.com/office/officeart/2005/8/layout/cycle4#6"/>
    <dgm:cxn modelId="{890947CC-627F-4F82-86EC-D852C37FCC2C}" type="presParOf" srcId="{052D9037-0C87-4EC8-B2A3-85BF6B53B167}" destId="{1F6B75F1-B76A-4369-B36A-4617EA85EF8C}" srcOrd="3" destOrd="0" presId="urn:microsoft.com/office/officeart/2005/8/layout/cycle4#6"/>
    <dgm:cxn modelId="{B88055E1-197C-4A29-BBF8-B42432752133}" type="presParOf" srcId="{052D9037-0C87-4EC8-B2A3-85BF6B53B167}" destId="{EE438975-2568-46B5-9682-7F9C9F81CEC6}" srcOrd="4" destOrd="0" presId="urn:microsoft.com/office/officeart/2005/8/layout/cycle4#6"/>
    <dgm:cxn modelId="{9996268F-2B5E-4E3B-BE3B-D0DE06394EF4}" type="presParOf" srcId="{582EF349-53E2-4418-8435-FC2188946B22}" destId="{E20BF535-3D60-4254-B780-D23AC3259E92}" srcOrd="2" destOrd="0" presId="urn:microsoft.com/office/officeart/2005/8/layout/cycle4#6"/>
    <dgm:cxn modelId="{995EF39D-F9A2-4338-A46E-7ED1B3BD3B28}" type="presParOf" srcId="{582EF349-53E2-4418-8435-FC2188946B22}" destId="{8ED666DC-28AD-4BC7-A130-E515A2F81C8B}" srcOrd="3" destOrd="0" presId="urn:microsoft.com/office/officeart/2005/8/layout/cycle4#6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733250-0D29-4392-8104-EAD95BA29CE3}">
      <dsp:nvSpPr>
        <dsp:cNvPr id="0" name=""/>
        <dsp:cNvSpPr/>
      </dsp:nvSpPr>
      <dsp:spPr>
        <a:xfrm>
          <a:off x="-7747655" y="-1184976"/>
          <a:ext cx="9227952" cy="9227952"/>
        </a:xfrm>
        <a:prstGeom prst="blockArc">
          <a:avLst>
            <a:gd name="adj1" fmla="val 18900000"/>
            <a:gd name="adj2" fmla="val 2700000"/>
            <a:gd name="adj3" fmla="val 234"/>
          </a:avLst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EE72E0-C3C5-4B99-B47F-63BC6AD86902}">
      <dsp:nvSpPr>
        <dsp:cNvPr id="0" name=""/>
        <dsp:cNvSpPr/>
      </dsp:nvSpPr>
      <dsp:spPr>
        <a:xfrm>
          <a:off x="481088" y="311764"/>
          <a:ext cx="8391845" cy="62325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4709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предоставления общедоступного и бесплатного дошкольного, общего, дополнительного образования детей (за исключением расходов по ФГОС), обеспечение организации отдыха детей в каникулярное время</a:t>
          </a:r>
          <a:endParaRPr lang="ru-RU" sz="13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1088" y="311764"/>
        <a:ext cx="8391845" cy="623255"/>
      </dsp:txXfrm>
    </dsp:sp>
    <dsp:sp modelId="{CC5E4FB2-D8D3-4E56-BCCC-F5398B774804}">
      <dsp:nvSpPr>
        <dsp:cNvPr id="0" name=""/>
        <dsp:cNvSpPr/>
      </dsp:nvSpPr>
      <dsp:spPr>
        <a:xfrm>
          <a:off x="91554" y="233857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DEB88E-7D6B-4154-B841-B8B668745DD8}">
      <dsp:nvSpPr>
        <dsp:cNvPr id="0" name=""/>
        <dsp:cNvSpPr/>
      </dsp:nvSpPr>
      <dsp:spPr>
        <a:xfrm>
          <a:off x="1045502" y="1247195"/>
          <a:ext cx="7827431" cy="623255"/>
        </a:xfrm>
        <a:prstGeom prst="rect">
          <a:avLst/>
        </a:prstGeom>
        <a:solidFill>
          <a:schemeClr val="accent4">
            <a:hueOff val="-744128"/>
            <a:satOff val="4483"/>
            <a:lumOff val="35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4709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библиотечного обслуживания, досуга, обеспечения услугами организаций культуры, сохранение, использование и популяризация объектов культурного наследия</a:t>
          </a:r>
          <a:endParaRPr lang="ru-RU" sz="13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45502" y="1247195"/>
        <a:ext cx="7827431" cy="623255"/>
      </dsp:txXfrm>
    </dsp:sp>
    <dsp:sp modelId="{84F31E77-093B-42D8-A7D9-B19507BFD5ED}">
      <dsp:nvSpPr>
        <dsp:cNvPr id="0" name=""/>
        <dsp:cNvSpPr/>
      </dsp:nvSpPr>
      <dsp:spPr>
        <a:xfrm>
          <a:off x="792090" y="1169289"/>
          <a:ext cx="506823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744128"/>
              <a:satOff val="4483"/>
              <a:lumOff val="35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9308D9-2687-42F0-8CDB-9B1FC82A7EEF}">
      <dsp:nvSpPr>
        <dsp:cNvPr id="0" name=""/>
        <dsp:cNvSpPr/>
      </dsp:nvSpPr>
      <dsp:spPr>
        <a:xfrm>
          <a:off x="1354797" y="2181941"/>
          <a:ext cx="7518135" cy="623255"/>
        </a:xfrm>
        <a:prstGeom prst="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4709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Дорожная деятельность в отношении дорог местного значения, обеспечение безопасности дорожного движения, создание условий для предоставления транспортных услуг, организация транспортного обслуживания 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54797" y="2181941"/>
        <a:ext cx="7518135" cy="623255"/>
      </dsp:txXfrm>
    </dsp:sp>
    <dsp:sp modelId="{00CCF26C-5CD1-4DB7-B092-FA6DD91BE0E7}">
      <dsp:nvSpPr>
        <dsp:cNvPr id="0" name=""/>
        <dsp:cNvSpPr/>
      </dsp:nvSpPr>
      <dsp:spPr>
        <a:xfrm>
          <a:off x="1152127" y="2104034"/>
          <a:ext cx="405341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9DEC88-5107-45B6-9CF6-3A5DBE2E6101}">
      <dsp:nvSpPr>
        <dsp:cNvPr id="0" name=""/>
        <dsp:cNvSpPr/>
      </dsp:nvSpPr>
      <dsp:spPr>
        <a:xfrm>
          <a:off x="1453553" y="3117372"/>
          <a:ext cx="7419380" cy="623255"/>
        </a:xfrm>
        <a:prstGeom prst="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4709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Участие в предупреждении и ликвидации последствий ЧС, обеспечение первичных мер пожарной безопасности, осуществление мероприятий по защите населения и территории от ЧС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53553" y="3117372"/>
        <a:ext cx="7419380" cy="623255"/>
      </dsp:txXfrm>
    </dsp:sp>
    <dsp:sp modelId="{0D90CFAF-920A-4A7D-B47B-FAA0E80033FE}">
      <dsp:nvSpPr>
        <dsp:cNvPr id="0" name=""/>
        <dsp:cNvSpPr/>
      </dsp:nvSpPr>
      <dsp:spPr>
        <a:xfrm>
          <a:off x="1251427" y="3039465"/>
          <a:ext cx="404251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77941D-0E88-48C4-A872-311AD5F62B14}">
      <dsp:nvSpPr>
        <dsp:cNvPr id="0" name=""/>
        <dsp:cNvSpPr/>
      </dsp:nvSpPr>
      <dsp:spPr>
        <a:xfrm>
          <a:off x="1354797" y="4052803"/>
          <a:ext cx="7518135" cy="623255"/>
        </a:xfrm>
        <a:prstGeom prst="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4709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Осуществление контроля в области охраны особо охраняемых природных территорий местного значения, обеспечение безопасности людей на водных объектах, создание условий для деятельности народных дружин</a:t>
          </a:r>
          <a:endParaRPr lang="ru-RU" sz="1200" b="1" kern="1200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1354797" y="4052803"/>
        <a:ext cx="7518135" cy="623255"/>
      </dsp:txXfrm>
    </dsp:sp>
    <dsp:sp modelId="{1AE57C26-5D3D-4B49-8F97-ADCA5553EBD2}">
      <dsp:nvSpPr>
        <dsp:cNvPr id="0" name=""/>
        <dsp:cNvSpPr/>
      </dsp:nvSpPr>
      <dsp:spPr>
        <a:xfrm>
          <a:off x="1080121" y="3974896"/>
          <a:ext cx="549352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C7FA5E-1BA7-4233-AF1E-7E2EFF2AD8E7}">
      <dsp:nvSpPr>
        <dsp:cNvPr id="0" name=""/>
        <dsp:cNvSpPr/>
      </dsp:nvSpPr>
      <dsp:spPr>
        <a:xfrm>
          <a:off x="1045502" y="4987549"/>
          <a:ext cx="7827431" cy="623255"/>
        </a:xfrm>
        <a:prstGeom prst="rect">
          <a:avLst/>
        </a:prstGeom>
        <a:solidFill>
          <a:schemeClr val="accent4">
            <a:hueOff val="-3720641"/>
            <a:satOff val="22416"/>
            <a:lumOff val="179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4709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i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Содействие развитию малого и среднего предпринимательства, оказание поддержки социально ориентированным некоммерческим организациям</a:t>
          </a:r>
          <a:endParaRPr lang="ru-RU" sz="1300" b="1" i="0" kern="1200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1045502" y="4987549"/>
        <a:ext cx="7827431" cy="623255"/>
      </dsp:txXfrm>
    </dsp:sp>
    <dsp:sp modelId="{9335228B-2E25-4287-BE18-3D7A55D88B84}">
      <dsp:nvSpPr>
        <dsp:cNvPr id="0" name=""/>
        <dsp:cNvSpPr/>
      </dsp:nvSpPr>
      <dsp:spPr>
        <a:xfrm>
          <a:off x="655967" y="4909642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720641"/>
              <a:satOff val="22416"/>
              <a:lumOff val="179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B93CFA-B928-403E-887A-EC506EF59520}">
      <dsp:nvSpPr>
        <dsp:cNvPr id="0" name=""/>
        <dsp:cNvSpPr/>
      </dsp:nvSpPr>
      <dsp:spPr>
        <a:xfrm>
          <a:off x="481088" y="5922980"/>
          <a:ext cx="8391845" cy="623255"/>
        </a:xfrm>
        <a:prstGeom prst="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4709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благоустройства, содержание мест захоронения, организации деятельности по накоплению, сбору, транспортированию, обработке, утилизации твердых коммунальных отходов   </a:t>
          </a:r>
          <a:endParaRPr lang="ru-RU" sz="1300" b="1" kern="1200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481088" y="5922980"/>
        <a:ext cx="8391845" cy="623255"/>
      </dsp:txXfrm>
    </dsp:sp>
    <dsp:sp modelId="{CC5B09C3-CD9B-478E-B398-7C668BC24D41}">
      <dsp:nvSpPr>
        <dsp:cNvPr id="0" name=""/>
        <dsp:cNvSpPr/>
      </dsp:nvSpPr>
      <dsp:spPr>
        <a:xfrm>
          <a:off x="91554" y="5845073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21F457-56B8-447A-B95B-92A5AD286449}">
      <dsp:nvSpPr>
        <dsp:cNvPr id="0" name=""/>
        <dsp:cNvSpPr/>
      </dsp:nvSpPr>
      <dsp:spPr>
        <a:xfrm rot="902340">
          <a:off x="3864799" y="2236"/>
          <a:ext cx="611230" cy="611230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18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Декабрь</a:t>
          </a:r>
          <a:endParaRPr lang="ru-RU" sz="1100" kern="1200" dirty="0"/>
        </a:p>
      </dsp:txBody>
      <dsp:txXfrm>
        <a:off x="3864799" y="2236"/>
        <a:ext cx="611230" cy="611230"/>
      </dsp:txXfrm>
    </dsp:sp>
    <dsp:sp modelId="{5B23C605-8D11-4174-82AF-DA99E98296EA}">
      <dsp:nvSpPr>
        <dsp:cNvPr id="0" name=""/>
        <dsp:cNvSpPr/>
      </dsp:nvSpPr>
      <dsp:spPr>
        <a:xfrm>
          <a:off x="956445" y="95227"/>
          <a:ext cx="5159420" cy="5159420"/>
        </a:xfrm>
        <a:prstGeom prst="circularArrow">
          <a:avLst>
            <a:gd name="adj1" fmla="val 2310"/>
            <a:gd name="adj2" fmla="val 139345"/>
            <a:gd name="adj3" fmla="val 18197809"/>
            <a:gd name="adj4" fmla="val 17553150"/>
            <a:gd name="adj5" fmla="val 2695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1800000"/>
          </a:camera>
          <a:lightRig rig="threePt" dir="t"/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57944E3-5723-45E4-A88B-789A5902BC6E}">
      <dsp:nvSpPr>
        <dsp:cNvPr id="0" name=""/>
        <dsp:cNvSpPr/>
      </dsp:nvSpPr>
      <dsp:spPr>
        <a:xfrm>
          <a:off x="4963368" y="636495"/>
          <a:ext cx="611230" cy="611230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18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Январь</a:t>
          </a:r>
          <a:endParaRPr lang="ru-RU" sz="1100" kern="1200" dirty="0"/>
        </a:p>
      </dsp:txBody>
      <dsp:txXfrm>
        <a:off x="4963368" y="636495"/>
        <a:ext cx="611230" cy="611230"/>
      </dsp:txXfrm>
    </dsp:sp>
    <dsp:sp modelId="{2550C577-5CB5-43FD-9030-21EA16EB02A7}">
      <dsp:nvSpPr>
        <dsp:cNvPr id="0" name=""/>
        <dsp:cNvSpPr/>
      </dsp:nvSpPr>
      <dsp:spPr>
        <a:xfrm>
          <a:off x="956445" y="95227"/>
          <a:ext cx="5159420" cy="5159420"/>
        </a:xfrm>
        <a:prstGeom prst="circularArrow">
          <a:avLst>
            <a:gd name="adj1" fmla="val 2310"/>
            <a:gd name="adj2" fmla="val 139345"/>
            <a:gd name="adj3" fmla="val 20107505"/>
            <a:gd name="adj4" fmla="val 19462846"/>
            <a:gd name="adj5" fmla="val 2695"/>
          </a:avLst>
        </a:prstGeom>
        <a:gradFill rotWithShape="0">
          <a:gsLst>
            <a:gs pos="0">
              <a:schemeClr val="accent4">
                <a:hueOff val="-405888"/>
                <a:satOff val="2445"/>
                <a:lumOff val="196"/>
                <a:alphaOff val="0"/>
                <a:shade val="51000"/>
                <a:satMod val="130000"/>
              </a:schemeClr>
            </a:gs>
            <a:gs pos="80000">
              <a:schemeClr val="accent4">
                <a:hueOff val="-405888"/>
                <a:satOff val="2445"/>
                <a:lumOff val="196"/>
                <a:alphaOff val="0"/>
                <a:shade val="93000"/>
                <a:satMod val="130000"/>
              </a:schemeClr>
            </a:gs>
            <a:gs pos="100000">
              <a:schemeClr val="accent4">
                <a:hueOff val="-405888"/>
                <a:satOff val="2445"/>
                <a:lumOff val="19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1800000"/>
          </a:camera>
          <a:lightRig rig="threePt" dir="t"/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0D01B4B-255F-4C2E-92F5-5753FD685402}">
      <dsp:nvSpPr>
        <dsp:cNvPr id="0" name=""/>
        <dsp:cNvSpPr/>
      </dsp:nvSpPr>
      <dsp:spPr>
        <a:xfrm>
          <a:off x="5597627" y="1735063"/>
          <a:ext cx="611230" cy="611230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18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Февраль</a:t>
          </a:r>
          <a:endParaRPr lang="ru-RU" sz="1100" kern="1200" dirty="0"/>
        </a:p>
      </dsp:txBody>
      <dsp:txXfrm>
        <a:off x="5597627" y="1735063"/>
        <a:ext cx="611230" cy="611230"/>
      </dsp:txXfrm>
    </dsp:sp>
    <dsp:sp modelId="{FE030ED7-EAE6-4F8D-8EAC-53B1298A5F95}">
      <dsp:nvSpPr>
        <dsp:cNvPr id="0" name=""/>
        <dsp:cNvSpPr/>
      </dsp:nvSpPr>
      <dsp:spPr>
        <a:xfrm>
          <a:off x="956445" y="95227"/>
          <a:ext cx="5159420" cy="5159420"/>
        </a:xfrm>
        <a:prstGeom prst="circularArrow">
          <a:avLst>
            <a:gd name="adj1" fmla="val 2310"/>
            <a:gd name="adj2" fmla="val 139345"/>
            <a:gd name="adj3" fmla="val 323078"/>
            <a:gd name="adj4" fmla="val 21137577"/>
            <a:gd name="adj5" fmla="val 2695"/>
          </a:avLst>
        </a:prstGeom>
        <a:gradFill rotWithShape="0">
          <a:gsLst>
            <a:gs pos="0">
              <a:schemeClr val="accent4">
                <a:hueOff val="-811776"/>
                <a:satOff val="4891"/>
                <a:lumOff val="392"/>
                <a:alphaOff val="0"/>
                <a:shade val="51000"/>
                <a:satMod val="130000"/>
              </a:schemeClr>
            </a:gs>
            <a:gs pos="80000">
              <a:schemeClr val="accent4">
                <a:hueOff val="-811776"/>
                <a:satOff val="4891"/>
                <a:lumOff val="392"/>
                <a:alphaOff val="0"/>
                <a:shade val="93000"/>
                <a:satMod val="130000"/>
              </a:schemeClr>
            </a:gs>
            <a:gs pos="100000">
              <a:schemeClr val="accent4">
                <a:hueOff val="-811776"/>
                <a:satOff val="4891"/>
                <a:lumOff val="39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1800000"/>
          </a:camera>
          <a:lightRig rig="threePt" dir="t"/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5F8FA08-8111-4CD6-8C44-FA389719EF6E}">
      <dsp:nvSpPr>
        <dsp:cNvPr id="0" name=""/>
        <dsp:cNvSpPr/>
      </dsp:nvSpPr>
      <dsp:spPr>
        <a:xfrm>
          <a:off x="5597627" y="3003581"/>
          <a:ext cx="611230" cy="611230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18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Март</a:t>
          </a:r>
          <a:endParaRPr lang="ru-RU" sz="1100" kern="1200" dirty="0"/>
        </a:p>
      </dsp:txBody>
      <dsp:txXfrm>
        <a:off x="5597627" y="3003581"/>
        <a:ext cx="611230" cy="611230"/>
      </dsp:txXfrm>
    </dsp:sp>
    <dsp:sp modelId="{ED46E5BD-0B1B-4F01-ADF5-89E62FD1AD03}">
      <dsp:nvSpPr>
        <dsp:cNvPr id="0" name=""/>
        <dsp:cNvSpPr/>
      </dsp:nvSpPr>
      <dsp:spPr>
        <a:xfrm>
          <a:off x="956445" y="95227"/>
          <a:ext cx="5159420" cy="5159420"/>
        </a:xfrm>
        <a:prstGeom prst="circularArrow">
          <a:avLst>
            <a:gd name="adj1" fmla="val 2310"/>
            <a:gd name="adj2" fmla="val 139345"/>
            <a:gd name="adj3" fmla="val 1997809"/>
            <a:gd name="adj4" fmla="val 1353150"/>
            <a:gd name="adj5" fmla="val 2695"/>
          </a:avLst>
        </a:prstGeom>
        <a:gradFill rotWithShape="0">
          <a:gsLst>
            <a:gs pos="0">
              <a:schemeClr val="accent4">
                <a:hueOff val="-1217664"/>
                <a:satOff val="7336"/>
                <a:lumOff val="588"/>
                <a:alphaOff val="0"/>
                <a:shade val="51000"/>
                <a:satMod val="130000"/>
              </a:schemeClr>
            </a:gs>
            <a:gs pos="80000">
              <a:schemeClr val="accent4">
                <a:hueOff val="-1217664"/>
                <a:satOff val="7336"/>
                <a:lumOff val="588"/>
                <a:alphaOff val="0"/>
                <a:shade val="93000"/>
                <a:satMod val="130000"/>
              </a:schemeClr>
            </a:gs>
            <a:gs pos="100000">
              <a:schemeClr val="accent4">
                <a:hueOff val="-1217664"/>
                <a:satOff val="7336"/>
                <a:lumOff val="58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1800000"/>
          </a:camera>
          <a:lightRig rig="threePt" dir="t"/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3E2E146-3E66-4B6E-BEC5-795E8E9168AD}">
      <dsp:nvSpPr>
        <dsp:cNvPr id="0" name=""/>
        <dsp:cNvSpPr/>
      </dsp:nvSpPr>
      <dsp:spPr>
        <a:xfrm>
          <a:off x="4963368" y="4102149"/>
          <a:ext cx="611230" cy="611230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18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Апрель</a:t>
          </a:r>
          <a:endParaRPr lang="ru-RU" sz="1100" kern="1200" dirty="0"/>
        </a:p>
      </dsp:txBody>
      <dsp:txXfrm>
        <a:off x="4963368" y="4102149"/>
        <a:ext cx="611230" cy="611230"/>
      </dsp:txXfrm>
    </dsp:sp>
    <dsp:sp modelId="{EE1F4679-0114-4B91-966E-53C6FE71DA79}">
      <dsp:nvSpPr>
        <dsp:cNvPr id="0" name=""/>
        <dsp:cNvSpPr/>
      </dsp:nvSpPr>
      <dsp:spPr>
        <a:xfrm>
          <a:off x="956445" y="95227"/>
          <a:ext cx="5159420" cy="5159420"/>
        </a:xfrm>
        <a:prstGeom prst="circularArrow">
          <a:avLst>
            <a:gd name="adj1" fmla="val 2310"/>
            <a:gd name="adj2" fmla="val 139345"/>
            <a:gd name="adj3" fmla="val 3907505"/>
            <a:gd name="adj4" fmla="val 3262846"/>
            <a:gd name="adj5" fmla="val 2695"/>
          </a:avLst>
        </a:prstGeom>
        <a:gradFill rotWithShape="0">
          <a:gsLst>
            <a:gs pos="0">
              <a:schemeClr val="accent4">
                <a:hueOff val="-1623553"/>
                <a:satOff val="9781"/>
                <a:lumOff val="784"/>
                <a:alphaOff val="0"/>
                <a:shade val="51000"/>
                <a:satMod val="130000"/>
              </a:schemeClr>
            </a:gs>
            <a:gs pos="80000">
              <a:schemeClr val="accent4">
                <a:hueOff val="-1623553"/>
                <a:satOff val="9781"/>
                <a:lumOff val="784"/>
                <a:alphaOff val="0"/>
                <a:shade val="93000"/>
                <a:satMod val="130000"/>
              </a:schemeClr>
            </a:gs>
            <a:gs pos="100000">
              <a:schemeClr val="accent4">
                <a:hueOff val="-1623553"/>
                <a:satOff val="9781"/>
                <a:lumOff val="78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1800000"/>
          </a:camera>
          <a:lightRig rig="threePt" dir="t"/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9C77FC9-CF63-45CF-AB06-DF66EC408836}">
      <dsp:nvSpPr>
        <dsp:cNvPr id="0" name=""/>
        <dsp:cNvSpPr/>
      </dsp:nvSpPr>
      <dsp:spPr>
        <a:xfrm>
          <a:off x="3864799" y="4736408"/>
          <a:ext cx="611230" cy="611230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18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Май</a:t>
          </a:r>
          <a:endParaRPr lang="ru-RU" sz="1100" kern="1200" dirty="0"/>
        </a:p>
      </dsp:txBody>
      <dsp:txXfrm>
        <a:off x="3864799" y="4736408"/>
        <a:ext cx="611230" cy="611230"/>
      </dsp:txXfrm>
    </dsp:sp>
    <dsp:sp modelId="{51513BE3-3B89-4726-8C76-C4F5A401ADD0}">
      <dsp:nvSpPr>
        <dsp:cNvPr id="0" name=""/>
        <dsp:cNvSpPr/>
      </dsp:nvSpPr>
      <dsp:spPr>
        <a:xfrm>
          <a:off x="956445" y="95227"/>
          <a:ext cx="5159420" cy="5159420"/>
        </a:xfrm>
        <a:prstGeom prst="circularArrow">
          <a:avLst>
            <a:gd name="adj1" fmla="val 2310"/>
            <a:gd name="adj2" fmla="val 139345"/>
            <a:gd name="adj3" fmla="val 5723078"/>
            <a:gd name="adj4" fmla="val 4937577"/>
            <a:gd name="adj5" fmla="val 2695"/>
          </a:avLst>
        </a:prstGeom>
        <a:gradFill rotWithShape="0">
          <a:gsLst>
            <a:gs pos="0">
              <a:schemeClr val="accent4">
                <a:hueOff val="-2029441"/>
                <a:satOff val="12227"/>
                <a:lumOff val="980"/>
                <a:alphaOff val="0"/>
                <a:shade val="51000"/>
                <a:satMod val="130000"/>
              </a:schemeClr>
            </a:gs>
            <a:gs pos="80000">
              <a:schemeClr val="accent4">
                <a:hueOff val="-2029441"/>
                <a:satOff val="12227"/>
                <a:lumOff val="980"/>
                <a:alphaOff val="0"/>
                <a:shade val="93000"/>
                <a:satMod val="130000"/>
              </a:schemeClr>
            </a:gs>
            <a:gs pos="100000">
              <a:schemeClr val="accent4">
                <a:hueOff val="-2029441"/>
                <a:satOff val="12227"/>
                <a:lumOff val="98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1800000"/>
          </a:camera>
          <a:lightRig rig="threePt" dir="t"/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2E40395-15A5-4F14-B632-944685B9A833}">
      <dsp:nvSpPr>
        <dsp:cNvPr id="0" name=""/>
        <dsp:cNvSpPr/>
      </dsp:nvSpPr>
      <dsp:spPr>
        <a:xfrm>
          <a:off x="2596282" y="4736408"/>
          <a:ext cx="611230" cy="611230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18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Июнь</a:t>
          </a:r>
          <a:endParaRPr lang="ru-RU" sz="1100" kern="1200" dirty="0"/>
        </a:p>
      </dsp:txBody>
      <dsp:txXfrm>
        <a:off x="2596282" y="4736408"/>
        <a:ext cx="611230" cy="611230"/>
      </dsp:txXfrm>
    </dsp:sp>
    <dsp:sp modelId="{8906CE38-4C00-425F-92BF-D68B749CF81F}">
      <dsp:nvSpPr>
        <dsp:cNvPr id="0" name=""/>
        <dsp:cNvSpPr/>
      </dsp:nvSpPr>
      <dsp:spPr>
        <a:xfrm>
          <a:off x="956445" y="95227"/>
          <a:ext cx="5159420" cy="5159420"/>
        </a:xfrm>
        <a:prstGeom prst="circularArrow">
          <a:avLst>
            <a:gd name="adj1" fmla="val 2310"/>
            <a:gd name="adj2" fmla="val 139345"/>
            <a:gd name="adj3" fmla="val 7397809"/>
            <a:gd name="adj4" fmla="val 6753150"/>
            <a:gd name="adj5" fmla="val 2695"/>
          </a:avLst>
        </a:prstGeom>
        <a:gradFill rotWithShape="0">
          <a:gsLst>
            <a:gs pos="0">
              <a:schemeClr val="accent4">
                <a:hueOff val="-2435329"/>
                <a:satOff val="14672"/>
                <a:lumOff val="1176"/>
                <a:alphaOff val="0"/>
                <a:shade val="51000"/>
                <a:satMod val="130000"/>
              </a:schemeClr>
            </a:gs>
            <a:gs pos="80000">
              <a:schemeClr val="accent4">
                <a:hueOff val="-2435329"/>
                <a:satOff val="14672"/>
                <a:lumOff val="1176"/>
                <a:alphaOff val="0"/>
                <a:shade val="93000"/>
                <a:satMod val="130000"/>
              </a:schemeClr>
            </a:gs>
            <a:gs pos="100000">
              <a:schemeClr val="accent4">
                <a:hueOff val="-2435329"/>
                <a:satOff val="14672"/>
                <a:lumOff val="11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1800000"/>
          </a:camera>
          <a:lightRig rig="threePt" dir="t"/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3B8C541-D7B2-4CC8-8571-5BF157A4F801}">
      <dsp:nvSpPr>
        <dsp:cNvPr id="0" name=""/>
        <dsp:cNvSpPr/>
      </dsp:nvSpPr>
      <dsp:spPr>
        <a:xfrm>
          <a:off x="1497713" y="4102149"/>
          <a:ext cx="611230" cy="611230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18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Июль</a:t>
          </a:r>
          <a:endParaRPr lang="ru-RU" sz="1100" kern="1200" dirty="0"/>
        </a:p>
      </dsp:txBody>
      <dsp:txXfrm>
        <a:off x="1497713" y="4102149"/>
        <a:ext cx="611230" cy="611230"/>
      </dsp:txXfrm>
    </dsp:sp>
    <dsp:sp modelId="{AB8E760C-D24B-48B9-ABFF-7C88B407EABB}">
      <dsp:nvSpPr>
        <dsp:cNvPr id="0" name=""/>
        <dsp:cNvSpPr/>
      </dsp:nvSpPr>
      <dsp:spPr>
        <a:xfrm>
          <a:off x="956445" y="95227"/>
          <a:ext cx="5159420" cy="5159420"/>
        </a:xfrm>
        <a:prstGeom prst="circularArrow">
          <a:avLst>
            <a:gd name="adj1" fmla="val 2310"/>
            <a:gd name="adj2" fmla="val 139345"/>
            <a:gd name="adj3" fmla="val 9307505"/>
            <a:gd name="adj4" fmla="val 8662846"/>
            <a:gd name="adj5" fmla="val 2695"/>
          </a:avLst>
        </a:prstGeom>
        <a:gradFill rotWithShape="0">
          <a:gsLst>
            <a:gs pos="0">
              <a:schemeClr val="accent4">
                <a:hueOff val="-2841217"/>
                <a:satOff val="17118"/>
                <a:lumOff val="1372"/>
                <a:alphaOff val="0"/>
                <a:shade val="51000"/>
                <a:satMod val="130000"/>
              </a:schemeClr>
            </a:gs>
            <a:gs pos="80000">
              <a:schemeClr val="accent4">
                <a:hueOff val="-2841217"/>
                <a:satOff val="17118"/>
                <a:lumOff val="1372"/>
                <a:alphaOff val="0"/>
                <a:shade val="93000"/>
                <a:satMod val="130000"/>
              </a:schemeClr>
            </a:gs>
            <a:gs pos="100000">
              <a:schemeClr val="accent4">
                <a:hueOff val="-2841217"/>
                <a:satOff val="17118"/>
                <a:lumOff val="137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1800000"/>
          </a:camera>
          <a:lightRig rig="threePt" dir="t"/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18C7BD-39A9-447A-A109-9670B3D6B4F4}">
      <dsp:nvSpPr>
        <dsp:cNvPr id="0" name=""/>
        <dsp:cNvSpPr/>
      </dsp:nvSpPr>
      <dsp:spPr>
        <a:xfrm>
          <a:off x="863454" y="3003581"/>
          <a:ext cx="611230" cy="611230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18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Август</a:t>
          </a:r>
          <a:endParaRPr lang="ru-RU" sz="1100" kern="1200" dirty="0"/>
        </a:p>
      </dsp:txBody>
      <dsp:txXfrm>
        <a:off x="863454" y="3003581"/>
        <a:ext cx="611230" cy="611230"/>
      </dsp:txXfrm>
    </dsp:sp>
    <dsp:sp modelId="{55FCB598-4C7F-4F76-B408-53DB55726AB2}">
      <dsp:nvSpPr>
        <dsp:cNvPr id="0" name=""/>
        <dsp:cNvSpPr/>
      </dsp:nvSpPr>
      <dsp:spPr>
        <a:xfrm>
          <a:off x="956445" y="95227"/>
          <a:ext cx="5159420" cy="5159420"/>
        </a:xfrm>
        <a:prstGeom prst="circularArrow">
          <a:avLst>
            <a:gd name="adj1" fmla="val 2310"/>
            <a:gd name="adj2" fmla="val 139345"/>
            <a:gd name="adj3" fmla="val 11123078"/>
            <a:gd name="adj4" fmla="val 10337577"/>
            <a:gd name="adj5" fmla="val 2695"/>
          </a:avLst>
        </a:prstGeom>
        <a:gradFill rotWithShape="0">
          <a:gsLst>
            <a:gs pos="0">
              <a:schemeClr val="accent4">
                <a:hueOff val="-3247105"/>
                <a:satOff val="19563"/>
                <a:lumOff val="1568"/>
                <a:alphaOff val="0"/>
                <a:shade val="51000"/>
                <a:satMod val="130000"/>
              </a:schemeClr>
            </a:gs>
            <a:gs pos="80000">
              <a:schemeClr val="accent4">
                <a:hueOff val="-3247105"/>
                <a:satOff val="19563"/>
                <a:lumOff val="1568"/>
                <a:alphaOff val="0"/>
                <a:shade val="93000"/>
                <a:satMod val="130000"/>
              </a:schemeClr>
            </a:gs>
            <a:gs pos="100000">
              <a:schemeClr val="accent4">
                <a:hueOff val="-3247105"/>
                <a:satOff val="19563"/>
                <a:lumOff val="156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1800000"/>
          </a:camera>
          <a:lightRig rig="threePt" dir="t"/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3278975-90D0-4AD1-8D1C-773C78385574}">
      <dsp:nvSpPr>
        <dsp:cNvPr id="0" name=""/>
        <dsp:cNvSpPr/>
      </dsp:nvSpPr>
      <dsp:spPr>
        <a:xfrm>
          <a:off x="863454" y="1735063"/>
          <a:ext cx="611230" cy="611230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18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Сентябрь</a:t>
          </a:r>
          <a:endParaRPr lang="ru-RU" sz="1100" kern="1200" dirty="0"/>
        </a:p>
      </dsp:txBody>
      <dsp:txXfrm>
        <a:off x="863454" y="1735063"/>
        <a:ext cx="611230" cy="611230"/>
      </dsp:txXfrm>
    </dsp:sp>
    <dsp:sp modelId="{30DB0AE3-4FDD-487C-B9BB-D2880B326502}">
      <dsp:nvSpPr>
        <dsp:cNvPr id="0" name=""/>
        <dsp:cNvSpPr/>
      </dsp:nvSpPr>
      <dsp:spPr>
        <a:xfrm>
          <a:off x="956445" y="95227"/>
          <a:ext cx="5159420" cy="5159420"/>
        </a:xfrm>
        <a:prstGeom prst="circularArrow">
          <a:avLst>
            <a:gd name="adj1" fmla="val 2310"/>
            <a:gd name="adj2" fmla="val 139345"/>
            <a:gd name="adj3" fmla="val 12797809"/>
            <a:gd name="adj4" fmla="val 12153150"/>
            <a:gd name="adj5" fmla="val 2695"/>
          </a:avLst>
        </a:prstGeom>
        <a:gradFill rotWithShape="0">
          <a:gsLst>
            <a:gs pos="0">
              <a:schemeClr val="accent4">
                <a:hueOff val="-3652993"/>
                <a:satOff val="22008"/>
                <a:lumOff val="1764"/>
                <a:alphaOff val="0"/>
                <a:shade val="51000"/>
                <a:satMod val="130000"/>
              </a:schemeClr>
            </a:gs>
            <a:gs pos="80000">
              <a:schemeClr val="accent4">
                <a:hueOff val="-3652993"/>
                <a:satOff val="22008"/>
                <a:lumOff val="1764"/>
                <a:alphaOff val="0"/>
                <a:shade val="93000"/>
                <a:satMod val="130000"/>
              </a:schemeClr>
            </a:gs>
            <a:gs pos="100000">
              <a:schemeClr val="accent4">
                <a:hueOff val="-3652993"/>
                <a:satOff val="22008"/>
                <a:lumOff val="176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1800000"/>
          </a:camera>
          <a:lightRig rig="threePt" dir="t"/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D7BE62B-122A-49FD-9F48-98DC2CA80208}">
      <dsp:nvSpPr>
        <dsp:cNvPr id="0" name=""/>
        <dsp:cNvSpPr/>
      </dsp:nvSpPr>
      <dsp:spPr>
        <a:xfrm>
          <a:off x="1497713" y="636495"/>
          <a:ext cx="611230" cy="611230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18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Октябрь</a:t>
          </a:r>
          <a:endParaRPr lang="ru-RU" sz="1100" kern="1200" dirty="0"/>
        </a:p>
      </dsp:txBody>
      <dsp:txXfrm>
        <a:off x="1497713" y="636495"/>
        <a:ext cx="611230" cy="611230"/>
      </dsp:txXfrm>
    </dsp:sp>
    <dsp:sp modelId="{3B468B6B-258D-48E7-8F0B-A6EFDBE0F40D}">
      <dsp:nvSpPr>
        <dsp:cNvPr id="0" name=""/>
        <dsp:cNvSpPr/>
      </dsp:nvSpPr>
      <dsp:spPr>
        <a:xfrm>
          <a:off x="956445" y="95227"/>
          <a:ext cx="5159420" cy="5159420"/>
        </a:xfrm>
        <a:prstGeom prst="circularArrow">
          <a:avLst>
            <a:gd name="adj1" fmla="val 2310"/>
            <a:gd name="adj2" fmla="val 139345"/>
            <a:gd name="adj3" fmla="val 14707505"/>
            <a:gd name="adj4" fmla="val 14062846"/>
            <a:gd name="adj5" fmla="val 2695"/>
          </a:avLst>
        </a:prstGeom>
        <a:gradFill rotWithShape="0">
          <a:gsLst>
            <a:gs pos="0">
              <a:schemeClr val="accent4">
                <a:hueOff val="-4058882"/>
                <a:satOff val="24454"/>
                <a:lumOff val="1960"/>
                <a:alphaOff val="0"/>
                <a:shade val="51000"/>
                <a:satMod val="130000"/>
              </a:schemeClr>
            </a:gs>
            <a:gs pos="80000">
              <a:schemeClr val="accent4">
                <a:hueOff val="-4058882"/>
                <a:satOff val="24454"/>
                <a:lumOff val="1960"/>
                <a:alphaOff val="0"/>
                <a:shade val="93000"/>
                <a:satMod val="130000"/>
              </a:schemeClr>
            </a:gs>
            <a:gs pos="100000">
              <a:schemeClr val="accent4">
                <a:hueOff val="-4058882"/>
                <a:satOff val="24454"/>
                <a:lumOff val="196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1800000"/>
          </a:camera>
          <a:lightRig rig="threePt" dir="t"/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14EC56-E119-4E25-8451-046954F2A805}">
      <dsp:nvSpPr>
        <dsp:cNvPr id="0" name=""/>
        <dsp:cNvSpPr/>
      </dsp:nvSpPr>
      <dsp:spPr>
        <a:xfrm>
          <a:off x="2596282" y="2236"/>
          <a:ext cx="611230" cy="611230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18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Ноябрь</a:t>
          </a:r>
          <a:endParaRPr lang="ru-RU" sz="1100" kern="1200" dirty="0"/>
        </a:p>
      </dsp:txBody>
      <dsp:txXfrm>
        <a:off x="2596282" y="2236"/>
        <a:ext cx="611230" cy="611230"/>
      </dsp:txXfrm>
    </dsp:sp>
    <dsp:sp modelId="{07A403E2-00F6-464C-9C10-2DF7D75DC965}">
      <dsp:nvSpPr>
        <dsp:cNvPr id="0" name=""/>
        <dsp:cNvSpPr/>
      </dsp:nvSpPr>
      <dsp:spPr>
        <a:xfrm>
          <a:off x="956445" y="95227"/>
          <a:ext cx="5159420" cy="5159420"/>
        </a:xfrm>
        <a:prstGeom prst="circularArrow">
          <a:avLst>
            <a:gd name="adj1" fmla="val 2310"/>
            <a:gd name="adj2" fmla="val 139345"/>
            <a:gd name="adj3" fmla="val 16523078"/>
            <a:gd name="adj4" fmla="val 15737577"/>
            <a:gd name="adj5" fmla="val 2695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1800000"/>
          </a:camera>
          <a:lightRig rig="threePt" dir="t"/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9C00F7-C528-4C90-8594-A57C7C4E6C74}">
      <dsp:nvSpPr>
        <dsp:cNvPr id="0" name=""/>
        <dsp:cNvSpPr/>
      </dsp:nvSpPr>
      <dsp:spPr>
        <a:xfrm>
          <a:off x="4393" y="594554"/>
          <a:ext cx="1498319" cy="74915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Первоначальный план 2019 г.,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35" y="616496"/>
        <a:ext cx="1454435" cy="705275"/>
      </dsp:txXfrm>
    </dsp:sp>
    <dsp:sp modelId="{290265A7-A62C-4D4D-9890-07E353B22C5E}">
      <dsp:nvSpPr>
        <dsp:cNvPr id="0" name=""/>
        <dsp:cNvSpPr/>
      </dsp:nvSpPr>
      <dsp:spPr>
        <a:xfrm>
          <a:off x="154225" y="1343713"/>
          <a:ext cx="149831" cy="561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869"/>
              </a:lnTo>
              <a:lnTo>
                <a:pt x="149831" y="5618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4E53CF-77CC-4473-BE6C-ACD9F5C9D0E2}">
      <dsp:nvSpPr>
        <dsp:cNvPr id="0" name=""/>
        <dsp:cNvSpPr/>
      </dsp:nvSpPr>
      <dsp:spPr>
        <a:xfrm>
          <a:off x="304057" y="1531003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2 915,2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5999" y="1552945"/>
        <a:ext cx="1154771" cy="705275"/>
      </dsp:txXfrm>
    </dsp:sp>
    <dsp:sp modelId="{9EBA5258-75C4-4647-B698-B35FF9C6EA26}">
      <dsp:nvSpPr>
        <dsp:cNvPr id="0" name=""/>
        <dsp:cNvSpPr/>
      </dsp:nvSpPr>
      <dsp:spPr>
        <a:xfrm>
          <a:off x="154225" y="1343713"/>
          <a:ext cx="149831" cy="149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8319"/>
              </a:lnTo>
              <a:lnTo>
                <a:pt x="149831" y="14983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A3E3A3-332F-40D4-8E94-686B8E519143}">
      <dsp:nvSpPr>
        <dsp:cNvPr id="0" name=""/>
        <dsp:cNvSpPr/>
      </dsp:nvSpPr>
      <dsp:spPr>
        <a:xfrm>
          <a:off x="304057" y="246745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18912"/>
              <a:satOff val="1921"/>
              <a:lumOff val="15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2 957,3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5999" y="2489394"/>
        <a:ext cx="1154771" cy="705275"/>
      </dsp:txXfrm>
    </dsp:sp>
    <dsp:sp modelId="{9A76BE71-9EA5-4AD1-AF49-3DE9614A8D28}">
      <dsp:nvSpPr>
        <dsp:cNvPr id="0" name=""/>
        <dsp:cNvSpPr/>
      </dsp:nvSpPr>
      <dsp:spPr>
        <a:xfrm>
          <a:off x="154225" y="1343713"/>
          <a:ext cx="149831" cy="2434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4768"/>
              </a:lnTo>
              <a:lnTo>
                <a:pt x="149831" y="243476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DA2259-9C16-427E-9E71-953DC40E6757}">
      <dsp:nvSpPr>
        <dsp:cNvPr id="0" name=""/>
        <dsp:cNvSpPr/>
      </dsp:nvSpPr>
      <dsp:spPr>
        <a:xfrm>
          <a:off x="304057" y="340390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637824"/>
              <a:satOff val="3843"/>
              <a:lumOff val="30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-42,1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5999" y="3425844"/>
        <a:ext cx="1154771" cy="705275"/>
      </dsp:txXfrm>
    </dsp:sp>
    <dsp:sp modelId="{F1158318-8B09-4E4D-86B7-780ACE12E08C}">
      <dsp:nvSpPr>
        <dsp:cNvPr id="0" name=""/>
        <dsp:cNvSpPr/>
      </dsp:nvSpPr>
      <dsp:spPr>
        <a:xfrm>
          <a:off x="1877292" y="594554"/>
          <a:ext cx="1498319" cy="749159"/>
        </a:xfrm>
        <a:prstGeom prst="roundRect">
          <a:avLst>
            <a:gd name="adj" fmla="val 10000"/>
          </a:avLst>
        </a:prstGeom>
        <a:solidFill>
          <a:schemeClr val="accent4">
            <a:hueOff val="-1116192"/>
            <a:satOff val="6725"/>
            <a:lumOff val="53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Изменения в течение года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99234" y="616496"/>
        <a:ext cx="1454435" cy="705275"/>
      </dsp:txXfrm>
    </dsp:sp>
    <dsp:sp modelId="{152DB26E-79E0-4737-A9A9-522DE1D1EC2B}">
      <dsp:nvSpPr>
        <dsp:cNvPr id="0" name=""/>
        <dsp:cNvSpPr/>
      </dsp:nvSpPr>
      <dsp:spPr>
        <a:xfrm>
          <a:off x="2027124" y="1343713"/>
          <a:ext cx="149831" cy="561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869"/>
              </a:lnTo>
              <a:lnTo>
                <a:pt x="149831" y="5618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6BA02B-23B5-427D-A837-2A5CB76EEA72}">
      <dsp:nvSpPr>
        <dsp:cNvPr id="0" name=""/>
        <dsp:cNvSpPr/>
      </dsp:nvSpPr>
      <dsp:spPr>
        <a:xfrm>
          <a:off x="2176956" y="1531003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956736"/>
              <a:satOff val="5764"/>
              <a:lumOff val="462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+1 616,1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98898" y="1552945"/>
        <a:ext cx="1154771" cy="705275"/>
      </dsp:txXfrm>
    </dsp:sp>
    <dsp:sp modelId="{21448658-D3C3-463E-BB5E-B40528067299}">
      <dsp:nvSpPr>
        <dsp:cNvPr id="0" name=""/>
        <dsp:cNvSpPr/>
      </dsp:nvSpPr>
      <dsp:spPr>
        <a:xfrm>
          <a:off x="2027124" y="1343713"/>
          <a:ext cx="149831" cy="149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8319"/>
              </a:lnTo>
              <a:lnTo>
                <a:pt x="149831" y="14983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189F4E-E6CE-42AA-8C7F-10DC2B6830A2}">
      <dsp:nvSpPr>
        <dsp:cNvPr id="0" name=""/>
        <dsp:cNvSpPr/>
      </dsp:nvSpPr>
      <dsp:spPr>
        <a:xfrm>
          <a:off x="2176956" y="246745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275649"/>
              <a:satOff val="7685"/>
              <a:lumOff val="61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+1 686,1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98898" y="2489394"/>
        <a:ext cx="1154771" cy="705275"/>
      </dsp:txXfrm>
    </dsp:sp>
    <dsp:sp modelId="{780E7481-E843-49DC-95EA-C5092246D166}">
      <dsp:nvSpPr>
        <dsp:cNvPr id="0" name=""/>
        <dsp:cNvSpPr/>
      </dsp:nvSpPr>
      <dsp:spPr>
        <a:xfrm>
          <a:off x="2027124" y="1343713"/>
          <a:ext cx="149831" cy="2434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4768"/>
              </a:lnTo>
              <a:lnTo>
                <a:pt x="149831" y="243476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29960E-9844-43CD-B602-513B361D2777}">
      <dsp:nvSpPr>
        <dsp:cNvPr id="0" name=""/>
        <dsp:cNvSpPr/>
      </dsp:nvSpPr>
      <dsp:spPr>
        <a:xfrm>
          <a:off x="2176956" y="340390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594561"/>
              <a:satOff val="9607"/>
              <a:lumOff val="77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+70,0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98898" y="3425844"/>
        <a:ext cx="1154771" cy="705275"/>
      </dsp:txXfrm>
    </dsp:sp>
    <dsp:sp modelId="{BE53DC89-582B-4CFC-9383-F2EBE4CBFD3A}">
      <dsp:nvSpPr>
        <dsp:cNvPr id="0" name=""/>
        <dsp:cNvSpPr/>
      </dsp:nvSpPr>
      <dsp:spPr>
        <a:xfrm>
          <a:off x="3750191" y="594554"/>
          <a:ext cx="1498319" cy="749159"/>
        </a:xfrm>
        <a:prstGeom prst="roundRect">
          <a:avLst>
            <a:gd name="adj" fmla="val 1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Уточненный 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план 2019 г.,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72133" y="616496"/>
        <a:ext cx="1454435" cy="705275"/>
      </dsp:txXfrm>
    </dsp:sp>
    <dsp:sp modelId="{0E444BBB-C81A-46E1-93BF-36F4066166DC}">
      <dsp:nvSpPr>
        <dsp:cNvPr id="0" name=""/>
        <dsp:cNvSpPr/>
      </dsp:nvSpPr>
      <dsp:spPr>
        <a:xfrm>
          <a:off x="3900023" y="1343713"/>
          <a:ext cx="149831" cy="561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869"/>
              </a:lnTo>
              <a:lnTo>
                <a:pt x="149831" y="5618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8C1C3B-37E2-48D3-8FC2-7F799DEF21ED}">
      <dsp:nvSpPr>
        <dsp:cNvPr id="0" name=""/>
        <dsp:cNvSpPr/>
      </dsp:nvSpPr>
      <dsp:spPr>
        <a:xfrm>
          <a:off x="4049855" y="1531003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913473"/>
              <a:satOff val="11528"/>
              <a:lumOff val="92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4 531,3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71797" y="1552945"/>
        <a:ext cx="1154771" cy="705275"/>
      </dsp:txXfrm>
    </dsp:sp>
    <dsp:sp modelId="{28CFB0FD-D944-4075-9C34-0A22A3376E60}">
      <dsp:nvSpPr>
        <dsp:cNvPr id="0" name=""/>
        <dsp:cNvSpPr/>
      </dsp:nvSpPr>
      <dsp:spPr>
        <a:xfrm>
          <a:off x="3900023" y="1343713"/>
          <a:ext cx="149831" cy="149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8319"/>
              </a:lnTo>
              <a:lnTo>
                <a:pt x="149831" y="14983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94B32E-65EF-49CF-88AE-60007F3EC5EF}">
      <dsp:nvSpPr>
        <dsp:cNvPr id="0" name=""/>
        <dsp:cNvSpPr/>
      </dsp:nvSpPr>
      <dsp:spPr>
        <a:xfrm>
          <a:off x="4049855" y="246745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4 643,4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71797" y="2489394"/>
        <a:ext cx="1154771" cy="705275"/>
      </dsp:txXfrm>
    </dsp:sp>
    <dsp:sp modelId="{612F769C-3156-4976-B505-57ABEE117A78}">
      <dsp:nvSpPr>
        <dsp:cNvPr id="0" name=""/>
        <dsp:cNvSpPr/>
      </dsp:nvSpPr>
      <dsp:spPr>
        <a:xfrm>
          <a:off x="3900023" y="1343713"/>
          <a:ext cx="149831" cy="2434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4768"/>
              </a:lnTo>
              <a:lnTo>
                <a:pt x="149831" y="243476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000397-CBCC-42CF-8C7C-E9312CD34877}">
      <dsp:nvSpPr>
        <dsp:cNvPr id="0" name=""/>
        <dsp:cNvSpPr/>
      </dsp:nvSpPr>
      <dsp:spPr>
        <a:xfrm>
          <a:off x="4049855" y="340390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551297"/>
              <a:satOff val="15371"/>
              <a:lumOff val="1232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-112,1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71797" y="3425844"/>
        <a:ext cx="1154771" cy="705275"/>
      </dsp:txXfrm>
    </dsp:sp>
    <dsp:sp modelId="{895D4B7D-2DA2-4036-A7BC-A523247325B7}">
      <dsp:nvSpPr>
        <dsp:cNvPr id="0" name=""/>
        <dsp:cNvSpPr/>
      </dsp:nvSpPr>
      <dsp:spPr>
        <a:xfrm>
          <a:off x="5623090" y="594554"/>
          <a:ext cx="1498319" cy="749159"/>
        </a:xfrm>
        <a:prstGeom prst="roundRect">
          <a:avLst>
            <a:gd name="adj" fmla="val 10000"/>
          </a:avLst>
        </a:prstGeom>
        <a:solidFill>
          <a:schemeClr val="accent4">
            <a:hueOff val="-3348577"/>
            <a:satOff val="20174"/>
            <a:lumOff val="161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Факт 2019 г,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45032" y="616496"/>
        <a:ext cx="1454435" cy="705275"/>
      </dsp:txXfrm>
    </dsp:sp>
    <dsp:sp modelId="{CF0C1A6F-6C96-484D-BE87-5B765C6879BD}">
      <dsp:nvSpPr>
        <dsp:cNvPr id="0" name=""/>
        <dsp:cNvSpPr/>
      </dsp:nvSpPr>
      <dsp:spPr>
        <a:xfrm>
          <a:off x="5772922" y="1343713"/>
          <a:ext cx="149831" cy="561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869"/>
              </a:lnTo>
              <a:lnTo>
                <a:pt x="149831" y="5618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71A522-076D-4AA4-A6B1-C2A9893121F9}">
      <dsp:nvSpPr>
        <dsp:cNvPr id="0" name=""/>
        <dsp:cNvSpPr/>
      </dsp:nvSpPr>
      <dsp:spPr>
        <a:xfrm>
          <a:off x="5922754" y="1531003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870209"/>
              <a:satOff val="17292"/>
              <a:lumOff val="138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4 536,5 </a:t>
          </a:r>
          <a:r>
            <a:rPr lang="ru-RU" sz="12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44696" y="1552945"/>
        <a:ext cx="1154771" cy="705275"/>
      </dsp:txXfrm>
    </dsp:sp>
    <dsp:sp modelId="{1F70251F-2D1C-4D1C-A909-ED8E434E1413}">
      <dsp:nvSpPr>
        <dsp:cNvPr id="0" name=""/>
        <dsp:cNvSpPr/>
      </dsp:nvSpPr>
      <dsp:spPr>
        <a:xfrm>
          <a:off x="5772922" y="1343713"/>
          <a:ext cx="149831" cy="149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8319"/>
              </a:lnTo>
              <a:lnTo>
                <a:pt x="149831" y="14983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A252FF-1D66-43C5-B989-AEB3B6F71BCC}">
      <dsp:nvSpPr>
        <dsp:cNvPr id="0" name=""/>
        <dsp:cNvSpPr/>
      </dsp:nvSpPr>
      <dsp:spPr>
        <a:xfrm>
          <a:off x="5922754" y="246745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189121"/>
              <a:satOff val="19214"/>
              <a:lumOff val="154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4 604,2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44696" y="2489394"/>
        <a:ext cx="1154771" cy="705275"/>
      </dsp:txXfrm>
    </dsp:sp>
    <dsp:sp modelId="{1C035667-7E7F-479A-BABD-F060909E43EF}">
      <dsp:nvSpPr>
        <dsp:cNvPr id="0" name=""/>
        <dsp:cNvSpPr/>
      </dsp:nvSpPr>
      <dsp:spPr>
        <a:xfrm>
          <a:off x="5772922" y="1343713"/>
          <a:ext cx="149831" cy="2434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4768"/>
              </a:lnTo>
              <a:lnTo>
                <a:pt x="149831" y="243476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A5A600-9DB1-4550-BEE9-D1A0069CEB4C}">
      <dsp:nvSpPr>
        <dsp:cNvPr id="0" name=""/>
        <dsp:cNvSpPr/>
      </dsp:nvSpPr>
      <dsp:spPr>
        <a:xfrm>
          <a:off x="5922754" y="340390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508033"/>
              <a:satOff val="21135"/>
              <a:lumOff val="169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-67,7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44696" y="3425844"/>
        <a:ext cx="1154771" cy="705275"/>
      </dsp:txXfrm>
    </dsp:sp>
    <dsp:sp modelId="{B5C39EBE-3F8D-423A-AB4A-0136295F1C56}">
      <dsp:nvSpPr>
        <dsp:cNvPr id="0" name=""/>
        <dsp:cNvSpPr/>
      </dsp:nvSpPr>
      <dsp:spPr>
        <a:xfrm>
          <a:off x="7495989" y="594554"/>
          <a:ext cx="1498319" cy="749159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Отклонение,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517931" y="616496"/>
        <a:ext cx="1454435" cy="705275"/>
      </dsp:txXfrm>
    </dsp:sp>
    <dsp:sp modelId="{9E41421D-4C68-4975-B262-EBD5C72A06B6}">
      <dsp:nvSpPr>
        <dsp:cNvPr id="0" name=""/>
        <dsp:cNvSpPr/>
      </dsp:nvSpPr>
      <dsp:spPr>
        <a:xfrm>
          <a:off x="7645820" y="1343713"/>
          <a:ext cx="149831" cy="561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869"/>
              </a:lnTo>
              <a:lnTo>
                <a:pt x="149831" y="5618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25331D-4504-47FD-9BED-BB136309725B}">
      <dsp:nvSpPr>
        <dsp:cNvPr id="0" name=""/>
        <dsp:cNvSpPr/>
      </dsp:nvSpPr>
      <dsp:spPr>
        <a:xfrm>
          <a:off x="7795652" y="1531003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826945"/>
              <a:satOff val="23056"/>
              <a:lumOff val="184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+5,2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17594" y="1552945"/>
        <a:ext cx="1154771" cy="705275"/>
      </dsp:txXfrm>
    </dsp:sp>
    <dsp:sp modelId="{332E3969-D40F-41C4-A62C-7BEA51B14434}">
      <dsp:nvSpPr>
        <dsp:cNvPr id="0" name=""/>
        <dsp:cNvSpPr/>
      </dsp:nvSpPr>
      <dsp:spPr>
        <a:xfrm>
          <a:off x="7645820" y="1343713"/>
          <a:ext cx="149831" cy="149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8319"/>
              </a:lnTo>
              <a:lnTo>
                <a:pt x="149831" y="14983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780E65-A1A8-40A3-AE23-3AADE73D85B9}">
      <dsp:nvSpPr>
        <dsp:cNvPr id="0" name=""/>
        <dsp:cNvSpPr/>
      </dsp:nvSpPr>
      <dsp:spPr>
        <a:xfrm>
          <a:off x="7795652" y="246745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145858"/>
              <a:satOff val="24978"/>
              <a:lumOff val="2002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-39,2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17594" y="2489394"/>
        <a:ext cx="1154771" cy="705275"/>
      </dsp:txXfrm>
    </dsp:sp>
    <dsp:sp modelId="{768324BA-2627-41A9-B3ED-903A253F3F75}">
      <dsp:nvSpPr>
        <dsp:cNvPr id="0" name=""/>
        <dsp:cNvSpPr/>
      </dsp:nvSpPr>
      <dsp:spPr>
        <a:xfrm>
          <a:off x="7645820" y="1343713"/>
          <a:ext cx="149831" cy="2434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4768"/>
              </a:lnTo>
              <a:lnTo>
                <a:pt x="149831" y="243476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DD21FE-285A-4469-A66D-5F9E98DDDD12}">
      <dsp:nvSpPr>
        <dsp:cNvPr id="0" name=""/>
        <dsp:cNvSpPr/>
      </dsp:nvSpPr>
      <dsp:spPr>
        <a:xfrm>
          <a:off x="7795652" y="340390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+44,4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17594" y="3425844"/>
        <a:ext cx="1154771" cy="7052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FFA621-30E6-4456-9F0E-EDA67D754A4B}">
      <dsp:nvSpPr>
        <dsp:cNvPr id="0" name=""/>
        <dsp:cNvSpPr/>
      </dsp:nvSpPr>
      <dsp:spPr>
        <a:xfrm>
          <a:off x="17210" y="0"/>
          <a:ext cx="8767766" cy="569208"/>
        </a:xfrm>
        <a:prstGeom prst="roundRect">
          <a:avLst/>
        </a:prstGeom>
        <a:solidFill>
          <a:srgbClr val="FFE5F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6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Норматив зачисления НДФЛ в бюджет ЗАТО Северск в 2019 году составил  36,87%, в том числе: 25% - норматив, гарантированный Бюджетным Кодексом (неизменен); 11,87% - дополнительный норматив, устанавливаемый законом Томской области</a:t>
          </a:r>
        </a:p>
      </dsp:txBody>
      <dsp:txXfrm>
        <a:off x="44996" y="27786"/>
        <a:ext cx="8712194" cy="513636"/>
      </dsp:txXfrm>
    </dsp:sp>
    <dsp:sp modelId="{28ED55D0-241A-4333-9938-F9530F5857A1}">
      <dsp:nvSpPr>
        <dsp:cNvPr id="0" name=""/>
        <dsp:cNvSpPr/>
      </dsp:nvSpPr>
      <dsp:spPr>
        <a:xfrm>
          <a:off x="0" y="634201"/>
          <a:ext cx="8784977" cy="1243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8923" tIns="15240" rIns="85344" bIns="15240" numCol="1" spcCol="1270" anchor="t" anchorCtr="0">
          <a:noAutofit/>
        </a:bodyPr>
        <a:lstStyle/>
        <a:p>
          <a:pPr marL="0" lvl="1" indent="-11430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если у физического лица в 2019 году был удержан НДФЛ из заработной платы в </a:t>
          </a:r>
          <a:r>
            <a:rPr lang="el-GR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3,9 </a:t>
          </a:r>
          <a:r>
            <a:rPr lang="ru-RU" sz="1200" i="1" kern="1200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., то в бюджет ЗАТО Северск поступило только 1,5 </a:t>
          </a:r>
          <a:r>
            <a:rPr lang="ru-RU" sz="1200" i="1" kern="1200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-11430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-11430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-11430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-11430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-11430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при уплате в 2019 году УСН в </a:t>
          </a:r>
          <a:r>
            <a:rPr lang="el-GR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 </a:t>
          </a:r>
          <a:r>
            <a:rPr lang="ru-RU" sz="1200" i="1" kern="1200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в бюджет ЗАТО Северск поступило только 3 </a:t>
          </a:r>
          <a:r>
            <a:rPr lang="ru-RU" sz="1200" i="1" kern="1200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и 7 тыс. руб. поступило в бюджет Томской области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634201"/>
        <a:ext cx="8784977" cy="1243014"/>
      </dsp:txXfrm>
    </dsp:sp>
    <dsp:sp modelId="{DCA7A1D1-926B-4836-AE52-5F5ADB7517DD}">
      <dsp:nvSpPr>
        <dsp:cNvPr id="0" name=""/>
        <dsp:cNvSpPr/>
      </dsp:nvSpPr>
      <dsp:spPr>
        <a:xfrm>
          <a:off x="0" y="1138256"/>
          <a:ext cx="8784977" cy="486125"/>
        </a:xfrm>
        <a:prstGeom prst="roundRect">
          <a:avLst/>
        </a:prstGeom>
        <a:solidFill>
          <a:srgbClr val="FFE5F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6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налогу, взимаемому в связи с применением упрощенной системы налогообложения, норматив зачисления в бюджет ЗАТО Северск, установленный законом Томской области, составил 30%</a:t>
          </a:r>
        </a:p>
      </dsp:txBody>
      <dsp:txXfrm>
        <a:off x="23731" y="1161987"/>
        <a:ext cx="8737515" cy="43866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02D379-B9B1-4553-8DBA-D3F465DCCB14}">
      <dsp:nvSpPr>
        <dsp:cNvPr id="0" name=""/>
        <dsp:cNvSpPr/>
      </dsp:nvSpPr>
      <dsp:spPr>
        <a:xfrm>
          <a:off x="273189" y="252168"/>
          <a:ext cx="7699636" cy="1745478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254000" bIns="203314" numCol="1" spcCol="1270" anchor="ctr" anchorCtr="0">
          <a:noAutofit/>
        </a:bodyPr>
        <a:lstStyle/>
        <a:p>
          <a:pPr marL="216000" lvl="0" algn="l" defTabSz="4445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Монозависимости</a:t>
          </a: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ЗАТО Северск нет (доля работников крупнейшего предприятия  составляет ~5% от численности экономически активного населения)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3189" y="688538"/>
        <a:ext cx="7263267" cy="872739"/>
      </dsp:txXfrm>
    </dsp:sp>
    <dsp:sp modelId="{92F060B6-7CF4-4673-B6B5-24BA50D7438C}">
      <dsp:nvSpPr>
        <dsp:cNvPr id="0" name=""/>
        <dsp:cNvSpPr/>
      </dsp:nvSpPr>
      <dsp:spPr>
        <a:xfrm>
          <a:off x="936114" y="1120957"/>
          <a:ext cx="7207247" cy="1699846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254000" bIns="203314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216000" lvl="0" algn="l" defTabSz="4445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Бюджет ЗАТО Северск не зависит критически ни от одного предприятия или организации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6114" y="1545919"/>
        <a:ext cx="6782286" cy="84992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BAA1BE-C71E-4267-A03B-62ADFB2041A8}">
      <dsp:nvSpPr>
        <dsp:cNvPr id="0" name=""/>
        <dsp:cNvSpPr/>
      </dsp:nvSpPr>
      <dsp:spPr>
        <a:xfrm>
          <a:off x="1927030" y="1276"/>
          <a:ext cx="5232608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" tIns="5080" rIns="5080" bIns="508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 имеют целевого назначения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ОМСУ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Не 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27030" y="127879"/>
        <a:ext cx="4852800" cy="759616"/>
      </dsp:txXfrm>
    </dsp:sp>
    <dsp:sp modelId="{08A4CB81-2AD0-4682-BF24-F5C49BB4BB8D}">
      <dsp:nvSpPr>
        <dsp:cNvPr id="0" name=""/>
        <dsp:cNvSpPr/>
      </dsp:nvSpPr>
      <dsp:spPr>
        <a:xfrm>
          <a:off x="0" y="1276"/>
          <a:ext cx="1930483" cy="101282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ДОТАЦИИ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50718"/>
        <a:ext cx="1831599" cy="913938"/>
      </dsp:txXfrm>
    </dsp:sp>
    <dsp:sp modelId="{8B495A2A-9200-4421-8363-DF3D0E9CC568}">
      <dsp:nvSpPr>
        <dsp:cNvPr id="0" name=""/>
        <dsp:cNvSpPr/>
      </dsp:nvSpPr>
      <dsp:spPr>
        <a:xfrm>
          <a:off x="1925416" y="1141298"/>
          <a:ext cx="6669011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1315237"/>
            <a:satOff val="7386"/>
            <a:lumOff val="46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1315237"/>
              <a:satOff val="7386"/>
              <a:lumOff val="46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" tIns="5080" rIns="5080" bIns="508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органов власти субъекта РФ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25416" y="1267901"/>
        <a:ext cx="6289203" cy="759616"/>
      </dsp:txXfrm>
    </dsp:sp>
    <dsp:sp modelId="{6DA25929-F43E-47AC-93EF-C8CFA27AA9C8}">
      <dsp:nvSpPr>
        <dsp:cNvPr id="0" name=""/>
        <dsp:cNvSpPr/>
      </dsp:nvSpPr>
      <dsp:spPr>
        <a:xfrm>
          <a:off x="0" y="1115380"/>
          <a:ext cx="1930483" cy="1012822"/>
        </a:xfrm>
        <a:prstGeom prst="round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СУБВЕНЦИИ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1164822"/>
        <a:ext cx="1831599" cy="913938"/>
      </dsp:txXfrm>
    </dsp:sp>
    <dsp:sp modelId="{F190F082-48E7-4688-B103-B75B9064A09B}">
      <dsp:nvSpPr>
        <dsp:cNvPr id="0" name=""/>
        <dsp:cNvSpPr/>
      </dsp:nvSpPr>
      <dsp:spPr>
        <a:xfrm>
          <a:off x="1931722" y="2302813"/>
          <a:ext cx="6486027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2630473"/>
            <a:satOff val="14771"/>
            <a:lumOff val="93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2630473"/>
              <a:satOff val="14771"/>
              <a:lumOff val="93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софинансирование расходов, которые осуществляют ОМСУ на собственные средства для реализации своих полномочий 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1722" y="2429416"/>
        <a:ext cx="6106219" cy="759616"/>
      </dsp:txXfrm>
    </dsp:sp>
    <dsp:sp modelId="{9DA4ED1A-C2E0-4C21-9622-65A684F50FCA}">
      <dsp:nvSpPr>
        <dsp:cNvPr id="0" name=""/>
        <dsp:cNvSpPr/>
      </dsp:nvSpPr>
      <dsp:spPr>
        <a:xfrm>
          <a:off x="0" y="2229485"/>
          <a:ext cx="1930483" cy="1012822"/>
        </a:xfrm>
        <a:prstGeom prst="round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СУБСИДИИ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2278927"/>
        <a:ext cx="1831599" cy="913938"/>
      </dsp:txXfrm>
    </dsp:sp>
    <dsp:sp modelId="{879D5189-EF8F-45B1-B345-86ACCFA47336}">
      <dsp:nvSpPr>
        <dsp:cNvPr id="0" name=""/>
        <dsp:cNvSpPr/>
      </dsp:nvSpPr>
      <dsp:spPr>
        <a:xfrm>
          <a:off x="1937208" y="3343589"/>
          <a:ext cx="6783805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3945710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расходы, возникающие в соответствии со специальными  федеральными законами или нормативно-правовыми актами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7208" y="3470192"/>
        <a:ext cx="6403997" cy="759616"/>
      </dsp:txXfrm>
    </dsp:sp>
    <dsp:sp modelId="{1F81290A-D6A3-4F28-BF7D-8912D14FE427}">
      <dsp:nvSpPr>
        <dsp:cNvPr id="0" name=""/>
        <dsp:cNvSpPr/>
      </dsp:nvSpPr>
      <dsp:spPr>
        <a:xfrm>
          <a:off x="0" y="3343589"/>
          <a:ext cx="1935224" cy="1012822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ИНЫЕ МБТ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3393031"/>
        <a:ext cx="1836340" cy="91393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22CC05-87CE-46D7-A750-63591C9FD3FB}">
      <dsp:nvSpPr>
        <dsp:cNvPr id="0" name=""/>
        <dsp:cNvSpPr/>
      </dsp:nvSpPr>
      <dsp:spPr>
        <a:xfrm>
          <a:off x="894674" y="1584176"/>
          <a:ext cx="107777" cy="10777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EE15AA-2E96-4D22-B6CF-61B377334FD7}">
      <dsp:nvSpPr>
        <dsp:cNvPr id="0" name=""/>
        <dsp:cNvSpPr/>
      </dsp:nvSpPr>
      <dsp:spPr>
        <a:xfrm>
          <a:off x="1553341" y="3168352"/>
          <a:ext cx="107777" cy="107777"/>
        </a:xfrm>
        <a:prstGeom prst="ellipse">
          <a:avLst/>
        </a:prstGeom>
        <a:solidFill>
          <a:schemeClr val="accent4">
            <a:hueOff val="-496086"/>
            <a:satOff val="2989"/>
            <a:lumOff val="240"/>
            <a:alphaOff val="0"/>
          </a:schemeClr>
        </a:solidFill>
        <a:ln w="9525" cap="flat" cmpd="sng" algn="ctr">
          <a:solidFill>
            <a:schemeClr val="accent4">
              <a:hueOff val="-496086"/>
              <a:satOff val="2989"/>
              <a:lumOff val="24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C87777-E618-4837-A56B-A90A460424A1}">
      <dsp:nvSpPr>
        <dsp:cNvPr id="0" name=""/>
        <dsp:cNvSpPr/>
      </dsp:nvSpPr>
      <dsp:spPr>
        <a:xfrm>
          <a:off x="2271802" y="1877180"/>
          <a:ext cx="107777" cy="107777"/>
        </a:xfrm>
        <a:prstGeom prst="ellipse">
          <a:avLst/>
        </a:prstGeom>
        <a:solidFill>
          <a:schemeClr val="accent4">
            <a:hueOff val="-992171"/>
            <a:satOff val="5978"/>
            <a:lumOff val="479"/>
            <a:alphaOff val="0"/>
          </a:schemeClr>
        </a:solidFill>
        <a:ln w="9525" cap="flat" cmpd="sng" algn="ctr">
          <a:solidFill>
            <a:schemeClr val="accent4">
              <a:hueOff val="-992171"/>
              <a:satOff val="5978"/>
              <a:lumOff val="47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9A222D-C44B-4485-8C50-76F11B7EC039}">
      <dsp:nvSpPr>
        <dsp:cNvPr id="0" name=""/>
        <dsp:cNvSpPr/>
      </dsp:nvSpPr>
      <dsp:spPr>
        <a:xfrm>
          <a:off x="4079083" y="3258945"/>
          <a:ext cx="107777" cy="107777"/>
        </a:xfrm>
        <a:prstGeom prst="ellipse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BC3C8-DBA8-4C5E-A3CE-4505B56401D5}">
      <dsp:nvSpPr>
        <dsp:cNvPr id="0" name=""/>
        <dsp:cNvSpPr/>
      </dsp:nvSpPr>
      <dsp:spPr>
        <a:xfrm>
          <a:off x="1744769" y="1662572"/>
          <a:ext cx="107777" cy="107777"/>
        </a:xfrm>
        <a:prstGeom prst="ellipse">
          <a:avLst/>
        </a:prstGeom>
        <a:solidFill>
          <a:schemeClr val="accent4">
            <a:hueOff val="-1984342"/>
            <a:satOff val="11955"/>
            <a:lumOff val="958"/>
            <a:alphaOff val="0"/>
          </a:schemeClr>
        </a:solidFill>
        <a:ln w="9525" cap="flat" cmpd="sng" algn="ctr">
          <a:solidFill>
            <a:schemeClr val="accent4">
              <a:hueOff val="-1984342"/>
              <a:satOff val="11955"/>
              <a:lumOff val="95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87CEDD-3A55-420E-888D-F921D2EB5AB0}">
      <dsp:nvSpPr>
        <dsp:cNvPr id="0" name=""/>
        <dsp:cNvSpPr/>
      </dsp:nvSpPr>
      <dsp:spPr>
        <a:xfrm>
          <a:off x="2464228" y="3312367"/>
          <a:ext cx="107777" cy="107777"/>
        </a:xfrm>
        <a:prstGeom prst="ellipse">
          <a:avLst/>
        </a:prstGeom>
        <a:solidFill>
          <a:schemeClr val="accent4">
            <a:hueOff val="-2480428"/>
            <a:satOff val="14944"/>
            <a:lumOff val="1198"/>
            <a:alphaOff val="0"/>
          </a:schemeClr>
        </a:solidFill>
        <a:ln w="9525" cap="flat" cmpd="sng" algn="ctr">
          <a:solidFill>
            <a:schemeClr val="accent4">
              <a:hueOff val="-2480428"/>
              <a:satOff val="14944"/>
              <a:lumOff val="119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EA4045-8522-47DC-90AE-655AAB7DEC0C}">
      <dsp:nvSpPr>
        <dsp:cNvPr id="0" name=""/>
        <dsp:cNvSpPr/>
      </dsp:nvSpPr>
      <dsp:spPr>
        <a:xfrm>
          <a:off x="597826" y="3411416"/>
          <a:ext cx="107777" cy="107777"/>
        </a:xfrm>
        <a:prstGeom prst="ellipse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527536-4793-4F08-81E2-EBBC387126D7}">
      <dsp:nvSpPr>
        <dsp:cNvPr id="0" name=""/>
        <dsp:cNvSpPr/>
      </dsp:nvSpPr>
      <dsp:spPr>
        <a:xfrm>
          <a:off x="3112920" y="1770349"/>
          <a:ext cx="107777" cy="107777"/>
        </a:xfrm>
        <a:prstGeom prst="ellipse">
          <a:avLst/>
        </a:prstGeom>
        <a:solidFill>
          <a:schemeClr val="accent4">
            <a:hueOff val="-3472599"/>
            <a:satOff val="20921"/>
            <a:lumOff val="1677"/>
            <a:alphaOff val="0"/>
          </a:schemeClr>
        </a:solidFill>
        <a:ln w="9525" cap="flat" cmpd="sng" algn="ctr">
          <a:solidFill>
            <a:schemeClr val="accent4">
              <a:hueOff val="-3472599"/>
              <a:satOff val="20921"/>
              <a:lumOff val="167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FC38B3-CC58-4038-8919-D2C0A6209ADC}">
      <dsp:nvSpPr>
        <dsp:cNvPr id="0" name=""/>
        <dsp:cNvSpPr/>
      </dsp:nvSpPr>
      <dsp:spPr>
        <a:xfrm>
          <a:off x="779223" y="1770348"/>
          <a:ext cx="107777" cy="107777"/>
        </a:xfrm>
        <a:prstGeom prst="ellipse">
          <a:avLst/>
        </a:prstGeom>
        <a:solidFill>
          <a:schemeClr val="accent4">
            <a:hueOff val="-3968684"/>
            <a:satOff val="23910"/>
            <a:lumOff val="1916"/>
            <a:alphaOff val="0"/>
          </a:schemeClr>
        </a:solidFill>
        <a:ln w="9525" cap="flat" cmpd="sng" algn="ctr">
          <a:solidFill>
            <a:schemeClr val="accent4">
              <a:hueOff val="-3968684"/>
              <a:satOff val="23910"/>
              <a:lumOff val="191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4E0692-181E-4ED3-9BE5-D36EC752BA0C}">
      <dsp:nvSpPr>
        <dsp:cNvPr id="0" name=""/>
        <dsp:cNvSpPr/>
      </dsp:nvSpPr>
      <dsp:spPr>
        <a:xfrm>
          <a:off x="1401173" y="780242"/>
          <a:ext cx="107777" cy="107777"/>
        </a:xfrm>
        <a:prstGeom prst="ellipse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8D5F7D-B9BD-4B55-9840-64AC8778316F}">
      <dsp:nvSpPr>
        <dsp:cNvPr id="0" name=""/>
        <dsp:cNvSpPr/>
      </dsp:nvSpPr>
      <dsp:spPr>
        <a:xfrm>
          <a:off x="1506502" y="527702"/>
          <a:ext cx="2893596" cy="109124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2029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Доля безвозмездных поступлений в общем объеме доходов составила 75%</a:t>
          </a:r>
          <a:endParaRPr lang="ru-RU" sz="14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59772" y="580972"/>
        <a:ext cx="2787056" cy="984707"/>
      </dsp:txXfrm>
    </dsp:sp>
    <dsp:sp modelId="{3673B745-27C7-4586-BF76-24D54B45675A}">
      <dsp:nvSpPr>
        <dsp:cNvPr id="0" name=""/>
        <dsp:cNvSpPr/>
      </dsp:nvSpPr>
      <dsp:spPr>
        <a:xfrm>
          <a:off x="247400" y="1920199"/>
          <a:ext cx="1196902" cy="1077704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54D3D4-2E11-40E2-90A1-F40FF2FABFEE}">
      <dsp:nvSpPr>
        <dsp:cNvPr id="0" name=""/>
        <dsp:cNvSpPr/>
      </dsp:nvSpPr>
      <dsp:spPr>
        <a:xfrm>
          <a:off x="1185769" y="2088231"/>
          <a:ext cx="3250368" cy="840601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2029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Сохраняется высокая зависимость от вышестоящих бюджетов</a:t>
          </a:r>
          <a:endParaRPr lang="ru-RU" sz="14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26804" y="2129266"/>
        <a:ext cx="3168298" cy="758531"/>
      </dsp:txXfrm>
    </dsp:sp>
    <dsp:sp modelId="{843B4BB6-CAEE-4694-A18F-82FA02780F86}">
      <dsp:nvSpPr>
        <dsp:cNvPr id="0" name=""/>
        <dsp:cNvSpPr/>
      </dsp:nvSpPr>
      <dsp:spPr>
        <a:xfrm>
          <a:off x="599817" y="520438"/>
          <a:ext cx="1077776" cy="1077704"/>
        </a:xfrm>
        <a:prstGeom prst="ellipse">
          <a:avLst/>
        </a:prstGeom>
        <a:solidFill>
          <a:schemeClr val="accent4">
            <a:tint val="50000"/>
            <a:hueOff val="-3981281"/>
            <a:satOff val="22610"/>
            <a:lumOff val="1795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08A42C-C628-48A4-B16F-63FAC72FCB02}">
      <dsp:nvSpPr>
        <dsp:cNvPr id="0" name=""/>
        <dsp:cNvSpPr/>
      </dsp:nvSpPr>
      <dsp:spPr>
        <a:xfrm>
          <a:off x="552469" y="194771"/>
          <a:ext cx="1465927" cy="14740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Утверждены ли бюджетом расходы по заявленному направлению?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6391" y="228693"/>
        <a:ext cx="1398083" cy="1090342"/>
      </dsp:txXfrm>
    </dsp:sp>
    <dsp:sp modelId="{1DCAEFF8-65EC-46E7-899E-4F75150C40F9}">
      <dsp:nvSpPr>
        <dsp:cNvPr id="0" name=""/>
        <dsp:cNvSpPr/>
      </dsp:nvSpPr>
      <dsp:spPr>
        <a:xfrm rot="378333">
          <a:off x="1348679" y="901173"/>
          <a:ext cx="1326136" cy="1276457"/>
        </a:xfrm>
        <a:prstGeom prst="leftCircularArrow">
          <a:avLst>
            <a:gd name="adj1" fmla="val 4980"/>
            <a:gd name="adj2" fmla="val 640613"/>
            <a:gd name="adj3" fmla="val 1874359"/>
            <a:gd name="adj4" fmla="val 8482724"/>
            <a:gd name="adj5" fmla="val 58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71DA20-322D-4CE2-A220-6F3EB423B8D0}">
      <dsp:nvSpPr>
        <dsp:cNvPr id="0" name=""/>
        <dsp:cNvSpPr/>
      </dsp:nvSpPr>
      <dsp:spPr>
        <a:xfrm>
          <a:off x="1157496" y="1394607"/>
          <a:ext cx="984129" cy="39135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этап проверки</a:t>
          </a:r>
          <a:endParaRPr lang="ru-RU" sz="1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68958" y="1406069"/>
        <a:ext cx="961205" cy="368431"/>
      </dsp:txXfrm>
    </dsp:sp>
    <dsp:sp modelId="{4FB18C58-D90C-4A72-B604-7A7BF2904DBA}">
      <dsp:nvSpPr>
        <dsp:cNvPr id="0" name=""/>
        <dsp:cNvSpPr/>
      </dsp:nvSpPr>
      <dsp:spPr>
        <a:xfrm>
          <a:off x="2165610" y="220682"/>
          <a:ext cx="1403517" cy="15067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Есть ли средства на оплату заявленных расходов?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00285" y="578233"/>
        <a:ext cx="1334167" cy="1114529"/>
      </dsp:txXfrm>
    </dsp:sp>
    <dsp:sp modelId="{7AAF7A0D-91CF-4E9D-AB91-0515E699AFCB}">
      <dsp:nvSpPr>
        <dsp:cNvPr id="0" name=""/>
        <dsp:cNvSpPr/>
      </dsp:nvSpPr>
      <dsp:spPr>
        <a:xfrm rot="21266444">
          <a:off x="3099089" y="-369316"/>
          <a:ext cx="1505585" cy="1505585"/>
        </a:xfrm>
        <a:prstGeom prst="circularArrow">
          <a:avLst>
            <a:gd name="adj1" fmla="val 4222"/>
            <a:gd name="adj2" fmla="val 533067"/>
            <a:gd name="adj3" fmla="val 19784950"/>
            <a:gd name="adj4" fmla="val 13069039"/>
            <a:gd name="adj5" fmla="val 4926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6F8C51-CD2F-4E34-AB6A-8B44997FF4DF}">
      <dsp:nvSpPr>
        <dsp:cNvPr id="0" name=""/>
        <dsp:cNvSpPr/>
      </dsp:nvSpPr>
      <dsp:spPr>
        <a:xfrm>
          <a:off x="2752054" y="103124"/>
          <a:ext cx="984129" cy="391355"/>
        </a:xfrm>
        <a:prstGeom prst="roundRect">
          <a:avLst>
            <a:gd name="adj" fmla="val 1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этап проверки</a:t>
          </a:r>
          <a:endParaRPr lang="ru-RU" sz="1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63516" y="114586"/>
        <a:ext cx="961205" cy="368431"/>
      </dsp:txXfrm>
    </dsp:sp>
    <dsp:sp modelId="{FEC7B45C-5267-482F-8810-38D1963C3640}">
      <dsp:nvSpPr>
        <dsp:cNvPr id="0" name=""/>
        <dsp:cNvSpPr/>
      </dsp:nvSpPr>
      <dsp:spPr>
        <a:xfrm>
          <a:off x="3801061" y="133315"/>
          <a:ext cx="1474252" cy="15942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0">
            <a:lnSpc>
              <a:spcPct val="8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Соответствует ли заявка на оплату расходов контракту/ договору/ соглашению?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37748" y="170002"/>
        <a:ext cx="1400878" cy="1179219"/>
      </dsp:txXfrm>
    </dsp:sp>
    <dsp:sp modelId="{ECD5A087-309D-41BD-8DF9-15FB22CFAA7C}">
      <dsp:nvSpPr>
        <dsp:cNvPr id="0" name=""/>
        <dsp:cNvSpPr/>
      </dsp:nvSpPr>
      <dsp:spPr>
        <a:xfrm>
          <a:off x="4469864" y="1472243"/>
          <a:ext cx="984129" cy="391355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этап проверки</a:t>
          </a:r>
          <a:endParaRPr lang="ru-RU" sz="1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81326" y="1483705"/>
        <a:ext cx="961205" cy="36843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2C46AE-7CD6-4AF9-A64B-9965C3E931B5}">
      <dsp:nvSpPr>
        <dsp:cNvPr id="0" name=""/>
        <dsp:cNvSpPr/>
      </dsp:nvSpPr>
      <dsp:spPr>
        <a:xfrm>
          <a:off x="114835" y="0"/>
          <a:ext cx="2199745" cy="17145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ДОУ: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22 учреждения</a:t>
          </a:r>
          <a:endParaRPr lang="ru-RU" sz="1400" b="1" kern="1200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4835" y="685804"/>
        <a:ext cx="2199745" cy="685804"/>
      </dsp:txXfrm>
    </dsp:sp>
    <dsp:sp modelId="{ED95701F-4296-49DC-8A01-29194F27E38D}">
      <dsp:nvSpPr>
        <dsp:cNvPr id="0" name=""/>
        <dsp:cNvSpPr/>
      </dsp:nvSpPr>
      <dsp:spPr>
        <a:xfrm>
          <a:off x="884417" y="63499"/>
          <a:ext cx="570932" cy="570932"/>
        </a:xfrm>
        <a:prstGeom prst="ellipse">
          <a:avLst/>
        </a:prstGeom>
        <a:blipFill>
          <a:blip xmlns:r="http://schemas.openxmlformats.org/officeDocument/2006/relationships" r:embed="rId1" cstate="print">
            <a:extLst/>
          </a:blip>
          <a:srcRect/>
          <a:stretch>
            <a:fillRect l="-26000" r="-26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568EEE-E143-4960-9EDA-13E9A43761DE}">
      <dsp:nvSpPr>
        <dsp:cNvPr id="0" name=""/>
        <dsp:cNvSpPr/>
      </dsp:nvSpPr>
      <dsp:spPr>
        <a:xfrm>
          <a:off x="2343705" y="0"/>
          <a:ext cx="2199745" cy="1714512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4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4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4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Воспитанники ДОУ: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6 488 детей</a:t>
          </a:r>
          <a:endParaRPr lang="ru-RU" sz="1400" b="1" kern="1200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43705" y="685804"/>
        <a:ext cx="2199745" cy="685804"/>
      </dsp:txXfrm>
    </dsp:sp>
    <dsp:sp modelId="{6F892044-70E9-4154-A4CF-4572A58076AB}">
      <dsp:nvSpPr>
        <dsp:cNvPr id="0" name=""/>
        <dsp:cNvSpPr/>
      </dsp:nvSpPr>
      <dsp:spPr>
        <a:xfrm>
          <a:off x="3082242" y="102870"/>
          <a:ext cx="570932" cy="570932"/>
        </a:xfrm>
        <a:prstGeom prst="ellipse">
          <a:avLst/>
        </a:prstGeom>
        <a:blipFill>
          <a:blip xmlns:r="http://schemas.openxmlformats.org/officeDocument/2006/relationships" r:embed="rId2" cstate="print">
            <a:extLst/>
          </a:blip>
          <a:srcRect/>
          <a:stretch>
            <a:fillRect l="-25000" r="-25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FEFC5C-774E-4234-9BDA-8B872808A743}">
      <dsp:nvSpPr>
        <dsp:cNvPr id="0" name=""/>
        <dsp:cNvSpPr/>
      </dsp:nvSpPr>
      <dsp:spPr>
        <a:xfrm>
          <a:off x="4572553" y="0"/>
          <a:ext cx="2199745" cy="17145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Персонал ДОУ: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2 171чел.</a:t>
          </a:r>
        </a:p>
      </dsp:txBody>
      <dsp:txXfrm>
        <a:off x="4572553" y="685804"/>
        <a:ext cx="2199745" cy="685804"/>
      </dsp:txXfrm>
    </dsp:sp>
    <dsp:sp modelId="{A9BE72C8-E72C-4B17-9A02-21825E6A2E03}">
      <dsp:nvSpPr>
        <dsp:cNvPr id="0" name=""/>
        <dsp:cNvSpPr/>
      </dsp:nvSpPr>
      <dsp:spPr>
        <a:xfrm>
          <a:off x="5347980" y="102870"/>
          <a:ext cx="570932" cy="570932"/>
        </a:xfrm>
        <a:prstGeom prst="ellipse">
          <a:avLst/>
        </a:prstGeom>
        <a:blipFill>
          <a:blip xmlns:r="http://schemas.openxmlformats.org/officeDocument/2006/relationships" r:embed="rId3" cstate="print">
            <a:extLst/>
          </a:blip>
          <a:srcRect/>
          <a:stretch>
            <a:fillRect l="-39000" r="-39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923E6-4AEB-45F4-84E1-50CC187AF909}">
      <dsp:nvSpPr>
        <dsp:cNvPr id="0" name=""/>
        <dsp:cNvSpPr/>
      </dsp:nvSpPr>
      <dsp:spPr>
        <a:xfrm>
          <a:off x="6799311" y="0"/>
          <a:ext cx="2199745" cy="1714512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4">
                <a:hueOff val="-4464770"/>
                <a:satOff val="26899"/>
                <a:lumOff val="2156"/>
                <a:tint val="66000"/>
                <a:satMod val="160000"/>
              </a:schemeClr>
            </a:gs>
            <a:gs pos="50000">
              <a:schemeClr val="accent4">
                <a:hueOff val="-4464770"/>
                <a:satOff val="26899"/>
                <a:lumOff val="2156"/>
                <a:tint val="44500"/>
                <a:satMod val="160000"/>
              </a:schemeClr>
            </a:gs>
            <a:gs pos="100000">
              <a:schemeClr val="accent4">
                <a:hueOff val="-4464770"/>
                <a:satOff val="26899"/>
                <a:lumOff val="2156"/>
                <a:tint val="23500"/>
                <a:satMod val="16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 на ДОУ: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1 044,1 млн.руб.</a:t>
          </a:r>
          <a:endParaRPr lang="ru-RU" sz="1400" b="1" kern="1200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99311" y="685804"/>
        <a:ext cx="2199745" cy="685804"/>
      </dsp:txXfrm>
    </dsp:sp>
    <dsp:sp modelId="{8F6754DD-82BA-48B5-914D-58C2B27EF8F9}">
      <dsp:nvSpPr>
        <dsp:cNvPr id="0" name=""/>
        <dsp:cNvSpPr/>
      </dsp:nvSpPr>
      <dsp:spPr>
        <a:xfrm>
          <a:off x="7613718" y="102870"/>
          <a:ext cx="570932" cy="570932"/>
        </a:xfrm>
        <a:prstGeom prst="ellipse">
          <a:avLst/>
        </a:prstGeom>
        <a:blipFill>
          <a:blip xmlns:r="http://schemas.openxmlformats.org/officeDocument/2006/relationships" r:embed="rId4" cstate="print">
            <a:extLst/>
          </a:blip>
          <a:srcRect/>
          <a:stretch>
            <a:fillRect l="-25000" r="-25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B958B6-DD18-4DFD-9DE3-ABA36093A301}">
      <dsp:nvSpPr>
        <dsp:cNvPr id="0" name=""/>
        <dsp:cNvSpPr/>
      </dsp:nvSpPr>
      <dsp:spPr>
        <a:xfrm>
          <a:off x="360046" y="1371609"/>
          <a:ext cx="8281063" cy="257176"/>
        </a:xfrm>
        <a:prstGeom prst="left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96A502-ED75-42A8-9AED-BF17805A42DD}">
      <dsp:nvSpPr>
        <dsp:cNvPr id="0" name=""/>
        <dsp:cNvSpPr/>
      </dsp:nvSpPr>
      <dsp:spPr>
        <a:xfrm>
          <a:off x="19472" y="1240132"/>
          <a:ext cx="3579295" cy="1598568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Для обеспечения норм питания дошкольников средств родительской платы недостаточно, поэтому </a:t>
          </a:r>
          <a:r>
            <a:rPr lang="ru-RU" sz="11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из бюджета выделялись дополнительные средства </a:t>
          </a:r>
          <a:r>
            <a:rPr lang="ru-RU" sz="1100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на организацию питания                  (в сумме 5,9 </a:t>
          </a:r>
          <a:r>
            <a:rPr lang="ru-RU" sz="11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млн.руб</a:t>
          </a:r>
          <a:r>
            <a:rPr lang="ru-RU" sz="1100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.)</a:t>
          </a:r>
          <a:endParaRPr lang="ru-RU" sz="1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18756" y="1240132"/>
        <a:ext cx="1980727" cy="1598568"/>
      </dsp:txXfrm>
    </dsp:sp>
    <dsp:sp modelId="{CE154266-3A7E-4BA1-9451-EC86527448F1}">
      <dsp:nvSpPr>
        <dsp:cNvPr id="0" name=""/>
        <dsp:cNvSpPr/>
      </dsp:nvSpPr>
      <dsp:spPr>
        <a:xfrm>
          <a:off x="3290548" y="1232715"/>
          <a:ext cx="2915543" cy="1598568"/>
        </a:xfrm>
        <a:prstGeom prst="chevron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Общая сумма расходов на питание детей в садах в 2019 г. за счет всех источников составила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129,1 млн.руб.</a:t>
          </a:r>
          <a:endParaRPr lang="ru-RU" sz="1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9832" y="1232715"/>
        <a:ext cx="1316975" cy="1598568"/>
      </dsp:txXfrm>
    </dsp:sp>
    <dsp:sp modelId="{8454915E-7F55-4A79-BC25-AD71A0624A7D}">
      <dsp:nvSpPr>
        <dsp:cNvPr id="0" name=""/>
        <dsp:cNvSpPr/>
      </dsp:nvSpPr>
      <dsp:spPr>
        <a:xfrm>
          <a:off x="5914537" y="1232715"/>
          <a:ext cx="2915543" cy="1598568"/>
        </a:xfrm>
        <a:prstGeom prst="chevron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На одного ребенка: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19,9 тыс.руб.в год;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1,7 тыс.руб. в месяц</a:t>
          </a:r>
        </a:p>
      </dsp:txBody>
      <dsp:txXfrm>
        <a:off x="6713821" y="1232715"/>
        <a:ext cx="1316975" cy="159856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2C46AE-7CD6-4AF9-A64B-9965C3E931B5}">
      <dsp:nvSpPr>
        <dsp:cNvPr id="0" name=""/>
        <dsp:cNvSpPr/>
      </dsp:nvSpPr>
      <dsp:spPr>
        <a:xfrm>
          <a:off x="114835" y="0"/>
          <a:ext cx="2199745" cy="171451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школ: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 учреждений</a:t>
          </a:r>
          <a:endParaRPr lang="ru-RU" sz="1400" b="1" strike="noStrik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4835" y="685804"/>
        <a:ext cx="2199745" cy="685804"/>
      </dsp:txXfrm>
    </dsp:sp>
    <dsp:sp modelId="{ED95701F-4296-49DC-8A01-29194F27E38D}">
      <dsp:nvSpPr>
        <dsp:cNvPr id="0" name=""/>
        <dsp:cNvSpPr/>
      </dsp:nvSpPr>
      <dsp:spPr>
        <a:xfrm>
          <a:off x="884417" y="63499"/>
          <a:ext cx="570932" cy="570932"/>
        </a:xfrm>
        <a:prstGeom prst="ellipse">
          <a:avLst/>
        </a:prstGeom>
        <a:blipFill>
          <a:blip xmlns:r="http://schemas.openxmlformats.org/officeDocument/2006/relationships" r:embed="rId1" cstate="print">
            <a:extLst/>
          </a:blip>
          <a:srcRect/>
          <a:stretch>
            <a:fillRect l="-19000" r="-19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568EEE-E143-4960-9EDA-13E9A43761DE}">
      <dsp:nvSpPr>
        <dsp:cNvPr id="0" name=""/>
        <dsp:cNvSpPr/>
      </dsp:nvSpPr>
      <dsp:spPr>
        <a:xfrm>
          <a:off x="2343705" y="0"/>
          <a:ext cx="2199745" cy="1714512"/>
        </a:xfrm>
        <a:prstGeom prst="roundRect">
          <a:avLst>
            <a:gd name="adj" fmla="val 10000"/>
          </a:avLst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Ученики: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10 873 детей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strike="noStrik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485 классов</a:t>
          </a:r>
          <a:endParaRPr lang="ru-RU" sz="1400" b="1" strike="noStrik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43705" y="685804"/>
        <a:ext cx="2199745" cy="685804"/>
      </dsp:txXfrm>
    </dsp:sp>
    <dsp:sp modelId="{6F892044-70E9-4154-A4CF-4572A58076AB}">
      <dsp:nvSpPr>
        <dsp:cNvPr id="0" name=""/>
        <dsp:cNvSpPr/>
      </dsp:nvSpPr>
      <dsp:spPr>
        <a:xfrm>
          <a:off x="3125268" y="70601"/>
          <a:ext cx="570932" cy="570932"/>
        </a:xfrm>
        <a:prstGeom prst="ellipse">
          <a:avLst/>
        </a:prstGeom>
        <a:blipFill>
          <a:blip xmlns:r="http://schemas.openxmlformats.org/officeDocument/2006/relationships" r:embed="rId2" cstate="print">
            <a:extLst/>
          </a:blip>
          <a:srcRect/>
          <a:stretch>
            <a:fillRect l="-83000" r="-83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FEFC5C-774E-4234-9BDA-8B872808A743}">
      <dsp:nvSpPr>
        <dsp:cNvPr id="0" name=""/>
        <dsp:cNvSpPr/>
      </dsp:nvSpPr>
      <dsp:spPr>
        <a:xfrm>
          <a:off x="4572553" y="0"/>
          <a:ext cx="2199745" cy="1714512"/>
        </a:xfrm>
        <a:prstGeom prst="roundRect">
          <a:avLst>
            <a:gd name="adj" fmla="val 10000"/>
          </a:avLst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Персонал школ: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1 844 шт. ед.</a:t>
          </a:r>
        </a:p>
      </dsp:txBody>
      <dsp:txXfrm>
        <a:off x="4572553" y="685804"/>
        <a:ext cx="2199745" cy="685804"/>
      </dsp:txXfrm>
    </dsp:sp>
    <dsp:sp modelId="{A9BE72C8-E72C-4B17-9A02-21825E6A2E03}">
      <dsp:nvSpPr>
        <dsp:cNvPr id="0" name=""/>
        <dsp:cNvSpPr/>
      </dsp:nvSpPr>
      <dsp:spPr>
        <a:xfrm>
          <a:off x="5347980" y="102870"/>
          <a:ext cx="570932" cy="570932"/>
        </a:xfrm>
        <a:prstGeom prst="ellipse">
          <a:avLst/>
        </a:prstGeom>
        <a:blipFill>
          <a:blip xmlns:r="http://schemas.openxmlformats.org/officeDocument/2006/relationships" r:embed="rId3" cstate="print">
            <a:extLst/>
          </a:blip>
          <a:srcRect/>
          <a:stretch>
            <a:fillRect l="-17000" r="-17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923E6-4AEB-45F4-84E1-50CC187AF909}">
      <dsp:nvSpPr>
        <dsp:cNvPr id="0" name=""/>
        <dsp:cNvSpPr/>
      </dsp:nvSpPr>
      <dsp:spPr>
        <a:xfrm>
          <a:off x="6799311" y="0"/>
          <a:ext cx="2199745" cy="1714512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Расходы на школы: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965,8 </a:t>
          </a:r>
          <a:r>
            <a:rPr lang="ru-RU" sz="1400" b="1" strike="noStrik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400" b="1" strike="noStrik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99311" y="685804"/>
        <a:ext cx="2199745" cy="685804"/>
      </dsp:txXfrm>
    </dsp:sp>
    <dsp:sp modelId="{8F6754DD-82BA-48B5-914D-58C2B27EF8F9}">
      <dsp:nvSpPr>
        <dsp:cNvPr id="0" name=""/>
        <dsp:cNvSpPr/>
      </dsp:nvSpPr>
      <dsp:spPr>
        <a:xfrm>
          <a:off x="7613718" y="102870"/>
          <a:ext cx="570932" cy="570932"/>
        </a:xfrm>
        <a:prstGeom prst="ellipse">
          <a:avLst/>
        </a:prstGeom>
        <a:blipFill>
          <a:blip xmlns:r="http://schemas.openxmlformats.org/officeDocument/2006/relationships" r:embed="rId4" cstate="print">
            <a:extLst/>
          </a:blip>
          <a:srcRect/>
          <a:stretch>
            <a:fillRect l="-24000" r="-24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B958B6-DD18-4DFD-9DE3-ABA36093A301}">
      <dsp:nvSpPr>
        <dsp:cNvPr id="0" name=""/>
        <dsp:cNvSpPr/>
      </dsp:nvSpPr>
      <dsp:spPr>
        <a:xfrm>
          <a:off x="360046" y="1371609"/>
          <a:ext cx="8281063" cy="257176"/>
        </a:xfrm>
        <a:prstGeom prst="left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4C9EDB-0F5C-433B-85AB-D4A405427A74}">
      <dsp:nvSpPr>
        <dsp:cNvPr id="0" name=""/>
        <dsp:cNvSpPr/>
      </dsp:nvSpPr>
      <dsp:spPr>
        <a:xfrm>
          <a:off x="3627" y="447825"/>
          <a:ext cx="2182029" cy="2966635"/>
        </a:xfrm>
        <a:prstGeom prst="roundRect">
          <a:avLst>
            <a:gd name="adj" fmla="val 5000"/>
          </a:avLst>
        </a:prstGeom>
        <a:solidFill>
          <a:schemeClr val="tx1">
            <a:lumMod val="50000"/>
            <a:lumOff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-994489" y="1445943"/>
        <a:ext cx="2432641" cy="436405"/>
      </dsp:txXfrm>
    </dsp:sp>
    <dsp:sp modelId="{9F8BD715-EBB2-42A1-8CCD-168BBC2D4AD2}">
      <dsp:nvSpPr>
        <dsp:cNvPr id="0" name=""/>
        <dsp:cNvSpPr/>
      </dsp:nvSpPr>
      <dsp:spPr>
        <a:xfrm>
          <a:off x="440033" y="447825"/>
          <a:ext cx="1625612" cy="2966635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Стоимость обучения 1 ребенка за счет средств бюджета составила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76,4 тыс.руб. в год 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6,4 тыс.руб. в месяц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0033" y="447825"/>
        <a:ext cx="1625612" cy="2966635"/>
      </dsp:txXfrm>
    </dsp:sp>
    <dsp:sp modelId="{A5DD36AE-AEA1-4ED7-8E66-FD23E4963327}">
      <dsp:nvSpPr>
        <dsp:cNvPr id="0" name=""/>
        <dsp:cNvSpPr/>
      </dsp:nvSpPr>
      <dsp:spPr>
        <a:xfrm>
          <a:off x="2262028" y="447825"/>
          <a:ext cx="2182029" cy="3008556"/>
        </a:xfrm>
        <a:prstGeom prst="roundRect">
          <a:avLst>
            <a:gd name="adj" fmla="val 5000"/>
          </a:avLst>
        </a:prstGeom>
        <a:solidFill>
          <a:schemeClr val="accent4">
            <a:lumMod val="75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1246723" y="1463130"/>
        <a:ext cx="2467016" cy="436405"/>
      </dsp:txXfrm>
    </dsp:sp>
    <dsp:sp modelId="{3A0B3B3B-8C38-4288-8085-045A45C50E92}">
      <dsp:nvSpPr>
        <dsp:cNvPr id="0" name=""/>
        <dsp:cNvSpPr/>
      </dsp:nvSpPr>
      <dsp:spPr>
        <a:xfrm rot="5400000">
          <a:off x="2080441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4011A2-7A8E-462E-B347-352F78D95938}">
      <dsp:nvSpPr>
        <dsp:cNvPr id="0" name=""/>
        <dsp:cNvSpPr/>
      </dsp:nvSpPr>
      <dsp:spPr>
        <a:xfrm>
          <a:off x="2698434" y="447825"/>
          <a:ext cx="1625612" cy="3008556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Плата за получение ребенком дополнительного образования в муниципальных учреждениях дополнительного образования спортивной направленности  с родителей не взымалась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98434" y="447825"/>
        <a:ext cx="1625612" cy="3008556"/>
      </dsp:txXfrm>
    </dsp:sp>
    <dsp:sp modelId="{30F60C85-AAFF-41A5-ABBD-1A2872859ACF}">
      <dsp:nvSpPr>
        <dsp:cNvPr id="0" name=""/>
        <dsp:cNvSpPr/>
      </dsp:nvSpPr>
      <dsp:spPr>
        <a:xfrm>
          <a:off x="4520429" y="447825"/>
          <a:ext cx="2182029" cy="3008556"/>
        </a:xfrm>
        <a:prstGeom prst="roundRect">
          <a:avLst>
            <a:gd name="adj" fmla="val 5000"/>
          </a:avLst>
        </a:prstGeom>
        <a:solidFill>
          <a:schemeClr val="accent1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3505124" y="1463130"/>
        <a:ext cx="2467016" cy="436405"/>
      </dsp:txXfrm>
    </dsp:sp>
    <dsp:sp modelId="{EE9B6B4F-90AA-4D7E-8DA9-84AF00EEB605}">
      <dsp:nvSpPr>
        <dsp:cNvPr id="0" name=""/>
        <dsp:cNvSpPr/>
      </dsp:nvSpPr>
      <dsp:spPr>
        <a:xfrm rot="5400000">
          <a:off x="4338842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972173-5461-4963-BBE5-946446371B58}">
      <dsp:nvSpPr>
        <dsp:cNvPr id="0" name=""/>
        <dsp:cNvSpPr/>
      </dsp:nvSpPr>
      <dsp:spPr>
        <a:xfrm>
          <a:off x="4956835" y="447825"/>
          <a:ext cx="1625612" cy="3008556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Добровольные пожертвования физических и юридических лиц поступили на счета учреждений в сумме 11,3 млн.руб. и были направлены на уставную деятельность, в том числе на укрепление МТБ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56835" y="447825"/>
        <a:ext cx="1625612" cy="3008556"/>
      </dsp:txXfrm>
    </dsp:sp>
    <dsp:sp modelId="{A9059457-3DE2-4524-B617-535001AA2726}">
      <dsp:nvSpPr>
        <dsp:cNvPr id="0" name=""/>
        <dsp:cNvSpPr/>
      </dsp:nvSpPr>
      <dsp:spPr>
        <a:xfrm>
          <a:off x="6778830" y="447825"/>
          <a:ext cx="2182029" cy="2966635"/>
        </a:xfrm>
        <a:prstGeom prst="roundRect">
          <a:avLst>
            <a:gd name="adj" fmla="val 5000"/>
          </a:avLst>
        </a:prstGeom>
        <a:solidFill>
          <a:schemeClr val="accent5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5780712" y="1445943"/>
        <a:ext cx="2432641" cy="436405"/>
      </dsp:txXfrm>
    </dsp:sp>
    <dsp:sp modelId="{7B2F48A6-8A1C-488B-8AAC-DEEF9BE2F3CB}">
      <dsp:nvSpPr>
        <dsp:cNvPr id="0" name=""/>
        <dsp:cNvSpPr/>
      </dsp:nvSpPr>
      <dsp:spPr>
        <a:xfrm rot="5400000">
          <a:off x="6597243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D8DF35-D020-43EA-BBAE-2F30957F2E00}">
      <dsp:nvSpPr>
        <dsp:cNvPr id="0" name=""/>
        <dsp:cNvSpPr/>
      </dsp:nvSpPr>
      <dsp:spPr>
        <a:xfrm rot="10800000">
          <a:off x="685799" y="0"/>
          <a:ext cx="7772400" cy="3448383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5AF6DC-7F42-4E4A-BDBE-4F5E8694CDCF}">
      <dsp:nvSpPr>
        <dsp:cNvPr id="0" name=""/>
        <dsp:cNvSpPr/>
      </dsp:nvSpPr>
      <dsp:spPr>
        <a:xfrm>
          <a:off x="264217" y="1052736"/>
          <a:ext cx="2654796" cy="137935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 каникулярное время трудоустроено 678 подростков от 14 до 17 лет (расходы составили 1,8 млн.руб.)</a:t>
          </a:r>
          <a:endParaRPr lang="ru-RU" sz="1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1551" y="1120070"/>
        <a:ext cx="2520128" cy="1244685"/>
      </dsp:txXfrm>
    </dsp:sp>
    <dsp:sp modelId="{09784B86-FC87-4B4A-B1EF-D353642AD659}">
      <dsp:nvSpPr>
        <dsp:cNvPr id="0" name=""/>
        <dsp:cNvSpPr/>
      </dsp:nvSpPr>
      <dsp:spPr>
        <a:xfrm>
          <a:off x="3098282" y="1034514"/>
          <a:ext cx="2654796" cy="1379353"/>
        </a:xfrm>
        <a:prstGeom prst="round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Выплаты из бюджета на приобретение жилья получило 21 семей (расходы составили 8,7 млн.руб.)</a:t>
          </a:r>
          <a:endParaRPr lang="ru-RU" sz="1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65616" y="1101848"/>
        <a:ext cx="2520128" cy="1244685"/>
      </dsp:txXfrm>
    </dsp:sp>
    <dsp:sp modelId="{E2AFE378-D300-4316-8378-AD75716DA4A3}">
      <dsp:nvSpPr>
        <dsp:cNvPr id="0" name=""/>
        <dsp:cNvSpPr/>
      </dsp:nvSpPr>
      <dsp:spPr>
        <a:xfrm>
          <a:off x="6195544" y="1034514"/>
          <a:ext cx="2947434" cy="1379353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Проведены мероприятия, направленные на гражданское и патриотическое воспитание (расходы составили 0,7 млн.руб.)</a:t>
          </a:r>
          <a:endParaRPr lang="ru-RU" sz="1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62878" y="1101848"/>
        <a:ext cx="2812766" cy="124468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D8DF35-D020-43EA-BBAE-2F30957F2E00}">
      <dsp:nvSpPr>
        <dsp:cNvPr id="0" name=""/>
        <dsp:cNvSpPr/>
      </dsp:nvSpPr>
      <dsp:spPr>
        <a:xfrm>
          <a:off x="685799" y="0"/>
          <a:ext cx="7772400" cy="3448383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5AF6DC-7F42-4E4A-BDBE-4F5E8694CDCF}">
      <dsp:nvSpPr>
        <dsp:cNvPr id="0" name=""/>
        <dsp:cNvSpPr/>
      </dsp:nvSpPr>
      <dsp:spPr>
        <a:xfrm>
          <a:off x="264217" y="1052736"/>
          <a:ext cx="2654796" cy="137935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двух загородных оздоровительный лагерей (ДОЛ «Восход» и ДОЛ «Зеленый мыс»)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72,5 млн.руб.</a:t>
          </a:r>
          <a:endParaRPr lang="ru-RU" sz="1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1551" y="1120070"/>
        <a:ext cx="2520128" cy="1244685"/>
      </dsp:txXfrm>
    </dsp:sp>
    <dsp:sp modelId="{09784B86-FC87-4B4A-B1EF-D353642AD659}">
      <dsp:nvSpPr>
        <dsp:cNvPr id="0" name=""/>
        <dsp:cNvSpPr/>
      </dsp:nvSpPr>
      <dsp:spPr>
        <a:xfrm>
          <a:off x="3098282" y="1034514"/>
          <a:ext cx="2654796" cy="1379353"/>
        </a:xfrm>
        <a:prstGeom prst="round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Проведена оздоровительная кампания (лагеря пришкольные, спортивные, круглосуточного пребывания)</a:t>
          </a:r>
          <a:endParaRPr lang="ru-RU" sz="1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65616" y="1101848"/>
        <a:ext cx="2520128" cy="1244685"/>
      </dsp:txXfrm>
    </dsp:sp>
    <dsp:sp modelId="{E2AFE378-D300-4316-8378-AD75716DA4A3}">
      <dsp:nvSpPr>
        <dsp:cNvPr id="0" name=""/>
        <dsp:cNvSpPr/>
      </dsp:nvSpPr>
      <dsp:spPr>
        <a:xfrm>
          <a:off x="6195544" y="1034514"/>
          <a:ext cx="2947434" cy="1379353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оздоровленных детей составило  </a:t>
          </a: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4218</a:t>
          </a: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1 486 – «Восход» и «Зеленый мыс»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2 732 – пришкольные, спортивные</a:t>
          </a:r>
        </a:p>
      </dsp:txBody>
      <dsp:txXfrm>
        <a:off x="6262878" y="1101848"/>
        <a:ext cx="2812766" cy="124468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B72299-38C1-49A3-94A8-E349E879AA9D}">
      <dsp:nvSpPr>
        <dsp:cNvPr id="0" name=""/>
        <dsp:cNvSpPr/>
      </dsp:nvSpPr>
      <dsp:spPr>
        <a:xfrm>
          <a:off x="0" y="896291"/>
          <a:ext cx="393992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E2573E-E628-47EB-B025-E8E2CB0A7676}">
      <dsp:nvSpPr>
        <dsp:cNvPr id="0" name=""/>
        <dsp:cNvSpPr/>
      </dsp:nvSpPr>
      <dsp:spPr>
        <a:xfrm>
          <a:off x="196803" y="15579"/>
          <a:ext cx="3188133" cy="1102111"/>
        </a:xfrm>
        <a:prstGeom prst="roundRect">
          <a:avLst/>
        </a:prstGeom>
        <a:solidFill>
          <a:srgbClr val="B09FC5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244" tIns="0" rIns="104244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Строительство муниципального кладбища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44,7 млн.руб.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8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мест захоронения 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2,3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0604" y="69380"/>
        <a:ext cx="3080531" cy="994509"/>
      </dsp:txXfrm>
    </dsp:sp>
    <dsp:sp modelId="{348639FC-F947-472F-9A5B-B98E27FE1222}">
      <dsp:nvSpPr>
        <dsp:cNvPr id="0" name=""/>
        <dsp:cNvSpPr/>
      </dsp:nvSpPr>
      <dsp:spPr>
        <a:xfrm>
          <a:off x="0" y="2770289"/>
          <a:ext cx="393992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7C1B4D-91C3-4F96-B778-54128992C667}">
      <dsp:nvSpPr>
        <dsp:cNvPr id="0" name=""/>
        <dsp:cNvSpPr/>
      </dsp:nvSpPr>
      <dsp:spPr>
        <a:xfrm>
          <a:off x="196803" y="1355291"/>
          <a:ext cx="3187307" cy="1636398"/>
        </a:xfrm>
        <a:prstGeom prst="roundRect">
          <a:avLst/>
        </a:prstGeom>
        <a:solidFill>
          <a:srgbClr val="A8B0D8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244" tIns="0" rIns="104244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Праздничное оформление города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6,7 млн.руб.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6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Ремонт и благоустройство мемориальных объектов к празднованию 75 годовщины Победы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4,1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6685" y="1435173"/>
        <a:ext cx="3027543" cy="1476634"/>
      </dsp:txXfrm>
    </dsp:sp>
    <dsp:sp modelId="{991A216D-6F34-475E-9653-F7D3F50A1D54}">
      <dsp:nvSpPr>
        <dsp:cNvPr id="0" name=""/>
        <dsp:cNvSpPr/>
      </dsp:nvSpPr>
      <dsp:spPr>
        <a:xfrm>
          <a:off x="0" y="3670420"/>
          <a:ext cx="393992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EEE796-6CC9-4DBD-8B39-95A569759E5E}">
      <dsp:nvSpPr>
        <dsp:cNvPr id="0" name=""/>
        <dsp:cNvSpPr/>
      </dsp:nvSpPr>
      <dsp:spPr>
        <a:xfrm>
          <a:off x="196996" y="3229289"/>
          <a:ext cx="3189981" cy="662530"/>
        </a:xfrm>
        <a:prstGeom prst="roundRect">
          <a:avLst/>
        </a:prstGeom>
        <a:solidFill>
          <a:srgbClr val="BFE2EB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244" tIns="0" rIns="104244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и ремонт дорог 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259,7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9338" y="3261631"/>
        <a:ext cx="3125297" cy="59784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EC175E-3491-4AAA-866D-E36DC5E0F21B}">
      <dsp:nvSpPr>
        <dsp:cNvPr id="0" name=""/>
        <dsp:cNvSpPr/>
      </dsp:nvSpPr>
      <dsp:spPr>
        <a:xfrm>
          <a:off x="0" y="2"/>
          <a:ext cx="8784976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85681A-A73E-4923-B1A8-73AFA0D9271A}">
      <dsp:nvSpPr>
        <dsp:cNvPr id="0" name=""/>
        <dsp:cNvSpPr/>
      </dsp:nvSpPr>
      <dsp:spPr>
        <a:xfrm>
          <a:off x="0" y="2"/>
          <a:ext cx="2867884" cy="12050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 рамках программы: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"/>
        <a:ext cx="2867884" cy="1205008"/>
      </dsp:txXfrm>
    </dsp:sp>
    <dsp:sp modelId="{7C81BB9E-58E1-4981-BEC1-E2EE5E518FEF}">
      <dsp:nvSpPr>
        <dsp:cNvPr id="0" name=""/>
        <dsp:cNvSpPr/>
      </dsp:nvSpPr>
      <dsp:spPr>
        <a:xfrm>
          <a:off x="2880311" y="96295"/>
          <a:ext cx="5805287" cy="7601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установлены приборы учета ресурсов в жилищном фонде </a:t>
          </a:r>
          <a:r>
            <a:rPr lang="ru-RU" sz="14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0,4 </a:t>
          </a:r>
          <a:r>
            <a:rPr lang="ru-RU" sz="1400" b="1" kern="1200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4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80311" y="96295"/>
        <a:ext cx="5805287" cy="760191"/>
      </dsp:txXfrm>
    </dsp:sp>
    <dsp:sp modelId="{DD6BEFC4-3306-4967-AA0E-DFD4C2A0AF55}">
      <dsp:nvSpPr>
        <dsp:cNvPr id="0" name=""/>
        <dsp:cNvSpPr/>
      </dsp:nvSpPr>
      <dsp:spPr>
        <a:xfrm>
          <a:off x="2880340" y="360040"/>
          <a:ext cx="5463156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C467C0-B3CD-4B8C-A314-A009D1D5D8B4}">
      <dsp:nvSpPr>
        <dsp:cNvPr id="0" name=""/>
        <dsp:cNvSpPr/>
      </dsp:nvSpPr>
      <dsp:spPr>
        <a:xfrm>
          <a:off x="2880311" y="432049"/>
          <a:ext cx="5360722" cy="3300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уличное освещение израсходовано </a:t>
          </a:r>
          <a:r>
            <a:rPr lang="ru-RU" sz="14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34,5 млн.руб.</a:t>
          </a:r>
          <a:endParaRPr lang="ru-RU" sz="14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80311" y="432049"/>
        <a:ext cx="5360722" cy="330052"/>
      </dsp:txXfrm>
    </dsp:sp>
    <dsp:sp modelId="{5244AE2C-7582-48B4-B526-FCF219F84A90}">
      <dsp:nvSpPr>
        <dsp:cNvPr id="0" name=""/>
        <dsp:cNvSpPr/>
      </dsp:nvSpPr>
      <dsp:spPr>
        <a:xfrm>
          <a:off x="2880340" y="720080"/>
          <a:ext cx="5463156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5E4EAC-0C2F-4EF6-BD7C-2A4F19B7CBF3}">
      <dsp:nvSpPr>
        <dsp:cNvPr id="0" name=""/>
        <dsp:cNvSpPr/>
      </dsp:nvSpPr>
      <dsp:spPr>
        <a:xfrm>
          <a:off x="0" y="1205011"/>
          <a:ext cx="8784976" cy="0"/>
        </a:xfrm>
        <a:prstGeom prst="line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0294C7-431D-44E6-8A0B-C121618B86C6}">
      <dsp:nvSpPr>
        <dsp:cNvPr id="0" name=""/>
        <dsp:cNvSpPr/>
      </dsp:nvSpPr>
      <dsp:spPr>
        <a:xfrm>
          <a:off x="2851532" y="720079"/>
          <a:ext cx="5789422" cy="5231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выполнены проектные работы по строительству магистрального газопровода от ГРС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пос.Самусь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до котельной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пос.Орловка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14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2,2 </a:t>
          </a:r>
          <a:r>
            <a:rPr lang="ru-RU" sz="1400" b="1" kern="1200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4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51532" y="720079"/>
        <a:ext cx="5789422" cy="52317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E0CC0F-477D-4693-9161-082C5C27E9AF}">
      <dsp:nvSpPr>
        <dsp:cNvPr id="0" name=""/>
        <dsp:cNvSpPr/>
      </dsp:nvSpPr>
      <dsp:spPr>
        <a:xfrm>
          <a:off x="285" y="455351"/>
          <a:ext cx="2154557" cy="25347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9F0EC2-ECF9-447E-982B-0A339501AFD1}">
      <dsp:nvSpPr>
        <dsp:cNvPr id="0" name=""/>
        <dsp:cNvSpPr/>
      </dsp:nvSpPr>
      <dsp:spPr>
        <a:xfrm>
          <a:off x="285" y="550547"/>
          <a:ext cx="158281" cy="1582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EE96D5-C6B6-4D24-B8D2-E4D5ADABAA51}">
      <dsp:nvSpPr>
        <dsp:cNvPr id="0" name=""/>
        <dsp:cNvSpPr/>
      </dsp:nvSpPr>
      <dsp:spPr>
        <a:xfrm>
          <a:off x="285" y="0"/>
          <a:ext cx="2154557" cy="4553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Пожарная безопасность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5" y="0"/>
        <a:ext cx="2154557" cy="455351"/>
      </dsp:txXfrm>
    </dsp:sp>
    <dsp:sp modelId="{3E616892-13AF-42F8-AD0D-0A21BA59BCD4}">
      <dsp:nvSpPr>
        <dsp:cNvPr id="0" name=""/>
        <dsp:cNvSpPr/>
      </dsp:nvSpPr>
      <dsp:spPr>
        <a:xfrm>
          <a:off x="12255" y="861140"/>
          <a:ext cx="158277" cy="15827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3CB129-A542-487B-9763-6442480D8B57}">
      <dsp:nvSpPr>
        <dsp:cNvPr id="0" name=""/>
        <dsp:cNvSpPr/>
      </dsp:nvSpPr>
      <dsp:spPr>
        <a:xfrm>
          <a:off x="228849" y="718473"/>
          <a:ext cx="2003738" cy="861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Исполнение предписаний ФПС в муниципальных учреждениях: 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19,5 млн.руб.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849" y="718473"/>
        <a:ext cx="2003738" cy="861499"/>
      </dsp:txXfrm>
    </dsp:sp>
    <dsp:sp modelId="{A8CE28E5-3079-40A6-99C2-AD94996987D7}">
      <dsp:nvSpPr>
        <dsp:cNvPr id="0" name=""/>
        <dsp:cNvSpPr/>
      </dsp:nvSpPr>
      <dsp:spPr>
        <a:xfrm>
          <a:off x="0" y="1779923"/>
          <a:ext cx="158277" cy="15827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E2D625-8A45-4789-A26F-87D5018069B2}">
      <dsp:nvSpPr>
        <dsp:cNvPr id="0" name=""/>
        <dsp:cNvSpPr/>
      </dsp:nvSpPr>
      <dsp:spPr>
        <a:xfrm>
          <a:off x="187592" y="1566037"/>
          <a:ext cx="2003738" cy="8431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в лесах (противопожарные полосы, разрывы и др.) </a:t>
          </a: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1,4 млн.руб.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7592" y="1566037"/>
        <a:ext cx="2003738" cy="843177"/>
      </dsp:txXfrm>
    </dsp:sp>
    <dsp:sp modelId="{D4A58FB1-6DFE-483A-8EF6-27C9B9AD0384}">
      <dsp:nvSpPr>
        <dsp:cNvPr id="0" name=""/>
        <dsp:cNvSpPr/>
      </dsp:nvSpPr>
      <dsp:spPr>
        <a:xfrm>
          <a:off x="12521" y="2868761"/>
          <a:ext cx="158277" cy="15827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AC6A64-54A1-4846-B394-93A083AD7FBE}">
      <dsp:nvSpPr>
        <dsp:cNvPr id="0" name=""/>
        <dsp:cNvSpPr/>
      </dsp:nvSpPr>
      <dsp:spPr>
        <a:xfrm>
          <a:off x="193062" y="2778489"/>
          <a:ext cx="2003738" cy="8289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с учащимися (викторины, конкурсы) 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0,2 </a:t>
          </a:r>
          <a:r>
            <a:rPr lang="ru-RU" sz="1200" b="1" kern="1200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062" y="2778489"/>
        <a:ext cx="2003738" cy="828925"/>
      </dsp:txXfrm>
    </dsp:sp>
    <dsp:sp modelId="{887E1C36-BF2E-40C8-A00A-0EA314BE3A9F}">
      <dsp:nvSpPr>
        <dsp:cNvPr id="0" name=""/>
        <dsp:cNvSpPr/>
      </dsp:nvSpPr>
      <dsp:spPr>
        <a:xfrm>
          <a:off x="2262570" y="455351"/>
          <a:ext cx="2154557" cy="253477"/>
        </a:xfrm>
        <a:prstGeom prst="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837E85-4DC5-42FC-8AC1-261AEEFD1B3D}">
      <dsp:nvSpPr>
        <dsp:cNvPr id="0" name=""/>
        <dsp:cNvSpPr/>
      </dsp:nvSpPr>
      <dsp:spPr>
        <a:xfrm>
          <a:off x="2269384" y="535183"/>
          <a:ext cx="158281" cy="1582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7589DD-A52D-44F1-9E47-406CEA2A3349}">
      <dsp:nvSpPr>
        <dsp:cNvPr id="0" name=""/>
        <dsp:cNvSpPr/>
      </dsp:nvSpPr>
      <dsp:spPr>
        <a:xfrm>
          <a:off x="2262570" y="0"/>
          <a:ext cx="2154557" cy="4553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>
            <a:latin typeface="Comic Sans MS" panose="030F0702030302020204" pitchFamily="66" charset="0"/>
          </a:endParaRPr>
        </a:p>
      </dsp:txBody>
      <dsp:txXfrm>
        <a:off x="2262570" y="0"/>
        <a:ext cx="2154557" cy="455351"/>
      </dsp:txXfrm>
    </dsp:sp>
    <dsp:sp modelId="{DC0CC8E9-E581-4808-9357-16C509B79FAF}">
      <dsp:nvSpPr>
        <dsp:cNvPr id="0" name=""/>
        <dsp:cNvSpPr/>
      </dsp:nvSpPr>
      <dsp:spPr>
        <a:xfrm>
          <a:off x="4620766" y="455351"/>
          <a:ext cx="1962737" cy="253477"/>
        </a:xfrm>
        <a:prstGeom prst="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B9B23C-836C-4DE8-9607-660AA31320BB}">
      <dsp:nvSpPr>
        <dsp:cNvPr id="0" name=""/>
        <dsp:cNvSpPr/>
      </dsp:nvSpPr>
      <dsp:spPr>
        <a:xfrm>
          <a:off x="4613509" y="532304"/>
          <a:ext cx="158281" cy="1582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05436A-A4A1-441C-860B-A46CA4BB8E92}">
      <dsp:nvSpPr>
        <dsp:cNvPr id="0" name=""/>
        <dsp:cNvSpPr/>
      </dsp:nvSpPr>
      <dsp:spPr>
        <a:xfrm>
          <a:off x="4524856" y="0"/>
          <a:ext cx="2154557" cy="4553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>
            <a:latin typeface="Comic Sans MS" panose="030F0702030302020204" pitchFamily="66" charset="0"/>
          </a:endParaRPr>
        </a:p>
      </dsp:txBody>
      <dsp:txXfrm>
        <a:off x="4524856" y="0"/>
        <a:ext cx="2154557" cy="455351"/>
      </dsp:txXfrm>
    </dsp:sp>
    <dsp:sp modelId="{F7A4BB82-5801-4C97-A278-861B96827173}">
      <dsp:nvSpPr>
        <dsp:cNvPr id="0" name=""/>
        <dsp:cNvSpPr/>
      </dsp:nvSpPr>
      <dsp:spPr>
        <a:xfrm>
          <a:off x="6787142" y="455351"/>
          <a:ext cx="2154557" cy="253477"/>
        </a:xfrm>
        <a:prstGeom prst="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CEEE04-AE5A-4E5D-84ED-671114C59146}">
      <dsp:nvSpPr>
        <dsp:cNvPr id="0" name=""/>
        <dsp:cNvSpPr/>
      </dsp:nvSpPr>
      <dsp:spPr>
        <a:xfrm>
          <a:off x="6787142" y="550547"/>
          <a:ext cx="158281" cy="1582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358017-1BE1-4EC0-8553-1069F04C69C1}">
      <dsp:nvSpPr>
        <dsp:cNvPr id="0" name=""/>
        <dsp:cNvSpPr/>
      </dsp:nvSpPr>
      <dsp:spPr>
        <a:xfrm>
          <a:off x="6787142" y="0"/>
          <a:ext cx="2154557" cy="4553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>
            <a:latin typeface="Comic Sans MS" panose="030F0702030302020204" pitchFamily="66" charset="0"/>
          </a:endParaRPr>
        </a:p>
      </dsp:txBody>
      <dsp:txXfrm>
        <a:off x="6787142" y="0"/>
        <a:ext cx="2154557" cy="455351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64D55F-67C1-44DD-A7A3-8CDA56A9F8C9}">
      <dsp:nvSpPr>
        <dsp:cNvPr id="0" name=""/>
        <dsp:cNvSpPr/>
      </dsp:nvSpPr>
      <dsp:spPr>
        <a:xfrm>
          <a:off x="4172404" y="3574477"/>
          <a:ext cx="3361028" cy="16821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(выдан 41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17663" y="4031953"/>
        <a:ext cx="2278820" cy="1187680"/>
      </dsp:txXfrm>
    </dsp:sp>
    <dsp:sp modelId="{151158CC-3C52-4DB4-8029-0F53E38DB87E}">
      <dsp:nvSpPr>
        <dsp:cNvPr id="0" name=""/>
        <dsp:cNvSpPr/>
      </dsp:nvSpPr>
      <dsp:spPr>
        <a:xfrm>
          <a:off x="-123062" y="3574477"/>
          <a:ext cx="3478349" cy="16821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бизнес-инкубатора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(размещено 11 резидентов)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-86112" y="4031953"/>
        <a:ext cx="2360944" cy="1187680"/>
      </dsp:txXfrm>
    </dsp:sp>
    <dsp:sp modelId="{8ECBC9B2-6101-4056-A864-4DB0BBCC3D37}">
      <dsp:nvSpPr>
        <dsp:cNvPr id="0" name=""/>
        <dsp:cNvSpPr/>
      </dsp:nvSpPr>
      <dsp:spPr>
        <a:xfrm>
          <a:off x="4146294" y="0"/>
          <a:ext cx="3413249" cy="16821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Агентству развития предпринимательства (предприниматели получили имущественную поддержку, 644 предпринимателя получили консультационную помощь)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07219" y="36950"/>
        <a:ext cx="2315374" cy="1187680"/>
      </dsp:txXfrm>
    </dsp:sp>
    <dsp:sp modelId="{8328BD91-8861-4036-8BB7-6C0D4798A5E7}">
      <dsp:nvSpPr>
        <dsp:cNvPr id="0" name=""/>
        <dsp:cNvSpPr/>
      </dsp:nvSpPr>
      <dsp:spPr>
        <a:xfrm>
          <a:off x="-142719" y="0"/>
          <a:ext cx="3517664" cy="16821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Участие в региональном проекте «Акселерация субъектов малого и среднего предпринимательства»  (поддержку получили 11 предпринимателей, занимающихся                     социально-значимыми             видами деятельности)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-105769" y="36950"/>
        <a:ext cx="2388465" cy="1187680"/>
      </dsp:txXfrm>
    </dsp:sp>
    <dsp:sp modelId="{2BC70D3C-47A3-4B21-B345-14EF63B9559D}">
      <dsp:nvSpPr>
        <dsp:cNvPr id="0" name=""/>
        <dsp:cNvSpPr/>
      </dsp:nvSpPr>
      <dsp:spPr>
        <a:xfrm>
          <a:off x="1379745" y="299625"/>
          <a:ext cx="2276100" cy="2276100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10,8 млн.руб.</a:t>
          </a:r>
          <a:endParaRPr lang="ru-RU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46399" y="966279"/>
        <a:ext cx="1609446" cy="1609446"/>
      </dsp:txXfrm>
    </dsp:sp>
    <dsp:sp modelId="{F5B23DF4-EA06-4093-A98E-609411761D2B}">
      <dsp:nvSpPr>
        <dsp:cNvPr id="0" name=""/>
        <dsp:cNvSpPr/>
      </dsp:nvSpPr>
      <dsp:spPr>
        <a:xfrm rot="5400000">
          <a:off x="3760977" y="299625"/>
          <a:ext cx="2276100" cy="2276100"/>
        </a:xfrm>
        <a:prstGeom prst="pieWedge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0,8 млн.руб.</a:t>
          </a:r>
          <a:endParaRPr lang="ru-RU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760977" y="966279"/>
        <a:ext cx="1609446" cy="1609446"/>
      </dsp:txXfrm>
    </dsp:sp>
    <dsp:sp modelId="{214D8406-ADFF-48AF-8C9E-AA0600CE45B2}">
      <dsp:nvSpPr>
        <dsp:cNvPr id="0" name=""/>
        <dsp:cNvSpPr/>
      </dsp:nvSpPr>
      <dsp:spPr>
        <a:xfrm rot="10800000">
          <a:off x="3760977" y="2680857"/>
          <a:ext cx="2276100" cy="2276100"/>
        </a:xfrm>
        <a:prstGeom prst="pieWedge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6,3 млн.руб.</a:t>
          </a:r>
          <a:endParaRPr lang="ru-RU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3760977" y="2680857"/>
        <a:ext cx="1609446" cy="1609446"/>
      </dsp:txXfrm>
    </dsp:sp>
    <dsp:sp modelId="{1F6B75F1-B76A-4369-B36A-4617EA85EF8C}">
      <dsp:nvSpPr>
        <dsp:cNvPr id="0" name=""/>
        <dsp:cNvSpPr/>
      </dsp:nvSpPr>
      <dsp:spPr>
        <a:xfrm rot="16200000">
          <a:off x="1379745" y="2680857"/>
          <a:ext cx="2276100" cy="2276100"/>
        </a:xfrm>
        <a:prstGeom prst="pieWedge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2,8 млн.руб.</a:t>
          </a:r>
          <a:endParaRPr lang="ru-RU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2046399" y="2680857"/>
        <a:ext cx="1609446" cy="1609446"/>
      </dsp:txXfrm>
    </dsp:sp>
    <dsp:sp modelId="{E20BF535-3D60-4254-B780-D23AC3259E92}">
      <dsp:nvSpPr>
        <dsp:cNvPr id="0" name=""/>
        <dsp:cNvSpPr/>
      </dsp:nvSpPr>
      <dsp:spPr>
        <a:xfrm>
          <a:off x="3315482" y="2155199"/>
          <a:ext cx="785859" cy="683355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D666DC-28AD-4BC7-A130-E515A2F81C8B}">
      <dsp:nvSpPr>
        <dsp:cNvPr id="0" name=""/>
        <dsp:cNvSpPr/>
      </dsp:nvSpPr>
      <dsp:spPr>
        <a:xfrm rot="10800000">
          <a:off x="3315482" y="2418028"/>
          <a:ext cx="785859" cy="683355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7#3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ycle4#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cycle4#5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cycle4#6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image" Target="../media/image52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image" Target="../media/image5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image" Target="../media/image62.emf"/><Relationship Id="rId1" Type="http://schemas.openxmlformats.org/officeDocument/2006/relationships/image" Target="../media/image61.emf"/><Relationship Id="rId4" Type="http://schemas.openxmlformats.org/officeDocument/2006/relationships/image" Target="../media/image64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emf"/><Relationship Id="rId1" Type="http://schemas.openxmlformats.org/officeDocument/2006/relationships/image" Target="../media/image66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emf"/><Relationship Id="rId2" Type="http://schemas.openxmlformats.org/officeDocument/2006/relationships/image" Target="../media/image73.emf"/><Relationship Id="rId1" Type="http://schemas.openxmlformats.org/officeDocument/2006/relationships/image" Target="../media/image72.emf"/><Relationship Id="rId4" Type="http://schemas.openxmlformats.org/officeDocument/2006/relationships/image" Target="../media/image75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emf"/><Relationship Id="rId2" Type="http://schemas.openxmlformats.org/officeDocument/2006/relationships/image" Target="../media/image79.emf"/><Relationship Id="rId1" Type="http://schemas.openxmlformats.org/officeDocument/2006/relationships/image" Target="../media/image78.e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84.emf"/><Relationship Id="rId1" Type="http://schemas.openxmlformats.org/officeDocument/2006/relationships/image" Target="../media/image83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9.emf"/><Relationship Id="rId2" Type="http://schemas.openxmlformats.org/officeDocument/2006/relationships/image" Target="../media/image88.emf"/><Relationship Id="rId1" Type="http://schemas.openxmlformats.org/officeDocument/2006/relationships/image" Target="../media/image87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0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2.emf"/><Relationship Id="rId1" Type="http://schemas.openxmlformats.org/officeDocument/2006/relationships/image" Target="../media/image91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emf"/><Relationship Id="rId2" Type="http://schemas.openxmlformats.org/officeDocument/2006/relationships/image" Target="../media/image95.emf"/><Relationship Id="rId1" Type="http://schemas.openxmlformats.org/officeDocument/2006/relationships/image" Target="../media/image94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emf"/><Relationship Id="rId2" Type="http://schemas.openxmlformats.org/officeDocument/2006/relationships/image" Target="../media/image99.emf"/><Relationship Id="rId1" Type="http://schemas.openxmlformats.org/officeDocument/2006/relationships/image" Target="../media/image98.e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emf"/><Relationship Id="rId2" Type="http://schemas.openxmlformats.org/officeDocument/2006/relationships/image" Target="../media/image102.emf"/><Relationship Id="rId1" Type="http://schemas.openxmlformats.org/officeDocument/2006/relationships/image" Target="../media/image101.e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emf"/><Relationship Id="rId2" Type="http://schemas.openxmlformats.org/officeDocument/2006/relationships/image" Target="../media/image105.emf"/><Relationship Id="rId1" Type="http://schemas.openxmlformats.org/officeDocument/2006/relationships/image" Target="../media/image104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8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0.49841</cdr:x>
      <cdr:y>0.07767</cdr:y>
    </cdr:from>
    <cdr:to>
      <cdr:x>0.64696</cdr:x>
      <cdr:y>0.73418</cdr:y>
    </cdr:to>
    <cdr:grpSp>
      <cdr:nvGrpSpPr>
        <cdr:cNvPr id="2" name="Группа 1"/>
        <cdr:cNvGrpSpPr/>
      </cdr:nvGrpSpPr>
      <cdr:grpSpPr>
        <a:xfrm xmlns:a="http://schemas.openxmlformats.org/drawingml/2006/main">
          <a:off x="2411330" y="180729"/>
          <a:ext cx="718691" cy="1527626"/>
          <a:chOff x="5219734" y="222266"/>
          <a:chExt cx="1562092" cy="3047982"/>
        </a:xfrm>
      </cdr:grpSpPr>
      <cdr:cxnSp macro="">
        <cdr:nvCxnSpPr>
          <cdr:cNvPr id="3" name="Прямая соединительная линия 2"/>
          <cdr:cNvCxnSpPr/>
        </cdr:nvCxnSpPr>
        <cdr:spPr>
          <a:xfrm xmlns:a="http://schemas.openxmlformats.org/drawingml/2006/main" flipH="1" flipV="1">
            <a:off x="5219734" y="222266"/>
            <a:ext cx="9464" cy="1904973"/>
          </a:xfrm>
          <a:prstGeom xmlns:a="http://schemas.openxmlformats.org/drawingml/2006/main" prst="line">
            <a:avLst/>
          </a:prstGeom>
          <a:ln xmlns:a="http://schemas.openxmlformats.org/drawingml/2006/main" w="76200">
            <a:solidFill>
              <a:schemeClr val="bg1"/>
            </a:solidFill>
          </a:ln>
        </cdr:spPr>
        <cdr:style>
          <a:lnRef xmlns:a="http://schemas.openxmlformats.org/drawingml/2006/main" idx="3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2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13" name="Прямая соединительная линия 12"/>
          <cdr:cNvCxnSpPr/>
        </cdr:nvCxnSpPr>
        <cdr:spPr>
          <a:xfrm xmlns:a="http://schemas.openxmlformats.org/drawingml/2006/main" flipV="1">
            <a:off x="5229198" y="269870"/>
            <a:ext cx="352482" cy="1828824"/>
          </a:xfrm>
          <a:prstGeom xmlns:a="http://schemas.openxmlformats.org/drawingml/2006/main" prst="line">
            <a:avLst/>
          </a:prstGeom>
          <a:ln xmlns:a="http://schemas.openxmlformats.org/drawingml/2006/main" w="76200">
            <a:solidFill>
              <a:schemeClr val="bg1"/>
            </a:solidFill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15" name="Прямая соединительная линия 14"/>
          <cdr:cNvCxnSpPr/>
        </cdr:nvCxnSpPr>
        <cdr:spPr>
          <a:xfrm xmlns:a="http://schemas.openxmlformats.org/drawingml/2006/main">
            <a:off x="5229198" y="2117709"/>
            <a:ext cx="1552628" cy="1152539"/>
          </a:xfrm>
          <a:prstGeom xmlns:a="http://schemas.openxmlformats.org/drawingml/2006/main" prst="line">
            <a:avLst/>
          </a:prstGeom>
          <a:ln xmlns:a="http://schemas.openxmlformats.org/drawingml/2006/main" w="76200">
            <a:solidFill>
              <a:schemeClr val="bg1"/>
            </a:solidFill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</cdr:grpSp>
  </cdr:relSizeAnchor>
  <cdr:relSizeAnchor xmlns:cdr="http://schemas.openxmlformats.org/drawingml/2006/chartDrawing">
    <cdr:from>
      <cdr:x>0</cdr:x>
      <cdr:y>0.28182</cdr:y>
    </cdr:from>
    <cdr:to>
      <cdr:x>0.33253</cdr:x>
      <cdr:y>0.49379</cdr:y>
    </cdr:to>
    <cdr:sp macro="" textlink="">
      <cdr:nvSpPr>
        <cdr:cNvPr id="6" name="TextBox 29"/>
        <cdr:cNvSpPr txBox="1"/>
      </cdr:nvSpPr>
      <cdr:spPr>
        <a:xfrm xmlns:a="http://schemas.openxmlformats.org/drawingml/2006/main">
          <a:off x="-3193110" y="804332"/>
          <a:ext cx="1608795" cy="60497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Бюджет </a:t>
          </a:r>
        </a:p>
        <a:p xmlns:a="http://schemas.openxmlformats.org/drawingml/2006/main">
          <a:pPr algn="ctr"/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Томской области</a:t>
          </a:r>
        </a:p>
        <a:p xmlns:a="http://schemas.openxmlformats.org/drawingml/2006/main">
          <a:pPr algn="ctr"/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65 копеек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6" y="5"/>
            <a:ext cx="2919413" cy="493875"/>
          </a:xfrm>
          <a:prstGeom prst="rect">
            <a:avLst/>
          </a:prstGeom>
        </p:spPr>
        <p:txBody>
          <a:bodyPr vert="horz" lIns="89023" tIns="44513" rIns="89023" bIns="44513" rtlCol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14765" y="5"/>
            <a:ext cx="2919412" cy="493875"/>
          </a:xfrm>
          <a:prstGeom prst="rect">
            <a:avLst/>
          </a:prstGeom>
        </p:spPr>
        <p:txBody>
          <a:bodyPr vert="horz" lIns="89023" tIns="44513" rIns="89023" bIns="44513" rtlCol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2EB980C-5E1D-427B-8B9C-DC105A9F6BA1}" type="datetimeFigureOut">
              <a:rPr lang="ru-RU"/>
              <a:pPr>
                <a:defRPr/>
              </a:pPr>
              <a:t>23.06.2020</a:t>
            </a:fld>
            <a:endParaRPr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6" y="9370842"/>
            <a:ext cx="2919413" cy="493874"/>
          </a:xfrm>
          <a:prstGeom prst="rect">
            <a:avLst/>
          </a:prstGeom>
        </p:spPr>
        <p:txBody>
          <a:bodyPr vert="horz" lIns="89023" tIns="44513" rIns="89023" bIns="44513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14765" y="9370842"/>
            <a:ext cx="2919412" cy="493874"/>
          </a:xfrm>
          <a:prstGeom prst="rect">
            <a:avLst/>
          </a:prstGeom>
        </p:spPr>
        <p:txBody>
          <a:bodyPr vert="horz" wrap="square" lIns="89023" tIns="44513" rIns="89023" bIns="4451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0171D8C-7989-456C-99C4-AA17D072E2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7738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6" y="5"/>
            <a:ext cx="2919413" cy="493875"/>
          </a:xfrm>
          <a:prstGeom prst="rect">
            <a:avLst/>
          </a:prstGeom>
        </p:spPr>
        <p:txBody>
          <a:bodyPr vert="horz" lIns="89023" tIns="44513" rIns="89023" bIns="44513" rtlCol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14765" y="5"/>
            <a:ext cx="2919412" cy="493875"/>
          </a:xfrm>
          <a:prstGeom prst="rect">
            <a:avLst/>
          </a:prstGeom>
        </p:spPr>
        <p:txBody>
          <a:bodyPr vert="horz" lIns="89023" tIns="44513" rIns="89023" bIns="44513" rtlCol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5888C15-C814-4F70-8FC0-8E745ACDE552}" type="datetimeFigureOut">
              <a:rPr lang="ru-RU"/>
              <a:pPr>
                <a:defRPr/>
              </a:pPr>
              <a:t>23.06.2020</a:t>
            </a:fld>
            <a:endParaRPr dirty="0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8188"/>
            <a:ext cx="4935537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023" tIns="44513" rIns="89023" bIns="44513" rtlCol="0" anchor="ctr"/>
          <a:lstStyle>
            <a:extLst/>
          </a:lstStyle>
          <a:p>
            <a:pPr lvl="0"/>
            <a:endParaRPr lang="ru-RU" noProof="0" dirty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3100" y="4686222"/>
            <a:ext cx="5389565" cy="4438483"/>
          </a:xfrm>
          <a:prstGeom prst="rect">
            <a:avLst/>
          </a:prstGeom>
        </p:spPr>
        <p:txBody>
          <a:bodyPr vert="horz" lIns="89023" tIns="44513" rIns="89023" bIns="44513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6" y="9370842"/>
            <a:ext cx="2919413" cy="493874"/>
          </a:xfrm>
          <a:prstGeom prst="rect">
            <a:avLst/>
          </a:prstGeom>
        </p:spPr>
        <p:txBody>
          <a:bodyPr vert="horz" lIns="89023" tIns="44513" rIns="89023" bIns="44513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14765" y="9370842"/>
            <a:ext cx="2919412" cy="493874"/>
          </a:xfrm>
          <a:prstGeom prst="rect">
            <a:avLst/>
          </a:prstGeom>
        </p:spPr>
        <p:txBody>
          <a:bodyPr vert="horz" wrap="square" lIns="89023" tIns="44513" rIns="89023" bIns="4451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3164272-1FD6-46EB-8227-0CE694041B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066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02760C2-05A7-470C-BB16-5556BBC237A4}" type="slidenum">
              <a:rPr lang="ru-RU" smtClean="0"/>
              <a:pPr/>
              <a:t>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306727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73732" name="Rectangle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8A55F94-68ED-4918-A9ED-ACFE14886867}" type="slidenum">
              <a:rPr lang="ru-RU" smtClean="0"/>
              <a:pPr/>
              <a:t>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279019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747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F018920-F194-41CD-A1AB-2477475B1EA8}" type="slidenum">
              <a:rPr lang="ru-RU" smtClean="0"/>
              <a:pPr/>
              <a:t>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836510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C08DCC5-88C6-4C89-B936-92CA11371B88}" type="slidenum">
              <a:rPr lang="ru-RU" smtClean="0"/>
              <a:pPr/>
              <a:t>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260218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798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EA4F449-79A4-4370-ABE8-7EAFFC9D3CC0}" type="slidenum">
              <a:rPr lang="ru-RU" smtClean="0"/>
              <a:pPr/>
              <a:t>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358809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09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2A0232B-FE07-4568-88C7-BA5B35B77C48}" type="slidenum">
              <a:rPr lang="ru-RU" smtClean="0"/>
              <a:pPr/>
              <a:t>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2214149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81924" name="Rectangle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41B460A-BFD8-4030-9021-A0EE60D6FC04}" type="slidenum">
              <a:rPr lang="ru-RU" smtClean="0"/>
              <a:pPr/>
              <a:t>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63389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39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00CA30F-6561-49A6-A283-5218C3083DC6}" type="slidenum">
              <a:rPr lang="ru-RU" smtClean="0"/>
              <a:pPr/>
              <a:t>10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196965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49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F1FD86-1CDD-4102-853C-04AC251EC44D}" type="slidenum">
              <a:rPr lang="ru-RU" smtClean="0"/>
              <a:pPr/>
              <a:t>11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2772147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60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6FBFA33-E7A2-4AA5-81F1-E3A5DA8B6F40}" type="slidenum">
              <a:rPr lang="ru-RU" smtClean="0"/>
              <a:pPr/>
              <a:t>13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8660076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70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AE6AE77-3495-4309-8BC9-D998D7332E71}" type="slidenum">
              <a:rPr lang="ru-RU" smtClean="0"/>
              <a:pPr/>
              <a:t>14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397307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80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1867CE9-94A9-4597-A4B4-6300F9316383}" type="slidenum">
              <a:rPr lang="ru-RU" smtClean="0"/>
              <a:pPr/>
              <a:t>15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0749504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90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3CED191-8FD3-4972-8EF9-4CCB6B698BF8}" type="slidenum">
              <a:rPr lang="ru-RU" smtClean="0"/>
              <a:pPr/>
              <a:t>16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136809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01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72F118C-80F1-4AFD-87CF-8542152B8A04}" type="slidenum">
              <a:rPr lang="ru-RU" smtClean="0"/>
              <a:pPr/>
              <a:t>17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08108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911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AE90CF9-548C-416F-A59A-AD9FD221312F}" type="slidenum">
              <a:rPr lang="ru-RU" smtClean="0"/>
              <a:pPr/>
              <a:t>18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6337818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21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8B89146-6AEE-40D8-9DAC-98153573A167}" type="slidenum">
              <a:rPr lang="ru-RU" smtClean="0"/>
              <a:pPr/>
              <a:t>19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212960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164272-1FD6-46EB-8227-0CE694041B91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43269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31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1024A0-0503-4BBC-86A3-FFA63A55FC1B}" type="slidenum">
              <a:rPr lang="ru-RU" smtClean="0"/>
              <a:pPr/>
              <a:t>21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982945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42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9EAC9CC-D49B-4758-869E-FBD9A4D3ABC0}" type="slidenum">
              <a:rPr lang="ru-RU" smtClean="0"/>
              <a:pPr/>
              <a:t>22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6120170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52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AF518E-D1D1-4088-B209-B8F28757CB61}" type="slidenum">
              <a:rPr lang="ru-RU" smtClean="0"/>
              <a:pPr/>
              <a:t>23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228261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83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E0F061D-5416-4903-857B-1F679486D67D}" type="slidenum">
              <a:rPr lang="ru-RU" smtClean="0"/>
              <a:pPr/>
              <a:t>24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2176911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93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73BC2A3-35ED-471E-8624-B4FB4D275CFC}" type="slidenum">
              <a:rPr lang="ru-RU" smtClean="0"/>
              <a:pPr/>
              <a:t>25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9123926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03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55D861F-88F8-4007-8008-878C7F599955}" type="slidenum">
              <a:rPr lang="ru-RU" smtClean="0"/>
              <a:pPr/>
              <a:t>26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3441922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5306284-0496-4455-931C-D4ED0420E185}" type="slidenum">
              <a:rPr lang="ru-RU" smtClean="0"/>
              <a:pPr/>
              <a:t>27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25213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24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8E44912-CD00-4825-866B-84FCC27F4B99}" type="slidenum">
              <a:rPr lang="ru-RU" smtClean="0"/>
              <a:pPr/>
              <a:t>28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094097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34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D3D5F98-4807-40D7-AC5C-3E3BB5C237B9}" type="slidenum">
              <a:rPr lang="ru-RU" smtClean="0"/>
              <a:pPr/>
              <a:t>29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04318533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44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F269053-719D-4A8C-9635-FCC9448A9B74}" type="slidenum">
              <a:rPr lang="ru-RU" smtClean="0"/>
              <a:pPr/>
              <a:t>30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867428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54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BDAA30A-421C-4F4C-8234-C7A5AEA0B6C3}" type="slidenum">
              <a:rPr lang="ru-RU" smtClean="0"/>
              <a:pPr/>
              <a:t>31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908839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65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11428E-FCCC-4648-BEC0-0E62AB674F69}" type="slidenum">
              <a:rPr lang="ru-RU" smtClean="0"/>
              <a:pPr/>
              <a:t>32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03629133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BE13E5B-4AA5-42F5-A350-E042D176391F}" type="slidenum">
              <a:rPr lang="ru-RU" smtClean="0"/>
              <a:pPr/>
              <a:t>33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741450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85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064E0CD-2FA0-450F-98C4-418370AEC9B5}" type="slidenum">
              <a:rPr lang="ru-RU" smtClean="0"/>
              <a:pPr/>
              <a:t>34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01628455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95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2D02804-E420-454C-AD82-B52CF74C63E1}" type="slidenum">
              <a:rPr lang="ru-RU" smtClean="0"/>
              <a:pPr/>
              <a:t>35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2665950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05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879FB53-DFAB-408C-8648-AEB7889E36BC}" type="slidenum">
              <a:rPr lang="ru-RU" smtClean="0"/>
              <a:pPr/>
              <a:t>36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2887476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16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CE5419-5748-410F-96AC-A5DAEB4DA7A7}" type="slidenum">
              <a:rPr lang="ru-RU" smtClean="0"/>
              <a:pPr/>
              <a:t>37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3798373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26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701CD9-057C-4B58-803D-84A2256415C0}" type="slidenum">
              <a:rPr lang="ru-RU" smtClean="0"/>
              <a:pPr/>
              <a:t>38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9520546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36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F4AA5DF-401C-4A42-B2BB-9A61ECC7C6EC}" type="slidenum">
              <a:rPr lang="ru-RU" smtClean="0"/>
              <a:pPr/>
              <a:t>39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018041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46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627B6D3-5B25-41D4-8DE7-740CD460F94D}" type="slidenum">
              <a:rPr lang="ru-RU" smtClean="0"/>
              <a:pPr/>
              <a:t>40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0252308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57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24D9CF-889D-4217-952E-31E5231D272F}" type="slidenum">
              <a:rPr lang="ru-RU" smtClean="0"/>
              <a:pPr/>
              <a:t>41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9013006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67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6B1719A-5EC7-4196-BE41-1F04762A0C95}" type="slidenum">
              <a:rPr lang="ru-RU" smtClean="0"/>
              <a:pPr/>
              <a:t>44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93234995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77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3B08D54-5A13-4629-8774-D4BC2B5D891F}" type="slidenum">
              <a:rPr lang="ru-RU" smtClean="0"/>
              <a:pPr/>
              <a:t>45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0718205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87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8C1DD8-8B76-4767-8015-F1C8AA17073F}" type="slidenum">
              <a:rPr lang="ru-RU" smtClean="0"/>
              <a:pPr/>
              <a:t>46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3586661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98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BD19293-99D8-4FE2-A33C-7AFD7272EC14}" type="slidenum">
              <a:rPr lang="ru-RU" smtClean="0"/>
              <a:pPr/>
              <a:t>47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5158601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08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79B4FDB-7005-403E-B949-8FA811732B40}" type="slidenum">
              <a:rPr lang="ru-RU" smtClean="0"/>
              <a:pPr/>
              <a:t>48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8226598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18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96F11D4-002A-4AA0-A657-8402C83659EE}" type="slidenum">
              <a:rPr lang="ru-RU" smtClean="0"/>
              <a:pPr/>
              <a:t>49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77352613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18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96F11D4-002A-4AA0-A657-8402C83659EE}" type="slidenum">
              <a:rPr lang="ru-RU" smtClean="0"/>
              <a:pPr/>
              <a:t>50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9455989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28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2F8900D-1DBA-46C7-8242-BDF389CB681E}" type="slidenum">
              <a:rPr lang="ru-RU" smtClean="0"/>
              <a:pPr/>
              <a:t>53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2001067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49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272433F-D377-4181-AE2E-4FE343178F53}" type="slidenum">
              <a:rPr lang="ru-RU" smtClean="0"/>
              <a:pPr/>
              <a:t>54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45065263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280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F5898BE-5C45-4060-B98D-DFB0254CE474}" type="slidenum">
              <a:rPr lang="ru-RU" smtClean="0"/>
              <a:pPr/>
              <a:t>55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8958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1B828-EB65-4924-84A0-4750858E84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55CFC-4A2D-4BFE-A406-7A71AF74DA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5E22C-C5B1-42FE-A15F-D13F6FECD0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16E78-CD04-490C-ABE7-222FD01CA9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635D7-A6F6-4037-BDA2-B2A05E09DE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41BAF-5322-49C4-BFAE-FA22CC6FC6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E8563-EBD8-413B-BC4B-E46D759731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09E78-9BB7-4FB6-8339-DC41C46407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8DFBC-6F0E-4F8A-A5D8-CBBBBBD2EB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299A6-2286-47D4-9BA9-BD85D6788D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CB072-7513-4EAA-99B0-0CEDF094CD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 userDrawn="1"/>
        </p:nvSpPr>
        <p:spPr>
          <a:xfrm>
            <a:off x="7162800" y="136525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10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8" name="Rectangle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56C37-43FF-474B-A406-63AA9F818D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3"/>
          <p:cNvSpPr>
            <a:spLocks noGrp="1"/>
          </p:cNvSpPr>
          <p:nvPr>
            <p:ph type="ftr" sz="quarter" idx="18"/>
          </p:nvPr>
        </p:nvSpPr>
        <p:spPr>
          <a:xfrm rot="16200000">
            <a:off x="7296151" y="3698875"/>
            <a:ext cx="29337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анорам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E2ADCA4-0C8A-4B8F-BB4E-B7BEA0D591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30480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58674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9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8FA92C3-FEC3-4E7F-9A7E-F4D6C47863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867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E0A78AF-6008-4261-9BFF-316FF34BDE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35" r:id="rId1"/>
    <p:sldLayoutId id="2147484936" r:id="rId2"/>
    <p:sldLayoutId id="2147484937" r:id="rId3"/>
    <p:sldLayoutId id="2147484938" r:id="rId4"/>
    <p:sldLayoutId id="2147484939" r:id="rId5"/>
    <p:sldLayoutId id="2147484940" r:id="rId6"/>
    <p:sldLayoutId id="2147484941" r:id="rId7"/>
    <p:sldLayoutId id="2147484942" r:id="rId8"/>
    <p:sldLayoutId id="2147484943" r:id="rId9"/>
    <p:sldLayoutId id="2147484944" r:id="rId10"/>
    <p:sldLayoutId id="2147484945" r:id="rId11"/>
    <p:sldLayoutId id="2147484946" r:id="rId12"/>
    <p:sldLayoutId id="2147484947" r:id="rId13"/>
    <p:sldLayoutId id="2147484948" r:id="rId14"/>
  </p:sldLayoutIdLst>
  <p:transition>
    <p:circle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oleObject" Target="../embeddings/_____Microsoft_Excel_97-20031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_____Microsoft_Excel_97-20033.xls"/><Relationship Id="rId5" Type="http://schemas.openxmlformats.org/officeDocument/2006/relationships/image" Target="../media/image6.emf"/><Relationship Id="rId4" Type="http://schemas.openxmlformats.org/officeDocument/2006/relationships/oleObject" Target="../embeddings/_____Microsoft_Excel_97-20032.xls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notesSlide" Target="../notesSlides/notesSlide7.xml"/><Relationship Id="rId7" Type="http://schemas.openxmlformats.org/officeDocument/2006/relationships/diagramColors" Target="../diagrams/colors2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9.jpeg"/><Relationship Id="rId5" Type="http://schemas.openxmlformats.org/officeDocument/2006/relationships/diagramLayout" Target="../diagrams/layout2.xml"/><Relationship Id="rId10" Type="http://schemas.openxmlformats.org/officeDocument/2006/relationships/image" Target="../media/image14.png"/><Relationship Id="rId4" Type="http://schemas.openxmlformats.org/officeDocument/2006/relationships/diagramData" Target="../diagrams/data2.xml"/><Relationship Id="rId9" Type="http://schemas.openxmlformats.org/officeDocument/2006/relationships/oleObject" Target="../embeddings/_____Microsoft_Excel_97-20034.xls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22.jpeg"/><Relationship Id="rId4" Type="http://schemas.openxmlformats.org/officeDocument/2006/relationships/diagramLayout" Target="../diagrams/layout4.xml"/><Relationship Id="rId9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4.jpeg"/><Relationship Id="rId5" Type="http://schemas.openxmlformats.org/officeDocument/2006/relationships/image" Target="../media/image23.emf"/><Relationship Id="rId4" Type="http://schemas.openxmlformats.org/officeDocument/2006/relationships/oleObject" Target="../embeddings/_____Microsoft_Excel_97-20035.xls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7.xml"/><Relationship Id="rId3" Type="http://schemas.openxmlformats.org/officeDocument/2006/relationships/notesSlide" Target="../notesSlides/notesSlide15.xml"/><Relationship Id="rId7" Type="http://schemas.openxmlformats.org/officeDocument/2006/relationships/diagramLayout" Target="../diagrams/layout7.xml"/><Relationship Id="rId12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diagramData" Target="../diagrams/data7.xml"/><Relationship Id="rId11" Type="http://schemas.openxmlformats.org/officeDocument/2006/relationships/image" Target="../media/image26.png"/><Relationship Id="rId5" Type="http://schemas.openxmlformats.org/officeDocument/2006/relationships/image" Target="../media/image25.emf"/><Relationship Id="rId10" Type="http://schemas.microsoft.com/office/2007/relationships/diagramDrawing" Target="../diagrams/drawing7.xml"/><Relationship Id="rId4" Type="http://schemas.openxmlformats.org/officeDocument/2006/relationships/oleObject" Target="../embeddings/_____Microsoft_Excel_97-20036.xls"/><Relationship Id="rId9" Type="http://schemas.openxmlformats.org/officeDocument/2006/relationships/diagramColors" Target="../diagrams/colors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_____Microsoft_Excel_97-20038.xls"/><Relationship Id="rId5" Type="http://schemas.openxmlformats.org/officeDocument/2006/relationships/image" Target="../media/image28.png"/><Relationship Id="rId4" Type="http://schemas.openxmlformats.org/officeDocument/2006/relationships/oleObject" Target="../embeddings/_____Microsoft_Excel_97-20037.xls"/><Relationship Id="rId9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3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_____Microsoft_Excel_97-200310.xls"/><Relationship Id="rId5" Type="http://schemas.openxmlformats.org/officeDocument/2006/relationships/image" Target="../media/image33.emf"/><Relationship Id="rId4" Type="http://schemas.openxmlformats.org/officeDocument/2006/relationships/oleObject" Target="../embeddings/_____Microsoft_Excel_97-20039.xls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19.png"/><Relationship Id="rId7" Type="http://schemas.openxmlformats.org/officeDocument/2006/relationships/diagramColors" Target="../diagrams/colors8.xml"/><Relationship Id="rId12" Type="http://schemas.openxmlformats.org/officeDocument/2006/relationships/image" Target="../media/image3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11" Type="http://schemas.openxmlformats.org/officeDocument/2006/relationships/image" Target="../media/image9.jpeg"/><Relationship Id="rId5" Type="http://schemas.openxmlformats.org/officeDocument/2006/relationships/diagramLayout" Target="../diagrams/layout8.xml"/><Relationship Id="rId10" Type="http://schemas.openxmlformats.org/officeDocument/2006/relationships/image" Target="../media/image37.jpeg"/><Relationship Id="rId4" Type="http://schemas.openxmlformats.org/officeDocument/2006/relationships/diagramData" Target="../diagrams/data8.xml"/><Relationship Id="rId9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39.emf"/><Relationship Id="rId4" Type="http://schemas.openxmlformats.org/officeDocument/2006/relationships/oleObject" Target="../embeddings/_____Microsoft_Excel_97-200311.xls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40.jpe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Relationship Id="rId9" Type="http://schemas.openxmlformats.org/officeDocument/2006/relationships/chart" Target="../charts/char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image" Target="../media/image46.jpeg"/><Relationship Id="rId7" Type="http://schemas.openxmlformats.org/officeDocument/2006/relationships/diagramQuickStyle" Target="../diagrams/quickStyle1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1.xml"/><Relationship Id="rId5" Type="http://schemas.openxmlformats.org/officeDocument/2006/relationships/diagramData" Target="../diagrams/data11.xml"/><Relationship Id="rId4" Type="http://schemas.openxmlformats.org/officeDocument/2006/relationships/image" Target="../media/image47.jpeg"/><Relationship Id="rId9" Type="http://schemas.microsoft.com/office/2007/relationships/diagramDrawing" Target="../diagrams/drawing1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4.xls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5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_____Microsoft_Excel_97-200313.xls"/><Relationship Id="rId5" Type="http://schemas.openxmlformats.org/officeDocument/2006/relationships/image" Target="../media/image52.emf"/><Relationship Id="rId4" Type="http://schemas.openxmlformats.org/officeDocument/2006/relationships/oleObject" Target="../embeddings/_____Microsoft_Excel_97-200312.xls"/><Relationship Id="rId9" Type="http://schemas.openxmlformats.org/officeDocument/2006/relationships/image" Target="../media/image54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emf"/><Relationship Id="rId3" Type="http://schemas.openxmlformats.org/officeDocument/2006/relationships/notesSlide" Target="../notesSlides/notesSlide27.xml"/><Relationship Id="rId7" Type="http://schemas.openxmlformats.org/officeDocument/2006/relationships/oleObject" Target="../embeddings/_____Microsoft_Excel_97-200316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6.emf"/><Relationship Id="rId5" Type="http://schemas.openxmlformats.org/officeDocument/2006/relationships/oleObject" Target="../embeddings/_____Microsoft_Excel_97-200315.xls"/><Relationship Id="rId4" Type="http://schemas.openxmlformats.org/officeDocument/2006/relationships/image" Target="../media/image58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3" Type="http://schemas.openxmlformats.org/officeDocument/2006/relationships/notesSlide" Target="../notesSlides/notesSlide28.xml"/><Relationship Id="rId7" Type="http://schemas.openxmlformats.org/officeDocument/2006/relationships/diagramQuickStyle" Target="../diagrams/quickStyle1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diagramLayout" Target="../diagrams/layout12.xml"/><Relationship Id="rId11" Type="http://schemas.openxmlformats.org/officeDocument/2006/relationships/image" Target="../media/image59.emf"/><Relationship Id="rId5" Type="http://schemas.openxmlformats.org/officeDocument/2006/relationships/diagramData" Target="../diagrams/data12.xml"/><Relationship Id="rId10" Type="http://schemas.openxmlformats.org/officeDocument/2006/relationships/oleObject" Target="../embeddings/_____Microsoft_Excel_97-200317.xls"/><Relationship Id="rId4" Type="http://schemas.openxmlformats.org/officeDocument/2006/relationships/image" Target="../media/image60.jpeg"/><Relationship Id="rId9" Type="http://schemas.microsoft.com/office/2007/relationships/diagramDrawing" Target="../diagrams/drawing1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0.xls"/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6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_____Microsoft_Excel_97-200319.xls"/><Relationship Id="rId11" Type="http://schemas.openxmlformats.org/officeDocument/2006/relationships/image" Target="../media/image64.emf"/><Relationship Id="rId5" Type="http://schemas.openxmlformats.org/officeDocument/2006/relationships/image" Target="../media/image61.emf"/><Relationship Id="rId10" Type="http://schemas.openxmlformats.org/officeDocument/2006/relationships/oleObject" Target="../embeddings/_____Microsoft_Excel_97-200321.xls"/><Relationship Id="rId4" Type="http://schemas.openxmlformats.org/officeDocument/2006/relationships/oleObject" Target="../embeddings/_____Microsoft_Excel_97-200318.xls"/><Relationship Id="rId9" Type="http://schemas.openxmlformats.org/officeDocument/2006/relationships/image" Target="../media/image63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4.xml"/><Relationship Id="rId13" Type="http://schemas.openxmlformats.org/officeDocument/2006/relationships/image" Target="../media/image65.pn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12" Type="http://schemas.microsoft.com/office/2007/relationships/diagramDrawing" Target="../diagrams/drawing14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11" Type="http://schemas.openxmlformats.org/officeDocument/2006/relationships/diagramColors" Target="../diagrams/colors14.xml"/><Relationship Id="rId5" Type="http://schemas.openxmlformats.org/officeDocument/2006/relationships/diagramQuickStyle" Target="../diagrams/quickStyle13.xml"/><Relationship Id="rId10" Type="http://schemas.openxmlformats.org/officeDocument/2006/relationships/diagramQuickStyle" Target="../diagrams/quickStyle14.xml"/><Relationship Id="rId4" Type="http://schemas.openxmlformats.org/officeDocument/2006/relationships/diagramLayout" Target="../diagrams/layout13.xml"/><Relationship Id="rId9" Type="http://schemas.openxmlformats.org/officeDocument/2006/relationships/diagramLayout" Target="../diagrams/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67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_____Microsoft_Excel_97-200323.xls"/><Relationship Id="rId5" Type="http://schemas.openxmlformats.org/officeDocument/2006/relationships/image" Target="../media/image66.emf"/><Relationship Id="rId4" Type="http://schemas.openxmlformats.org/officeDocument/2006/relationships/oleObject" Target="../embeddings/_____Microsoft_Excel_97-200322.xls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71.jpeg"/><Relationship Id="rId5" Type="http://schemas.openxmlformats.org/officeDocument/2006/relationships/image" Target="../media/image70.emf"/><Relationship Id="rId4" Type="http://schemas.openxmlformats.org/officeDocument/2006/relationships/oleObject" Target="../embeddings/_____Microsoft_Excel_97-200324.xls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7.xls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7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_____Microsoft_Excel_97-200326.xls"/><Relationship Id="rId11" Type="http://schemas.openxmlformats.org/officeDocument/2006/relationships/image" Target="../media/image75.emf"/><Relationship Id="rId5" Type="http://schemas.openxmlformats.org/officeDocument/2006/relationships/image" Target="../media/image72.emf"/><Relationship Id="rId10" Type="http://schemas.openxmlformats.org/officeDocument/2006/relationships/oleObject" Target="../embeddings/_____Microsoft_Excel_97-200328.xls"/><Relationship Id="rId4" Type="http://schemas.openxmlformats.org/officeDocument/2006/relationships/oleObject" Target="../embeddings/_____Microsoft_Excel_97-200325.xls"/><Relationship Id="rId9" Type="http://schemas.openxmlformats.org/officeDocument/2006/relationships/image" Target="../media/image74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5.xml"/><Relationship Id="rId3" Type="http://schemas.openxmlformats.org/officeDocument/2006/relationships/notesSlide" Target="../notesSlides/notesSlide35.xml"/><Relationship Id="rId7" Type="http://schemas.openxmlformats.org/officeDocument/2006/relationships/diagramQuickStyle" Target="../diagrams/quickStyl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diagramLayout" Target="../diagrams/layout15.xml"/><Relationship Id="rId11" Type="http://schemas.openxmlformats.org/officeDocument/2006/relationships/image" Target="../media/image76.emf"/><Relationship Id="rId5" Type="http://schemas.openxmlformats.org/officeDocument/2006/relationships/diagramData" Target="../diagrams/data15.xml"/><Relationship Id="rId10" Type="http://schemas.openxmlformats.org/officeDocument/2006/relationships/oleObject" Target="../embeddings/_____Microsoft_Excel_97-200329.xls"/><Relationship Id="rId4" Type="http://schemas.openxmlformats.org/officeDocument/2006/relationships/image" Target="../media/image77.png"/><Relationship Id="rId9" Type="http://schemas.microsoft.com/office/2007/relationships/diagramDrawing" Target="../diagrams/drawing15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2.xls"/><Relationship Id="rId3" Type="http://schemas.openxmlformats.org/officeDocument/2006/relationships/notesSlide" Target="../notesSlides/notesSlide36.xml"/><Relationship Id="rId7" Type="http://schemas.openxmlformats.org/officeDocument/2006/relationships/image" Target="../media/image7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_____Microsoft_Excel_97-200331.xls"/><Relationship Id="rId5" Type="http://schemas.openxmlformats.org/officeDocument/2006/relationships/image" Target="../media/image78.emf"/><Relationship Id="rId10" Type="http://schemas.openxmlformats.org/officeDocument/2006/relationships/image" Target="../media/image81.jpeg"/><Relationship Id="rId4" Type="http://schemas.openxmlformats.org/officeDocument/2006/relationships/oleObject" Target="../embeddings/_____Microsoft_Excel_97-200330.xls"/><Relationship Id="rId9" Type="http://schemas.openxmlformats.org/officeDocument/2006/relationships/image" Target="../media/image80.emf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82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8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_____Microsoft_Excel_97-200334.xls"/><Relationship Id="rId5" Type="http://schemas.openxmlformats.org/officeDocument/2006/relationships/image" Target="../media/image83.emf"/><Relationship Id="rId4" Type="http://schemas.openxmlformats.org/officeDocument/2006/relationships/oleObject" Target="../embeddings/_____Microsoft_Excel_97-200333.xls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chart" Target="../charts/chart3.xml"/><Relationship Id="rId5" Type="http://schemas.openxmlformats.org/officeDocument/2006/relationships/image" Target="../media/image85.emf"/><Relationship Id="rId4" Type="http://schemas.openxmlformats.org/officeDocument/2006/relationships/oleObject" Target="../embeddings/_____Microsoft_Excel_97-200335.xls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emf"/><Relationship Id="rId3" Type="http://schemas.openxmlformats.org/officeDocument/2006/relationships/oleObject" Target="../embeddings/_____Microsoft_Excel_97-200336.xls"/><Relationship Id="rId7" Type="http://schemas.openxmlformats.org/officeDocument/2006/relationships/oleObject" Target="../embeddings/_____Microsoft_Excel_97-200338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88.emf"/><Relationship Id="rId5" Type="http://schemas.openxmlformats.org/officeDocument/2006/relationships/oleObject" Target="../embeddings/_____Microsoft_Excel_97-200337.xls"/><Relationship Id="rId4" Type="http://schemas.openxmlformats.org/officeDocument/2006/relationships/image" Target="../media/image87.emf"/><Relationship Id="rId9" Type="http://schemas.openxmlformats.org/officeDocument/2006/relationships/image" Target="../media/image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46.jpeg"/><Relationship Id="rId5" Type="http://schemas.openxmlformats.org/officeDocument/2006/relationships/image" Target="../media/image90.emf"/><Relationship Id="rId4" Type="http://schemas.openxmlformats.org/officeDocument/2006/relationships/oleObject" Target="../embeddings/_____Microsoft_Excel_97-200339.xls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emf"/><Relationship Id="rId3" Type="http://schemas.openxmlformats.org/officeDocument/2006/relationships/notesSlide" Target="../notesSlides/notesSlide40.xml"/><Relationship Id="rId7" Type="http://schemas.openxmlformats.org/officeDocument/2006/relationships/oleObject" Target="../embeddings/_____Microsoft_Excel_97-20034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91.emf"/><Relationship Id="rId5" Type="http://schemas.openxmlformats.org/officeDocument/2006/relationships/oleObject" Target="../embeddings/_____Microsoft_Excel_97-200340.xls"/><Relationship Id="rId4" Type="http://schemas.openxmlformats.org/officeDocument/2006/relationships/image" Target="../media/image93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4.xls"/><Relationship Id="rId3" Type="http://schemas.openxmlformats.org/officeDocument/2006/relationships/notesSlide" Target="../notesSlides/notesSlide41.xml"/><Relationship Id="rId7" Type="http://schemas.openxmlformats.org/officeDocument/2006/relationships/image" Target="../media/image9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_____Microsoft_Excel_97-200343.xls"/><Relationship Id="rId5" Type="http://schemas.openxmlformats.org/officeDocument/2006/relationships/image" Target="../media/image94.emf"/><Relationship Id="rId4" Type="http://schemas.openxmlformats.org/officeDocument/2006/relationships/oleObject" Target="../embeddings/_____Microsoft_Excel_97-200342.xls"/><Relationship Id="rId9" Type="http://schemas.openxmlformats.org/officeDocument/2006/relationships/image" Target="../media/image96.emf"/></Relationships>
</file>

<file path=ppt/slides/_rels/slide4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97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7.xls"/><Relationship Id="rId3" Type="http://schemas.openxmlformats.org/officeDocument/2006/relationships/notesSlide" Target="../notesSlides/notesSlide43.xml"/><Relationship Id="rId7" Type="http://schemas.openxmlformats.org/officeDocument/2006/relationships/image" Target="../media/image9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_____Microsoft_Excel_97-200346.xls"/><Relationship Id="rId5" Type="http://schemas.openxmlformats.org/officeDocument/2006/relationships/image" Target="../media/image98.emf"/><Relationship Id="rId4" Type="http://schemas.openxmlformats.org/officeDocument/2006/relationships/oleObject" Target="../embeddings/_____Microsoft_Excel_97-200345.xls"/><Relationship Id="rId9" Type="http://schemas.openxmlformats.org/officeDocument/2006/relationships/image" Target="../media/image100.e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50.xls"/><Relationship Id="rId3" Type="http://schemas.openxmlformats.org/officeDocument/2006/relationships/notesSlide" Target="../notesSlides/notesSlide44.xml"/><Relationship Id="rId7" Type="http://schemas.openxmlformats.org/officeDocument/2006/relationships/image" Target="../media/image10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_____Microsoft_Excel_97-200349.xls"/><Relationship Id="rId5" Type="http://schemas.openxmlformats.org/officeDocument/2006/relationships/image" Target="../media/image101.emf"/><Relationship Id="rId4" Type="http://schemas.openxmlformats.org/officeDocument/2006/relationships/oleObject" Target="../embeddings/_____Microsoft_Excel_97-200348.xls"/><Relationship Id="rId9" Type="http://schemas.openxmlformats.org/officeDocument/2006/relationships/image" Target="../media/image103.emf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emf"/><Relationship Id="rId3" Type="http://schemas.openxmlformats.org/officeDocument/2006/relationships/oleObject" Target="../embeddings/_____Microsoft_Excel_97-200351.xls"/><Relationship Id="rId7" Type="http://schemas.openxmlformats.org/officeDocument/2006/relationships/oleObject" Target="../embeddings/_____Microsoft_Excel_97-20035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05.emf"/><Relationship Id="rId5" Type="http://schemas.openxmlformats.org/officeDocument/2006/relationships/oleObject" Target="../embeddings/_____Microsoft_Excel_97-200352.xls"/><Relationship Id="rId4" Type="http://schemas.openxmlformats.org/officeDocument/2006/relationships/image" Target="../media/image104.e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9.xml"/><Relationship Id="rId13" Type="http://schemas.openxmlformats.org/officeDocument/2006/relationships/diagramData" Target="../diagrams/data20.xml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12" Type="http://schemas.microsoft.com/office/2007/relationships/diagramDrawing" Target="../diagrams/drawing19.xml"/><Relationship Id="rId17" Type="http://schemas.microsoft.com/office/2007/relationships/diagramDrawing" Target="../diagrams/drawing20.xml"/><Relationship Id="rId2" Type="http://schemas.openxmlformats.org/officeDocument/2006/relationships/image" Target="../media/image9.jpeg"/><Relationship Id="rId16" Type="http://schemas.openxmlformats.org/officeDocument/2006/relationships/diagramColors" Target="../diagrams/colors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11" Type="http://schemas.openxmlformats.org/officeDocument/2006/relationships/diagramColors" Target="../diagrams/colors19.xml"/><Relationship Id="rId5" Type="http://schemas.openxmlformats.org/officeDocument/2006/relationships/diagramQuickStyle" Target="../diagrams/quickStyle18.xml"/><Relationship Id="rId15" Type="http://schemas.openxmlformats.org/officeDocument/2006/relationships/diagramQuickStyle" Target="../diagrams/quickStyle20.xml"/><Relationship Id="rId10" Type="http://schemas.openxmlformats.org/officeDocument/2006/relationships/diagramQuickStyle" Target="../diagrams/quickStyle19.xml"/><Relationship Id="rId4" Type="http://schemas.openxmlformats.org/officeDocument/2006/relationships/diagramLayout" Target="../diagrams/layout18.xml"/><Relationship Id="rId9" Type="http://schemas.openxmlformats.org/officeDocument/2006/relationships/diagramLayout" Target="../diagrams/layout19.xml"/><Relationship Id="rId14" Type="http://schemas.openxmlformats.org/officeDocument/2006/relationships/diagramLayout" Target="../diagrams/layout20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7" Type="http://schemas.openxmlformats.org/officeDocument/2006/relationships/image" Target="../media/image11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08.emf"/><Relationship Id="rId5" Type="http://schemas.openxmlformats.org/officeDocument/2006/relationships/oleObject" Target="../embeddings/_____Microsoft_Excel_97-200354.xls"/><Relationship Id="rId4" Type="http://schemas.openxmlformats.org/officeDocument/2006/relationships/image" Target="../media/image109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jpeg"/><Relationship Id="rId3" Type="http://schemas.openxmlformats.org/officeDocument/2006/relationships/image" Target="../media/image111.jpeg"/><Relationship Id="rId7" Type="http://schemas.openxmlformats.org/officeDocument/2006/relationships/image" Target="../media/image115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4.jpe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Relationship Id="rId9" Type="http://schemas.openxmlformats.org/officeDocument/2006/relationships/image" Target="../media/image1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Рисунок 1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3913" y="549275"/>
            <a:ext cx="7697787" cy="617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Блок-схема: процесс 10"/>
          <p:cNvSpPr/>
          <p:nvPr/>
        </p:nvSpPr>
        <p:spPr>
          <a:xfrm rot="10800000">
            <a:off x="0" y="4581525"/>
            <a:ext cx="9153525" cy="1727200"/>
          </a:xfrm>
          <a:prstGeom prst="flowChartProcess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bg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Блок-схема: процесс 8"/>
          <p:cNvSpPr/>
          <p:nvPr/>
        </p:nvSpPr>
        <p:spPr>
          <a:xfrm rot="10800000">
            <a:off x="-9525" y="188913"/>
            <a:ext cx="9153525" cy="503237"/>
          </a:xfrm>
          <a:prstGeom prst="flowChartProcess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Блок-схема: процесс 6"/>
          <p:cNvSpPr/>
          <p:nvPr/>
        </p:nvSpPr>
        <p:spPr>
          <a:xfrm rot="5400000">
            <a:off x="5414169" y="3110706"/>
            <a:ext cx="6858000" cy="642938"/>
          </a:xfrm>
          <a:prstGeom prst="flowChartProcess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4" name="Рисунок 3" descr="gerb.gif"/>
          <p:cNvPicPr>
            <a:picLocks noChangeAspect="1"/>
          </p:cNvPicPr>
          <p:nvPr/>
        </p:nvPicPr>
        <p:blipFill>
          <a:blip r:embed="rId3" cstate="print">
            <a:lum bright="-16000" contrast="-4000"/>
          </a:blip>
          <a:stretch>
            <a:fillRect/>
          </a:stretch>
        </p:blipFill>
        <p:spPr>
          <a:xfrm>
            <a:off x="971600" y="908720"/>
            <a:ext cx="912819" cy="11202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Блок-схема: процесс 5"/>
          <p:cNvSpPr/>
          <p:nvPr/>
        </p:nvSpPr>
        <p:spPr>
          <a:xfrm rot="10800000">
            <a:off x="-9525" y="0"/>
            <a:ext cx="9153525" cy="188913"/>
          </a:xfrm>
          <a:prstGeom prst="flowChartProcess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Блок-схема: процесс 7"/>
          <p:cNvSpPr/>
          <p:nvPr/>
        </p:nvSpPr>
        <p:spPr>
          <a:xfrm>
            <a:off x="0" y="6215063"/>
            <a:ext cx="9001125" cy="642937"/>
          </a:xfrm>
          <a:prstGeom prst="flowChartProcess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Блок-схема: процесс 9"/>
          <p:cNvSpPr/>
          <p:nvPr/>
        </p:nvSpPr>
        <p:spPr>
          <a:xfrm rot="16200000">
            <a:off x="-3120231" y="3107531"/>
            <a:ext cx="6858000" cy="642938"/>
          </a:xfrm>
          <a:prstGeom prst="flowChartProcess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-71438" y="4737100"/>
            <a:ext cx="9144001" cy="1538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algn="ctr">
              <a:defRPr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отчету об  исполнении</a:t>
            </a:r>
          </a:p>
          <a:p>
            <a:pPr algn="ctr">
              <a:defRPr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ЗАТО Северск в 2019 году</a:t>
            </a:r>
          </a:p>
        </p:txBody>
      </p:sp>
    </p:spTree>
  </p:cSld>
  <p:clrMapOvr>
    <a:masterClrMapping/>
  </p:clrMapOvr>
  <p:transition spd="med" advTm="3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2"/>
          <p:cNvPicPr>
            <a:picLocks noChangeAspect="1"/>
          </p:cNvPicPr>
          <p:nvPr/>
        </p:nvPicPr>
        <p:blipFill>
          <a:blip r:embed="rId3" cstate="print"/>
          <a:srcRect l="-745" t="2032" r="18562" b="6244"/>
          <a:stretch>
            <a:fillRect/>
          </a:stretch>
        </p:blipFill>
        <p:spPr bwMode="auto">
          <a:xfrm>
            <a:off x="-104775" y="0"/>
            <a:ext cx="9248775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Прямоугольник 5"/>
          <p:cNvSpPr>
            <a:spLocks noChangeArrowheads="1"/>
          </p:cNvSpPr>
          <p:nvPr/>
        </p:nvSpPr>
        <p:spPr bwMode="auto">
          <a:xfrm>
            <a:off x="-19050" y="7938"/>
            <a:ext cx="4878388" cy="1255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Основные итоги 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социально-экономического развития за 2019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0869364"/>
              </p:ext>
            </p:extLst>
          </p:nvPr>
        </p:nvGraphicFramePr>
        <p:xfrm>
          <a:off x="107504" y="339726"/>
          <a:ext cx="4606925" cy="3881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5" name="Лист" r:id="rId4" imgW="5743567" imgH="4410180" progId="Excel.Sheet.8">
                  <p:embed/>
                </p:oleObj>
              </mc:Choice>
              <mc:Fallback>
                <p:oleObj name="Лист" r:id="rId4" imgW="5743567" imgH="4410180" progId="Excel.Sheet.8">
                  <p:embed/>
                  <p:pic>
                    <p:nvPicPr>
                      <p:cNvPr id="0" name="Диаграмма 8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504" y="339726"/>
                        <a:ext cx="4606925" cy="3881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Скругленный прямоугольник 16"/>
          <p:cNvSpPr>
            <a:spLocks noChangeArrowheads="1"/>
          </p:cNvSpPr>
          <p:nvPr/>
        </p:nvSpPr>
        <p:spPr bwMode="auto">
          <a:xfrm>
            <a:off x="361267" y="3900"/>
            <a:ext cx="3714776" cy="64807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Демографические показатели за 2019 год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920502"/>
              </p:ext>
            </p:extLst>
          </p:nvPr>
        </p:nvGraphicFramePr>
        <p:xfrm>
          <a:off x="107950" y="4149080"/>
          <a:ext cx="4535488" cy="2448569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511829"/>
                <a:gridCol w="1367846"/>
                <a:gridCol w="1655813"/>
              </a:tblGrid>
              <a:tr h="602299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2019 году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сохранилась тенденция по сокращению численности постоянно проживающего населения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74611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Родилось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937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Умерло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1416 чел.</a:t>
                      </a: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Естественная </a:t>
                      </a:r>
                    </a:p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убыль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-479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  <a:tr h="74611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Прибыло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(миграция)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2383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Убыло (миграция)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2413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Миграционное </a:t>
                      </a:r>
                    </a:p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снижение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-30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  <a:tr h="354038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-509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</a:tbl>
          </a:graphicData>
        </a:graphic>
      </p:graphicFrame>
      <p:sp>
        <p:nvSpPr>
          <p:cNvPr id="25" name="Скругленный прямоугольник 16"/>
          <p:cNvSpPr>
            <a:spLocks noChangeArrowheads="1"/>
          </p:cNvSpPr>
          <p:nvPr/>
        </p:nvSpPr>
        <p:spPr bwMode="auto">
          <a:xfrm>
            <a:off x="4572000" y="188640"/>
            <a:ext cx="4572000" cy="64807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 ЗАТО Северск входит г.Северск и внегородские территории: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Скругленный прямоугольник 16"/>
          <p:cNvSpPr>
            <a:spLocks noChangeArrowheads="1"/>
          </p:cNvSpPr>
          <p:nvPr/>
        </p:nvSpPr>
        <p:spPr bwMode="auto">
          <a:xfrm>
            <a:off x="4860032" y="4041553"/>
            <a:ext cx="4283968" cy="2592288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численности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используются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расчета показателя бюджетной обеспеченности (доходов бюджета в расчете на одного жителя), который, в свою очередь, используется для сравнения с другими муниципальными образованиями.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43" name="Рисунок 19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3425" y="3068638"/>
            <a:ext cx="23764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266416"/>
              </p:ext>
            </p:extLst>
          </p:nvPr>
        </p:nvGraphicFramePr>
        <p:xfrm>
          <a:off x="4694238" y="949325"/>
          <a:ext cx="4462462" cy="1889126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989611"/>
                <a:gridCol w="2472851"/>
              </a:tblGrid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</a:t>
                      </a: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п.Самусь, п.Орловка, д.Кижирово, д.Семиозерки, д.Чернильщиково</a:t>
                      </a:r>
                    </a:p>
                  </a:txBody>
                  <a:tcPr marL="91444" marR="91444" marT="45678" marB="45678" anchor="ctr"/>
                </a:tc>
              </a:tr>
              <a:tr h="944563">
                <a:tc>
                  <a:txBody>
                    <a:bodyPr/>
                    <a:lstStyle/>
                    <a:p>
                      <a:pPr lvl="0"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 </a:t>
                      </a:r>
                    </a:p>
                    <a:p>
                      <a:pPr lvl="0"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106,5 тыс.человек</a:t>
                      </a: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</a:t>
                      </a:r>
                    </a:p>
                    <a:p>
                      <a:pPr lvl="0"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 тыс.человек</a:t>
                      </a: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</a:tr>
            </a:tbl>
          </a:graphicData>
        </a:graphic>
      </p:graphicFrame>
      <p:sp>
        <p:nvSpPr>
          <p:cNvPr id="1052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0246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33998AEC-0A80-4856-B868-3DC7C1FAC9C1}" type="slidenum">
              <a:rPr lang="ru-RU" smtClean="0">
                <a:solidFill>
                  <a:schemeClr val="tx1"/>
                </a:solidFill>
              </a:rPr>
              <a:pPr/>
              <a:t>3</a:t>
            </a:fld>
            <a:endParaRPr lang="ru-RU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052598"/>
              </p:ext>
            </p:extLst>
          </p:nvPr>
        </p:nvGraphicFramePr>
        <p:xfrm>
          <a:off x="113978" y="875986"/>
          <a:ext cx="5238750" cy="301783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564468"/>
                <a:gridCol w="1674282"/>
              </a:tblGrid>
              <a:tr h="4572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(предварительно)</a:t>
                      </a:r>
                      <a:endParaRPr lang="ru-RU" sz="1200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</a:tr>
              <a:tr h="4572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состава, чел.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25 786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640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 в организациях муниципальной формы собственности, чел.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6 737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640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состава, руб.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41 156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8230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организациях муниципальной формы собственности, руб.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34 053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</a:tbl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0" y="52228"/>
            <a:ext cx="5292080" cy="640468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Отдельные показатели занятости и безработицы</a:t>
            </a:r>
            <a:endParaRPr lang="ru-RU" sz="16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5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9529886"/>
              </p:ext>
            </p:extLst>
          </p:nvPr>
        </p:nvGraphicFramePr>
        <p:xfrm>
          <a:off x="5413375" y="765175"/>
          <a:ext cx="3740150" cy="320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0" name="Лист" r:id="rId4" imgW="3749013" imgH="3474792" progId="Excel.Sheet.8">
                  <p:embed/>
                </p:oleObj>
              </mc:Choice>
              <mc:Fallback>
                <p:oleObj name="Лист" r:id="rId4" imgW="3749013" imgH="3474792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3375" y="765175"/>
                        <a:ext cx="3740150" cy="320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3" name="TextBox 10"/>
          <p:cNvSpPr txBox="1">
            <a:spLocks noChangeArrowheads="1"/>
          </p:cNvSpPr>
          <p:nvPr/>
        </p:nvSpPr>
        <p:spPr bwMode="auto">
          <a:xfrm>
            <a:off x="6409631" y="3015176"/>
            <a:ext cx="857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26,1%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74" name="TextBox 11"/>
          <p:cNvSpPr txBox="1">
            <a:spLocks noChangeArrowheads="1"/>
          </p:cNvSpPr>
          <p:nvPr/>
        </p:nvSpPr>
        <p:spPr bwMode="auto">
          <a:xfrm>
            <a:off x="6409631" y="1922183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73,9%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260458"/>
              </p:ext>
            </p:extLst>
          </p:nvPr>
        </p:nvGraphicFramePr>
        <p:xfrm>
          <a:off x="257174" y="4345335"/>
          <a:ext cx="5156201" cy="21602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681939"/>
                <a:gridCol w="1237131"/>
                <a:gridCol w="1237131"/>
              </a:tblGrid>
              <a:tr h="45742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01.01.2019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</a:tr>
              <a:tr h="362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зарегистрированной безработицы,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4574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безработных на конец года, чел.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878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4574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в основной капитал, </a:t>
                      </a:r>
                      <a:r>
                        <a:rPr lang="ru-RU" sz="1200" kern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5 444 136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4 327 038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3307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Создано рабочих мест </a:t>
                      </a: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820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984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</a:tbl>
          </a:graphicData>
        </a:graphic>
      </p:graphicFrame>
      <p:graphicFrame>
        <p:nvGraphicFramePr>
          <p:cNvPr id="2051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5273006"/>
              </p:ext>
            </p:extLst>
          </p:nvPr>
        </p:nvGraphicFramePr>
        <p:xfrm>
          <a:off x="5413375" y="4627563"/>
          <a:ext cx="3502025" cy="1753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1" name="Лист" r:id="rId6" imgW="3322419" imgH="1843992" progId="Excel.Sheet.8">
                  <p:embed/>
                </p:oleObj>
              </mc:Choice>
              <mc:Fallback>
                <p:oleObj name="Лист" r:id="rId6" imgW="3322419" imgH="1843992" progId="Excel.Sheet.8">
                  <p:embed/>
                  <p:pic>
                    <p:nvPicPr>
                      <p:cNvPr id="0" name="Диаграмма 13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3375" y="4627563"/>
                        <a:ext cx="3502025" cy="175376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5788929" y="148409"/>
            <a:ext cx="2955904" cy="80662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численности работающих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>
            <a:spLocks noChangeArrowheads="1"/>
          </p:cNvSpPr>
          <p:nvPr/>
        </p:nvSpPr>
        <p:spPr bwMode="auto">
          <a:xfrm>
            <a:off x="5532448" y="4012359"/>
            <a:ext cx="2955904" cy="80662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 безработных по полу на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01.01.2020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7AA4E94-4C2B-4459-8825-27A04E7446CE}" type="slidenum">
              <a:rPr lang="ru-RU" smtClean="0"/>
              <a:pPr/>
              <a:t>4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Прямоугольник 5"/>
          <p:cNvSpPr>
            <a:spLocks noChangeArrowheads="1"/>
          </p:cNvSpPr>
          <p:nvPr/>
        </p:nvSpPr>
        <p:spPr bwMode="auto">
          <a:xfrm>
            <a:off x="7938" y="5629275"/>
            <a:ext cx="9144000" cy="125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Общие понятия о бюджете и бюджетной системе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#</a:t>
            </a:r>
            <a:r>
              <a:rPr lang="ru-RU" sz="28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</a:t>
            </a:r>
            <a:r>
              <a:rPr lang="en-US" sz="28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r>
              <a:rPr lang="ru-RU" sz="28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бюджет_простыми_словами</a:t>
            </a:r>
          </a:p>
        </p:txBody>
      </p:sp>
      <p:sp>
        <p:nvSpPr>
          <p:cNvPr id="34819" name="Прямоугольник 4"/>
          <p:cNvSpPr>
            <a:spLocks noChangeArrowheads="1"/>
          </p:cNvSpPr>
          <p:nvPr/>
        </p:nvSpPr>
        <p:spPr bwMode="auto">
          <a:xfrm>
            <a:off x="2286000" y="2884488"/>
            <a:ext cx="45720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Общие понятия о бюджете и бюджетной системе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#</a:t>
            </a:r>
            <a:r>
              <a:rPr lang="ru-RU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</a:t>
            </a:r>
            <a:r>
              <a:rPr lang="en-US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r>
              <a:rPr lang="ru-RU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бюджет_простыми_словами</a:t>
            </a:r>
          </a:p>
        </p:txBody>
      </p:sp>
      <p:pic>
        <p:nvPicPr>
          <p:cNvPr id="6" name="Рисунок 5" descr="ad56cec6fd4d0d29780b42cbe2b673fd.jpg"/>
          <p:cNvPicPr>
            <a:picLocks noChangeAspect="1"/>
          </p:cNvPicPr>
          <p:nvPr/>
        </p:nvPicPr>
        <p:blipFill>
          <a:blip r:embed="rId2" cstate="print"/>
          <a:srcRect b="629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4821" name="Прямоугольник 6"/>
          <p:cNvSpPr>
            <a:spLocks noChangeArrowheads="1"/>
          </p:cNvSpPr>
          <p:nvPr/>
        </p:nvSpPr>
        <p:spPr bwMode="auto">
          <a:xfrm>
            <a:off x="584200" y="5949280"/>
            <a:ext cx="7991475" cy="480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Общие понятия о бюджете и бюджетной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системе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45"/>
          <p:cNvSpPr txBox="1">
            <a:spLocks noChangeArrowheads="1"/>
          </p:cNvSpPr>
          <p:nvPr/>
        </p:nvSpPr>
        <p:spPr bwMode="auto">
          <a:xfrm>
            <a:off x="438150" y="6088063"/>
            <a:ext cx="6072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3. Бюджет ЗАТО Северск ~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4,6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млрд.руб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5,5 %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в консолидированном бюджете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ТО)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1" name="TextBox 8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Интеграция бюджета ЗАТО Северск в консолидированный бюджет Российской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едерации в 2019 году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7892" name="Группа 108"/>
          <p:cNvGrpSpPr>
            <a:grpSpLocks/>
          </p:cNvGrpSpPr>
          <p:nvPr/>
        </p:nvGrpSpPr>
        <p:grpSpPr bwMode="auto">
          <a:xfrm>
            <a:off x="6072188" y="3714750"/>
            <a:ext cx="3000375" cy="3000375"/>
            <a:chOff x="206338" y="1389791"/>
            <a:chExt cx="3214690" cy="3035080"/>
          </a:xfrm>
        </p:grpSpPr>
        <p:grpSp>
          <p:nvGrpSpPr>
            <p:cNvPr id="37933" name="Группа 19"/>
            <p:cNvGrpSpPr>
              <a:grpSpLocks/>
            </p:cNvGrpSpPr>
            <p:nvPr/>
          </p:nvGrpSpPr>
          <p:grpSpPr bwMode="auto">
            <a:xfrm>
              <a:off x="206338" y="1422909"/>
              <a:ext cx="3071813" cy="3001962"/>
              <a:chOff x="1500166" y="1059671"/>
              <a:chExt cx="5584227" cy="5656271"/>
            </a:xfrm>
          </p:grpSpPr>
          <p:grpSp>
            <p:nvGrpSpPr>
              <p:cNvPr id="37937" name="Группа 37"/>
              <p:cNvGrpSpPr>
                <a:grpSpLocks/>
              </p:cNvGrpSpPr>
              <p:nvPr/>
            </p:nvGrpSpPr>
            <p:grpSpPr bwMode="auto">
              <a:xfrm>
                <a:off x="1500166" y="1071546"/>
                <a:ext cx="5584227" cy="5644396"/>
                <a:chOff x="1500166" y="1071546"/>
                <a:chExt cx="5584227" cy="5644396"/>
              </a:xfrm>
            </p:grpSpPr>
            <p:sp>
              <p:nvSpPr>
                <p:cNvPr id="26" name="Овал 25"/>
                <p:cNvSpPr/>
                <p:nvPr/>
              </p:nvSpPr>
              <p:spPr>
                <a:xfrm>
                  <a:off x="1512534" y="1072916"/>
                  <a:ext cx="5571863" cy="5643026"/>
                </a:xfrm>
                <a:prstGeom prst="ellipse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cxnSp>
              <p:nvCxnSpPr>
                <p:cNvPr id="27" name="Прямая соединительная линия 26"/>
                <p:cNvCxnSpPr>
                  <a:stCxn id="26" idx="3"/>
                  <a:endCxn id="26" idx="7"/>
                </p:cNvCxnSpPr>
                <p:nvPr/>
              </p:nvCxnSpPr>
              <p:spPr>
                <a:xfrm rot="5400000" flipH="1" flipV="1">
                  <a:off x="2304495" y="1923284"/>
                  <a:ext cx="3987940" cy="393926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Прямая соединительная линия 27"/>
                <p:cNvCxnSpPr>
                  <a:stCxn id="26" idx="5"/>
                  <a:endCxn id="26" idx="1"/>
                </p:cNvCxnSpPr>
                <p:nvPr/>
              </p:nvCxnSpPr>
              <p:spPr>
                <a:xfrm rot="5400000" flipH="1">
                  <a:off x="2304495" y="1923284"/>
                  <a:ext cx="3987940" cy="393926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Прямая соединительная линия 28"/>
                <p:cNvCxnSpPr>
                  <a:stCxn id="26" idx="0"/>
                  <a:endCxn id="26" idx="4"/>
                </p:cNvCxnSpPr>
                <p:nvPr/>
              </p:nvCxnSpPr>
              <p:spPr>
                <a:xfrm rot="16200000" flipH="1">
                  <a:off x="1475406" y="3892884"/>
                  <a:ext cx="5643026" cy="3091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Прямая соединительная линия 29"/>
                <p:cNvCxnSpPr>
                  <a:stCxn id="26" idx="2"/>
                  <a:endCxn id="26" idx="6"/>
                </p:cNvCxnSpPr>
                <p:nvPr/>
              </p:nvCxnSpPr>
              <p:spPr>
                <a:xfrm rot="10800000" flipH="1">
                  <a:off x="1512534" y="3892917"/>
                  <a:ext cx="5571863" cy="302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1" name="Пирог 30"/>
                <p:cNvSpPr/>
                <p:nvPr/>
              </p:nvSpPr>
              <p:spPr>
                <a:xfrm>
                  <a:off x="1500166" y="1071546"/>
                  <a:ext cx="5572165" cy="5643601"/>
                </a:xfrm>
                <a:prstGeom prst="pie">
                  <a:avLst>
                    <a:gd name="adj1" fmla="val 4116848"/>
                    <a:gd name="adj2" fmla="val 16200000"/>
                  </a:avLst>
                </a:prstGeom>
                <a:solidFill>
                  <a:schemeClr val="accent5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glow" dir="t">
                    <a:rot lat="0" lon="0" rev="14100000"/>
                  </a:lightRig>
                </a:scene3d>
                <a:sp3d prstMaterial="softEdge">
                  <a:bevelT w="127000" prst="artDeco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2" name="Пирог 21"/>
              <p:cNvSpPr/>
              <p:nvPr/>
            </p:nvSpPr>
            <p:spPr>
              <a:xfrm rot="9517620">
                <a:off x="1512229" y="1059671"/>
                <a:ext cx="5572164" cy="5643601"/>
              </a:xfrm>
              <a:prstGeom prst="pie">
                <a:avLst>
                  <a:gd name="adj1" fmla="val 6689073"/>
                  <a:gd name="adj2" fmla="val 16200000"/>
                </a:avLst>
              </a:prstGeom>
              <a:solidFill>
                <a:srgbClr val="8D98CD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" name="Пирог 24"/>
              <p:cNvSpPr/>
              <p:nvPr/>
            </p:nvSpPr>
            <p:spPr>
              <a:xfrm rot="9517620">
                <a:off x="1640535" y="1241136"/>
                <a:ext cx="5422924" cy="5449551"/>
              </a:xfrm>
              <a:prstGeom prst="pie">
                <a:avLst>
                  <a:gd name="adj1" fmla="val 8065619"/>
                  <a:gd name="adj2" fmla="val 16203512"/>
                </a:avLst>
              </a:prstGeom>
              <a:solidFill>
                <a:srgbClr val="990033">
                  <a:alpha val="99000"/>
                </a:srgb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7934" name="TextBox 31"/>
            <p:cNvSpPr txBox="1">
              <a:spLocks noChangeArrowheads="1"/>
            </p:cNvSpPr>
            <p:nvPr/>
          </p:nvSpPr>
          <p:spPr bwMode="auto">
            <a:xfrm>
              <a:off x="277776" y="2708793"/>
              <a:ext cx="1500188" cy="529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37935" name="TextBox 33"/>
            <p:cNvSpPr txBox="1">
              <a:spLocks noChangeArrowheads="1"/>
            </p:cNvSpPr>
            <p:nvPr/>
          </p:nvSpPr>
          <p:spPr bwMode="auto">
            <a:xfrm>
              <a:off x="1706536" y="2708793"/>
              <a:ext cx="1714492" cy="529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Региональные бюджеты</a:t>
              </a:r>
            </a:p>
          </p:txBody>
        </p:sp>
        <p:sp>
          <p:nvSpPr>
            <p:cNvPr id="37936" name="TextBox 34"/>
            <p:cNvSpPr txBox="1">
              <a:spLocks noChangeArrowheads="1"/>
            </p:cNvSpPr>
            <p:nvPr/>
          </p:nvSpPr>
          <p:spPr bwMode="auto">
            <a:xfrm rot="-4752180">
              <a:off x="1327492" y="1749689"/>
              <a:ext cx="1214437" cy="494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latin typeface="Times New Roman" pitchFamily="18" charset="0"/>
                  <a:cs typeface="Times New Roman" pitchFamily="18" charset="0"/>
                </a:rPr>
                <a:t>Местные бюджеты</a:t>
              </a:r>
            </a:p>
          </p:txBody>
        </p:sp>
      </p:grpSp>
      <p:sp>
        <p:nvSpPr>
          <p:cNvPr id="37893" name="TextBox 43"/>
          <p:cNvSpPr txBox="1">
            <a:spLocks noChangeArrowheads="1"/>
          </p:cNvSpPr>
          <p:nvPr/>
        </p:nvSpPr>
        <p:spPr bwMode="auto">
          <a:xfrm>
            <a:off x="428625" y="4970463"/>
            <a:ext cx="5143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1. Консолидированный бюджет РФ ~37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трлн.руб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7894" name="TextBox 44"/>
          <p:cNvSpPr txBox="1">
            <a:spLocks noChangeArrowheads="1"/>
          </p:cNvSpPr>
          <p:nvPr/>
        </p:nvSpPr>
        <p:spPr bwMode="auto">
          <a:xfrm>
            <a:off x="428625" y="5432425"/>
            <a:ext cx="5357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2. Консолидированный бюджет ТО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~83,4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млрд.руб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(0,2% в консолидированном бюджете РФ)</a:t>
            </a:r>
          </a:p>
        </p:txBody>
      </p:sp>
      <p:sp>
        <p:nvSpPr>
          <p:cNvPr id="37895" name="Прямоугольник 116"/>
          <p:cNvSpPr>
            <a:spLocks noChangeArrowheads="1"/>
          </p:cNvSpPr>
          <p:nvPr/>
        </p:nvSpPr>
        <p:spPr bwMode="auto">
          <a:xfrm>
            <a:off x="6399213" y="815975"/>
            <a:ext cx="250031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>
                <a:latin typeface="Times New Roman" pitchFamily="18" charset="0"/>
                <a:cs typeface="Times New Roman" pitchFamily="18" charset="0"/>
              </a:rPr>
              <a:t>Федеральный бюджет и свод консолидированных бюджетов субъектов РФ</a:t>
            </a:r>
          </a:p>
        </p:txBody>
      </p:sp>
      <p:pic>
        <p:nvPicPr>
          <p:cNvPr id="118" name="Рисунок 117" descr="hand-gestures-vector-831639.jp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l="26904" t="70833" r="44979" b="8333"/>
          <a:stretch>
            <a:fillRect/>
          </a:stretch>
        </p:blipFill>
        <p:spPr>
          <a:xfrm rot="16200000">
            <a:off x="7022313" y="2002216"/>
            <a:ext cx="900118" cy="642942"/>
          </a:xfrm>
          <a:prstGeom prst="rect">
            <a:avLst/>
          </a:prstGeom>
        </p:spPr>
      </p:pic>
      <p:grpSp>
        <p:nvGrpSpPr>
          <p:cNvPr id="37897" name="Группа 128"/>
          <p:cNvGrpSpPr>
            <a:grpSpLocks/>
          </p:cNvGrpSpPr>
          <p:nvPr/>
        </p:nvGrpSpPr>
        <p:grpSpPr bwMode="auto">
          <a:xfrm>
            <a:off x="142875" y="928688"/>
            <a:ext cx="6429375" cy="2587625"/>
            <a:chOff x="357158" y="1142984"/>
            <a:chExt cx="6429420" cy="2588372"/>
          </a:xfrm>
        </p:grpSpPr>
        <p:sp>
          <p:nvSpPr>
            <p:cNvPr id="94" name="Овал 93"/>
            <p:cNvSpPr/>
            <p:nvPr/>
          </p:nvSpPr>
          <p:spPr>
            <a:xfrm>
              <a:off x="357158" y="1731092"/>
              <a:ext cx="1785950" cy="785818"/>
            </a:xfrm>
            <a:prstGeom prst="ellipse">
              <a:avLst/>
            </a:prstGeom>
            <a:solidFill>
              <a:srgbClr val="990033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6" name="Овал 95"/>
            <p:cNvSpPr/>
            <p:nvPr/>
          </p:nvSpPr>
          <p:spPr>
            <a:xfrm>
              <a:off x="2500298" y="2302596"/>
              <a:ext cx="1928826" cy="78581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8" name="Овал 97"/>
            <p:cNvSpPr/>
            <p:nvPr/>
          </p:nvSpPr>
          <p:spPr>
            <a:xfrm>
              <a:off x="2500298" y="1142984"/>
              <a:ext cx="1928826" cy="785818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911" name="TextBox 98"/>
            <p:cNvSpPr txBox="1">
              <a:spLocks noChangeArrowheads="1"/>
            </p:cNvSpPr>
            <p:nvPr/>
          </p:nvSpPr>
          <p:spPr bwMode="auto">
            <a:xfrm>
              <a:off x="500034" y="1857364"/>
              <a:ext cx="142876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Бюджет субъекта РФ</a:t>
              </a:r>
            </a:p>
          </p:txBody>
        </p:sp>
        <p:grpSp>
          <p:nvGrpSpPr>
            <p:cNvPr id="37912" name="Группа 100"/>
            <p:cNvGrpSpPr>
              <a:grpSpLocks/>
            </p:cNvGrpSpPr>
            <p:nvPr/>
          </p:nvGrpSpPr>
          <p:grpSpPr bwMode="auto">
            <a:xfrm>
              <a:off x="357158" y="2857496"/>
              <a:ext cx="1785950" cy="873860"/>
              <a:chOff x="4000496" y="2126512"/>
              <a:chExt cx="1785950" cy="873860"/>
            </a:xfrm>
          </p:grpSpPr>
          <p:sp>
            <p:nvSpPr>
              <p:cNvPr id="95" name="Овал 94"/>
              <p:cNvSpPr/>
              <p:nvPr/>
            </p:nvSpPr>
            <p:spPr>
              <a:xfrm>
                <a:off x="4000496" y="2126512"/>
                <a:ext cx="1785950" cy="873860"/>
              </a:xfrm>
              <a:prstGeom prst="ellipse">
                <a:avLst/>
              </a:prstGeom>
              <a:solidFill>
                <a:srgbClr val="8D98CD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7932" name="TextBox 99"/>
              <p:cNvSpPr txBox="1">
                <a:spLocks noChangeArrowheads="1"/>
              </p:cNvSpPr>
              <p:nvPr/>
            </p:nvSpPr>
            <p:spPr bwMode="auto">
              <a:xfrm>
                <a:off x="4000496" y="2126512"/>
                <a:ext cx="1785950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ru-RU" sz="1200" b="1">
                    <a:latin typeface="Times New Roman" pitchFamily="18" charset="0"/>
                    <a:cs typeface="Times New Roman" pitchFamily="18" charset="0"/>
                  </a:rPr>
                  <a:t>Бюджеты муниципальных образований субъекта РФ</a:t>
                </a:r>
              </a:p>
            </p:txBody>
          </p:sp>
        </p:grpSp>
        <p:sp>
          <p:nvSpPr>
            <p:cNvPr id="102" name="Плюс 101"/>
            <p:cNvSpPr/>
            <p:nvPr/>
          </p:nvSpPr>
          <p:spPr>
            <a:xfrm>
              <a:off x="1071538" y="2516910"/>
              <a:ext cx="357190" cy="357190"/>
            </a:xfrm>
            <a:prstGeom prst="mathPlus">
              <a:avLst/>
            </a:prstGeom>
            <a:solidFill>
              <a:srgbClr val="990033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916" name="TextBox 104"/>
            <p:cNvSpPr txBox="1">
              <a:spLocks noChangeArrowheads="1"/>
            </p:cNvSpPr>
            <p:nvPr/>
          </p:nvSpPr>
          <p:spPr bwMode="auto">
            <a:xfrm>
              <a:off x="2519348" y="2445472"/>
              <a:ext cx="1857388" cy="4617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Консолидированные бюджеты субъектов РФ</a:t>
              </a:r>
            </a:p>
          </p:txBody>
        </p:sp>
        <p:sp>
          <p:nvSpPr>
            <p:cNvPr id="37917" name="TextBox 105"/>
            <p:cNvSpPr txBox="1">
              <a:spLocks noChangeArrowheads="1"/>
            </p:cNvSpPr>
            <p:nvPr/>
          </p:nvSpPr>
          <p:spPr bwMode="auto">
            <a:xfrm>
              <a:off x="2500298" y="1385873"/>
              <a:ext cx="1857388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07" name="Плюс 106"/>
            <p:cNvSpPr/>
            <p:nvPr/>
          </p:nvSpPr>
          <p:spPr>
            <a:xfrm>
              <a:off x="3286116" y="1938327"/>
              <a:ext cx="357190" cy="357190"/>
            </a:xfrm>
            <a:prstGeom prst="mathPlus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37921" name="Группа 113"/>
            <p:cNvGrpSpPr>
              <a:grpSpLocks/>
            </p:cNvGrpSpPr>
            <p:nvPr/>
          </p:nvGrpSpPr>
          <p:grpSpPr bwMode="auto">
            <a:xfrm>
              <a:off x="4857752" y="1743063"/>
              <a:ext cx="1928826" cy="785818"/>
              <a:chOff x="8179587" y="1571612"/>
              <a:chExt cx="1928826" cy="785818"/>
            </a:xfrm>
          </p:grpSpPr>
          <p:sp>
            <p:nvSpPr>
              <p:cNvPr id="111" name="Овал 110"/>
              <p:cNvSpPr/>
              <p:nvPr/>
            </p:nvSpPr>
            <p:spPr>
              <a:xfrm>
                <a:off x="8179587" y="1571612"/>
                <a:ext cx="1928826" cy="78581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>
                    <a:lumMod val="50000"/>
                  </a:schemeClr>
                </a:solidFill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0" name="TextBox 109"/>
              <p:cNvSpPr txBox="1"/>
              <p:nvPr/>
            </p:nvSpPr>
            <p:spPr>
              <a:xfrm>
                <a:off x="8216099" y="1714697"/>
                <a:ext cx="1857388" cy="462095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</p:spPr>
            <p:txBody>
              <a:bodyPr>
                <a:spAutoFit/>
              </a:bodyPr>
              <a:lstStyle/>
              <a:p>
                <a:pPr algn="ctr" eaLnBrk="1" hangingPunct="1">
                  <a:defRPr/>
                </a:pPr>
                <a:r>
                  <a:rPr lang="ru-RU" sz="1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Консолидированный бюджет РФ</a:t>
                </a:r>
              </a:p>
            </p:txBody>
          </p:sp>
        </p:grpSp>
        <p:sp>
          <p:nvSpPr>
            <p:cNvPr id="113" name="Правая фигурная скобка 112"/>
            <p:cNvSpPr/>
            <p:nvPr/>
          </p:nvSpPr>
          <p:spPr>
            <a:xfrm>
              <a:off x="2071670" y="1686066"/>
              <a:ext cx="428628" cy="2000827"/>
            </a:xfrm>
            <a:prstGeom prst="rightBrace">
              <a:avLst>
                <a:gd name="adj1" fmla="val 8333"/>
                <a:gd name="adj2" fmla="val 50000"/>
              </a:avLst>
            </a:prstGeom>
            <a:ln w="57150">
              <a:solidFill>
                <a:srgbClr val="660033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6" name="Правая фигурная скобка 115"/>
            <p:cNvSpPr/>
            <p:nvPr/>
          </p:nvSpPr>
          <p:spPr>
            <a:xfrm>
              <a:off x="4357686" y="1142984"/>
              <a:ext cx="428628" cy="2000827"/>
            </a:xfrm>
            <a:prstGeom prst="rightBrace">
              <a:avLst>
                <a:gd name="adj1" fmla="val 8333"/>
                <a:gd name="adj2" fmla="val 50000"/>
              </a:avLst>
            </a:prstGeom>
            <a:ln w="57150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4" name="Shape 123"/>
            <p:cNvCxnSpPr/>
            <p:nvPr/>
          </p:nvCxnSpPr>
          <p:spPr>
            <a:xfrm flipV="1">
              <a:off x="5822959" y="1308132"/>
              <a:ext cx="801693" cy="435101"/>
            </a:xfrm>
            <a:prstGeom prst="bentConnector3">
              <a:avLst>
                <a:gd name="adj1" fmla="val 3034"/>
              </a:avLst>
            </a:prstGeom>
            <a:ln w="57150">
              <a:solidFill>
                <a:schemeClr val="accent4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5" name="TextBox 124"/>
          <p:cNvSpPr txBox="1"/>
          <p:nvPr/>
        </p:nvSpPr>
        <p:spPr>
          <a:xfrm>
            <a:off x="5824538" y="3108325"/>
            <a:ext cx="3357562" cy="52387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консолидированного бюджета РФ за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</a:p>
        </p:txBody>
      </p:sp>
      <p:sp>
        <p:nvSpPr>
          <p:cNvPr id="13325" name="TextBox 41"/>
          <p:cNvSpPr txBox="1">
            <a:spLocks noChangeArrowheads="1"/>
          </p:cNvSpPr>
          <p:nvPr/>
        </p:nvSpPr>
        <p:spPr bwMode="auto">
          <a:xfrm>
            <a:off x="1933575" y="4324350"/>
            <a:ext cx="3060700" cy="522288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Какова доля ЗАТО Северск в бюджете страны?</a:t>
            </a:r>
          </a:p>
        </p:txBody>
      </p:sp>
      <p:pic>
        <p:nvPicPr>
          <p:cNvPr id="37900" name="Рисунок 44"/>
          <p:cNvPicPr>
            <a:picLocks noChangeAspect="1"/>
          </p:cNvPicPr>
          <p:nvPr/>
        </p:nvPicPr>
        <p:blipFill>
          <a:blip r:embed="rId4" cstate="print">
            <a:lum bright="70000" contrast="-70000"/>
          </a:blip>
          <a:srcRect l="18500" r="16927"/>
          <a:stretch>
            <a:fillRect/>
          </a:stretch>
        </p:blipFill>
        <p:spPr bwMode="auto">
          <a:xfrm>
            <a:off x="4116388" y="3471863"/>
            <a:ext cx="892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901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07225" y="649605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83F3531-F9B3-47C0-9F2C-6F35DFA6D704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Рисунок 3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 l="18500" r="16927"/>
          <a:stretch>
            <a:fillRect/>
          </a:stretch>
        </p:blipFill>
        <p:spPr bwMode="auto">
          <a:xfrm>
            <a:off x="55563" y="1268413"/>
            <a:ext cx="908050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Схема 8"/>
          <p:cNvGraphicFramePr/>
          <p:nvPr/>
        </p:nvGraphicFramePr>
        <p:xfrm>
          <a:off x="179512" y="-99392"/>
          <a:ext cx="896448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8"/>
          <p:cNvSpPr txBox="1">
            <a:spLocks noChangeArrowheads="1"/>
          </p:cNvSpPr>
          <p:nvPr/>
        </p:nvSpPr>
        <p:spPr bwMode="auto">
          <a:xfrm rot="5400000">
            <a:off x="-342549" y="2840598"/>
            <a:ext cx="1908215" cy="1147773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/>
        </p:spPr>
        <p:txBody>
          <a:bodyPr vert="vert27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вопросы решались за счет средств бюджета ЗАТО Северск в 2019 году</a:t>
            </a:r>
          </a:p>
        </p:txBody>
      </p:sp>
      <p:sp>
        <p:nvSpPr>
          <p:cNvPr id="39941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3D66115-A8FB-4BD4-AD1F-21197494F018}" type="slidenum">
              <a:rPr lang="ru-RU" smtClean="0"/>
              <a:pPr/>
              <a:t>7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1908175" y="839788"/>
            <a:ext cx="7235825" cy="388937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 marL="273050" indent="-273050" algn="ctr" eaLnBrk="1" hangingPunct="1">
              <a:spcBef>
                <a:spcPts val="575"/>
              </a:spcBef>
              <a:buFont typeface="Wingdings 2" panose="05020102010507070707" pitchFamily="18" charset="2"/>
              <a:buNone/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принципы «построения» бюджета ЗАТО Северск в 2019 году?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5970184"/>
              </p:ext>
            </p:extLst>
          </p:nvPr>
        </p:nvGraphicFramePr>
        <p:xfrm>
          <a:off x="130175" y="2327275"/>
          <a:ext cx="8856663" cy="4315137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016151"/>
                <a:gridCol w="6840512"/>
              </a:tblGrid>
              <a:tr h="336734"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 это реализуется на практике?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66449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сбалансированности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бюджете ЗАТО Северск в 2019 году соблюден баланс: объем расходов бюджета соответствует суммарному объему доходов бюджета и источников финансирования его дефицита</a:t>
                      </a:r>
                    </a:p>
                  </a:txBody>
                  <a:tcPr marL="91436" marR="91436" marT="45700" marB="45700"/>
                </a:tc>
              </a:tr>
              <a:tr h="73156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самостоятельности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ОМСУ ЗАТО Северск в 2019 году реализовали свое право самостоятельно осуществлять бюджетный процесс: составлять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утверждать бюджет, определять порядок его исполнения и предоставления отчетности по бюджету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73156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прозрачности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Официальных сайтах Думы ЗАТО Северск и Администрации ЗАТО Северск в 2019 году публиковались решения о бюджете, отчеты о его исполнении, сведения о проводимых публичных слушаниях и пр.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73156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единства кассы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Зачисление всех кассовых поступлений и осуществление всех кассовых выплат в 2019 году осуществлялись с единого счета бюджета ЗАТО Северск, открытого в Управлении Федерального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казначейства по Томской области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1052234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общего совокупного покрытия расходов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бюджета ЗАТО Северск за исключением дорожного фонда и расходов за счет целевых межбюджетных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трансфертов в 2019 году покрывались налоговыми и неналоговыми доходами, дотациями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источниками финансирования дефицита бюджета</a:t>
                      </a:r>
                    </a:p>
                  </a:txBody>
                  <a:tcPr marL="91436" marR="91436" marT="45700" marB="45700"/>
                </a:tc>
              </a:tr>
            </a:tbl>
          </a:graphicData>
        </a:graphic>
      </p:graphicFrame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1631950" y="1381125"/>
            <a:ext cx="6850063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ЗАТО Северск, прежде всего, основан на соблюдении единых принципов составления и исполнения бюджетов, установленных Бюджетным Кодексом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0" name="Рисунок 5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8118475" y="112713"/>
            <a:ext cx="727075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1" name="Рисунок 1"/>
          <p:cNvPicPr>
            <a:picLocks noChangeAspect="1"/>
          </p:cNvPicPr>
          <p:nvPr/>
        </p:nvPicPr>
        <p:blipFill>
          <a:blip r:embed="rId4" cstate="print"/>
          <a:srcRect l="10663" t="8205" r="6976" b="2058"/>
          <a:stretch>
            <a:fillRect/>
          </a:stretch>
        </p:blipFill>
        <p:spPr bwMode="auto">
          <a:xfrm>
            <a:off x="107950" y="249238"/>
            <a:ext cx="18002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9F715B9-F929-4C72-8E03-D6F394E51CF3}" type="slidenum">
              <a:rPr lang="ru-RU" smtClean="0"/>
              <a:pPr/>
              <a:t>8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Box 3"/>
          <p:cNvSpPr txBox="1">
            <a:spLocks noChangeArrowheads="1"/>
          </p:cNvSpPr>
          <p:nvPr/>
        </p:nvSpPr>
        <p:spPr bwMode="auto">
          <a:xfrm>
            <a:off x="1754958" y="5768976"/>
            <a:ext cx="5548360" cy="523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 ЗАТО Северск на 2019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год утвержден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Решением </a:t>
            </a:r>
          </a:p>
          <a:p>
            <a:pPr algn="ctr"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Думы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ЗАТО Северск от 20.12.2018 №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46/1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078" name="Группа 67"/>
          <p:cNvGrpSpPr>
            <a:grpSpLocks/>
          </p:cNvGrpSpPr>
          <p:nvPr/>
        </p:nvGrpSpPr>
        <p:grpSpPr bwMode="auto">
          <a:xfrm>
            <a:off x="2786063" y="142875"/>
            <a:ext cx="7072312" cy="5349875"/>
            <a:chOff x="-742987" y="1090596"/>
            <a:chExt cx="7072362" cy="5349884"/>
          </a:xfrm>
        </p:grpSpPr>
        <p:graphicFrame>
          <p:nvGraphicFramePr>
            <p:cNvPr id="67" name="Схема 66"/>
            <p:cNvGraphicFramePr/>
            <p:nvPr/>
          </p:nvGraphicFramePr>
          <p:xfrm>
            <a:off x="-742987" y="1090596"/>
            <a:ext cx="7072362" cy="534988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graphicFrame>
          <p:nvGraphicFramePr>
            <p:cNvPr id="3074" name="Диаграмма 46"/>
            <p:cNvGraphicFramePr>
              <a:graphicFrameLocks/>
            </p:cNvGraphicFramePr>
            <p:nvPr/>
          </p:nvGraphicFramePr>
          <p:xfrm>
            <a:off x="214282" y="2000240"/>
            <a:ext cx="5143536" cy="35639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66" r:id="rId9" imgW="5145470" imgH="3560373" progId="Excel.Sheet.8">
                    <p:embed/>
                  </p:oleObj>
                </mc:Choice>
                <mc:Fallback>
                  <p:oleObj r:id="rId9" imgW="5145470" imgH="3560373" progId="Excel.Sheet.8">
                    <p:embed/>
                    <p:pic>
                      <p:nvPicPr>
                        <p:cNvPr id="0" name="Диаграмма 4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4282" y="2000240"/>
                          <a:ext cx="5143536" cy="356393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3086" name="Группа 65"/>
            <p:cNvGrpSpPr>
              <a:grpSpLocks/>
            </p:cNvGrpSpPr>
            <p:nvPr/>
          </p:nvGrpSpPr>
          <p:grpSpPr bwMode="auto">
            <a:xfrm>
              <a:off x="714348" y="1714488"/>
              <a:ext cx="4143404" cy="4143404"/>
              <a:chOff x="714348" y="1714488"/>
              <a:chExt cx="4143404" cy="4143404"/>
            </a:xfrm>
          </p:grpSpPr>
          <p:cxnSp>
            <p:nvCxnSpPr>
              <p:cNvPr id="8" name="Прямая соединительная линия 7"/>
              <p:cNvCxnSpPr/>
              <p:nvPr/>
            </p:nvCxnSpPr>
            <p:spPr>
              <a:xfrm rot="16200000" flipH="1">
                <a:off x="750077" y="3750457"/>
                <a:ext cx="4073532" cy="1588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" name="Прямая соединительная линия 13"/>
              <p:cNvCxnSpPr/>
              <p:nvPr/>
            </p:nvCxnSpPr>
            <p:spPr>
              <a:xfrm rot="5400000">
                <a:off x="1142985" y="2714606"/>
                <a:ext cx="3286131" cy="214314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" name="Прямая соединительная линия 18"/>
              <p:cNvCxnSpPr/>
              <p:nvPr/>
            </p:nvCxnSpPr>
            <p:spPr>
              <a:xfrm rot="10800000" flipV="1">
                <a:off x="1000100" y="2857487"/>
                <a:ext cx="3571900" cy="1857378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" name="Прямая соединительная линия 10"/>
              <p:cNvCxnSpPr/>
              <p:nvPr/>
            </p:nvCxnSpPr>
            <p:spPr>
              <a:xfrm rot="10800000">
                <a:off x="714348" y="3786175"/>
                <a:ext cx="4143404" cy="1588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Прямая соединительная линия 24"/>
              <p:cNvCxnSpPr/>
              <p:nvPr/>
            </p:nvCxnSpPr>
            <p:spPr>
              <a:xfrm rot="16200000" flipV="1">
                <a:off x="1000109" y="2714606"/>
                <a:ext cx="3571881" cy="214314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Прямая соединительная линия 21"/>
              <p:cNvCxnSpPr/>
              <p:nvPr/>
            </p:nvCxnSpPr>
            <p:spPr>
              <a:xfrm rot="10800000">
                <a:off x="1071537" y="2786049"/>
                <a:ext cx="3500463" cy="2000253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6" name="Кольцо 5"/>
              <p:cNvSpPr/>
              <p:nvPr/>
            </p:nvSpPr>
            <p:spPr>
              <a:xfrm>
                <a:off x="714348" y="1714488"/>
                <a:ext cx="4143404" cy="4143404"/>
              </a:xfrm>
              <a:prstGeom prst="donut">
                <a:avLst>
                  <a:gd name="adj" fmla="val 8182"/>
                </a:avLst>
              </a:prstGeom>
              <a:solidFill>
                <a:schemeClr val="accent4">
                  <a:lumMod val="50000"/>
                  <a:alpha val="31000"/>
                </a:scheme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4" name="Кольцо 43"/>
              <p:cNvSpPr/>
              <p:nvPr/>
            </p:nvSpPr>
            <p:spPr>
              <a:xfrm>
                <a:off x="1733530" y="2757483"/>
                <a:ext cx="2100276" cy="2052652"/>
              </a:xfrm>
              <a:prstGeom prst="donut">
                <a:avLst>
                  <a:gd name="adj" fmla="val 15939"/>
                </a:avLst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099" name="WordArt 1"/>
              <p:cNvSpPr>
                <a:spLocks noChangeArrowheads="1" noChangeShapeType="1" noTextEdit="1"/>
              </p:cNvSpPr>
              <p:nvPr/>
            </p:nvSpPr>
            <p:spPr bwMode="auto">
              <a:xfrm rot="-8556356">
                <a:off x="1313261" y="2786499"/>
                <a:ext cx="2705536" cy="2350783"/>
              </a:xfrm>
              <a:prstGeom prst="rect">
                <a:avLst/>
              </a:prstGeom>
            </p:spPr>
            <p:txBody>
              <a:bodyPr spcFirstLastPara="1" wrap="none" fromWordArt="1">
                <a:prstTxWarp prst="textArchUp">
                  <a:avLst>
                    <a:gd name="adj" fmla="val 11779156"/>
                  </a:avLst>
                </a:prstTxWarp>
              </a:bodyPr>
              <a:lstStyle/>
              <a:p>
                <a:pPr algn="ctr"/>
                <a:r>
                  <a:rPr lang="ru-RU" sz="2000" kern="10"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latin typeface="Times New Roman"/>
                    <a:cs typeface="Times New Roman"/>
                  </a:rPr>
                  <a:t>Составление бюджета очередного года</a:t>
                </a:r>
              </a:p>
            </p:txBody>
          </p:sp>
          <p:sp>
            <p:nvSpPr>
              <p:cNvPr id="3100" name="WordArt 1"/>
              <p:cNvSpPr>
                <a:spLocks noChangeArrowheads="1" noChangeShapeType="1" noTextEdit="1"/>
              </p:cNvSpPr>
              <p:nvPr/>
            </p:nvSpPr>
            <p:spPr bwMode="auto">
              <a:xfrm>
                <a:off x="1142976" y="1928802"/>
                <a:ext cx="3286148" cy="2350783"/>
              </a:xfrm>
              <a:prstGeom prst="rect">
                <a:avLst/>
              </a:prstGeom>
            </p:spPr>
            <p:txBody>
              <a:bodyPr spcFirstLastPara="1" wrap="none" fromWordArt="1">
                <a:prstTxWarp prst="textArchUp">
                  <a:avLst>
                    <a:gd name="adj" fmla="val 11779156"/>
                  </a:avLst>
                </a:prstTxWarp>
              </a:bodyPr>
              <a:lstStyle/>
              <a:p>
                <a:pPr algn="ctr"/>
                <a:r>
                  <a:rPr lang="ru-RU" sz="2000" kern="10"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latin typeface="Times New Roman"/>
                    <a:cs typeface="Times New Roman"/>
                  </a:rPr>
                  <a:t>Исполнение бюджета текущего года</a:t>
                </a:r>
              </a:p>
            </p:txBody>
          </p:sp>
          <p:sp>
            <p:nvSpPr>
              <p:cNvPr id="3101" name="WordArt 1"/>
              <p:cNvSpPr>
                <a:spLocks noChangeArrowheads="1" noChangeShapeType="1" noTextEdit="1"/>
              </p:cNvSpPr>
              <p:nvPr/>
            </p:nvSpPr>
            <p:spPr bwMode="auto">
              <a:xfrm rot="3853396">
                <a:off x="2009818" y="2605492"/>
                <a:ext cx="2513578" cy="1863206"/>
              </a:xfrm>
              <a:prstGeom prst="rect">
                <a:avLst/>
              </a:prstGeom>
            </p:spPr>
            <p:txBody>
              <a:bodyPr spcFirstLastPara="1" wrap="none" fromWordArt="1">
                <a:prstTxWarp prst="textArchUp">
                  <a:avLst>
                    <a:gd name="adj" fmla="val 11779156"/>
                  </a:avLst>
                </a:prstTxWarp>
              </a:bodyPr>
              <a:lstStyle/>
              <a:p>
                <a:r>
                  <a:rPr lang="ru-RU" sz="1400" kern="10">
                    <a:ln w="9525">
                      <a:noFill/>
                      <a:round/>
                      <a:headEnd/>
                      <a:tailEnd/>
                    </a:ln>
                    <a:latin typeface="Times New Roman"/>
                    <a:cs typeface="Times New Roman"/>
                  </a:rPr>
                  <a:t>Отчетность по бюджету завершенного года</a:t>
                </a:r>
              </a:p>
            </p:txBody>
          </p:sp>
          <p:sp>
            <p:nvSpPr>
              <p:cNvPr id="3102" name="WordArt 1"/>
              <p:cNvSpPr>
                <a:spLocks noChangeArrowheads="1" noChangeShapeType="1" noTextEdit="1"/>
              </p:cNvSpPr>
              <p:nvPr/>
            </p:nvSpPr>
            <p:spPr bwMode="auto">
              <a:xfrm rot="-1820721">
                <a:off x="1487868" y="2544764"/>
                <a:ext cx="1855593" cy="1119525"/>
              </a:xfrm>
              <a:prstGeom prst="rect">
                <a:avLst/>
              </a:prstGeom>
            </p:spPr>
            <p:txBody>
              <a:bodyPr spcFirstLastPara="1" wrap="none" fromWordArt="1">
                <a:prstTxWarp prst="textArchUp">
                  <a:avLst>
                    <a:gd name="adj" fmla="val 12481036"/>
                  </a:avLst>
                </a:prstTxWarp>
              </a:bodyPr>
              <a:lstStyle/>
              <a:p>
                <a:pPr algn="ctr"/>
                <a:r>
                  <a:rPr lang="ru-RU" sz="800" kern="10">
                    <a:ln w="9525">
                      <a:noFill/>
                      <a:round/>
                      <a:headEnd/>
                      <a:tailEnd/>
                    </a:ln>
                    <a:latin typeface="Times New Roman"/>
                    <a:cs typeface="Times New Roman"/>
                  </a:rPr>
                  <a:t>Утверждение бюджета</a:t>
                </a:r>
              </a:p>
              <a:p>
                <a:pPr algn="ctr"/>
                <a:r>
                  <a:rPr lang="ru-RU" sz="800" kern="10">
                    <a:ln w="9525">
                      <a:noFill/>
                      <a:round/>
                      <a:headEnd/>
                      <a:tailEnd/>
                    </a:ln>
                    <a:latin typeface="Times New Roman"/>
                    <a:cs typeface="Times New Roman"/>
                  </a:rPr>
                  <a:t>очередного года</a:t>
                </a:r>
              </a:p>
            </p:txBody>
          </p:sp>
          <p:sp>
            <p:nvSpPr>
              <p:cNvPr id="3103" name="WordArt 1"/>
              <p:cNvSpPr>
                <a:spLocks noChangeArrowheads="1" noChangeShapeType="1" noTextEdit="1"/>
              </p:cNvSpPr>
              <p:nvPr/>
            </p:nvSpPr>
            <p:spPr bwMode="auto">
              <a:xfrm rot="258493">
                <a:off x="2304738" y="2941472"/>
                <a:ext cx="987942" cy="536437"/>
              </a:xfrm>
              <a:prstGeom prst="rect">
                <a:avLst/>
              </a:prstGeom>
            </p:spPr>
            <p:txBody>
              <a:bodyPr spcFirstLastPara="1" wrap="none" fromWordArt="1">
                <a:prstTxWarp prst="textArchUp">
                  <a:avLst>
                    <a:gd name="adj" fmla="val 11737708"/>
                  </a:avLst>
                </a:prstTxWarp>
              </a:bodyPr>
              <a:lstStyle/>
              <a:p>
                <a:r>
                  <a:rPr lang="ru-RU" sz="1000" kern="10">
                    <a:ln w="9525">
                      <a:noFill/>
                      <a:round/>
                      <a:headEnd/>
                      <a:tailEnd/>
                    </a:ln>
                    <a:latin typeface="Times New Roman"/>
                    <a:cs typeface="Times New Roman"/>
                  </a:rPr>
                  <a:t>Контроль</a:t>
                </a:r>
              </a:p>
            </p:txBody>
          </p:sp>
          <p:sp>
            <p:nvSpPr>
              <p:cNvPr id="62" name="Овал 61"/>
              <p:cNvSpPr/>
              <p:nvPr/>
            </p:nvSpPr>
            <p:spPr>
              <a:xfrm>
                <a:off x="2714612" y="3714752"/>
                <a:ext cx="142876" cy="142876"/>
              </a:xfrm>
              <a:prstGeom prst="ellipse">
                <a:avLst/>
              </a:prstGeom>
              <a:solidFill>
                <a:schemeClr val="accent4">
                  <a:lumMod val="50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3079" name="TextBox 3"/>
          <p:cNvSpPr txBox="1">
            <a:spLocks noChangeArrowheads="1"/>
          </p:cNvSpPr>
          <p:nvPr/>
        </p:nvSpPr>
        <p:spPr bwMode="auto">
          <a:xfrm>
            <a:off x="50969" y="1258822"/>
            <a:ext cx="387094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Представленный документ относится к этапу представления </a:t>
            </a:r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отчетности об исполнении бюджета ЗАТО Северск за 2019 год</a:t>
            </a:r>
          </a:p>
        </p:txBody>
      </p:sp>
      <p:sp>
        <p:nvSpPr>
          <p:cNvPr id="3080" name="TextBox 3"/>
          <p:cNvSpPr txBox="1">
            <a:spLocks noChangeArrowheads="1"/>
          </p:cNvSpPr>
          <p:nvPr/>
        </p:nvSpPr>
        <p:spPr bwMode="auto">
          <a:xfrm>
            <a:off x="88250" y="2447950"/>
            <a:ext cx="3430589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 официальном сайте Администрации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2019 году были размещены: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«Бюджет для граждан»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 проекту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на 2020 год и на плановый период 2021 и 2022 годов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«Бюджет для граждан»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на 2020 год и на плановый период 2021 и 2022 годов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«Бюджет для граждан»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 отчету об исполнении бюджета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 2018 год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Ежемесячные данные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 исполнении бюджета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года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9" name="Рисунок 28" descr="hand-gestures-vector-831639.jpg"/>
          <p:cNvPicPr>
            <a:picLocks noChangeAspect="1"/>
          </p:cNvPicPr>
          <p:nvPr/>
        </p:nvPicPr>
        <p:blipFill>
          <a:blip r:embed="rId11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l="26904" t="70833" r="44979" b="8333"/>
          <a:stretch>
            <a:fillRect/>
          </a:stretch>
        </p:blipFill>
        <p:spPr>
          <a:xfrm rot="16200000">
            <a:off x="467546" y="5425513"/>
            <a:ext cx="1008112" cy="720081"/>
          </a:xfrm>
          <a:prstGeom prst="rect">
            <a:avLst/>
          </a:prstGeom>
        </p:spPr>
      </p:pic>
      <p:sp>
        <p:nvSpPr>
          <p:cNvPr id="3084" name="Номер слайда 1"/>
          <p:cNvSpPr>
            <a:spLocks noGrp="1"/>
          </p:cNvSpPr>
          <p:nvPr>
            <p:ph type="sldNum" sz="quarter" idx="33"/>
          </p:nvPr>
        </p:nvSpPr>
        <p:spPr bwMode="auto">
          <a:xfrm>
            <a:off x="7016750" y="64595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ABCB3D5E-5033-443C-8621-9805F458A058}" type="slidenum">
              <a:rPr lang="ru-RU" smtClean="0">
                <a:solidFill>
                  <a:schemeClr val="tx1"/>
                </a:solidFill>
              </a:rPr>
              <a:pPr/>
              <a:t>9</a:t>
            </a:fld>
            <a:endParaRPr lang="ru-RU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esosedi.ru/fiber/124677/fit/1400x1000/kommunichsticheskiy_1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02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Прямоугольник 5"/>
          <p:cNvSpPr>
            <a:spLocks noChangeArrowheads="1"/>
          </p:cNvSpPr>
          <p:nvPr/>
        </p:nvSpPr>
        <p:spPr bwMode="auto">
          <a:xfrm>
            <a:off x="250825" y="188913"/>
            <a:ext cx="889317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5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ЗАТО Северск за 2019 </a:t>
            </a:r>
            <a:r>
              <a:rPr lang="ru-RU" sz="25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25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Box 49"/>
          <p:cNvSpPr txBox="1">
            <a:spLocks noChangeArrowheads="1"/>
          </p:cNvSpPr>
          <p:nvPr/>
        </p:nvSpPr>
        <p:spPr bwMode="auto">
          <a:xfrm>
            <a:off x="0" y="15875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Исполнение основных параметров бюджета ЗАТО Северск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691046214"/>
              </p:ext>
            </p:extLst>
          </p:nvPr>
        </p:nvGraphicFramePr>
        <p:xfrm>
          <a:off x="145298" y="113606"/>
          <a:ext cx="8998702" cy="4747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4036" name="Группа 24"/>
          <p:cNvGrpSpPr>
            <a:grpSpLocks/>
          </p:cNvGrpSpPr>
          <p:nvPr/>
        </p:nvGrpSpPr>
        <p:grpSpPr bwMode="auto">
          <a:xfrm>
            <a:off x="323850" y="4670425"/>
            <a:ext cx="8712200" cy="2160588"/>
            <a:chOff x="2068444" y="1081630"/>
            <a:chExt cx="5966049" cy="3561816"/>
          </a:xfrm>
        </p:grpSpPr>
        <p:sp>
          <p:nvSpPr>
            <p:cNvPr id="52" name="Скругленный прямоугольник 51"/>
            <p:cNvSpPr/>
            <p:nvPr/>
          </p:nvSpPr>
          <p:spPr>
            <a:xfrm rot="347141">
              <a:off x="5819915" y="1470456"/>
              <a:ext cx="2214578" cy="459646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3" name="Скругленный прямоугольник 52"/>
            <p:cNvSpPr/>
            <p:nvPr/>
          </p:nvSpPr>
          <p:spPr>
            <a:xfrm rot="347141">
              <a:off x="5599723" y="3458306"/>
              <a:ext cx="2214578" cy="517757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Скругленный прямоугольник 53"/>
            <p:cNvSpPr/>
            <p:nvPr/>
          </p:nvSpPr>
          <p:spPr>
            <a:xfrm rot="326765">
              <a:off x="5676565" y="2880550"/>
              <a:ext cx="2214578" cy="459795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" name="Скругленный прямоугольник 54"/>
            <p:cNvSpPr/>
            <p:nvPr/>
          </p:nvSpPr>
          <p:spPr>
            <a:xfrm rot="347141">
              <a:off x="5742509" y="2034736"/>
              <a:ext cx="2214578" cy="740269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6" name="Скругленный прямоугольник 55"/>
            <p:cNvSpPr/>
            <p:nvPr/>
          </p:nvSpPr>
          <p:spPr>
            <a:xfrm rot="347141">
              <a:off x="2260486" y="1081630"/>
              <a:ext cx="2214578" cy="617771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7" name="Равнобедренный треугольник 56"/>
            <p:cNvSpPr/>
            <p:nvPr/>
          </p:nvSpPr>
          <p:spPr>
            <a:xfrm>
              <a:off x="4643438" y="3929066"/>
              <a:ext cx="571504" cy="714380"/>
            </a:xfrm>
            <a:prstGeom prst="triangle">
              <a:avLst/>
            </a:prstGeom>
            <a:solidFill>
              <a:srgbClr val="969696"/>
            </a:solidFill>
            <a:ln>
              <a:solidFill>
                <a:schemeClr val="bg1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8" name="Скругленный прямоугольник 57"/>
            <p:cNvSpPr/>
            <p:nvPr/>
          </p:nvSpPr>
          <p:spPr>
            <a:xfrm rot="327963">
              <a:off x="2178865" y="1802212"/>
              <a:ext cx="2214578" cy="640018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9" name="Скругленный прямоугольник 58"/>
            <p:cNvSpPr/>
            <p:nvPr/>
          </p:nvSpPr>
          <p:spPr>
            <a:xfrm rot="345965">
              <a:off x="2097863" y="2555293"/>
              <a:ext cx="2214578" cy="631269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062" name="Прямоугольник 12"/>
            <p:cNvSpPr>
              <a:spLocks noChangeArrowheads="1"/>
            </p:cNvSpPr>
            <p:nvPr/>
          </p:nvSpPr>
          <p:spPr bwMode="auto">
            <a:xfrm rot="326787">
              <a:off x="2324689" y="1091398"/>
              <a:ext cx="200026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latin typeface="Times New Roman" pitchFamily="18" charset="0"/>
                  <a:cs typeface="Times New Roman" pitchFamily="18" charset="0"/>
                </a:rPr>
                <a:t>Налоговые платежи</a:t>
              </a:r>
            </a:p>
          </p:txBody>
        </p:sp>
        <p:sp>
          <p:nvSpPr>
            <p:cNvPr id="44063" name="Прямоугольник 13"/>
            <p:cNvSpPr>
              <a:spLocks noChangeArrowheads="1"/>
            </p:cNvSpPr>
            <p:nvPr/>
          </p:nvSpPr>
          <p:spPr bwMode="auto">
            <a:xfrm rot="401884">
              <a:off x="2143146" y="1868101"/>
              <a:ext cx="2286016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latin typeface="Times New Roman" pitchFamily="18" charset="0"/>
                  <a:cs typeface="Times New Roman" pitchFamily="18" charset="0"/>
                </a:rPr>
                <a:t>Неналоговые платежи</a:t>
              </a:r>
            </a:p>
          </p:txBody>
        </p:sp>
        <p:sp>
          <p:nvSpPr>
            <p:cNvPr id="44064" name="Прямоугольник 14"/>
            <p:cNvSpPr>
              <a:spLocks noChangeArrowheads="1"/>
            </p:cNvSpPr>
            <p:nvPr/>
          </p:nvSpPr>
          <p:spPr bwMode="auto">
            <a:xfrm rot="308375">
              <a:off x="2133581" y="2617235"/>
              <a:ext cx="2143140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latin typeface="Times New Roman" pitchFamily="18" charset="0"/>
                  <a:cs typeface="Times New Roman" pitchFamily="18" charset="0"/>
                </a:rPr>
                <a:t>Безвозмездные поступления</a:t>
              </a:r>
            </a:p>
          </p:txBody>
        </p:sp>
        <p:sp>
          <p:nvSpPr>
            <p:cNvPr id="44065" name="Прямоугольник 15"/>
            <p:cNvSpPr>
              <a:spLocks noChangeArrowheads="1"/>
            </p:cNvSpPr>
            <p:nvPr/>
          </p:nvSpPr>
          <p:spPr bwMode="auto">
            <a:xfrm rot="332112">
              <a:off x="6551241" y="1440272"/>
              <a:ext cx="844985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Образование</a:t>
              </a:r>
            </a:p>
          </p:txBody>
        </p:sp>
        <p:sp>
          <p:nvSpPr>
            <p:cNvPr id="44066" name="Прямоугольник 16"/>
            <p:cNvSpPr>
              <a:spLocks noChangeArrowheads="1"/>
            </p:cNvSpPr>
            <p:nvPr/>
          </p:nvSpPr>
          <p:spPr bwMode="auto">
            <a:xfrm rot="349728">
              <a:off x="6412325" y="2833072"/>
              <a:ext cx="649677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Культура</a:t>
              </a:r>
            </a:p>
          </p:txBody>
        </p:sp>
        <p:sp>
          <p:nvSpPr>
            <p:cNvPr id="44067" name="Прямоугольник 17"/>
            <p:cNvSpPr>
              <a:spLocks noChangeArrowheads="1"/>
            </p:cNvSpPr>
            <p:nvPr/>
          </p:nvSpPr>
          <p:spPr bwMode="auto">
            <a:xfrm rot="343575">
              <a:off x="5773175" y="2187754"/>
              <a:ext cx="216808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Жилищно-коммунальное хозяйство</a:t>
              </a:r>
            </a:p>
          </p:txBody>
        </p:sp>
        <p:sp>
          <p:nvSpPr>
            <p:cNvPr id="44068" name="Прямоугольник 18"/>
            <p:cNvSpPr>
              <a:spLocks noChangeArrowheads="1"/>
            </p:cNvSpPr>
            <p:nvPr/>
          </p:nvSpPr>
          <p:spPr bwMode="auto">
            <a:xfrm rot="345785">
              <a:off x="5670966" y="3516268"/>
              <a:ext cx="200026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Иные направления</a:t>
              </a:r>
            </a:p>
          </p:txBody>
        </p:sp>
        <p:sp>
          <p:nvSpPr>
            <p:cNvPr id="67" name="Скругленный прямоугольник 66"/>
            <p:cNvSpPr/>
            <p:nvPr/>
          </p:nvSpPr>
          <p:spPr>
            <a:xfrm rot="313199">
              <a:off x="2068444" y="3714070"/>
              <a:ext cx="5730335" cy="190311"/>
            </a:xfrm>
            <a:prstGeom prst="roundRect">
              <a:avLst/>
            </a:prstGeom>
            <a:solidFill>
              <a:srgbClr val="969696"/>
            </a:solidFill>
            <a:ln>
              <a:solidFill>
                <a:schemeClr val="bg1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4037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D97F5A6-D9AC-4A77-BD0F-B9CDA4A80E12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Рисунок 1"/>
          <p:cNvPicPr>
            <a:picLocks noChangeAspect="1"/>
          </p:cNvPicPr>
          <p:nvPr/>
        </p:nvPicPr>
        <p:blipFill>
          <a:blip r:embed="rId2" cstate="print"/>
          <a:srcRect l="10756"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Прямоугольник 3"/>
          <p:cNvSpPr>
            <a:spLocks noChangeArrowheads="1"/>
          </p:cNvSpPr>
          <p:nvPr/>
        </p:nvSpPr>
        <p:spPr bwMode="auto">
          <a:xfrm>
            <a:off x="2357438" y="0"/>
            <a:ext cx="678656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Доходы бюджета ЗАТО Северск </a:t>
            </a:r>
            <a:endParaRPr lang="en-US" sz="2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Box 49"/>
          <p:cNvSpPr txBox="1">
            <a:spLocks noChangeArrowheads="1"/>
          </p:cNvSpPr>
          <p:nvPr/>
        </p:nvSpPr>
        <p:spPr bwMode="auto">
          <a:xfrm>
            <a:off x="4716016" y="849888"/>
            <a:ext cx="39604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Структура доходов бюджета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2832645"/>
              </p:ext>
            </p:extLst>
          </p:nvPr>
        </p:nvGraphicFramePr>
        <p:xfrm>
          <a:off x="251521" y="4660162"/>
          <a:ext cx="5111820" cy="1925126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279565"/>
                <a:gridCol w="828944"/>
                <a:gridCol w="867350"/>
                <a:gridCol w="1135961"/>
              </a:tblGrid>
              <a:tr h="656353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г., 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г.,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962,8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970,5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7,7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</a:tr>
              <a:tr h="352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150,8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160,6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9,8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3 417,7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3 405,4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-12,3</a:t>
                      </a:r>
                    </a:p>
                  </a:txBody>
                  <a:tcPr marL="91439" marR="91439" marT="45735" marB="45735" anchor="ctr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4 531,3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4 536,5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5,2</a:t>
                      </a:r>
                    </a:p>
                  </a:txBody>
                  <a:tcPr marL="91439" marR="91439" marT="45735" marB="45735" anchor="ctr"/>
                </a:tc>
              </a:tr>
            </a:tbl>
          </a:graphicData>
        </a:graphic>
      </p:graphicFrame>
      <p:sp>
        <p:nvSpPr>
          <p:cNvPr id="46108" name="TextBox 11"/>
          <p:cNvSpPr txBox="1">
            <a:spLocks noChangeArrowheads="1"/>
          </p:cNvSpPr>
          <p:nvPr/>
        </p:nvSpPr>
        <p:spPr bwMode="auto">
          <a:xfrm>
            <a:off x="4684687" y="2504417"/>
            <a:ext cx="1357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</a:p>
        </p:txBody>
      </p:sp>
      <p:sp>
        <p:nvSpPr>
          <p:cNvPr id="46109" name="TextBox 12"/>
          <p:cNvSpPr txBox="1">
            <a:spLocks noChangeArrowheads="1"/>
          </p:cNvSpPr>
          <p:nvPr/>
        </p:nvSpPr>
        <p:spPr bwMode="auto">
          <a:xfrm>
            <a:off x="7651688" y="2533483"/>
            <a:ext cx="1357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</a:p>
        </p:txBody>
      </p:sp>
      <p:sp>
        <p:nvSpPr>
          <p:cNvPr id="46110" name="TextBox 13"/>
          <p:cNvSpPr txBox="1">
            <a:spLocks noChangeArrowheads="1"/>
          </p:cNvSpPr>
          <p:nvPr/>
        </p:nvSpPr>
        <p:spPr bwMode="auto">
          <a:xfrm>
            <a:off x="6083688" y="1268844"/>
            <a:ext cx="1500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</a:t>
            </a:r>
          </a:p>
        </p:txBody>
      </p:sp>
      <p:grpSp>
        <p:nvGrpSpPr>
          <p:cNvPr id="46111" name="Группа 27"/>
          <p:cNvGrpSpPr>
            <a:grpSpLocks/>
          </p:cNvGrpSpPr>
          <p:nvPr/>
        </p:nvGrpSpPr>
        <p:grpSpPr bwMode="auto">
          <a:xfrm>
            <a:off x="5814419" y="3212976"/>
            <a:ext cx="1857375" cy="3214687"/>
            <a:chOff x="1071538" y="3643314"/>
            <a:chExt cx="1565858" cy="3214686"/>
          </a:xfrm>
        </p:grpSpPr>
        <p:pic>
          <p:nvPicPr>
            <p:cNvPr id="46124" name="Рисунок 25" descr="money-jar-vector-1533336.jpg"/>
            <p:cNvPicPr>
              <a:picLocks noChangeAspect="1"/>
            </p:cNvPicPr>
            <p:nvPr/>
          </p:nvPicPr>
          <p:blipFill>
            <a:blip r:embed="rId3" cstate="print"/>
            <a:srcRect b="8333"/>
            <a:stretch>
              <a:fillRect/>
            </a:stretch>
          </p:blipFill>
          <p:spPr bwMode="auto">
            <a:xfrm>
              <a:off x="1071538" y="4643422"/>
              <a:ext cx="1565858" cy="22145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125" name="Рисунок 26" descr="infographic-elements-pack_6628-4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14414" y="3643314"/>
              <a:ext cx="1357322" cy="11177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6112" name="Прямоугольник 11"/>
          <p:cNvSpPr>
            <a:spLocks noChangeArrowheads="1"/>
          </p:cNvSpPr>
          <p:nvPr/>
        </p:nvSpPr>
        <p:spPr bwMode="auto">
          <a:xfrm>
            <a:off x="4540026" y="3028292"/>
            <a:ext cx="1584307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доходы от предусмотренных законодательством РФ о налогах и сборах, а также пеней и штрафов по ним</a:t>
            </a:r>
          </a:p>
        </p:txBody>
      </p:sp>
      <p:sp>
        <p:nvSpPr>
          <p:cNvPr id="46113" name="Прямоугольник 12"/>
          <p:cNvSpPr>
            <a:spLocks noChangeArrowheads="1"/>
          </p:cNvSpPr>
          <p:nvPr/>
        </p:nvSpPr>
        <p:spPr bwMode="auto">
          <a:xfrm>
            <a:off x="7560072" y="3094426"/>
            <a:ext cx="1571313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доходы от использования и продажи имущества, находящегося в муниципальной собственности, от применения мер гражданско-правовой, административной ответственности, плата за негативное воздействие на окружающую среду и др.</a:t>
            </a:r>
          </a:p>
        </p:txBody>
      </p:sp>
      <p:sp>
        <p:nvSpPr>
          <p:cNvPr id="46114" name="Прямоугольник 13"/>
          <p:cNvSpPr>
            <a:spLocks noChangeArrowheads="1"/>
          </p:cNvSpPr>
          <p:nvPr/>
        </p:nvSpPr>
        <p:spPr bwMode="auto">
          <a:xfrm>
            <a:off x="5363343" y="1815184"/>
            <a:ext cx="3313113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поступления из бюджетов других уровней и от физических и (или) юридических лиц</a:t>
            </a:r>
          </a:p>
        </p:txBody>
      </p:sp>
      <p:sp>
        <p:nvSpPr>
          <p:cNvPr id="46115" name="TextBox 49"/>
          <p:cNvSpPr txBox="1">
            <a:spLocks noChangeArrowheads="1"/>
          </p:cNvSpPr>
          <p:nvPr/>
        </p:nvSpPr>
        <p:spPr bwMode="auto">
          <a:xfrm>
            <a:off x="87638" y="1619190"/>
            <a:ext cx="430688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Все средства,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поступившие в 2019 году </a:t>
            </a:r>
          </a:p>
          <a:p>
            <a:pPr algn="ctr" eaLnBrk="1" hangingPunct="1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бюджет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ЗАТО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Северск, зачислялись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16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на единый счет бюджета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, открытый в Управлении Федерального казначейства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по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Томской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/>
          </a:blip>
          <a:srcRect t="9052" b="19550"/>
          <a:stretch/>
        </p:blipFill>
        <p:spPr>
          <a:xfrm>
            <a:off x="1360560" y="2940051"/>
            <a:ext cx="2145762" cy="1532053"/>
          </a:xfrm>
          <a:prstGeom prst="rect">
            <a:avLst/>
          </a:prstGeom>
        </p:spPr>
      </p:pic>
      <p:sp>
        <p:nvSpPr>
          <p:cNvPr id="9" name="Стрелка углом вверх 8"/>
          <p:cNvSpPr/>
          <p:nvPr/>
        </p:nvSpPr>
        <p:spPr>
          <a:xfrm rot="5400000">
            <a:off x="-8470" y="3265408"/>
            <a:ext cx="1573705" cy="839687"/>
          </a:xfrm>
          <a:prstGeom prst="bentUp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/>
          </a:p>
        </p:txBody>
      </p:sp>
      <p:sp>
        <p:nvSpPr>
          <p:cNvPr id="46120" name="TextBox 3"/>
          <p:cNvSpPr txBox="1">
            <a:spLocks noChangeArrowheads="1"/>
          </p:cNvSpPr>
          <p:nvPr/>
        </p:nvSpPr>
        <p:spPr bwMode="auto">
          <a:xfrm>
            <a:off x="362255" y="836613"/>
            <a:ext cx="3406799" cy="584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Сколько доходов поступило </a:t>
            </a:r>
          </a:p>
          <a:p>
            <a:pPr algn="ctr" eaLnBrk="1" hangingPunct="1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2019 году? </a:t>
            </a:r>
          </a:p>
        </p:txBody>
      </p:sp>
      <p:pic>
        <p:nvPicPr>
          <p:cNvPr id="46121" name="Рисунок 22"/>
          <p:cNvPicPr>
            <a:picLocks noChangeAspect="1"/>
          </p:cNvPicPr>
          <p:nvPr/>
        </p:nvPicPr>
        <p:blipFill>
          <a:blip r:embed="rId6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23850" y="0"/>
            <a:ext cx="773113" cy="83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122" name="Рисунок 2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17065" y="418306"/>
            <a:ext cx="1184275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123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8652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C7945A5-221E-433B-BBCE-399D7402D62B}" type="slidenum">
              <a:rPr lang="ru-RU" smtClean="0"/>
              <a:pPr/>
              <a:t>13</a:t>
            </a:fld>
            <a:endParaRPr lang="ru-RU" smtClean="0"/>
          </a:p>
        </p:txBody>
      </p:sp>
      <p:sp>
        <p:nvSpPr>
          <p:cNvPr id="2" name="Стрелка вправо 1"/>
          <p:cNvSpPr/>
          <p:nvPr/>
        </p:nvSpPr>
        <p:spPr>
          <a:xfrm rot="5400000">
            <a:off x="6575644" y="2309731"/>
            <a:ext cx="516275" cy="488969"/>
          </a:xfrm>
          <a:prstGeom prst="rightArrow">
            <a:avLst>
              <a:gd name="adj1" fmla="val 46297"/>
              <a:gd name="adj2" fmla="val 50000"/>
            </a:avLst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 rot="1854726">
            <a:off x="5924718" y="2653915"/>
            <a:ext cx="516275" cy="488969"/>
          </a:xfrm>
          <a:prstGeom prst="rightArrow">
            <a:avLst/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8975204">
            <a:off x="7159610" y="2667587"/>
            <a:ext cx="516275" cy="488969"/>
          </a:xfrm>
          <a:prstGeom prst="rightArrow">
            <a:avLst/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6911975" y="981075"/>
            <a:ext cx="2160588" cy="1139825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налоги зачислялись в бюджет ЗАТО Северск в 2019 г.?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638925" y="2182813"/>
            <a:ext cx="2484438" cy="739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сумма налоговых доходов составила </a:t>
            </a:r>
          </a:p>
          <a:p>
            <a:pPr algn="ctr" eaLnBrk="1" hangingPunct="1"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970,5 млн.руб.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38925" y="3311525"/>
            <a:ext cx="2433638" cy="738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налоговых доходов в общем объеме доходов составила </a:t>
            </a: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21%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2449035"/>
              </p:ext>
            </p:extLst>
          </p:nvPr>
        </p:nvGraphicFramePr>
        <p:xfrm>
          <a:off x="179512" y="145064"/>
          <a:ext cx="6578601" cy="3860287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376835"/>
                <a:gridCol w="1609478"/>
                <a:gridCol w="792088"/>
                <a:gridCol w="792088"/>
                <a:gridCol w="1008112"/>
              </a:tblGrid>
              <a:tr h="396226"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Налоги,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поступающие в бюджет ЗАТО Северск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Кто платит?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Поступления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года, млн. руб.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Comic Sans MS" pitchFamily="66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  <a:r>
                        <a:rPr lang="ru-RU" sz="1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438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8342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Налоговый агент                    за физические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694,6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704,4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9,8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4715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налог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и юридические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109,2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-0,8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10967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имущество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физических лиц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-2,0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88032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налог на вмененный доход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взимаемый по упрощенной системе налогообложения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43832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сельскохозяйственный налог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43832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Патент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96040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Госпошлина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и юридические лица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13,6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548632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Акцизы (на дизельное топливо, моторные масла, автомобильный и прямогонный бензин)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Юридические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8,9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8,9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84213" y="4160838"/>
            <a:ext cx="3600450" cy="3397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1600" b="1" dirty="0" err="1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Справочно</a:t>
            </a:r>
            <a:r>
              <a:rPr lang="ru-RU" sz="16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098387945"/>
              </p:ext>
            </p:extLst>
          </p:nvPr>
        </p:nvGraphicFramePr>
        <p:xfrm>
          <a:off x="179512" y="4522993"/>
          <a:ext cx="8784977" cy="2301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7170" name="Рисунок 8"/>
          <p:cNvPicPr>
            <a:picLocks noChangeAspect="1"/>
          </p:cNvPicPr>
          <p:nvPr/>
        </p:nvPicPr>
        <p:blipFill>
          <a:blip r:embed="rId8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8172450" y="80963"/>
            <a:ext cx="900113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and-gestures-vector-831639.jpg"/>
          <p:cNvPicPr>
            <a:picLocks noChangeAspect="1"/>
          </p:cNvPicPr>
          <p:nvPr/>
        </p:nvPicPr>
        <p:blipFill>
          <a:blip r:embed="rId9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l="26904" t="70833" r="44979" b="8333"/>
          <a:stretch>
            <a:fillRect/>
          </a:stretch>
        </p:blipFill>
        <p:spPr>
          <a:xfrm rot="16200000">
            <a:off x="231032" y="4076077"/>
            <a:ext cx="495083" cy="35363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tretch>
            <a:fillRect/>
          </a:stretch>
        </p:blipFill>
        <p:spPr>
          <a:xfrm>
            <a:off x="7596336" y="2852936"/>
            <a:ext cx="487140" cy="487140"/>
          </a:xfrm>
          <a:prstGeom prst="rect">
            <a:avLst/>
          </a:prstGeom>
        </p:spPr>
      </p:pic>
      <p:sp>
        <p:nvSpPr>
          <p:cNvPr id="47173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595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B10B839-9563-455B-BD5B-68917257D077}" type="slidenum">
              <a:rPr lang="ru-RU" smtClean="0"/>
              <a:pPr/>
              <a:t>14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0349571"/>
              </p:ext>
            </p:extLst>
          </p:nvPr>
        </p:nvGraphicFramePr>
        <p:xfrm>
          <a:off x="74613" y="717550"/>
          <a:ext cx="8929687" cy="2286288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5760706"/>
                <a:gridCol w="1152230"/>
                <a:gridCol w="936187"/>
                <a:gridCol w="1080564"/>
              </a:tblGrid>
              <a:tr h="274361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Виды неналоговых платежей,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поступившие в 2019 году в бюджет ЗАТО Северск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Поступления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года,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Comic Sans MS" pitchFamily="66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муниципального имущества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муниципального имущества</a:t>
                      </a: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45727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применения мер гражданско-правовой, административной ответственности (штрафы)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виды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627313" y="133350"/>
            <a:ext cx="3238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Wingdings" pitchFamily="2" charset="2"/>
              <a:buChar char="v"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Общая сумма неналоговых доходов </a:t>
            </a:r>
            <a:r>
              <a:rPr lang="ru-RU" sz="1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составила </a:t>
            </a:r>
            <a:r>
              <a:rPr lang="ru-RU" sz="1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160,6 млн.руб.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15013" y="130175"/>
            <a:ext cx="31670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Wingdings" pitchFamily="2" charset="2"/>
              <a:buChar char="v"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Доля неналоговых доходов в общем объеме доходов составила </a:t>
            </a:r>
            <a:r>
              <a:rPr lang="ru-RU" sz="1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4%</a:t>
            </a:r>
          </a:p>
        </p:txBody>
      </p:sp>
      <p:graphicFrame>
        <p:nvGraphicFramePr>
          <p:cNvPr id="4098" name="Диаграмма 266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3207807"/>
              </p:ext>
            </p:extLst>
          </p:nvPr>
        </p:nvGraphicFramePr>
        <p:xfrm>
          <a:off x="1692275" y="3360738"/>
          <a:ext cx="5541963" cy="359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4" name="Лист" r:id="rId4" imgW="5553123" imgH="3600450" progId="Excel.Sheet.8">
                  <p:embed/>
                </p:oleObj>
              </mc:Choice>
              <mc:Fallback>
                <p:oleObj name="Лист" r:id="rId4" imgW="5553123" imgH="3600450" progId="Excel.Sheet.8">
                  <p:embed/>
                  <p:pic>
                    <p:nvPicPr>
                      <p:cNvPr id="0" name="Диаграмма 26623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2275" y="3360738"/>
                        <a:ext cx="5541963" cy="3594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36" name="TextBox 35"/>
          <p:cNvSpPr txBox="1">
            <a:spLocks noChangeArrowheads="1"/>
          </p:cNvSpPr>
          <p:nvPr/>
        </p:nvSpPr>
        <p:spPr bwMode="auto">
          <a:xfrm>
            <a:off x="3713664" y="3101767"/>
            <a:ext cx="38164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Наиболее крупные реализованные в 2019 году объекты муниципальной собственности</a:t>
            </a:r>
          </a:p>
        </p:txBody>
      </p:sp>
      <p:pic>
        <p:nvPicPr>
          <p:cNvPr id="4137" name="Рисунок 11"/>
          <p:cNvPicPr>
            <a:picLocks noChangeAspect="1"/>
          </p:cNvPicPr>
          <p:nvPr/>
        </p:nvPicPr>
        <p:blipFill>
          <a:blip r:embed="rId6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1913" y="23813"/>
            <a:ext cx="628650" cy="68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681038" y="46038"/>
            <a:ext cx="1666875" cy="665162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 </a:t>
            </a:r>
          </a:p>
        </p:txBody>
      </p:sp>
      <p:sp>
        <p:nvSpPr>
          <p:cNvPr id="413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5638" y="648970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EF89EE3-BA6F-4DAF-94DB-E17914F1A638}" type="slidenum">
              <a:rPr lang="ru-RU" smtClean="0"/>
              <a:pPr/>
              <a:t>15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338560270"/>
              </p:ext>
            </p:extLst>
          </p:nvPr>
        </p:nvGraphicFramePr>
        <p:xfrm>
          <a:off x="358437" y="3140968"/>
          <a:ext cx="8792751" cy="3869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333375" y="1268413"/>
            <a:ext cx="2222500" cy="1655762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организации обеспечивали бОльшую часть налоговых и неналоговых поступлений в бюджет в 2019 году?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8703748"/>
              </p:ext>
            </p:extLst>
          </p:nvPr>
        </p:nvGraphicFramePr>
        <p:xfrm>
          <a:off x="2843808" y="260648"/>
          <a:ext cx="6013450" cy="2782759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551524"/>
                <a:gridCol w="1701016"/>
                <a:gridCol w="1760910"/>
              </a:tblGrid>
              <a:tr h="82323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Плательщики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поступлений в сумме налоговых и неналоговых доходов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поступлений в общей сумме доходов бюджета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45718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АО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«СХК» и организации «</a:t>
                      </a:r>
                      <a:r>
                        <a:rPr lang="ru-RU" sz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Росатома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4,7%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45732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Бюджетные организации всех форм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собственности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10,1%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45732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Малое и среднее предпринимательство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5,3%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27437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организации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3,8%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31331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лица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</a:tbl>
          </a:graphicData>
        </a:graphic>
      </p:graphicFrame>
      <p:pic>
        <p:nvPicPr>
          <p:cNvPr id="48157" name="Рисунок 7"/>
          <p:cNvPicPr>
            <a:picLocks noChangeAspect="1"/>
          </p:cNvPicPr>
          <p:nvPr/>
        </p:nvPicPr>
        <p:blipFill>
          <a:blip r:embed="rId8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33375" y="115888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5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4CC4CEC-7F5A-4A7A-AC2C-7E495C48E316}" type="slidenum">
              <a:rPr lang="ru-RU" smtClean="0"/>
              <a:pPr/>
              <a:t>16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1370577" y="381623"/>
            <a:ext cx="6805069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межбюджетных трансфертов (МБТ),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поступивших в 2019 году 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9155" name="Группа 51"/>
          <p:cNvGrpSpPr>
            <a:grpSpLocks/>
          </p:cNvGrpSpPr>
          <p:nvPr/>
        </p:nvGrpSpPr>
        <p:grpSpPr bwMode="auto">
          <a:xfrm>
            <a:off x="95250" y="1755910"/>
            <a:ext cx="9048750" cy="4357688"/>
            <a:chOff x="142844" y="1142984"/>
            <a:chExt cx="9048781" cy="4357718"/>
          </a:xfrm>
        </p:grpSpPr>
        <p:graphicFrame>
          <p:nvGraphicFramePr>
            <p:cNvPr id="24" name="Схема 23"/>
            <p:cNvGraphicFramePr/>
            <p:nvPr>
              <p:extLst>
                <p:ext uri="{D42A27DB-BD31-4B8C-83A1-F6EECF244321}">
                  <p14:modId xmlns:p14="http://schemas.microsoft.com/office/powerpoint/2010/main" val="1122528886"/>
                </p:ext>
              </p:extLst>
            </p:nvPr>
          </p:nvGraphicFramePr>
          <p:xfrm>
            <a:off x="142844" y="1142984"/>
            <a:ext cx="8721044" cy="435771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cxnSp>
          <p:nvCxnSpPr>
            <p:cNvPr id="43" name="Прямая со стрелкой 42"/>
            <p:cNvCxnSpPr/>
            <p:nvPr/>
          </p:nvCxnSpPr>
          <p:spPr>
            <a:xfrm rot="16200000" flipH="1">
              <a:off x="7181839" y="3081335"/>
              <a:ext cx="2868632" cy="27781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 стрелкой 44"/>
            <p:cNvCxnSpPr/>
            <p:nvPr/>
          </p:nvCxnSpPr>
          <p:spPr>
            <a:xfrm rot="16200000" flipH="1">
              <a:off x="7601735" y="2661439"/>
              <a:ext cx="1820875" cy="6985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Овал 25"/>
            <p:cNvSpPr/>
            <p:nvPr/>
          </p:nvSpPr>
          <p:spPr>
            <a:xfrm>
              <a:off x="8196289" y="3606042"/>
              <a:ext cx="700126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66" name="TextBox 29"/>
            <p:cNvSpPr txBox="1">
              <a:spLocks noChangeArrowheads="1"/>
            </p:cNvSpPr>
            <p:nvPr/>
          </p:nvSpPr>
          <p:spPr bwMode="auto">
            <a:xfrm>
              <a:off x="8196288" y="3786190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>
                  <a:latin typeface="Times New Roman" pitchFamily="18" charset="0"/>
                  <a:cs typeface="Times New Roman" pitchFamily="18" charset="0"/>
                </a:rPr>
                <a:t>18%</a:t>
              </a:r>
            </a:p>
          </p:txBody>
        </p:sp>
        <p:sp>
          <p:nvSpPr>
            <p:cNvPr id="32" name="Овал 31"/>
            <p:cNvSpPr/>
            <p:nvPr/>
          </p:nvSpPr>
          <p:spPr>
            <a:xfrm>
              <a:off x="8405839" y="4654421"/>
              <a:ext cx="697913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0" name="TextBox 30"/>
            <p:cNvSpPr txBox="1">
              <a:spLocks noChangeArrowheads="1"/>
            </p:cNvSpPr>
            <p:nvPr/>
          </p:nvSpPr>
          <p:spPr bwMode="auto">
            <a:xfrm>
              <a:off x="8417981" y="4837436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>
                  <a:latin typeface="Times New Roman" pitchFamily="18" charset="0"/>
                  <a:cs typeface="Times New Roman" pitchFamily="18" charset="0"/>
                </a:rPr>
                <a:t>8%</a:t>
              </a:r>
            </a:p>
          </p:txBody>
        </p:sp>
        <p:sp>
          <p:nvSpPr>
            <p:cNvPr id="33" name="Овал 32"/>
            <p:cNvSpPr/>
            <p:nvPr/>
          </p:nvSpPr>
          <p:spPr>
            <a:xfrm>
              <a:off x="8358214" y="2469246"/>
              <a:ext cx="697913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4" name="TextBox 28"/>
            <p:cNvSpPr txBox="1">
              <a:spLocks noChangeArrowheads="1"/>
            </p:cNvSpPr>
            <p:nvPr/>
          </p:nvSpPr>
          <p:spPr bwMode="auto">
            <a:xfrm>
              <a:off x="8370356" y="2643182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>
                  <a:latin typeface="Times New Roman" pitchFamily="18" charset="0"/>
                  <a:cs typeface="Times New Roman" pitchFamily="18" charset="0"/>
                </a:rPr>
                <a:t>38%</a:t>
              </a:r>
            </a:p>
          </p:txBody>
        </p:sp>
        <p:sp>
          <p:nvSpPr>
            <p:cNvPr id="34" name="Овал 33"/>
            <p:cNvSpPr/>
            <p:nvPr/>
          </p:nvSpPr>
          <p:spPr>
            <a:xfrm>
              <a:off x="7277912" y="1333124"/>
              <a:ext cx="666258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8" name="TextBox 27"/>
            <p:cNvSpPr txBox="1">
              <a:spLocks noChangeArrowheads="1"/>
            </p:cNvSpPr>
            <p:nvPr/>
          </p:nvSpPr>
          <p:spPr bwMode="auto">
            <a:xfrm>
              <a:off x="7218086" y="1495411"/>
              <a:ext cx="785911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ru-RU" sz="1600" b="1" dirty="0">
                  <a:latin typeface="Times New Roman" pitchFamily="18" charset="0"/>
                  <a:cs typeface="Times New Roman" pitchFamily="18" charset="0"/>
                </a:rPr>
                <a:t>36%</a:t>
              </a:r>
            </a:p>
          </p:txBody>
        </p:sp>
        <p:cxnSp>
          <p:nvCxnSpPr>
            <p:cNvPr id="39" name="Прямая со стрелкой 38"/>
            <p:cNvCxnSpPr>
              <a:endCxn id="49178" idx="3"/>
            </p:cNvCxnSpPr>
            <p:nvPr/>
          </p:nvCxnSpPr>
          <p:spPr>
            <a:xfrm flipH="1" flipV="1">
              <a:off x="8003997" y="1664690"/>
              <a:ext cx="473252" cy="12123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41" name="Прямая со стрелкой 40"/>
            <p:cNvCxnSpPr/>
            <p:nvPr/>
          </p:nvCxnSpPr>
          <p:spPr>
            <a:xfrm rot="16200000" flipH="1">
              <a:off x="8262934" y="2000240"/>
              <a:ext cx="642941" cy="21431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4915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39E930A2-F529-4281-8129-230CF999CE8B}" type="slidenum">
              <a:rPr lang="ru-RU" smtClean="0"/>
              <a:pPr/>
              <a:t>17</a:t>
            </a:fld>
            <a:endParaRPr lang="ru-RU" smtClean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2987792"/>
              </p:ext>
            </p:extLst>
          </p:nvPr>
        </p:nvGraphicFramePr>
        <p:xfrm>
          <a:off x="-138966" y="101415"/>
          <a:ext cx="8991600" cy="366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0" name="Лист" r:id="rId4" imgW="9001100" imgH="3667140" progId="Excel.Sheet.8">
                  <p:embed/>
                </p:oleObj>
              </mc:Choice>
              <mc:Fallback>
                <p:oleObj name="Лист" r:id="rId4" imgW="9001100" imgH="3667140" progId="Excel.Sheet.8">
                  <p:embed/>
                  <p:pic>
                    <p:nvPicPr>
                      <p:cNvPr id="0" name="Диаграмма 21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38966" y="101415"/>
                        <a:ext cx="8991600" cy="3663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68061417"/>
              </p:ext>
            </p:extLst>
          </p:nvPr>
        </p:nvGraphicFramePr>
        <p:xfrm>
          <a:off x="4631389" y="3312891"/>
          <a:ext cx="4512611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323041" y="2707096"/>
            <a:ext cx="85725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7865028"/>
              </p:ext>
            </p:extLst>
          </p:nvPr>
        </p:nvGraphicFramePr>
        <p:xfrm>
          <a:off x="251520" y="3810095"/>
          <a:ext cx="3997325" cy="2786082"/>
        </p:xfrm>
        <a:graphic>
          <a:graphicData uri="http://schemas.openxmlformats.org/drawingml/2006/table">
            <a:tbl>
              <a:tblPr firstRow="1" lastRow="1" bandRow="1">
                <a:tableStyleId>{D27102A9-8310-4765-A935-A1911B00CA55}</a:tableStyleId>
              </a:tblPr>
              <a:tblGrid>
                <a:gridCol w="1333264"/>
                <a:gridCol w="864020"/>
                <a:gridCol w="936022"/>
                <a:gridCol w="864019"/>
              </a:tblGrid>
              <a:tr h="5365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2019,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2019,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Откло-</a:t>
                      </a:r>
                    </a:p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нение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1 227,0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1 227,0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604,1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597,8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1 306,2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1 300,2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МБТ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288,5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288,5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МБТ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-8,1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-8,1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5365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</a:t>
                      </a:r>
                    </a:p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3 417,7</a:t>
                      </a:r>
                    </a:p>
                  </a:txBody>
                  <a:tcPr marL="91432" marR="91432" marT="45715" marB="45715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3 405,4</a:t>
                      </a: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-12,3</a:t>
                      </a:r>
                    </a:p>
                  </a:txBody>
                  <a:tcPr marL="91432" marR="91432" marT="45715" marB="45715"/>
                </a:tc>
              </a:tr>
            </a:tbl>
          </a:graphicData>
        </a:graphic>
      </p:graphicFrame>
      <p:sp>
        <p:nvSpPr>
          <p:cNvPr id="18" name="Скругленный прямоугольник 16"/>
          <p:cNvSpPr>
            <a:spLocks noChangeArrowheads="1"/>
          </p:cNvSpPr>
          <p:nvPr/>
        </p:nvSpPr>
        <p:spPr bwMode="auto">
          <a:xfrm>
            <a:off x="7087445" y="1034518"/>
            <a:ext cx="1925990" cy="714351"/>
          </a:xfrm>
          <a:prstGeom prst="roundRect">
            <a:avLst>
              <a:gd name="adj" fmla="val 0"/>
            </a:avLst>
          </a:prstGeom>
          <a:noFill/>
          <a:ln w="15875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каких суммах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поступили средства МБТ в 2019 году?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70000" y="258763"/>
            <a:ext cx="1401763" cy="368300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</a:t>
            </a:r>
          </a:p>
        </p:txBody>
      </p:sp>
      <p:sp>
        <p:nvSpPr>
          <p:cNvPr id="5156" name="TextBox 19"/>
          <p:cNvSpPr txBox="1">
            <a:spLocks noChangeArrowheads="1"/>
          </p:cNvSpPr>
          <p:nvPr/>
        </p:nvSpPr>
        <p:spPr bwMode="auto">
          <a:xfrm>
            <a:off x="2708275" y="307975"/>
            <a:ext cx="1401763" cy="368300"/>
          </a:xfrm>
          <a:prstGeom prst="rect">
            <a:avLst/>
          </a:prstGeom>
          <a:noFill/>
          <a:ln w="38100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>
                <a:latin typeface="Times New Roman" pitchFamily="18" charset="0"/>
                <a:cs typeface="Times New Roman" pitchFamily="18" charset="0"/>
              </a:rPr>
              <a:t>субвенции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52900" y="427038"/>
            <a:ext cx="1401763" cy="369887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97525" y="531813"/>
            <a:ext cx="1401763" cy="369887"/>
          </a:xfrm>
          <a:prstGeom prst="rect">
            <a:avLst/>
          </a:prstGeom>
          <a:noFill/>
          <a:ln w="38100">
            <a:solidFill>
              <a:schemeClr val="bg1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МБТ</a:t>
            </a:r>
          </a:p>
        </p:txBody>
      </p:sp>
      <p:grpSp>
        <p:nvGrpSpPr>
          <p:cNvPr id="5160" name="Группа 30"/>
          <p:cNvGrpSpPr>
            <a:grpSpLocks/>
          </p:cNvGrpSpPr>
          <p:nvPr/>
        </p:nvGrpSpPr>
        <p:grpSpPr bwMode="auto">
          <a:xfrm>
            <a:off x="5436096" y="4065062"/>
            <a:ext cx="611188" cy="649287"/>
            <a:chOff x="4584880" y="5653010"/>
            <a:chExt cx="611560" cy="576064"/>
          </a:xfrm>
        </p:grpSpPr>
        <p:sp>
          <p:nvSpPr>
            <p:cNvPr id="32" name="Овал 31"/>
            <p:cNvSpPr/>
            <p:nvPr/>
          </p:nvSpPr>
          <p:spPr>
            <a:xfrm>
              <a:off x="4584880" y="5653010"/>
              <a:ext cx="611560" cy="57606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pic>
          <p:nvPicPr>
            <p:cNvPr id="5167" name="Рисунок 32"/>
            <p:cNvPicPr>
              <a:picLocks noChangeAspect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672727" y="5679185"/>
              <a:ext cx="490761" cy="490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161" name="Группа 33"/>
          <p:cNvGrpSpPr>
            <a:grpSpLocks/>
          </p:cNvGrpSpPr>
          <p:nvPr/>
        </p:nvGrpSpPr>
        <p:grpSpPr bwMode="auto">
          <a:xfrm>
            <a:off x="5130502" y="5445224"/>
            <a:ext cx="611188" cy="590550"/>
            <a:chOff x="4584880" y="5653010"/>
            <a:chExt cx="611560" cy="576064"/>
          </a:xfrm>
        </p:grpSpPr>
        <p:sp>
          <p:nvSpPr>
            <p:cNvPr id="35" name="Овал 34"/>
            <p:cNvSpPr/>
            <p:nvPr/>
          </p:nvSpPr>
          <p:spPr>
            <a:xfrm>
              <a:off x="4584880" y="5653010"/>
              <a:ext cx="611560" cy="57606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pic>
          <p:nvPicPr>
            <p:cNvPr id="5165" name="Рисунок 35"/>
            <p:cNvPicPr>
              <a:picLocks noChangeAspect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672727" y="5679185"/>
              <a:ext cx="490761" cy="490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162" name="Рисунок 22"/>
          <p:cNvPicPr>
            <a:picLocks noChangeAspect="1"/>
          </p:cNvPicPr>
          <p:nvPr/>
        </p:nvPicPr>
        <p:blipFill>
          <a:blip r:embed="rId12" cstate="print">
            <a:lum bright="70000" contrast="-70000"/>
          </a:blip>
          <a:srcRect l="18500" r="16927"/>
          <a:stretch>
            <a:fillRect/>
          </a:stretch>
        </p:blipFill>
        <p:spPr bwMode="auto">
          <a:xfrm>
            <a:off x="8151813" y="198438"/>
            <a:ext cx="863600" cy="82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63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658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806D20E-AA1B-4355-B9CF-2FD0786332C3}" type="slidenum">
              <a:rPr lang="ru-RU" smtClean="0"/>
              <a:pPr/>
              <a:t>18</a:t>
            </a:fld>
            <a:endParaRPr lang="ru-RU" smtClean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8" name="Группа 14"/>
          <p:cNvGrpSpPr>
            <a:grpSpLocks/>
          </p:cNvGrpSpPr>
          <p:nvPr/>
        </p:nvGrpSpPr>
        <p:grpSpPr bwMode="auto">
          <a:xfrm>
            <a:off x="0" y="-25400"/>
            <a:ext cx="8661400" cy="4087813"/>
            <a:chOff x="-36473" y="463675"/>
            <a:chExt cx="8661205" cy="3930482"/>
          </a:xfrm>
        </p:grpSpPr>
        <p:graphicFrame>
          <p:nvGraphicFramePr>
            <p:cNvPr id="6147" name="Диаграмма 4"/>
            <p:cNvGraphicFramePr>
              <a:graphicFrameLocks/>
            </p:cNvGraphicFramePr>
            <p:nvPr/>
          </p:nvGraphicFramePr>
          <p:xfrm>
            <a:off x="-87272" y="412876"/>
            <a:ext cx="8762803" cy="40320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14" name="Диаграмма" r:id="rId4" imgW="8772904" imgH="4035902" progId="Excel.Sheet.8">
                    <p:embed/>
                  </p:oleObj>
                </mc:Choice>
                <mc:Fallback>
                  <p:oleObj name="Диаграмма" r:id="rId4" imgW="8772904" imgH="4035902" progId="Excel.Sheet.8">
                    <p:embed/>
                    <p:pic>
                      <p:nvPicPr>
                        <p:cNvPr id="0" name="Диаграмма 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87272" y="412876"/>
                          <a:ext cx="8762803" cy="403207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" name="Прямоугольник 8"/>
            <p:cNvSpPr/>
            <p:nvPr/>
          </p:nvSpPr>
          <p:spPr>
            <a:xfrm>
              <a:off x="3800471" y="3062281"/>
              <a:ext cx="214314" cy="200026"/>
            </a:xfrm>
            <a:prstGeom prst="rect">
              <a:avLst/>
            </a:prstGeom>
            <a:solidFill>
              <a:srgbClr val="CC0066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cxnSp>
          <p:nvCxnSpPr>
            <p:cNvPr id="11" name="Прямая соединительная линия 10"/>
            <p:cNvCxnSpPr/>
            <p:nvPr/>
          </p:nvCxnSpPr>
          <p:spPr>
            <a:xfrm rot="5400000" flipH="1" flipV="1">
              <a:off x="4523518" y="2334449"/>
              <a:ext cx="1587" cy="143824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Правая фигурная скобка 12"/>
            <p:cNvSpPr/>
            <p:nvPr/>
          </p:nvSpPr>
          <p:spPr>
            <a:xfrm>
              <a:off x="5176760" y="3057539"/>
              <a:ext cx="285744" cy="185730"/>
            </a:xfrm>
            <a:prstGeom prst="rightBrac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4652964" y="3062289"/>
              <a:ext cx="214314" cy="200026"/>
            </a:xfrm>
            <a:prstGeom prst="rect">
              <a:avLst/>
            </a:prstGeom>
            <a:solidFill>
              <a:srgbClr val="CC0066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0" y="2928938"/>
            <a:ext cx="657225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</a:p>
        </p:txBody>
      </p:sp>
      <p:graphicFrame>
        <p:nvGraphicFramePr>
          <p:cNvPr id="614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2528880"/>
              </p:ext>
            </p:extLst>
          </p:nvPr>
        </p:nvGraphicFramePr>
        <p:xfrm>
          <a:off x="4051349" y="3717032"/>
          <a:ext cx="4859289" cy="29663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15" name="Диаграмма" r:id="rId6" imgW="4206605" imgH="2548349" progId="Excel.Sheet.8">
                  <p:embed/>
                </p:oleObj>
              </mc:Choice>
              <mc:Fallback>
                <p:oleObj name="Диаграмма" r:id="rId6" imgW="4206605" imgH="2548349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1349" y="3717032"/>
                        <a:ext cx="4859289" cy="296634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1342741" y="4426330"/>
            <a:ext cx="2769319" cy="129614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Сохраняется тенденция снижения доли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«нецелевых» 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трансфертов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2" name="Прямоугольник 11"/>
          <p:cNvSpPr>
            <a:spLocks noChangeArrowheads="1"/>
          </p:cNvSpPr>
          <p:nvPr/>
        </p:nvSpPr>
        <p:spPr bwMode="auto">
          <a:xfrm>
            <a:off x="5616687" y="2420938"/>
            <a:ext cx="340500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sz="1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~50 </a:t>
            </a:r>
            <a:r>
              <a:rPr lang="ru-RU" sz="1200" b="1" dirty="0" err="1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условно нецелевые средства - представлены Томской областью для уплаты муниципальными учреждениями ЗАТО Северск налога на имущество организаций (налог в 100% размере поступает в областной бюджет)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hand-gestures-vector-831639.jpg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l="26904" t="70833" r="44979" b="8333"/>
          <a:stretch>
            <a:fillRect/>
          </a:stretch>
        </p:blipFill>
        <p:spPr>
          <a:xfrm rot="16200000">
            <a:off x="395660" y="4533453"/>
            <a:ext cx="1008112" cy="720081"/>
          </a:xfrm>
          <a:prstGeom prst="rect">
            <a:avLst/>
          </a:prstGeom>
        </p:spPr>
      </p:pic>
      <p:sp>
        <p:nvSpPr>
          <p:cNvPr id="6155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1510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EB3B5F5-1D0B-486A-B105-66E3B895D549}" type="slidenum">
              <a:rPr lang="ru-RU" smtClean="0"/>
              <a:pPr/>
              <a:t>19</a:t>
            </a:fld>
            <a:endParaRPr lang="ru-RU" smtClean="0"/>
          </a:p>
        </p:txBody>
      </p:sp>
      <p:sp>
        <p:nvSpPr>
          <p:cNvPr id="6156" name="TextBox 4"/>
          <p:cNvSpPr txBox="1">
            <a:spLocks noChangeArrowheads="1"/>
          </p:cNvSpPr>
          <p:nvPr/>
        </p:nvSpPr>
        <p:spPr bwMode="auto">
          <a:xfrm>
            <a:off x="4676775" y="4259263"/>
            <a:ext cx="70326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100"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pic>
        <p:nvPicPr>
          <p:cNvPr id="16" name="Рисунок 1"/>
          <p:cNvPicPr>
            <a:picLocks noChangeAspect="1"/>
          </p:cNvPicPr>
          <p:nvPr/>
        </p:nvPicPr>
        <p:blipFill>
          <a:blip r:embed="rId9" cstate="print">
            <a:lum bright="70000" contrast="-70000"/>
          </a:blip>
          <a:srcRect l="32045" t="13123"/>
          <a:stretch>
            <a:fillRect/>
          </a:stretch>
        </p:blipFill>
        <p:spPr bwMode="auto">
          <a:xfrm>
            <a:off x="8096250" y="17463"/>
            <a:ext cx="9556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5978243" y="868206"/>
            <a:ext cx="3043599" cy="1285884"/>
          </a:xfrm>
          <a:prstGeom prst="roundRect">
            <a:avLst>
              <a:gd name="adj" fmla="val 0"/>
            </a:avLst>
          </a:prstGeom>
          <a:noFill/>
          <a:ln w="15875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передаваемые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вышестоящих бюджетов,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ЗАТО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распределили самостоятельно в 2019 году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500" cap="all" dirty="0">
              <a:ln w="18415" cmpd="sng">
                <a:solidFill>
                  <a:srgbClr val="FFFFFF"/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915816" y="116632"/>
            <a:ext cx="5225684" cy="2016224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747" name="Заголовок 1"/>
          <p:cNvSpPr>
            <a:spLocks noGrp="1"/>
          </p:cNvSpPr>
          <p:nvPr>
            <p:ph type="title"/>
          </p:nvPr>
        </p:nvSpPr>
        <p:spPr>
          <a:xfrm>
            <a:off x="323528" y="2018963"/>
            <a:ext cx="1800200" cy="2338726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Впервые в 2019 году с территории ЗАТО Северск было меньше перечислено в бюджеты, чем поступило МБТ</a:t>
            </a:r>
          </a:p>
        </p:txBody>
      </p:sp>
      <p:pic>
        <p:nvPicPr>
          <p:cNvPr id="25" name="Рисунок 24" descr="hand-gestures-vector-831639.jp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l="26904" t="70833" r="44979" b="8333"/>
          <a:stretch>
            <a:fillRect/>
          </a:stretch>
        </p:blipFill>
        <p:spPr>
          <a:xfrm rot="16200000">
            <a:off x="663801" y="4775223"/>
            <a:ext cx="1008112" cy="720081"/>
          </a:xfrm>
          <a:prstGeom prst="rect">
            <a:avLst/>
          </a:prstGeom>
        </p:spPr>
      </p:pic>
      <p:pic>
        <p:nvPicPr>
          <p:cNvPr id="50191" name="Рисунок 1"/>
          <p:cNvPicPr>
            <a:picLocks noChangeAspect="1"/>
          </p:cNvPicPr>
          <p:nvPr/>
        </p:nvPicPr>
        <p:blipFill>
          <a:blip r:embed="rId4" cstate="print">
            <a:lum bright="70000" contrast="-70000"/>
          </a:blip>
          <a:srcRect l="25063" r="25063" b="24779"/>
          <a:stretch>
            <a:fillRect/>
          </a:stretch>
        </p:blipFill>
        <p:spPr bwMode="auto">
          <a:xfrm>
            <a:off x="756372" y="836636"/>
            <a:ext cx="77152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9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91350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90C88A1-70CB-4CA7-97BA-DFC3D9A6FCB0}" type="slidenum">
              <a:rPr lang="ru-RU" smtClean="0"/>
              <a:pPr/>
              <a:t>20</a:t>
            </a:fld>
            <a:endParaRPr lang="ru-RU" smtClean="0"/>
          </a:p>
        </p:txBody>
      </p:sp>
      <p:sp>
        <p:nvSpPr>
          <p:cNvPr id="27" name="Заголовок 1"/>
          <p:cNvSpPr txBox="1">
            <a:spLocks/>
          </p:cNvSpPr>
          <p:nvPr/>
        </p:nvSpPr>
        <p:spPr bwMode="auto">
          <a:xfrm>
            <a:off x="6353317" y="2516545"/>
            <a:ext cx="2611171" cy="171857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</a:t>
            </a:r>
          </a:p>
          <a:p>
            <a:pPr eaLnBrk="1" hangingPunct="1"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31 копейка </a:t>
            </a:r>
          </a:p>
          <a:p>
            <a:pPr eaLnBrk="1" hangingPunct="1"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1 рубля осталась </a:t>
            </a:r>
          </a:p>
          <a:p>
            <a:pPr eaLnBrk="1" hangingPunct="1"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бюджете ЗАТО Северск</a:t>
            </a:r>
          </a:p>
        </p:txBody>
      </p:sp>
      <p:graphicFrame>
        <p:nvGraphicFramePr>
          <p:cNvPr id="28" name="Объект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0495750"/>
              </p:ext>
            </p:extLst>
          </p:nvPr>
        </p:nvGraphicFramePr>
        <p:xfrm>
          <a:off x="2884705" y="2555616"/>
          <a:ext cx="4838044" cy="2326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4316359" y="2274416"/>
            <a:ext cx="2036958" cy="376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бюджет</a:t>
            </a:r>
          </a:p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копейки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3347864" y="662449"/>
            <a:ext cx="1695735" cy="1356588"/>
            <a:chOff x="107161" y="754298"/>
            <a:chExt cx="1695735" cy="1356588"/>
          </a:xfrm>
          <a:scene3d>
            <a:camera prst="orthographicFront"/>
            <a:lightRig rig="chilly" dir="t"/>
          </a:scene3d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107161" y="754298"/>
              <a:ext cx="1695735" cy="1356588"/>
            </a:xfrm>
            <a:prstGeom prst="roundRect">
              <a:avLst>
                <a:gd name="adj" fmla="val 10000"/>
              </a:avLst>
            </a:prstGeom>
            <a:solidFill>
              <a:srgbClr val="CABED8"/>
            </a:solidFill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146894" y="794031"/>
              <a:ext cx="1616269" cy="127712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 федеральный бюджет перечислено </a:t>
              </a:r>
            </a:p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u="sng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0,1 млрд.руб. 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налоговых платежей</a:t>
              </a:r>
              <a:endParaRPr lang="ru-RU" sz="1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6143482" y="662374"/>
            <a:ext cx="1695735" cy="1356588"/>
            <a:chOff x="2164419" y="112776"/>
            <a:chExt cx="1695735" cy="1356588"/>
          </a:xfrm>
          <a:scene3d>
            <a:camera prst="orthographicFront"/>
            <a:lightRig rig="chilly" dir="t"/>
          </a:scene3d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2164419" y="112776"/>
              <a:ext cx="1695735" cy="1356588"/>
            </a:xfrm>
            <a:prstGeom prst="roundRect">
              <a:avLst>
                <a:gd name="adj" fmla="val 10000"/>
              </a:avLst>
            </a:prstGeom>
            <a:solidFill>
              <a:srgbClr val="BDC3E1"/>
            </a:solidFill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кругленный прямоугольник 4"/>
            <p:cNvSpPr/>
            <p:nvPr/>
          </p:nvSpPr>
          <p:spPr>
            <a:xfrm>
              <a:off x="2204152" y="152509"/>
              <a:ext cx="1616269" cy="127712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  областной бюджет перечислено </a:t>
              </a:r>
            </a:p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u="sng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2,0 млрд.руб.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налоговых платежей</a:t>
              </a:r>
              <a:endParaRPr lang="ru-RU" sz="1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272213" y="56656"/>
            <a:ext cx="46677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Перечислено с территории ЗАТО Северск всего </a:t>
            </a:r>
          </a:p>
          <a:p>
            <a:pPr algn="ctr"/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 вышестоящие бюджеты ∑ </a:t>
            </a:r>
            <a:r>
              <a:rPr lang="ru-RU" sz="16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2,1 </a:t>
            </a:r>
            <a:r>
              <a:rPr lang="ru-RU" sz="16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млрд.руб</a:t>
            </a:r>
            <a:endParaRPr lang="ru-RU" sz="1600" dirty="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915816" y="4841776"/>
            <a:ext cx="5225684" cy="2016224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кругленный прямоугольник 4"/>
          <p:cNvSpPr/>
          <p:nvPr/>
        </p:nvSpPr>
        <p:spPr>
          <a:xfrm>
            <a:off x="3306517" y="4994965"/>
            <a:ext cx="1859843" cy="126574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ru-RU" sz="1400" b="1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федерального бюджет </a:t>
            </a:r>
          </a:p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поступило </a:t>
            </a:r>
          </a:p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u="sng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0,7 млрд.руб. </a:t>
            </a:r>
            <a:endParaRPr lang="ru-RU" sz="14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9" name="Группа 38"/>
          <p:cNvGrpSpPr/>
          <p:nvPr/>
        </p:nvGrpSpPr>
        <p:grpSpPr>
          <a:xfrm>
            <a:off x="6143482" y="662449"/>
            <a:ext cx="1695735" cy="1356588"/>
            <a:chOff x="2164419" y="112776"/>
            <a:chExt cx="1695735" cy="1356588"/>
          </a:xfrm>
          <a:scene3d>
            <a:camera prst="orthographicFront"/>
            <a:lightRig rig="chilly" dir="t"/>
          </a:scene3d>
        </p:grpSpPr>
        <p:sp>
          <p:nvSpPr>
            <p:cNvPr id="40" name="Скругленный прямоугольник 39"/>
            <p:cNvSpPr/>
            <p:nvPr/>
          </p:nvSpPr>
          <p:spPr>
            <a:xfrm>
              <a:off x="2164419" y="112776"/>
              <a:ext cx="1695735" cy="1356588"/>
            </a:xfrm>
            <a:prstGeom prst="roundRect">
              <a:avLst>
                <a:gd name="adj" fmla="val 10000"/>
              </a:avLst>
            </a:prstGeom>
            <a:solidFill>
              <a:srgbClr val="BDC3E1"/>
            </a:solidFill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Скругленный прямоугольник 4"/>
            <p:cNvSpPr/>
            <p:nvPr/>
          </p:nvSpPr>
          <p:spPr>
            <a:xfrm>
              <a:off x="2204152" y="152509"/>
              <a:ext cx="1616269" cy="127712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  областной бюджет перечислено </a:t>
              </a:r>
            </a:p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u="sng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2,0 млрд.руб.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налоговых платежей</a:t>
              </a:r>
              <a:endParaRPr lang="ru-RU" sz="1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4" name="Скругленный прямоугольник 4"/>
          <p:cNvSpPr/>
          <p:nvPr/>
        </p:nvSpPr>
        <p:spPr>
          <a:xfrm>
            <a:off x="6148578" y="4959098"/>
            <a:ext cx="1695735" cy="127712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ru-RU" sz="1400" b="1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областного бюджета </a:t>
            </a:r>
          </a:p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поступило </a:t>
            </a:r>
          </a:p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u="sng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2,7 млрд.руб. </a:t>
            </a:r>
            <a:endParaRPr lang="ru-RU" sz="14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829833" y="6202075"/>
            <a:ext cx="35525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Поступило в бюджет ЗАТО Северск </a:t>
            </a:r>
          </a:p>
          <a:p>
            <a:pPr algn="ctr"/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МБТ всего ∑ 3,4 </a:t>
            </a:r>
            <a:r>
              <a:rPr lang="ru-RU" sz="16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млрд.руб</a:t>
            </a:r>
            <a:endParaRPr lang="ru-RU" sz="1600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2404312"/>
              </p:ext>
            </p:extLst>
          </p:nvPr>
        </p:nvGraphicFramePr>
        <p:xfrm>
          <a:off x="5189538" y="1325563"/>
          <a:ext cx="3708400" cy="553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53" name="Лист" r:id="rId4" imgW="3714868" imgH="5543640" progId="Excel.Sheet.8">
                  <p:embed/>
                </p:oleObj>
              </mc:Choice>
              <mc:Fallback>
                <p:oleObj name="Лист" r:id="rId4" imgW="3714868" imgH="554364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9538" y="1325563"/>
                        <a:ext cx="3708400" cy="5535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173" name="Группа 3"/>
          <p:cNvGrpSpPr>
            <a:grpSpLocks/>
          </p:cNvGrpSpPr>
          <p:nvPr/>
        </p:nvGrpSpPr>
        <p:grpSpPr bwMode="auto">
          <a:xfrm>
            <a:off x="11515" y="920077"/>
            <a:ext cx="5372100" cy="4603650"/>
            <a:chOff x="202176" y="1068290"/>
            <a:chExt cx="5238622" cy="4507820"/>
          </a:xfrm>
        </p:grpSpPr>
        <p:graphicFrame>
          <p:nvGraphicFramePr>
            <p:cNvPr id="7171" name="Диаграмма 11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422219856"/>
                </p:ext>
              </p:extLst>
            </p:nvPr>
          </p:nvGraphicFramePr>
          <p:xfrm>
            <a:off x="202176" y="1068290"/>
            <a:ext cx="5238622" cy="45078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54" name="Лист" r:id="rId6" imgW="5250088" imgH="4838616" progId="Excel.Sheet.8">
                    <p:embed/>
                  </p:oleObj>
                </mc:Choice>
                <mc:Fallback>
                  <p:oleObj name="Лист" r:id="rId6" imgW="5250088" imgH="4838616" progId="Excel.Sheet.8">
                    <p:embed/>
                    <p:pic>
                      <p:nvPicPr>
                        <p:cNvPr id="0" name="Диаграмма 1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2176" y="1068290"/>
                          <a:ext cx="5238622" cy="450782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Прямоугольник 6"/>
            <p:cNvSpPr/>
            <p:nvPr/>
          </p:nvSpPr>
          <p:spPr>
            <a:xfrm>
              <a:off x="403784" y="4508742"/>
              <a:ext cx="571486" cy="373061"/>
            </a:xfrm>
            <a:prstGeom prst="rect">
              <a:avLst/>
            </a:prstGeom>
            <a:ln>
              <a:noFill/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ru-RU" sz="10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млрд.</a:t>
              </a:r>
            </a:p>
            <a:p>
              <a:pPr algn="ctr" eaLnBrk="1" hangingPunct="1">
                <a:defRPr/>
              </a:pPr>
              <a:r>
                <a:rPr lang="ru-RU" sz="10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руб.</a:t>
              </a: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1564218" y="2874379"/>
              <a:ext cx="442902" cy="244266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-3%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3631093" y="2766309"/>
              <a:ext cx="547675" cy="244267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+14%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1553106" y="3590893"/>
              <a:ext cx="476238" cy="244266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+6%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3631093" y="3521314"/>
              <a:ext cx="476238" cy="244267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+9%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1553106" y="3926944"/>
              <a:ext cx="476238" cy="244267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+7%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3631093" y="3897336"/>
              <a:ext cx="476238" cy="244267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+7%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1561043" y="4376985"/>
              <a:ext cx="476238" cy="244267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+8%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3635855" y="4316289"/>
              <a:ext cx="476238" cy="244266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+5%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174" name="TextBox 7"/>
          <p:cNvSpPr txBox="1">
            <a:spLocks noChangeArrowheads="1"/>
          </p:cNvSpPr>
          <p:nvPr/>
        </p:nvSpPr>
        <p:spPr bwMode="auto">
          <a:xfrm>
            <a:off x="275034" y="1691687"/>
            <a:ext cx="4714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Динамика поступления доходов </a:t>
            </a:r>
          </a:p>
          <a:p>
            <a:pPr algn="ctr" eaLnBrk="1" hangingPunct="1"/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2017-2019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гг.</a:t>
            </a: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5580112" y="6492875"/>
            <a:ext cx="6864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тыс.руб.</a:t>
            </a:r>
          </a:p>
        </p:txBody>
      </p:sp>
      <p:sp>
        <p:nvSpPr>
          <p:cNvPr id="7176" name="TextBox 10"/>
          <p:cNvSpPr txBox="1">
            <a:spLocks noChangeArrowheads="1"/>
          </p:cNvSpPr>
          <p:nvPr/>
        </p:nvSpPr>
        <p:spPr bwMode="auto">
          <a:xfrm>
            <a:off x="5292725" y="863600"/>
            <a:ext cx="38512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Бюджетная обеспеченность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доходами на 1 жителя муниципальных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образований Томской области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 bwMode="auto">
          <a:xfrm rot="16200000" flipV="1">
            <a:off x="5007769" y="3979862"/>
            <a:ext cx="4929188" cy="17463"/>
          </a:xfrm>
          <a:prstGeom prst="line">
            <a:avLst/>
          </a:prstGeom>
          <a:ln w="28575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 bwMode="auto">
          <a:xfrm flipH="1">
            <a:off x="7497485" y="1639322"/>
            <a:ext cx="248546" cy="6673"/>
          </a:xfrm>
          <a:prstGeom prst="straightConnector1">
            <a:avLst/>
          </a:prstGeom>
          <a:ln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 bwMode="auto">
          <a:xfrm>
            <a:off x="7593144" y="1523999"/>
            <a:ext cx="15824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 </a:t>
            </a: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</a:t>
            </a:r>
            <a:r>
              <a:rPr lang="en-US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100" b="1" dirty="0" smtClean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юджетной </a:t>
            </a:r>
          </a:p>
          <a:p>
            <a:pPr algn="ctr" eaLnBrk="1" hangingPunct="1">
              <a:defRPr/>
            </a:pP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обеспеченности в ТО:</a:t>
            </a:r>
            <a:endParaRPr lang="ru-RU" sz="11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тыс.руб.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 bwMode="auto">
          <a:xfrm>
            <a:off x="7814721" y="3388518"/>
            <a:ext cx="1316038" cy="600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</a:t>
            </a:r>
            <a:r>
              <a:rPr lang="en-US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 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значениями разница в 3 раза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81" name="TextBox 28"/>
          <p:cNvSpPr txBox="1">
            <a:spLocks noChangeArrowheads="1"/>
          </p:cNvSpPr>
          <p:nvPr/>
        </p:nvSpPr>
        <p:spPr bwMode="auto">
          <a:xfrm>
            <a:off x="782890" y="323850"/>
            <a:ext cx="76898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Консолидация бюджета ЗАТО Северск в областной бюджет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85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40D4C4A-73C2-40A7-A379-436AC6BF7CB3}" type="slidenum">
              <a:rPr lang="ru-RU" smtClean="0"/>
              <a:pPr/>
              <a:t>21</a:t>
            </a:fld>
            <a:endParaRPr lang="ru-RU" smtClean="0"/>
          </a:p>
        </p:txBody>
      </p:sp>
      <p:sp>
        <p:nvSpPr>
          <p:cNvPr id="23" name="Прямоугольник 22"/>
          <p:cNvSpPr/>
          <p:nvPr/>
        </p:nvSpPr>
        <p:spPr bwMode="auto">
          <a:xfrm>
            <a:off x="5608792" y="2204864"/>
            <a:ext cx="7604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1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  <a:endParaRPr lang="ru-RU" sz="12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 bwMode="auto">
          <a:xfrm>
            <a:off x="8038255" y="5956999"/>
            <a:ext cx="111761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 </a:t>
            </a: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 eaLnBrk="1" hangingPunct="1">
              <a:defRPr/>
            </a:pP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</a:t>
            </a: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тыс.руб.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9" name="Прямая со стрелкой 28"/>
          <p:cNvCxnSpPr/>
          <p:nvPr/>
        </p:nvCxnSpPr>
        <p:spPr bwMode="auto">
          <a:xfrm flipH="1">
            <a:off x="8488143" y="6435359"/>
            <a:ext cx="248546" cy="6673"/>
          </a:xfrm>
          <a:prstGeom prst="straightConnector1">
            <a:avLst/>
          </a:prstGeom>
          <a:ln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 bwMode="auto">
          <a:xfrm rot="16200000" flipV="1">
            <a:off x="5006143" y="3979861"/>
            <a:ext cx="4929188" cy="17463"/>
          </a:xfrm>
          <a:prstGeom prst="line">
            <a:avLst/>
          </a:prstGeom>
          <a:ln w="28575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Рисунок 1"/>
          <p:cNvPicPr>
            <a:picLocks noChangeAspect="1"/>
          </p:cNvPicPr>
          <p:nvPr/>
        </p:nvPicPr>
        <p:blipFill>
          <a:blip r:embed="rId3" cstate="print"/>
          <a:srcRect l="14386" r="11314"/>
          <a:stretch>
            <a:fillRect/>
          </a:stretch>
        </p:blipFill>
        <p:spPr bwMode="auto">
          <a:xfrm>
            <a:off x="0" y="-7938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68313" y="2205038"/>
            <a:ext cx="8424862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ЗАТО Северск </a:t>
            </a:r>
            <a:endParaRPr lang="en-US" sz="28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/>
          </a:blip>
          <a:srcRect t="9052" b="19550"/>
          <a:stretch/>
        </p:blipFill>
        <p:spPr>
          <a:xfrm>
            <a:off x="29682" y="1898154"/>
            <a:ext cx="2195736" cy="2015975"/>
          </a:xfrm>
          <a:prstGeom prst="rect">
            <a:avLst/>
          </a:prstGeom>
        </p:spPr>
      </p:pic>
      <p:sp>
        <p:nvSpPr>
          <p:cNvPr id="31" name="Штриховая стрелка вправо 30"/>
          <p:cNvSpPr/>
          <p:nvPr/>
        </p:nvSpPr>
        <p:spPr>
          <a:xfrm>
            <a:off x="2248455" y="3442440"/>
            <a:ext cx="5515606" cy="565471"/>
          </a:xfrm>
          <a:prstGeom prst="stripedRight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graphicFrame>
        <p:nvGraphicFramePr>
          <p:cNvPr id="30" name="Схема 29"/>
          <p:cNvGraphicFramePr/>
          <p:nvPr>
            <p:extLst>
              <p:ext uri="{D42A27DB-BD31-4B8C-83A1-F6EECF244321}">
                <p14:modId xmlns:p14="http://schemas.microsoft.com/office/powerpoint/2010/main" val="4042753223"/>
              </p:ext>
            </p:extLst>
          </p:nvPr>
        </p:nvGraphicFramePr>
        <p:xfrm>
          <a:off x="1907704" y="1809131"/>
          <a:ext cx="6054040" cy="1863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8982010"/>
              </p:ext>
            </p:extLst>
          </p:nvPr>
        </p:nvGraphicFramePr>
        <p:xfrm>
          <a:off x="323850" y="3987040"/>
          <a:ext cx="8393113" cy="823912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3420855"/>
                <a:gridCol w="1670305"/>
                <a:gridCol w="1469868"/>
                <a:gridCol w="1832085"/>
              </a:tblGrid>
              <a:tr h="51875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 г.,</a:t>
                      </a:r>
                      <a:r>
                        <a:rPr lang="ru-RU" sz="14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 г.,</a:t>
                      </a:r>
                      <a:r>
                        <a:rPr lang="ru-RU" sz="14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</a:p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</a:tr>
              <a:tr h="30516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бюджета ЗАТО Северск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4 643,4</a:t>
                      </a: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4 604,2</a:t>
                      </a: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-39,2</a:t>
                      </a:r>
                    </a:p>
                  </a:txBody>
                  <a:tcPr marL="91430" marR="91430" marT="45785" marB="45785" anchor="ctr"/>
                </a:tc>
              </a:tr>
            </a:tbl>
          </a:graphicData>
        </a:graphic>
      </p:graphicFrame>
      <p:sp>
        <p:nvSpPr>
          <p:cNvPr id="52245" name="TextBox 49"/>
          <p:cNvSpPr txBox="1">
            <a:spLocks noChangeArrowheads="1"/>
          </p:cNvSpPr>
          <p:nvPr/>
        </p:nvSpPr>
        <p:spPr bwMode="auto">
          <a:xfrm>
            <a:off x="87313" y="251730"/>
            <a:ext cx="905668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Все расходы бюджета ЗАТО Северск производятся </a:t>
            </a:r>
            <a:r>
              <a:rPr lang="ru-RU" sz="16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с единого счета бюджета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, открытого в Управлении Федерального казначейства по Томской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47" name="TextBox 12"/>
          <p:cNvSpPr txBox="1">
            <a:spLocks noChangeArrowheads="1"/>
          </p:cNvSpPr>
          <p:nvPr/>
        </p:nvSpPr>
        <p:spPr bwMode="auto">
          <a:xfrm>
            <a:off x="1848001" y="935358"/>
            <a:ext cx="63165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Каждый бюджетный рубль подлежит многоуровневому контролю и всегда доходит до того получателя, которому предназначался</a:t>
            </a: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 r="49385"/>
          <a:stretch/>
        </p:blipFill>
        <p:spPr>
          <a:xfrm>
            <a:off x="7843990" y="1930824"/>
            <a:ext cx="724050" cy="752448"/>
          </a:xfrm>
          <a:prstGeom prst="rect">
            <a:avLst/>
          </a:prstGeom>
        </p:spPr>
      </p:pic>
      <p:sp>
        <p:nvSpPr>
          <p:cNvPr id="52249" name="TextBox 12"/>
          <p:cNvSpPr txBox="1">
            <a:spLocks noChangeArrowheads="1"/>
          </p:cNvSpPr>
          <p:nvPr/>
        </p:nvSpPr>
        <p:spPr bwMode="auto">
          <a:xfrm>
            <a:off x="7369072" y="1462143"/>
            <a:ext cx="17668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Конечные получатели средств бюджета</a:t>
            </a: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 l="49988"/>
          <a:stretch/>
        </p:blipFill>
        <p:spPr>
          <a:xfrm>
            <a:off x="7901902" y="2695483"/>
            <a:ext cx="761634" cy="801049"/>
          </a:xfrm>
          <a:prstGeom prst="rect">
            <a:avLst/>
          </a:prstGeom>
        </p:spPr>
      </p:pic>
      <p:pic>
        <p:nvPicPr>
          <p:cNvPr id="33" name="Рисунок 32" descr="hand-gestures-vector-831639.jpg"/>
          <p:cNvPicPr>
            <a:picLocks noChangeAspect="1"/>
          </p:cNvPicPr>
          <p:nvPr/>
        </p:nvPicPr>
        <p:blipFill>
          <a:blip r:embed="rId11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l="26904" t="70833" r="44979" b="8333"/>
          <a:stretch>
            <a:fillRect/>
          </a:stretch>
        </p:blipFill>
        <p:spPr>
          <a:xfrm rot="16200000">
            <a:off x="1005048" y="874308"/>
            <a:ext cx="734082" cy="524345"/>
          </a:xfrm>
          <a:prstGeom prst="rect">
            <a:avLst/>
          </a:prstGeom>
        </p:spPr>
      </p:pic>
      <p:sp>
        <p:nvSpPr>
          <p:cNvPr id="5225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182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AC84DA3-B3F4-48E9-B0BA-44B3939E1423}" type="slidenum">
              <a:rPr lang="ru-RU" smtClean="0"/>
              <a:pPr/>
              <a:t>23</a:t>
            </a:fld>
            <a:endParaRPr lang="ru-RU" smtClean="0"/>
          </a:p>
        </p:txBody>
      </p:sp>
      <p:sp>
        <p:nvSpPr>
          <p:cNvPr id="18" name="Прямоугольник 17"/>
          <p:cNvSpPr/>
          <p:nvPr/>
        </p:nvSpPr>
        <p:spPr>
          <a:xfrm>
            <a:off x="4624649" y="4907631"/>
            <a:ext cx="4273142" cy="954107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помощью муниципальных программ увязаны два самых принципиальных аспекта: денежный ресурс и конечный результат, который определен в документах стратегического планирования</a:t>
            </a:r>
          </a:p>
        </p:txBody>
      </p:sp>
      <p:pic>
        <p:nvPicPr>
          <p:cNvPr id="20" name="Рисунок 21"/>
          <p:cNvPicPr>
            <a:picLocks noChangeAspect="1"/>
          </p:cNvPicPr>
          <p:nvPr/>
        </p:nvPicPr>
        <p:blipFill>
          <a:blip r:embed="rId12" cstate="print">
            <a:grayscl/>
          </a:blip>
          <a:srcRect l="9927" t="7832" r="7832" b="9927"/>
          <a:stretch>
            <a:fillRect/>
          </a:stretch>
        </p:blipFill>
        <p:spPr bwMode="auto">
          <a:xfrm>
            <a:off x="187552" y="4907631"/>
            <a:ext cx="81280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44"/>
          <p:cNvSpPr>
            <a:spLocks noChangeArrowheads="1"/>
          </p:cNvSpPr>
          <p:nvPr/>
        </p:nvSpPr>
        <p:spPr bwMode="auto">
          <a:xfrm>
            <a:off x="611560" y="4755119"/>
            <a:ext cx="362429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Общий объем финансирования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муницпальных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программ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оставил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году </a:t>
            </a:r>
          </a:p>
          <a:p>
            <a:pPr algn="ctr" eaLnBrk="1" hangingPunct="1"/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4 308,7 </a:t>
            </a:r>
            <a:r>
              <a:rPr lang="ru-RU" sz="14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 eaLnBrk="1" hangingPunct="1"/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или 93,6 % </a:t>
            </a:r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от всех </a:t>
            </a:r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расходов</a:t>
            </a:r>
            <a:endParaRPr lang="ru-RU" sz="14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Штриховая стрелка вправо 21"/>
          <p:cNvSpPr/>
          <p:nvPr/>
        </p:nvSpPr>
        <p:spPr>
          <a:xfrm>
            <a:off x="3887237" y="5038800"/>
            <a:ext cx="662024" cy="792088"/>
          </a:xfrm>
          <a:prstGeom prst="striped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44"/>
          <p:cNvSpPr>
            <a:spLocks noChangeArrowheads="1"/>
          </p:cNvSpPr>
          <p:nvPr/>
        </p:nvSpPr>
        <p:spPr bwMode="auto">
          <a:xfrm>
            <a:off x="323850" y="5830888"/>
            <a:ext cx="8820150" cy="10160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Далее будут использованы следующие сокращения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муниципальная программа ЗАТО Северск;</a:t>
            </a: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ПП </a:t>
            </a:r>
            <a:r>
              <a:rPr lang="ru-RU" sz="1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подпрограмма муниципальной программы (структурная часть, связанная с решением одной из задач МП)</a:t>
            </a: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Обеспечивающая ПП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200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подпрограмма муниципальной программы 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связанная с обеспечением деятельности ответственного исполнителя МП (структурного подразделения Администрации ЗАТО Северск)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Объект 1"/>
          <p:cNvGraphicFramePr>
            <a:graphicFrameLocks noChangeAspect="1"/>
          </p:cNvGraphicFramePr>
          <p:nvPr/>
        </p:nvGraphicFramePr>
        <p:xfrm>
          <a:off x="5253038" y="1020763"/>
          <a:ext cx="4327525" cy="320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80" name="Диаграмма" r:id="rId4" imgW="4257565" imgH="3152790" progId="Excel.Sheet.8">
                  <p:embed/>
                </p:oleObj>
              </mc:Choice>
              <mc:Fallback>
                <p:oleObj name="Диаграмма" r:id="rId4" imgW="4257565" imgH="3152790" progId="Excel.Sheet.8">
                  <p:embed/>
                  <p:pic>
                    <p:nvPicPr>
                      <p:cNvPr id="0" name="Объект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3038" y="1020763"/>
                        <a:ext cx="4327525" cy="3200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Прямоугольник 3"/>
          <p:cNvSpPr>
            <a:spLocks noChangeArrowheads="1"/>
          </p:cNvSpPr>
          <p:nvPr/>
        </p:nvSpPr>
        <p:spPr bwMode="auto">
          <a:xfrm>
            <a:off x="2771775" y="895350"/>
            <a:ext cx="58340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Установленные и достигнутые показатели результативности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149225" y="4202113"/>
          <a:ext cx="8456613" cy="2560638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215036"/>
                <a:gridCol w="1080062"/>
                <a:gridCol w="1008058"/>
                <a:gridCol w="1153457"/>
              </a:tblGrid>
              <a:tr h="45726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2018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2018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26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1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«Организация деятельности образовательных организаций ЗАТО Северск, …развитие форм жизнеустройства детей-сирот …»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2 039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,0</a:t>
                      </a:r>
                      <a:endParaRPr lang="ru-RU" sz="1200" b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2 033,9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инфраструктуры образования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«Организация деятельности МУ «РЦО»,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«КШП» и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«ЦБОУ»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«Развитие системы выявления…и поддержки одаренных детей»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6 «Педагогические кадры»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2 152,4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2 146,7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152303" y="102394"/>
            <a:ext cx="5111750" cy="666750"/>
          </a:xfrm>
          <a:prstGeom prst="rect">
            <a:avLst/>
          </a:prstGeom>
          <a:noFill/>
          <a:ln>
            <a:noFill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4643" y="793122"/>
            <a:ext cx="200908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49,8% всех расходов бюджета  в 2019 году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07950" y="1896200"/>
            <a:ext cx="1985962" cy="1714500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целенаправленного процесса воспитания и обучения в интересах личности и общества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18126" y="1454699"/>
            <a:ext cx="1985376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484438" y="1223963"/>
            <a:ext cx="2735262" cy="90963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Удельный вес численности обучающихся, участвующих в олимпиадах и конкурсах различного уровня, в общей численности обучающихся,%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33080" y="2028665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484438" y="2636838"/>
            <a:ext cx="2735262" cy="90963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90000"/>
              </a:lnSpc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детей в возрасте от 1 года до 6 лет, состоящих на учете для определения в МДОУ, в общей численности детей в возрасте от 1 года до 6 лет, %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935321" y="3433726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825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AC3C3FED-603B-49D1-84D0-AC072F89B0AF}" type="slidenum">
              <a:rPr lang="ru-RU" smtClean="0"/>
              <a:pPr/>
              <a:t>24</a:t>
            </a:fld>
            <a:endParaRPr lang="ru-RU" smtClean="0"/>
          </a:p>
        </p:txBody>
      </p:sp>
      <p:sp>
        <p:nvSpPr>
          <p:cNvPr id="14" name="Прямоугольник 13"/>
          <p:cNvSpPr/>
          <p:nvPr/>
        </p:nvSpPr>
        <p:spPr>
          <a:xfrm>
            <a:off x="107950" y="115888"/>
            <a:ext cx="3383930" cy="66675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образования»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Группа 10"/>
          <p:cNvGrpSpPr>
            <a:grpSpLocks/>
          </p:cNvGrpSpPr>
          <p:nvPr/>
        </p:nvGrpSpPr>
        <p:grpSpPr bwMode="auto">
          <a:xfrm>
            <a:off x="4381834" y="5438774"/>
            <a:ext cx="2853991" cy="1425575"/>
            <a:chOff x="3995936" y="5359790"/>
            <a:chExt cx="3240360" cy="1504078"/>
          </a:xfrm>
        </p:grpSpPr>
        <p:pic>
          <p:nvPicPr>
            <p:cNvPr id="27" name="Рисунок 26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70558" t="59272" r="5981" b="11937"/>
            <a:stretch/>
          </p:blipFill>
          <p:spPr>
            <a:xfrm>
              <a:off x="5940152" y="5805346"/>
              <a:ext cx="1296144" cy="1058522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51303" t="4955" r="34359" b="55523"/>
            <a:stretch/>
          </p:blipFill>
          <p:spPr>
            <a:xfrm>
              <a:off x="3995936" y="5410253"/>
              <a:ext cx="792088" cy="1453134"/>
            </a:xfrm>
            <a:prstGeom prst="rect">
              <a:avLst/>
            </a:prstGeom>
          </p:spPr>
        </p:pic>
        <p:pic>
          <p:nvPicPr>
            <p:cNvPr id="28" name="Рисунок 27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72274" t="4954" r="8290" b="54297"/>
            <a:stretch/>
          </p:blipFill>
          <p:spPr>
            <a:xfrm>
              <a:off x="4860032" y="5359790"/>
              <a:ext cx="1073720" cy="1498210"/>
            </a:xfrm>
            <a:prstGeom prst="rect">
              <a:avLst/>
            </a:prstGeom>
          </p:spPr>
        </p:pic>
      </p:grp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Сведения о дошкольном образовании</a:t>
            </a:r>
          </a:p>
        </p:txBody>
      </p:sp>
      <p:graphicFrame>
        <p:nvGraphicFramePr>
          <p:cNvPr id="18" name="Схема 17"/>
          <p:cNvGraphicFramePr/>
          <p:nvPr/>
        </p:nvGraphicFramePr>
        <p:xfrm>
          <a:off x="0" y="428604"/>
          <a:ext cx="9001156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/>
        </p:nvGraphicFramePr>
        <p:xfrm>
          <a:off x="130175" y="2528888"/>
          <a:ext cx="3808413" cy="24685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6870"/>
                <a:gridCol w="864129"/>
                <a:gridCol w="707414"/>
              </a:tblGrid>
              <a:tr h="274260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расходов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2018 год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Comic Sans MS" pitchFamily="66" charset="0"/>
                      </a:endParaRPr>
                    </a:p>
                  </a:txBody>
                  <a:tcPr marL="91439" marR="91439" marT="45664" marB="45664"/>
                </a:tc>
              </a:tr>
              <a:tr h="2742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</a:tr>
              <a:tr h="4571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плата персонала с начислениями</a:t>
                      </a: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865,6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27426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Коммунальные услуги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56,8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27426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Питание детей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14,2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45717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(земельный, имущественный)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34,3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45717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(включая текущие ремонты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73,2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</a:tbl>
          </a:graphicData>
        </a:graphic>
      </p:graphicFrame>
      <p:sp>
        <p:nvSpPr>
          <p:cNvPr id="26" name="Заголовок 1"/>
          <p:cNvSpPr txBox="1">
            <a:spLocks/>
          </p:cNvSpPr>
          <p:nvPr/>
        </p:nvSpPr>
        <p:spPr bwMode="auto">
          <a:xfrm>
            <a:off x="0" y="2133600"/>
            <a:ext cx="91440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дошкольное образование</a:t>
            </a:r>
          </a:p>
        </p:txBody>
      </p:sp>
      <p:sp>
        <p:nvSpPr>
          <p:cNvPr id="55334" name="Прямоугольник 28"/>
          <p:cNvSpPr>
            <a:spLocks noChangeArrowheads="1"/>
          </p:cNvSpPr>
          <p:nvPr/>
        </p:nvSpPr>
        <p:spPr bwMode="auto">
          <a:xfrm>
            <a:off x="0" y="5073650"/>
            <a:ext cx="437619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ДОУ выросла в 2019 году на 0,9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./мес. 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составила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36,0 </a:t>
            </a:r>
            <a:r>
              <a:rPr lang="ru-RU" sz="1400" b="1" dirty="0" err="1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. /мес.</a:t>
            </a:r>
          </a:p>
          <a:p>
            <a:pPr algn="ctr"/>
            <a:r>
              <a:rPr lang="ru-RU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◊◊◊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Общая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численность педагогов составила 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2019 году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939 чел.</a:t>
            </a:r>
          </a:p>
        </p:txBody>
      </p:sp>
      <p:sp>
        <p:nvSpPr>
          <p:cNvPr id="55335" name="Прямоугольник 28"/>
          <p:cNvSpPr>
            <a:spLocks noChangeArrowheads="1"/>
          </p:cNvSpPr>
          <p:nvPr/>
        </p:nvSpPr>
        <p:spPr bwMode="auto">
          <a:xfrm>
            <a:off x="6953250" y="5257800"/>
            <a:ext cx="212566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Помимо текущего содержания в 2019 году разработана ПСД на капитальный ремонт кровли МБДОУ «Детский сад № 55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(0,1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.);</a:t>
            </a:r>
            <a:endParaRPr lang="ru-RU" sz="1400" b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5336" name="Группа 6"/>
          <p:cNvGrpSpPr>
            <a:grpSpLocks/>
          </p:cNvGrpSpPr>
          <p:nvPr/>
        </p:nvGrpSpPr>
        <p:grpSpPr bwMode="auto">
          <a:xfrm>
            <a:off x="3758844" y="2364593"/>
            <a:ext cx="5387975" cy="2743200"/>
            <a:chOff x="3786188" y="2571750"/>
            <a:chExt cx="5388619" cy="2743200"/>
          </a:xfrm>
        </p:grpSpPr>
        <p:graphicFrame>
          <p:nvGraphicFramePr>
            <p:cNvPr id="19" name="Диаграмма 18"/>
            <p:cNvGraphicFramePr/>
            <p:nvPr/>
          </p:nvGraphicFramePr>
          <p:xfrm>
            <a:off x="3786188" y="2571750"/>
            <a:ext cx="4572000" cy="27432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  <p:sp>
          <p:nvSpPr>
            <p:cNvPr id="21" name="Заголовок 1"/>
            <p:cNvSpPr txBox="1">
              <a:spLocks/>
            </p:cNvSpPr>
            <p:nvPr/>
          </p:nvSpPr>
          <p:spPr bwMode="auto">
            <a:xfrm>
              <a:off x="7450576" y="3482975"/>
              <a:ext cx="1628970" cy="1071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r>
                <a:rPr lang="ru-RU" sz="1400" dirty="0"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В полном объеме направлены на питание</a:t>
              </a:r>
            </a:p>
          </p:txBody>
        </p:sp>
        <p:sp>
          <p:nvSpPr>
            <p:cNvPr id="22" name="Стрелка вправо 21"/>
            <p:cNvSpPr/>
            <p:nvPr/>
          </p:nvSpPr>
          <p:spPr>
            <a:xfrm>
              <a:off x="7021923" y="3770312"/>
              <a:ext cx="428628" cy="428628"/>
            </a:xfrm>
            <a:prstGeom prst="rightArrow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Стрелка вправо 24"/>
            <p:cNvSpPr/>
            <p:nvPr/>
          </p:nvSpPr>
          <p:spPr>
            <a:xfrm rot="10800000">
              <a:off x="3953277" y="3750467"/>
              <a:ext cx="428628" cy="428628"/>
            </a:xfrm>
            <a:prstGeom prst="rightArrow">
              <a:avLst/>
            </a:prstGeom>
            <a:solidFill>
              <a:srgbClr val="666699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Заголовок 1"/>
            <p:cNvSpPr txBox="1">
              <a:spLocks/>
            </p:cNvSpPr>
            <p:nvPr/>
          </p:nvSpPr>
          <p:spPr bwMode="auto">
            <a:xfrm>
              <a:off x="8460347" y="2760663"/>
              <a:ext cx="71446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r>
                <a:rPr lang="ru-RU" sz="1200" dirty="0"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млн.</a:t>
              </a:r>
            </a:p>
            <a:p>
              <a:pPr algn="ctr" eaLnBrk="1" hangingPunct="1">
                <a:defRPr/>
              </a:pPr>
              <a:r>
                <a:rPr lang="ru-RU" sz="1200" dirty="0"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руб.</a:t>
              </a:r>
            </a:p>
          </p:txBody>
        </p:sp>
        <p:sp>
          <p:nvSpPr>
            <p:cNvPr id="31" name="Правая фигурная скобка 30"/>
            <p:cNvSpPr/>
            <p:nvPr/>
          </p:nvSpPr>
          <p:spPr>
            <a:xfrm>
              <a:off x="8466697" y="2617788"/>
              <a:ext cx="142892" cy="571500"/>
            </a:xfrm>
            <a:prstGeom prst="rightBrac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Заголовок 1"/>
            <p:cNvSpPr txBox="1">
              <a:spLocks/>
            </p:cNvSpPr>
            <p:nvPr/>
          </p:nvSpPr>
          <p:spPr bwMode="auto">
            <a:xfrm>
              <a:off x="7822095" y="2797175"/>
              <a:ext cx="828774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1" hangingPunct="1">
                <a:defRPr/>
              </a:pPr>
              <a:r>
                <a:rPr lang="ru-RU" sz="1200" b="1" dirty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1 044,1</a:t>
              </a:r>
            </a:p>
            <a:p>
              <a:pPr eaLnBrk="1" hangingPunct="1">
                <a:lnSpc>
                  <a:spcPct val="150000"/>
                </a:lnSpc>
                <a:defRPr/>
              </a:pPr>
              <a:r>
                <a:rPr lang="ru-RU" sz="1200" b="1" dirty="0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114,9</a:t>
              </a:r>
            </a:p>
          </p:txBody>
        </p:sp>
      </p:grpSp>
      <p:sp>
        <p:nvSpPr>
          <p:cNvPr id="55337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4050" y="65230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633F084-7AF3-4D62-A8C1-98AB1BD51B85}" type="slidenum">
              <a:rPr lang="ru-RU" smtClean="0"/>
              <a:pPr/>
              <a:t>25</a:t>
            </a:fld>
            <a:endParaRPr lang="ru-RU" smtClean="0"/>
          </a:p>
        </p:txBody>
      </p:sp>
      <p:sp>
        <p:nvSpPr>
          <p:cNvPr id="23" name="TextBox 22"/>
          <p:cNvSpPr txBox="1"/>
          <p:nvPr/>
        </p:nvSpPr>
        <p:spPr>
          <a:xfrm>
            <a:off x="5863464" y="4287209"/>
            <a:ext cx="38616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содержания 1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ребенка</a:t>
            </a:r>
          </a:p>
          <a:p>
            <a:pPr algn="ctr"/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детском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саду в год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составляет </a:t>
            </a:r>
            <a:endParaRPr lang="ru-RU" sz="14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160,9 </a:t>
            </a:r>
            <a:r>
              <a:rPr lang="ru-RU" sz="1400" b="1" dirty="0" err="1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081297553"/>
              </p:ext>
            </p:extLst>
          </p:nvPr>
        </p:nvGraphicFramePr>
        <p:xfrm>
          <a:off x="195271" y="2044854"/>
          <a:ext cx="883288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472509"/>
              </p:ext>
            </p:extLst>
          </p:nvPr>
        </p:nvGraphicFramePr>
        <p:xfrm>
          <a:off x="107950" y="639763"/>
          <a:ext cx="8785225" cy="227152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33346"/>
                <a:gridCol w="1580771"/>
                <a:gridCol w="1724477"/>
                <a:gridCol w="1446631"/>
              </a:tblGrid>
              <a:tr h="633743">
                <a:tc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Полный день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(12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часов)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Сокращенный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день </a:t>
                      </a:r>
                    </a:p>
                    <a:p>
                      <a:pPr algn="ctr"/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(от </a:t>
                      </a: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 </a:t>
                      </a: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10,5 ч.)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Круглосу-точное пребывание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</a:tr>
              <a:tr h="8148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Максимальный размер родительской платы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(установлен Постановлением Администрации Томской области от 07.07.2016 № 232а)</a:t>
                      </a: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134,8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118,5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134,8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</a:tr>
              <a:tr h="76442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Установленный в ЗАТО Северск размер родительской платы на 2019 год</a:t>
                      </a:r>
                    </a:p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(приказ Управления образования Администрации ЗАТО Северск от 13.11.2018 № 476)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</a:tr>
            </a:tbl>
          </a:graphicData>
        </a:graphic>
      </p:graphicFrame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195263" y="5548313"/>
            <a:ext cx="4211637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Категории, с которых не взимается плата: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дети-инвалиды;</a:t>
            </a:r>
          </a:p>
          <a:p>
            <a:pPr eaLnBrk="1" hangingPunct="1">
              <a:buFontTx/>
              <a:buChar char="-"/>
              <a:defRPr/>
            </a:pP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дети-сироты;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под опекой;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с туберкулезной интоксикацией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5500688" y="5548313"/>
            <a:ext cx="3621087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Категории, по которым взимается плата в уменьшенном размере (50%):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с ОВЗ (ограниченными возможностями здоровья)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684213" y="115888"/>
            <a:ext cx="8208962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Размер родительской </a:t>
            </a:r>
            <a:r>
              <a:rPr lang="ru-RU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платы</a:t>
            </a:r>
            <a:endParaRPr lang="ru-RU" b="1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1643063" y="5153025"/>
            <a:ext cx="629285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Кроме того, по отдельным категориям детей плата не взымается или взымается в уменьшенном размере: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tretch>
            <a:fillRect/>
          </a:stretch>
        </p:blipFill>
        <p:spPr>
          <a:xfrm>
            <a:off x="4139952" y="5559262"/>
            <a:ext cx="1195446" cy="1271751"/>
          </a:xfrm>
          <a:prstGeom prst="rect">
            <a:avLst/>
          </a:prstGeom>
        </p:spPr>
      </p:pic>
      <p:sp>
        <p:nvSpPr>
          <p:cNvPr id="56351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69881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9434064-BA4F-4DC5-9064-28836E1B6995}" type="slidenum">
              <a:rPr lang="ru-RU" smtClean="0"/>
              <a:pPr/>
              <a:t>26</a:t>
            </a:fld>
            <a:endParaRPr lang="ru-RU" smtClean="0"/>
          </a:p>
        </p:txBody>
      </p:sp>
      <p:sp>
        <p:nvSpPr>
          <p:cNvPr id="56352" name="Заголовок 14"/>
          <p:cNvSpPr>
            <a:spLocks noGrp="1"/>
          </p:cNvSpPr>
          <p:nvPr>
            <p:ph type="title"/>
          </p:nvPr>
        </p:nvSpPr>
        <p:spPr>
          <a:xfrm>
            <a:off x="8893175" y="5373688"/>
            <a:ext cx="44450" cy="57150"/>
          </a:xfrm>
        </p:spPr>
        <p:txBody>
          <a:bodyPr/>
          <a:lstStyle/>
          <a:p>
            <a:endParaRPr lang="ru-RU" sz="8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/>
          </a:blip>
          <a:srcRect t="50000" r="52069"/>
          <a:stretch/>
        </p:blipFill>
        <p:spPr>
          <a:xfrm>
            <a:off x="5004048" y="4602284"/>
            <a:ext cx="2112283" cy="21708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rcRect l="7881" t="12201" r="7880" b="16401"/>
          <a:stretch/>
        </p:blipFill>
        <p:spPr>
          <a:xfrm>
            <a:off x="7236296" y="4391836"/>
            <a:ext cx="1872208" cy="244827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Сведения об общем образовании</a:t>
            </a:r>
          </a:p>
        </p:txBody>
      </p:sp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3808334733"/>
              </p:ext>
            </p:extLst>
          </p:nvPr>
        </p:nvGraphicFramePr>
        <p:xfrm>
          <a:off x="0" y="428604"/>
          <a:ext cx="9001156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932710"/>
              </p:ext>
            </p:extLst>
          </p:nvPr>
        </p:nvGraphicFramePr>
        <p:xfrm>
          <a:off x="215900" y="2727325"/>
          <a:ext cx="4071938" cy="24526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4962"/>
                <a:gridCol w="763488"/>
                <a:gridCol w="763488"/>
              </a:tblGrid>
              <a:tr h="274310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расходов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 год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3823">
                <a:tc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Comic Sans MS" pitchFamily="66" charset="0"/>
                      </a:endParaRPr>
                    </a:p>
                  </a:txBody>
                  <a:tcPr marL="91439" marR="91439" marT="45684" marB="4568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</a:tr>
              <a:tr h="4572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плата персонала с начислениями</a:t>
                      </a: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751,4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7431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Коммунальные услуги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7431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Питание детей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29,1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46435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(земельный, имущественный)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39,2   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4%)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46435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(включая текущие ремонты, приобретение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обрудования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пр.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81,1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</a:tbl>
          </a:graphicData>
        </a:graphic>
      </p:graphicFrame>
      <p:sp>
        <p:nvSpPr>
          <p:cNvPr id="26" name="Заголовок 1"/>
          <p:cNvSpPr txBox="1">
            <a:spLocks/>
          </p:cNvSpPr>
          <p:nvPr/>
        </p:nvSpPr>
        <p:spPr bwMode="auto">
          <a:xfrm>
            <a:off x="125413" y="2279650"/>
            <a:ext cx="588645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общее образование</a:t>
            </a:r>
          </a:p>
        </p:txBody>
      </p:sp>
      <p:sp>
        <p:nvSpPr>
          <p:cNvPr id="57383" name="Прямоугольник 28"/>
          <p:cNvSpPr>
            <a:spLocks noChangeArrowheads="1"/>
          </p:cNvSpPr>
          <p:nvPr/>
        </p:nvSpPr>
        <p:spPr bwMode="auto">
          <a:xfrm>
            <a:off x="155575" y="5213350"/>
            <a:ext cx="43449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школ выросла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0,5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./мес. и составила </a:t>
            </a:r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39,9 </a:t>
            </a:r>
            <a:r>
              <a:rPr lang="ru-RU" sz="1400" b="1" dirty="0" err="1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. /мес.</a:t>
            </a:r>
          </a:p>
          <a:p>
            <a:pPr algn="ctr" eaLnBrk="1" hangingPunct="1">
              <a:buFont typeface="Arial" charset="0"/>
              <a:buNone/>
              <a:tabLst>
                <a:tab pos="450850" algn="l"/>
              </a:tabLst>
            </a:pP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◊◊◊</a:t>
            </a:r>
          </a:p>
          <a:p>
            <a:pPr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Общая численность педагогов составила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году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tabLst>
                <a:tab pos="450850" algn="l"/>
              </a:tabLst>
            </a:pPr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1 022 шт. ед.</a:t>
            </a:r>
            <a:endParaRPr lang="ru-RU" sz="1400" b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244636" y="5102956"/>
            <a:ext cx="1512168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endParaRPr lang="ru-RU" sz="1400" b="1" dirty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продленного дня посещал 1001 ребенок</a:t>
            </a:r>
            <a:endParaRPr lang="ru-RU" sz="1400" b="1" strike="sngStrike" dirty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385" name="Прямоугольник 28"/>
          <p:cNvSpPr>
            <a:spLocks noChangeArrowheads="1"/>
          </p:cNvSpPr>
          <p:nvPr/>
        </p:nvSpPr>
        <p:spPr bwMode="auto">
          <a:xfrm>
            <a:off x="4356100" y="2636838"/>
            <a:ext cx="4608513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tabLst>
                <a:tab pos="450850" algn="l"/>
              </a:tabLst>
            </a:pPr>
            <a:r>
              <a:rPr lang="ru-RU" sz="1400" u="sng" dirty="0">
                <a:latin typeface="Times New Roman" pitchFamily="18" charset="0"/>
                <a:cs typeface="Times New Roman" pitchFamily="18" charset="0"/>
              </a:rPr>
              <a:t>Помимо текущего содержания в 2019 г.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 eaLnBrk="1" hangingPunct="1">
              <a:tabLst>
                <a:tab pos="450850" algn="l"/>
              </a:tabLst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tabLst>
                <a:tab pos="450850" algn="l"/>
              </a:tabLst>
            </a:pP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разработана техдокументация на реконструкцию пристройки к спортивному залу МБОУ "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Самусьский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лицей" (0,3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.);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tabLst>
                <a:tab pos="450850" algn="l"/>
              </a:tabLst>
            </a:pPr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выполнена проверка сметы на капитальный ремонт благоустройства прилегающей территории к МБОУ «Северская школа-интернат для обучающихся с ограниченными возможностями здоровья»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tabLst>
                <a:tab pos="450850" algn="l"/>
              </a:tabLst>
            </a:pP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tabLst>
                <a:tab pos="450850" algn="l"/>
              </a:tabLst>
            </a:pP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tabLst>
                <a:tab pos="450850" algn="l"/>
              </a:tabLst>
            </a:pP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38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69754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369C3ED-0394-479C-A253-6B8A540BF06F}" type="slidenum">
              <a:rPr lang="ru-RU" smtClean="0"/>
              <a:pPr/>
              <a:t>27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Прямоугольник 3"/>
          <p:cNvSpPr>
            <a:spLocks noChangeArrowheads="1"/>
          </p:cNvSpPr>
          <p:nvPr/>
        </p:nvSpPr>
        <p:spPr bwMode="auto">
          <a:xfrm>
            <a:off x="3276600" y="82550"/>
            <a:ext cx="57308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7950" y="82550"/>
            <a:ext cx="2159794" cy="90963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«Социальная поддержка населения»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643" y="1003058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3,1% всех расходов бюджета  в 2019 году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5980" y="2219868"/>
            <a:ext cx="2130425" cy="1273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социальной защиты наиболее уязвимых слоев населения ЗАТО Северск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38602" y="1767497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44813" y="333375"/>
            <a:ext cx="2297112" cy="90805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граждан, получающих социальную поддержку, от общей численности населения ЗАТО Северск, %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016430" y="1169962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436813" y="1716088"/>
            <a:ext cx="2879725" cy="9096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детей-сирот и детей, оставшихся без попечения родителей, и родителей, получивших меры соц. поддержки, чел.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048389" y="2471712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541588" y="3109913"/>
            <a:ext cx="2735262" cy="74136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общественных объединений и садоводческих обществ, получивших финансовую и имущественную поддержку, единиц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059391" y="3861048"/>
            <a:ext cx="2160240" cy="441501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9218" name="Диаграмма 21"/>
          <p:cNvGraphicFramePr>
            <a:graphicFrameLocks/>
          </p:cNvGraphicFramePr>
          <p:nvPr/>
        </p:nvGraphicFramePr>
        <p:xfrm>
          <a:off x="5235575" y="374650"/>
          <a:ext cx="3581400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76" name="Диаграмма" r:id="rId4" imgW="3581423" imgH="1419120" progId="Excel.Sheet.8">
                  <p:embed/>
                </p:oleObj>
              </mc:Choice>
              <mc:Fallback>
                <p:oleObj name="Диаграмма" r:id="rId4" imgW="3581423" imgH="1419120" progId="Excel.Sheet.8">
                  <p:embed/>
                  <p:pic>
                    <p:nvPicPr>
                      <p:cNvPr id="0" name="Диаграмма 2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5575" y="374650"/>
                        <a:ext cx="3581400" cy="1425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Диаграмма 22"/>
          <p:cNvGraphicFramePr>
            <a:graphicFrameLocks/>
          </p:cNvGraphicFramePr>
          <p:nvPr/>
        </p:nvGraphicFramePr>
        <p:xfrm>
          <a:off x="5207000" y="1674813"/>
          <a:ext cx="3581400" cy="1423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77" name="Диаграмма" r:id="rId6" imgW="3429068" imgH="1419120" progId="Excel.Sheet.8">
                  <p:embed/>
                </p:oleObj>
              </mc:Choice>
              <mc:Fallback>
                <p:oleObj name="Диаграмма" r:id="rId6" imgW="3429068" imgH="1419120" progId="Excel.Sheet.8">
                  <p:embed/>
                  <p:pic>
                    <p:nvPicPr>
                      <p:cNvPr id="0" name="Диаграмма 22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7000" y="1674813"/>
                        <a:ext cx="3581400" cy="1423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Диаграмма 23"/>
          <p:cNvGraphicFramePr>
            <a:graphicFrameLocks/>
          </p:cNvGraphicFramePr>
          <p:nvPr/>
        </p:nvGraphicFramePr>
        <p:xfrm>
          <a:off x="5245100" y="3013075"/>
          <a:ext cx="3581400" cy="1423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78" name="Диаграмма" r:id="rId8" imgW="3581423" imgH="1419120" progId="Excel.Sheet.8">
                  <p:embed/>
                </p:oleObj>
              </mc:Choice>
              <mc:Fallback>
                <p:oleObj name="Диаграмма" r:id="rId8" imgW="3581423" imgH="1419120" progId="Excel.Sheet.8">
                  <p:embed/>
                  <p:pic>
                    <p:nvPicPr>
                      <p:cNvPr id="0" name="Диаграмма 23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45100" y="3013075"/>
                        <a:ext cx="3581400" cy="1423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Таблица 32"/>
          <p:cNvGraphicFramePr>
            <a:graphicFrameLocks noGrp="1"/>
          </p:cNvGraphicFramePr>
          <p:nvPr/>
        </p:nvGraphicFramePr>
        <p:xfrm>
          <a:off x="138113" y="4552950"/>
          <a:ext cx="8610351" cy="191984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272678"/>
                <a:gridCol w="1129893"/>
                <a:gridCol w="1103890"/>
                <a:gridCol w="1103890"/>
              </a:tblGrid>
              <a:tr h="45713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713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дополнительных мер социальной поддержки отдельным категориям граждан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713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Поддержка общественных объединений и садоводческих обществ ЗАТО Северск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22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«Опека детей-сирот и детей, оставшихся без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попечения родителей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65,8</a:t>
                      </a:r>
                      <a:endParaRPr lang="ru-RU" sz="1200" b="0" i="0" baseline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226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27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9763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DFF904DF-13CD-407A-AA02-80C40E715990}" type="slidenum">
              <a:rPr lang="ru-RU" smtClean="0"/>
              <a:pPr/>
              <a:t>28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Рисунок 4"/>
          <p:cNvPicPr>
            <a:picLocks noChangeAspect="1"/>
          </p:cNvPicPr>
          <p:nvPr/>
        </p:nvPicPr>
        <p:blipFill>
          <a:blip r:embed="rId3" cstate="print"/>
          <a:srcRect t="8270" r="61166" b="17104"/>
          <a:stretch>
            <a:fillRect/>
          </a:stretch>
        </p:blipFill>
        <p:spPr bwMode="auto">
          <a:xfrm>
            <a:off x="1187624" y="4365104"/>
            <a:ext cx="2535238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407" name="Рисунок 20"/>
          <p:cNvPicPr>
            <a:picLocks noChangeAspect="1"/>
          </p:cNvPicPr>
          <p:nvPr/>
        </p:nvPicPr>
        <p:blipFill>
          <a:blip r:embed="rId3" cstate="print"/>
          <a:srcRect l="38336" t="8270" r="31609" b="17104"/>
          <a:stretch>
            <a:fillRect/>
          </a:stretch>
        </p:blipFill>
        <p:spPr bwMode="auto">
          <a:xfrm>
            <a:off x="4788024" y="4383805"/>
            <a:ext cx="19685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540260"/>
              </p:ext>
            </p:extLst>
          </p:nvPr>
        </p:nvGraphicFramePr>
        <p:xfrm>
          <a:off x="467544" y="1026306"/>
          <a:ext cx="7848871" cy="33845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48125"/>
                <a:gridCol w="1487736"/>
                <a:gridCol w="3913010"/>
              </a:tblGrid>
              <a:tr h="1189168"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Меры поддержки детей-сирот и приёмных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семей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59,8 млн.руб.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(«целевые» средства из областного бюджета)</a:t>
                      </a:r>
                      <a:endParaRPr lang="ru-RU" sz="900" b="0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Ежемесячные выплаты получали 445 семей; разовые выплаты при устройстве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ребенка в семью получили 28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семьи;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беспе-чено жильем 7 детей-сирот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3261"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Поддержка общественных/ садоводческих объединений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5,6 млн.руб.</a:t>
                      </a:r>
                      <a:endParaRPr lang="ru-RU" sz="12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Поддержку получили 9 общественных объединений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21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формы </a:t>
                      </a:r>
                    </a:p>
                    <a:p>
                      <a:pPr lvl="0"/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8,9 млн.руб.</a:t>
                      </a:r>
                      <a:endParaRPr lang="ru-RU" sz="12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Материальная помощь гражданам, оказавшихся в трудной жизненной ситуации (363 человек)</a:t>
                      </a:r>
                    </a:p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жилья участникам  и инвалидам ВОВ (93 человек)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другие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8403" name="TextBox 17"/>
          <p:cNvSpPr txBox="1">
            <a:spLocks noChangeArrowheads="1"/>
          </p:cNvSpPr>
          <p:nvPr/>
        </p:nvSpPr>
        <p:spPr bwMode="auto">
          <a:xfrm>
            <a:off x="2174875" y="620688"/>
            <a:ext cx="59039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«Прямые» меры поддержки:</a:t>
            </a:r>
          </a:p>
        </p:txBody>
      </p:sp>
      <p:sp>
        <p:nvSpPr>
          <p:cNvPr id="5840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1988" y="649922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40336ED0-76E0-488E-9E05-9A18F0027ED3}" type="slidenum">
              <a:rPr lang="ru-RU" smtClean="0"/>
              <a:pPr/>
              <a:t>29</a:t>
            </a:fld>
            <a:endParaRPr lang="ru-RU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755576" y="116632"/>
            <a:ext cx="7704410" cy="296459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«Социальная поддержка населения»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2484438" y="1758950"/>
            <a:ext cx="2879725" cy="9096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обеспеченности населения спортивными сооружениями, исходя из единовременной пропускной способности объектов спорта, %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4500562" y="257174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7951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физической культуры и спорта»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4643" y="1003057"/>
            <a:ext cx="2153101" cy="441502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7,4% всех расходов бюджета  в 2019 году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20778" y="2137414"/>
            <a:ext cx="2144516" cy="15128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условий, обеспечивающих возможность населению ЗАТО Северск систематически заниматься физической культурой и спортом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32606" y="1685043"/>
            <a:ext cx="2135138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505075" y="454025"/>
            <a:ext cx="2736850" cy="90805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населения ЗАТО Северск, систематически занимающегося физической культурой и спортом, %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081293" y="121005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3059391" y="2564904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31" name="Таблица 30"/>
          <p:cNvGraphicFramePr>
            <a:graphicFrameLocks noGrp="1"/>
          </p:cNvGraphicFramePr>
          <p:nvPr/>
        </p:nvGraphicFramePr>
        <p:xfrm>
          <a:off x="107950" y="5084763"/>
          <a:ext cx="8351838" cy="1649412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168284"/>
                <a:gridCol w="1023481"/>
                <a:gridCol w="1008034"/>
                <a:gridCol w="1152039"/>
              </a:tblGrid>
              <a:tr h="45732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111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массового спорта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21,2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577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системы подготовки спортивного резерва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318,0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318,0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577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«Развитие детско-юношеского и массового хоккея»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9435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340,0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340,0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295" name="TextBox 17"/>
          <p:cNvSpPr txBox="1">
            <a:spLocks noChangeArrowheads="1"/>
          </p:cNvSpPr>
          <p:nvPr/>
        </p:nvSpPr>
        <p:spPr bwMode="auto">
          <a:xfrm>
            <a:off x="1282700" y="3756025"/>
            <a:ext cx="74517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ru-RU" sz="1400">
                <a:latin typeface="Times New Roman" pitchFamily="18" charset="0"/>
                <a:cs typeface="Times New Roman" pitchFamily="18" charset="0"/>
              </a:rPr>
              <a:t>В рамках программы: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>
                <a:latin typeface="Times New Roman" pitchFamily="18" charset="0"/>
                <a:cs typeface="Times New Roman" pitchFamily="18" charset="0"/>
              </a:rPr>
              <a:t> обеспечена деятельность 6 спортивных школ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>
                <a:latin typeface="Times New Roman" pitchFamily="18" charset="0"/>
                <a:cs typeface="Times New Roman" pitchFamily="18" charset="0"/>
              </a:rPr>
              <a:t> выплачены стипендии одарённым спортсменам (0,7 млн.руб.)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>
                <a:latin typeface="Times New Roman" pitchFamily="18" charset="0"/>
                <a:cs typeface="Times New Roman" pitchFamily="18" charset="0"/>
              </a:rPr>
              <a:t> обеспечена работа спортивных инструкторов по месту жительства  (4,6 млн.руб.)</a:t>
            </a:r>
          </a:p>
        </p:txBody>
      </p:sp>
      <p:sp>
        <p:nvSpPr>
          <p:cNvPr id="10296" name="Прямоугольник 3"/>
          <p:cNvSpPr>
            <a:spLocks noChangeArrowheads="1"/>
          </p:cNvSpPr>
          <p:nvPr/>
        </p:nvSpPr>
        <p:spPr bwMode="auto">
          <a:xfrm>
            <a:off x="2986088" y="79375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extLst/>
          </a:blip>
          <a:stretch>
            <a:fillRect/>
          </a:stretch>
        </p:blipFill>
        <p:spPr>
          <a:xfrm>
            <a:off x="138113" y="3756025"/>
            <a:ext cx="1113155" cy="1113155"/>
          </a:xfrm>
          <a:prstGeom prst="rect">
            <a:avLst/>
          </a:prstGeom>
        </p:spPr>
      </p:pic>
      <p:sp>
        <p:nvSpPr>
          <p:cNvPr id="10298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3608F62-EE71-4B52-A4F5-3F0D134D5E07}" type="slidenum">
              <a:rPr lang="ru-RU" smtClean="0"/>
              <a:pPr/>
              <a:t>30</a:t>
            </a:fld>
            <a:endParaRPr lang="ru-RU" smtClean="0"/>
          </a:p>
        </p:txBody>
      </p:sp>
      <p:graphicFrame>
        <p:nvGraphicFramePr>
          <p:cNvPr id="10242" name="Диаграмма 21"/>
          <p:cNvGraphicFramePr>
            <a:graphicFrameLocks/>
          </p:cNvGraphicFramePr>
          <p:nvPr/>
        </p:nvGraphicFramePr>
        <p:xfrm>
          <a:off x="5435600" y="476250"/>
          <a:ext cx="3581400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2" name="Диаграмма" r:id="rId5" imgW="3581423" imgH="1419120" progId="Excel.Sheet.8">
                  <p:embed/>
                </p:oleObj>
              </mc:Choice>
              <mc:Fallback>
                <p:oleObj name="Диаграмма" r:id="rId5" imgW="3581423" imgH="1419120" progId="Excel.Sheet.8">
                  <p:embed/>
                  <p:pic>
                    <p:nvPicPr>
                      <p:cNvPr id="0" name="Диаграмма 21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476250"/>
                        <a:ext cx="3581400" cy="1425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Диаграмма 22"/>
          <p:cNvGraphicFramePr>
            <a:graphicFrameLocks/>
          </p:cNvGraphicFramePr>
          <p:nvPr/>
        </p:nvGraphicFramePr>
        <p:xfrm>
          <a:off x="5438775" y="1992313"/>
          <a:ext cx="3597275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3" name="Диаграмма" r:id="rId7" imgW="3590877" imgH="1428840" progId="Excel.Sheet.8">
                  <p:embed/>
                </p:oleObj>
              </mc:Choice>
              <mc:Fallback>
                <p:oleObj name="Диаграмма" r:id="rId7" imgW="3590877" imgH="1428840" progId="Excel.Sheet.8">
                  <p:embed/>
                  <p:pic>
                    <p:nvPicPr>
                      <p:cNvPr id="0" name="Диаграмма 22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8775" y="1992313"/>
                        <a:ext cx="3597275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Группа 7"/>
          <p:cNvGrpSpPr>
            <a:grpSpLocks/>
          </p:cNvGrpSpPr>
          <p:nvPr/>
        </p:nvGrpSpPr>
        <p:grpSpPr bwMode="auto">
          <a:xfrm>
            <a:off x="6430963" y="1133475"/>
            <a:ext cx="2678112" cy="2765425"/>
            <a:chOff x="6430503" y="1132966"/>
            <a:chExt cx="2678572" cy="2765810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18080" t="66641" r="61760"/>
            <a:stretch/>
          </p:blipFill>
          <p:spPr bwMode="auto">
            <a:xfrm flipH="1">
              <a:off x="6430503" y="2019573"/>
              <a:ext cx="1728192" cy="1879203"/>
            </a:xfrm>
            <a:prstGeom prst="rect">
              <a:avLst/>
            </a:prstGeom>
          </p:spPr>
        </p:pic>
        <p:pic>
          <p:nvPicPr>
            <p:cNvPr id="18" name="Рисунок 17"/>
            <p:cNvPicPr>
              <a:picLocks noChangeAspect="1"/>
            </p:cNvPicPr>
            <p:nvPr/>
          </p:nvPicPr>
          <p:blipFill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86625" t="17886" b="33436"/>
            <a:stretch/>
          </p:blipFill>
          <p:spPr bwMode="auto">
            <a:xfrm>
              <a:off x="8028384" y="1132966"/>
              <a:ext cx="1080691" cy="2676494"/>
            </a:xfrm>
            <a:prstGeom prst="rect">
              <a:avLst/>
            </a:prstGeom>
          </p:spPr>
        </p:pic>
        <p:sp>
          <p:nvSpPr>
            <p:cNvPr id="6" name="Скругленный прямоугольник 5"/>
            <p:cNvSpPr/>
            <p:nvPr/>
          </p:nvSpPr>
          <p:spPr bwMode="auto">
            <a:xfrm>
              <a:off x="8156411" y="2379327"/>
              <a:ext cx="196884" cy="91452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7956352" y="2636538"/>
              <a:ext cx="298501" cy="7922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aphicFrame>
        <p:nvGraphicFramePr>
          <p:cNvPr id="2" name="Схема 1"/>
          <p:cNvGraphicFramePr/>
          <p:nvPr/>
        </p:nvGraphicFramePr>
        <p:xfrm>
          <a:off x="107504" y="3356992"/>
          <a:ext cx="8964488" cy="3904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928580"/>
              </p:ext>
            </p:extLst>
          </p:nvPr>
        </p:nvGraphicFramePr>
        <p:xfrm>
          <a:off x="232048" y="417267"/>
          <a:ext cx="8821738" cy="8191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5058"/>
                <a:gridCol w="1367968"/>
                <a:gridCol w="1958752"/>
                <a:gridCol w="1310527"/>
                <a:gridCol w="2419433"/>
              </a:tblGrid>
              <a:tr h="448282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спортивных школ</a:t>
                      </a:r>
                      <a:endParaRPr lang="ru-RU" sz="13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</a:t>
                      </a: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численность персонала</a:t>
                      </a:r>
                      <a:endParaRPr lang="ru-RU" sz="13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3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них педагоги</a:t>
                      </a:r>
                      <a:endParaRPr lang="ru-RU" sz="13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Бюджетное финансирование, млн.руб.</a:t>
                      </a:r>
                    </a:p>
                  </a:txBody>
                  <a:tcPr marL="91428" marR="91428" marT="45723" marB="45723"/>
                </a:tc>
              </a:tr>
              <a:tr h="370868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4 137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779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</a:t>
                      </a:r>
                      <a:endParaRPr lang="ru-RU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316,1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</a:tr>
            </a:tbl>
          </a:graphicData>
        </a:graphic>
      </p:graphicFrame>
      <p:grpSp>
        <p:nvGrpSpPr>
          <p:cNvPr id="8" name="Группа 8"/>
          <p:cNvGrpSpPr/>
          <p:nvPr/>
        </p:nvGrpSpPr>
        <p:grpSpPr>
          <a:xfrm>
            <a:off x="7092280" y="3933056"/>
            <a:ext cx="1872208" cy="1780579"/>
            <a:chOff x="3370730" y="629766"/>
            <a:chExt cx="1105443" cy="1780579"/>
          </a:xfrm>
          <a:scene3d>
            <a:camera prst="orthographicFront"/>
            <a:lightRig rig="chilly" dir="t"/>
          </a:scene3d>
        </p:grpSpPr>
        <p:sp>
          <p:nvSpPr>
            <p:cNvPr id="10" name="Прямоугольник 9"/>
            <p:cNvSpPr/>
            <p:nvPr/>
          </p:nvSpPr>
          <p:spPr>
            <a:xfrm>
              <a:off x="3370730" y="629766"/>
              <a:ext cx="1105443" cy="1780579"/>
            </a:xfrm>
            <a:prstGeom prst="rect">
              <a:avLst/>
            </a:pr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976513"/>
                <a:satOff val="17933"/>
                <a:lumOff val="14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3370730" y="629766"/>
              <a:ext cx="1105443" cy="178057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27432" rIns="0" bIns="0" spcCol="1270"/>
            <a:lstStyle/>
            <a:p>
              <a:pPr eaLnBrk="1" hangingPunct="1">
                <a:defRPr/>
              </a:pP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Учреждения в рамках реализации прав на оказание дополнительных платных услуг вели </a:t>
              </a:r>
              <a:r>
                <a:rPr lang="ru-RU" sz="13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предпринимательскую </a:t>
              </a: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деятельность, сумма заработанных средств составила </a:t>
              </a:r>
              <a:r>
                <a:rPr lang="ru-RU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55,1 </a:t>
              </a: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млн.руб.</a:t>
              </a:r>
            </a:p>
          </p:txBody>
        </p:sp>
      </p:grpSp>
      <p:sp>
        <p:nvSpPr>
          <p:cNvPr id="14" name="Заголовок 1"/>
          <p:cNvSpPr txBox="1">
            <a:spLocks/>
          </p:cNvSpPr>
          <p:nvPr/>
        </p:nvSpPr>
        <p:spPr bwMode="auto">
          <a:xfrm>
            <a:off x="899592" y="1196752"/>
            <a:ext cx="3743325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финансирование спортивных школ</a:t>
            </a:r>
          </a:p>
        </p:txBody>
      </p:sp>
      <p:sp>
        <p:nvSpPr>
          <p:cNvPr id="59420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640715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F574C66-DEEA-4961-8DD0-80233E318C86}" type="slidenum">
              <a:rPr lang="ru-RU" smtClean="0">
                <a:solidFill>
                  <a:schemeClr val="bg1"/>
                </a:solidFill>
              </a:rPr>
              <a:pPr/>
              <a:t>31</a:t>
            </a:fld>
            <a:endParaRPr lang="ru-RU" smtClean="0">
              <a:solidFill>
                <a:schemeClr val="bg1"/>
              </a:solidFill>
            </a:endParaRPr>
          </a:p>
        </p:txBody>
      </p:sp>
      <p:graphicFrame>
        <p:nvGraphicFramePr>
          <p:cNvPr id="59425" name="Диаграмма 8397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5328489"/>
              </p:ext>
            </p:extLst>
          </p:nvPr>
        </p:nvGraphicFramePr>
        <p:xfrm>
          <a:off x="107950" y="1412776"/>
          <a:ext cx="6201097" cy="2520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510" name="Диаграмма" r:id="rId10" imgW="9239357" imgH="4067280" progId="Excel.Sheet.8">
                  <p:embed/>
                </p:oleObj>
              </mc:Choice>
              <mc:Fallback>
                <p:oleObj name="Диаграмма" r:id="rId10" imgW="9239357" imgH="4067280" progId="Excel.Sheet.8">
                  <p:embed/>
                  <p:pic>
                    <p:nvPicPr>
                      <p:cNvPr id="0" name="Диаграмма 83976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412776"/>
                        <a:ext cx="6201097" cy="252028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899592" y="25192"/>
            <a:ext cx="7813873" cy="36377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физической культуры и спорта»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950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«Молодежная политика»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643" y="992300"/>
            <a:ext cx="2153101" cy="441501"/>
          </a:xfrm>
          <a:prstGeom prst="rect">
            <a:avLst/>
          </a:prstGeom>
          <a:solidFill>
            <a:schemeClr val="bg1"/>
          </a:solidFill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2,3% всех расходов бюджета  в 2019 году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25980" y="2167731"/>
            <a:ext cx="2130425" cy="17303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потенциала молодежи, создание условий для включения молодежи в социально-экономическую, политическую и культурную жизнь общества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2199" y="1705769"/>
            <a:ext cx="2117803" cy="441501"/>
          </a:xfrm>
          <a:prstGeom prst="rect">
            <a:avLst/>
          </a:prstGeom>
          <a:solidFill>
            <a:schemeClr val="bg1"/>
          </a:solidFill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94823" y="91534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059391" y="2051395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224088" y="1474788"/>
            <a:ext cx="3068637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детей, охваченных организованными формами отдыха и оздоровления,  от общего числа детей школьного возраста ЗАТО Северск, %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484438" y="273050"/>
            <a:ext cx="2808287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молодежи, участвующей в мероприятиях, направленных на гражданское и патриотическое воспитание, % от общей численности молодежи от 14 до 30 лет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224088" y="3851275"/>
            <a:ext cx="30797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молодых семей, улучшивших жилищные условия с использованием ипотечных жилищных кредитов и займов при получении социальной выплаты, семей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332564" y="2564904"/>
            <a:ext cx="2928938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участников мероприятий, направленных на возрождение семейных традиций, воспитание у молодежи позитивного отношения к семейным традициям, чел.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110367" y="3275531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3059391" y="4447031"/>
            <a:ext cx="2160240" cy="4415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4</a:t>
            </a:r>
          </a:p>
        </p:txBody>
      </p:sp>
      <p:graphicFrame>
        <p:nvGraphicFramePr>
          <p:cNvPr id="11266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959532"/>
              </p:ext>
            </p:extLst>
          </p:nvPr>
        </p:nvGraphicFramePr>
        <p:xfrm>
          <a:off x="5385821" y="1276350"/>
          <a:ext cx="353377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30" name="Лист" r:id="rId4" imgW="2895609" imgH="800064" progId="Excel.Sheet.8">
                  <p:embed/>
                </p:oleObj>
              </mc:Choice>
              <mc:Fallback>
                <p:oleObj name="Лист" r:id="rId4" imgW="2895609" imgH="800064" progId="Excel.Sheet.8">
                  <p:embed/>
                  <p:pic>
                    <p:nvPicPr>
                      <p:cNvPr id="0" name="Диаграмма 15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5821" y="1276350"/>
                        <a:ext cx="3533775" cy="1073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6069295"/>
              </p:ext>
            </p:extLst>
          </p:nvPr>
        </p:nvGraphicFramePr>
        <p:xfrm>
          <a:off x="5366770" y="139700"/>
          <a:ext cx="3571875" cy="1222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31" name="Лист" r:id="rId6" imgW="3573751" imgH="1219104" progId="Excel.Sheet.8">
                  <p:embed/>
                </p:oleObj>
              </mc:Choice>
              <mc:Fallback>
                <p:oleObj name="Лист" r:id="rId6" imgW="3573751" imgH="1219104" progId="Excel.Sheet.8">
                  <p:embed/>
                  <p:pic>
                    <p:nvPicPr>
                      <p:cNvPr id="0" name="Диаграмма 16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6770" y="139700"/>
                        <a:ext cx="3571875" cy="1222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8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164635"/>
              </p:ext>
            </p:extLst>
          </p:nvPr>
        </p:nvGraphicFramePr>
        <p:xfrm>
          <a:off x="5362575" y="2349500"/>
          <a:ext cx="3790950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32" name="Лист" r:id="rId8" imgW="4267236" imgH="1417392" progId="Excel.Sheet.8">
                  <p:embed/>
                </p:oleObj>
              </mc:Choice>
              <mc:Fallback>
                <p:oleObj name="Лист" r:id="rId8" imgW="4267236" imgH="1417392" progId="Excel.Sheet.8">
                  <p:embed/>
                  <p:pic>
                    <p:nvPicPr>
                      <p:cNvPr id="0" name="Диаграмма 22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2575" y="2349500"/>
                        <a:ext cx="3790950" cy="1346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7758388"/>
              </p:ext>
            </p:extLst>
          </p:nvPr>
        </p:nvGraphicFramePr>
        <p:xfrm>
          <a:off x="5434013" y="3644900"/>
          <a:ext cx="3698875" cy="130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33" name="Лист" r:id="rId10" imgW="4244329" imgH="1417392" progId="Excel.Sheet.8">
                  <p:embed/>
                </p:oleObj>
              </mc:Choice>
              <mc:Fallback>
                <p:oleObj name="Лист" r:id="rId10" imgW="4244329" imgH="1417392" progId="Excel.Sheet.8">
                  <p:embed/>
                  <p:pic>
                    <p:nvPicPr>
                      <p:cNvPr id="0" name="Диаграмма 2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4013" y="3644900"/>
                        <a:ext cx="3698875" cy="1308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Таблица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717819"/>
              </p:ext>
            </p:extLst>
          </p:nvPr>
        </p:nvGraphicFramePr>
        <p:xfrm>
          <a:off x="88900" y="4964113"/>
          <a:ext cx="8443913" cy="18288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52219"/>
                <a:gridCol w="1144938"/>
                <a:gridCol w="1073378"/>
                <a:gridCol w="1073378"/>
              </a:tblGrid>
              <a:tr h="45719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Молодежь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Семейная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политика ЗАТО Северск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72,5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72,5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«Обеспечение жильем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молодых семей ЗАТО Северск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8,7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8,7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20,8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20,7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1331" name="Прямоугольник 3"/>
          <p:cNvSpPr>
            <a:spLocks noChangeArrowheads="1"/>
          </p:cNvSpPr>
          <p:nvPr/>
        </p:nvSpPr>
        <p:spPr bwMode="auto">
          <a:xfrm>
            <a:off x="3413125" y="-52388"/>
            <a:ext cx="573087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133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976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0830305-8B63-49BC-AD32-B060A521B5F1}" type="slidenum">
              <a:rPr lang="ru-RU" smtClean="0"/>
              <a:pPr/>
              <a:t>32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/>
        </p:nvGraphicFramePr>
        <p:xfrm>
          <a:off x="0" y="3409617"/>
          <a:ext cx="9144000" cy="3448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Схема 2"/>
          <p:cNvGraphicFramePr/>
          <p:nvPr/>
        </p:nvGraphicFramePr>
        <p:xfrm>
          <a:off x="0" y="0"/>
          <a:ext cx="9144000" cy="3448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76804" name="Рисунок 1"/>
          <p:cNvPicPr>
            <a:picLocks noChangeAspect="1"/>
          </p:cNvPicPr>
          <p:nvPr/>
        </p:nvPicPr>
        <p:blipFill>
          <a:blip r:embed="rId13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rcRect l="17850" t="22194" r="16000" b="29507"/>
          <a:stretch>
            <a:fillRect/>
          </a:stretch>
        </p:blipFill>
        <p:spPr bwMode="auto">
          <a:xfrm>
            <a:off x="2484438" y="1960563"/>
            <a:ext cx="3167062" cy="2312987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60421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598A795-0FE4-4DD8-BCB3-45AA083E709B}" type="slidenum">
              <a:rPr lang="ru-RU" smtClean="0"/>
              <a:pPr/>
              <a:t>33</a:t>
            </a:fld>
            <a:endParaRPr lang="ru-RU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16632"/>
            <a:ext cx="8496498" cy="30306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«Молодежная политика»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Диаграмма 19"/>
          <p:cNvGraphicFramePr>
            <a:graphicFrameLocks/>
          </p:cNvGraphicFramePr>
          <p:nvPr/>
        </p:nvGraphicFramePr>
        <p:xfrm>
          <a:off x="5294313" y="500063"/>
          <a:ext cx="3579812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60" name="Диаграмма" r:id="rId4" imgW="3581423" imgH="1419120" progId="Excel.Sheet.8">
                  <p:embed/>
                </p:oleObj>
              </mc:Choice>
              <mc:Fallback>
                <p:oleObj name="Диаграмма" r:id="rId4" imgW="3581423" imgH="1419120" progId="Excel.Sheet.8">
                  <p:embed/>
                  <p:pic>
                    <p:nvPicPr>
                      <p:cNvPr id="0" name="Диаграмма 19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4313" y="500063"/>
                        <a:ext cx="3579812" cy="1425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Диаграмма 22"/>
          <p:cNvGraphicFramePr>
            <a:graphicFrameLocks/>
          </p:cNvGraphicFramePr>
          <p:nvPr/>
        </p:nvGraphicFramePr>
        <p:xfrm>
          <a:off x="5294313" y="1998663"/>
          <a:ext cx="36163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61" name="Диаграмма" r:id="rId6" imgW="3600332" imgH="1419120" progId="Excel.Sheet.8">
                  <p:embed/>
                </p:oleObj>
              </mc:Choice>
              <mc:Fallback>
                <p:oleObj name="Диаграмма" r:id="rId6" imgW="3600332" imgH="1419120" progId="Excel.Sheet.8">
                  <p:embed/>
                  <p:pic>
                    <p:nvPicPr>
                      <p:cNvPr id="0" name="Диаграмма 22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4313" y="1998663"/>
                        <a:ext cx="3616325" cy="1425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07951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культуры и туризма»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4643" y="992300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13,4% всех расходов бюджета  в 2019 году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37478" y="2142508"/>
            <a:ext cx="2130425" cy="1020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качества и доступности услуг в сфере культуры и туризма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37478" y="1669730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059391" y="1379262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59391" y="2459382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224088" y="1943100"/>
            <a:ext cx="3068637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благоустроенных и введенных в действие объектов туристской инфраструктуры, единиц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555875" y="558800"/>
            <a:ext cx="2747963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посещений культурно-досуговых мероприятий, организованных муниципальными учреждениями культуры, в расчете на 1 жителя, единиц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/>
        </p:nvGraphicFramePr>
        <p:xfrm>
          <a:off x="138113" y="4618038"/>
          <a:ext cx="8682037" cy="20989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342789"/>
                <a:gridCol w="1168737"/>
                <a:gridCol w="1085256"/>
                <a:gridCol w="1085255"/>
              </a:tblGrid>
              <a:tr h="62276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368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b="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культуры в ЗАТО Северск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576,4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575,4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0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b="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внутреннего и въездного туризма на территории ЗАТО Северск</a:t>
                      </a: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78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Обеспечение деятельности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21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576,9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575,9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40" name="TextBox 17"/>
          <p:cNvSpPr txBox="1">
            <a:spLocks noChangeArrowheads="1"/>
          </p:cNvSpPr>
          <p:nvPr/>
        </p:nvSpPr>
        <p:spPr bwMode="auto">
          <a:xfrm>
            <a:off x="138113" y="3357563"/>
            <a:ext cx="9005887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ru-RU" sz="1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 рамках программы обеспечивается: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деятельность 3 учреждений дополнительного образования (Детская школа искусств, художественная школа, Самусьская детская школа искусств)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деятельность 8 учреждений культуры (2 библиотеки, ГДК, Самусьский ДК, музей, 2 театра, Северский природный парк)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организация и проведение культурно-массовых мероприятий (фактические расходы составили 12,02 млн.руб.)</a:t>
            </a:r>
          </a:p>
        </p:txBody>
      </p:sp>
      <p:sp>
        <p:nvSpPr>
          <p:cNvPr id="12341" name="Прямоугольник 3"/>
          <p:cNvSpPr>
            <a:spLocks noChangeArrowheads="1"/>
          </p:cNvSpPr>
          <p:nvPr/>
        </p:nvSpPr>
        <p:spPr bwMode="auto">
          <a:xfrm>
            <a:off x="3203575" y="88900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234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2DA30C6-B75C-43AE-A110-A075C6E730ED}" type="slidenum">
              <a:rPr lang="ru-RU" smtClean="0"/>
              <a:pPr/>
              <a:t>34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8709817"/>
              </p:ext>
            </p:extLst>
          </p:nvPr>
        </p:nvGraphicFramePr>
        <p:xfrm>
          <a:off x="192400" y="476250"/>
          <a:ext cx="8893174" cy="8486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2773"/>
                <a:gridCol w="1422594"/>
                <a:gridCol w="1727643"/>
                <a:gridCol w="1321139"/>
                <a:gridCol w="2439025"/>
              </a:tblGrid>
              <a:tr h="383994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школ художественно-эстетической направленности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</a:t>
                      </a: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численность персонала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1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них педагоги</a:t>
                      </a:r>
                      <a:endParaRPr lang="ru-RU" sz="11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Бюджетное финансирование, </a:t>
                      </a:r>
                      <a:r>
                        <a:rPr lang="ru-RU" sz="11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91422" marR="91422" marT="45664" marB="45664"/>
                </a:tc>
              </a:tr>
              <a:tr h="27208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3 068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</a:t>
                      </a:r>
                      <a:endParaRPr lang="ru-RU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</a:tr>
            </a:tbl>
          </a:graphicData>
        </a:graphic>
      </p:graphicFrame>
      <p:grpSp>
        <p:nvGrpSpPr>
          <p:cNvPr id="5" name="Группа 4"/>
          <p:cNvGrpSpPr/>
          <p:nvPr/>
        </p:nvGrpSpPr>
        <p:grpSpPr>
          <a:xfrm>
            <a:off x="406928" y="1531671"/>
            <a:ext cx="8666967" cy="2348238"/>
            <a:chOff x="406928" y="1531671"/>
            <a:chExt cx="8666967" cy="2348238"/>
          </a:xfrm>
        </p:grpSpPr>
        <p:sp>
          <p:nvSpPr>
            <p:cNvPr id="6" name="Полилиния 5"/>
            <p:cNvSpPr/>
            <p:nvPr/>
          </p:nvSpPr>
          <p:spPr>
            <a:xfrm rot="16200000">
              <a:off x="617577" y="1321022"/>
              <a:ext cx="2078423" cy="2499721"/>
            </a:xfrm>
            <a:custGeom>
              <a:avLst/>
              <a:gdLst>
                <a:gd name="connsiteX0" fmla="*/ 0 w 2499720"/>
                <a:gd name="connsiteY0" fmla="*/ 103921 h 2078422"/>
                <a:gd name="connsiteX1" fmla="*/ 103921 w 2499720"/>
                <a:gd name="connsiteY1" fmla="*/ 0 h 2078422"/>
                <a:gd name="connsiteX2" fmla="*/ 2395799 w 2499720"/>
                <a:gd name="connsiteY2" fmla="*/ 0 h 2078422"/>
                <a:gd name="connsiteX3" fmla="*/ 2499720 w 2499720"/>
                <a:gd name="connsiteY3" fmla="*/ 103921 h 2078422"/>
                <a:gd name="connsiteX4" fmla="*/ 2499720 w 2499720"/>
                <a:gd name="connsiteY4" fmla="*/ 1974501 h 2078422"/>
                <a:gd name="connsiteX5" fmla="*/ 2395799 w 2499720"/>
                <a:gd name="connsiteY5" fmla="*/ 2078422 h 2078422"/>
                <a:gd name="connsiteX6" fmla="*/ 103921 w 2499720"/>
                <a:gd name="connsiteY6" fmla="*/ 2078422 h 2078422"/>
                <a:gd name="connsiteX7" fmla="*/ 0 w 2499720"/>
                <a:gd name="connsiteY7" fmla="*/ 1974501 h 2078422"/>
                <a:gd name="connsiteX8" fmla="*/ 0 w 2499720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9720" h="2078422">
                  <a:moveTo>
                    <a:pt x="2374734" y="0"/>
                  </a:moveTo>
                  <a:cubicBezTo>
                    <a:pt x="2443761" y="0"/>
                    <a:pt x="2499719" y="38686"/>
                    <a:pt x="2499719" y="86407"/>
                  </a:cubicBezTo>
                  <a:lnTo>
                    <a:pt x="2499719" y="1992015"/>
                  </a:lnTo>
                  <a:cubicBezTo>
                    <a:pt x="2499719" y="2039736"/>
                    <a:pt x="2443761" y="2078422"/>
                    <a:pt x="2374734" y="2078422"/>
                  </a:cubicBezTo>
                  <a:lnTo>
                    <a:pt x="124986" y="2078422"/>
                  </a:lnTo>
                  <a:cubicBezTo>
                    <a:pt x="55959" y="2078422"/>
                    <a:pt x="1" y="2039736"/>
                    <a:pt x="1" y="1992015"/>
                  </a:cubicBezTo>
                  <a:lnTo>
                    <a:pt x="1" y="86407"/>
                  </a:lnTo>
                  <a:cubicBezTo>
                    <a:pt x="1" y="38686"/>
                    <a:pt x="55959" y="0"/>
                    <a:pt x="124986" y="0"/>
                  </a:cubicBezTo>
                  <a:lnTo>
                    <a:pt x="2374734" y="0"/>
                  </a:lnTo>
                  <a:close/>
                </a:path>
              </a:pathLst>
            </a:custGeom>
            <a:solidFill>
              <a:srgbClr val="C7C7C7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6" tIns="34292" rIns="44451" bIns="1999775" numCol="1" spcCol="1270" anchor="t" anchorCtr="0">
              <a:noAutofit/>
            </a:bodyPr>
            <a:lstStyle/>
            <a:p>
              <a:pPr lvl="0" algn="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1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683256" y="1801487"/>
              <a:ext cx="1862292" cy="2078422"/>
            </a:xfrm>
            <a:custGeom>
              <a:avLst/>
              <a:gdLst>
                <a:gd name="connsiteX0" fmla="*/ 0 w 1862292"/>
                <a:gd name="connsiteY0" fmla="*/ 0 h 2078422"/>
                <a:gd name="connsiteX1" fmla="*/ 1862292 w 1862292"/>
                <a:gd name="connsiteY1" fmla="*/ 0 h 2078422"/>
                <a:gd name="connsiteX2" fmla="*/ 1862292 w 1862292"/>
                <a:gd name="connsiteY2" fmla="*/ 2078422 h 2078422"/>
                <a:gd name="connsiteX3" fmla="*/ 0 w 1862292"/>
                <a:gd name="connsiteY3" fmla="*/ 2078422 h 2078422"/>
                <a:gd name="connsiteX4" fmla="*/ 0 w 1862292"/>
                <a:gd name="connsiteY4" fmla="*/ 0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62292" h="2078422">
                  <a:moveTo>
                    <a:pt x="0" y="0"/>
                  </a:moveTo>
                  <a:lnTo>
                    <a:pt x="1862292" y="0"/>
                  </a:lnTo>
                  <a:lnTo>
                    <a:pt x="1862292" y="2078422"/>
                  </a:lnTo>
                  <a:lnTo>
                    <a:pt x="0" y="207842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cene3d>
              <a:camera prst="orthographicFront"/>
              <a:lightRig rig="chilly" dir="t"/>
            </a:scene3d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48006" rIns="0" bIns="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Стоимость обучения 1 ребенка за счет средств бюджета составила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39,9 тыс.руб. в год </a:t>
              </a: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или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3,3 тыс.руб. в месяц</a:t>
              </a:r>
              <a:r>
                <a:rPr lang="ru-RU" sz="12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1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олилиния 7"/>
            <p:cNvSpPr/>
            <p:nvPr/>
          </p:nvSpPr>
          <p:spPr>
            <a:xfrm rot="16200000">
              <a:off x="3372555" y="1179620"/>
              <a:ext cx="2078423" cy="2782526"/>
            </a:xfrm>
            <a:custGeom>
              <a:avLst/>
              <a:gdLst>
                <a:gd name="connsiteX0" fmla="*/ 0 w 2782525"/>
                <a:gd name="connsiteY0" fmla="*/ 103921 h 2078422"/>
                <a:gd name="connsiteX1" fmla="*/ 103921 w 2782525"/>
                <a:gd name="connsiteY1" fmla="*/ 0 h 2078422"/>
                <a:gd name="connsiteX2" fmla="*/ 2678604 w 2782525"/>
                <a:gd name="connsiteY2" fmla="*/ 0 h 2078422"/>
                <a:gd name="connsiteX3" fmla="*/ 2782525 w 2782525"/>
                <a:gd name="connsiteY3" fmla="*/ 103921 h 2078422"/>
                <a:gd name="connsiteX4" fmla="*/ 2782525 w 2782525"/>
                <a:gd name="connsiteY4" fmla="*/ 1974501 h 2078422"/>
                <a:gd name="connsiteX5" fmla="*/ 2678604 w 2782525"/>
                <a:gd name="connsiteY5" fmla="*/ 2078422 h 2078422"/>
                <a:gd name="connsiteX6" fmla="*/ 103921 w 2782525"/>
                <a:gd name="connsiteY6" fmla="*/ 2078422 h 2078422"/>
                <a:gd name="connsiteX7" fmla="*/ 0 w 2782525"/>
                <a:gd name="connsiteY7" fmla="*/ 1974501 h 2078422"/>
                <a:gd name="connsiteX8" fmla="*/ 0 w 2782525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82525" h="2078422">
                  <a:moveTo>
                    <a:pt x="2643398" y="0"/>
                  </a:moveTo>
                  <a:cubicBezTo>
                    <a:pt x="2720235" y="0"/>
                    <a:pt x="2782524" y="34754"/>
                    <a:pt x="2782524" y="77625"/>
                  </a:cubicBezTo>
                  <a:lnTo>
                    <a:pt x="2782524" y="2000797"/>
                  </a:lnTo>
                  <a:cubicBezTo>
                    <a:pt x="2782524" y="2043668"/>
                    <a:pt x="2720235" y="2078422"/>
                    <a:pt x="2643398" y="2078422"/>
                  </a:cubicBezTo>
                  <a:lnTo>
                    <a:pt x="139127" y="2078422"/>
                  </a:lnTo>
                  <a:cubicBezTo>
                    <a:pt x="62290" y="2078422"/>
                    <a:pt x="1" y="2043668"/>
                    <a:pt x="1" y="2000797"/>
                  </a:cubicBezTo>
                  <a:lnTo>
                    <a:pt x="1" y="77625"/>
                  </a:lnTo>
                  <a:cubicBezTo>
                    <a:pt x="1" y="34754"/>
                    <a:pt x="62290" y="0"/>
                    <a:pt x="139127" y="0"/>
                  </a:cubicBezTo>
                  <a:lnTo>
                    <a:pt x="2643398" y="0"/>
                  </a:lnTo>
                  <a:close/>
                </a:path>
              </a:pathLst>
            </a:custGeom>
            <a:solidFill>
              <a:srgbClr val="80A3CE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6" tIns="34291" rIns="44450" bIns="2226019" numCol="1" spcCol="1270" anchor="t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kern="1200" dirty="0" smtClean="0">
                  <a:latin typeface="Comic Sans MS" panose="030F0702030302020204" pitchFamily="66" charset="0"/>
                </a:rPr>
                <a:t>.</a:t>
              </a:r>
              <a:endParaRPr lang="ru-RU" sz="1000" kern="1200" dirty="0">
                <a:latin typeface="Comic Sans MS" panose="030F0702030302020204" pitchFamily="66" charset="0"/>
              </a:endParaRPr>
            </a:p>
          </p:txBody>
        </p:sp>
        <p:sp>
          <p:nvSpPr>
            <p:cNvPr id="9" name="Блок-схема: извлечение 8"/>
            <p:cNvSpPr/>
            <p:nvPr/>
          </p:nvSpPr>
          <p:spPr>
            <a:xfrm rot="5400000">
              <a:off x="2883464" y="3077855"/>
              <a:ext cx="305650" cy="473551"/>
            </a:xfrm>
            <a:prstGeom prst="flowChartExtra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Полилиния 12"/>
            <p:cNvSpPr/>
            <p:nvPr/>
          </p:nvSpPr>
          <p:spPr>
            <a:xfrm>
              <a:off x="3263327" y="1563422"/>
              <a:ext cx="2072981" cy="2078422"/>
            </a:xfrm>
            <a:custGeom>
              <a:avLst/>
              <a:gdLst>
                <a:gd name="connsiteX0" fmla="*/ 0 w 2072981"/>
                <a:gd name="connsiteY0" fmla="*/ 0 h 2078422"/>
                <a:gd name="connsiteX1" fmla="*/ 2072981 w 2072981"/>
                <a:gd name="connsiteY1" fmla="*/ 0 h 2078422"/>
                <a:gd name="connsiteX2" fmla="*/ 2072981 w 2072981"/>
                <a:gd name="connsiteY2" fmla="*/ 2078422 h 2078422"/>
                <a:gd name="connsiteX3" fmla="*/ 0 w 2072981"/>
                <a:gd name="connsiteY3" fmla="*/ 2078422 h 2078422"/>
                <a:gd name="connsiteX4" fmla="*/ 0 w 2072981"/>
                <a:gd name="connsiteY4" fmla="*/ 0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72981" h="2078422">
                  <a:moveTo>
                    <a:pt x="0" y="0"/>
                  </a:moveTo>
                  <a:lnTo>
                    <a:pt x="2072981" y="0"/>
                  </a:lnTo>
                  <a:lnTo>
                    <a:pt x="2072981" y="2078422"/>
                  </a:lnTo>
                  <a:lnTo>
                    <a:pt x="0" y="207842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cene3d>
              <a:camera prst="orthographicFront"/>
              <a:lightRig rig="chilly" dir="t"/>
            </a:scene3d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48006" rIns="0" bIns="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Добровольные пожертвования физических и юридических лиц поступили на счета учреждений в сумме 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2,4 млн.руб</a:t>
              </a: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и были направлены на уставную деятельность, в том числе на укрепление МТБ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олилиния 13"/>
            <p:cNvSpPr/>
            <p:nvPr/>
          </p:nvSpPr>
          <p:spPr>
            <a:xfrm rot="16200000">
              <a:off x="6456178" y="992378"/>
              <a:ext cx="2078423" cy="3157010"/>
            </a:xfrm>
            <a:custGeom>
              <a:avLst/>
              <a:gdLst>
                <a:gd name="connsiteX0" fmla="*/ 0 w 3157010"/>
                <a:gd name="connsiteY0" fmla="*/ 103921 h 2078422"/>
                <a:gd name="connsiteX1" fmla="*/ 103921 w 3157010"/>
                <a:gd name="connsiteY1" fmla="*/ 0 h 2078422"/>
                <a:gd name="connsiteX2" fmla="*/ 3053089 w 3157010"/>
                <a:gd name="connsiteY2" fmla="*/ 0 h 2078422"/>
                <a:gd name="connsiteX3" fmla="*/ 3157010 w 3157010"/>
                <a:gd name="connsiteY3" fmla="*/ 103921 h 2078422"/>
                <a:gd name="connsiteX4" fmla="*/ 3157010 w 3157010"/>
                <a:gd name="connsiteY4" fmla="*/ 1974501 h 2078422"/>
                <a:gd name="connsiteX5" fmla="*/ 3053089 w 3157010"/>
                <a:gd name="connsiteY5" fmla="*/ 2078422 h 2078422"/>
                <a:gd name="connsiteX6" fmla="*/ 103921 w 3157010"/>
                <a:gd name="connsiteY6" fmla="*/ 2078422 h 2078422"/>
                <a:gd name="connsiteX7" fmla="*/ 0 w 3157010"/>
                <a:gd name="connsiteY7" fmla="*/ 1974501 h 2078422"/>
                <a:gd name="connsiteX8" fmla="*/ 0 w 3157010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57010" h="2078422">
                  <a:moveTo>
                    <a:pt x="2999159" y="0"/>
                  </a:moveTo>
                  <a:cubicBezTo>
                    <a:pt x="3086337" y="0"/>
                    <a:pt x="3157009" y="30631"/>
                    <a:pt x="3157009" y="68417"/>
                  </a:cubicBezTo>
                  <a:lnTo>
                    <a:pt x="3157009" y="2010005"/>
                  </a:lnTo>
                  <a:cubicBezTo>
                    <a:pt x="3157009" y="2047791"/>
                    <a:pt x="3086337" y="2078422"/>
                    <a:pt x="2999159" y="2078422"/>
                  </a:cubicBezTo>
                  <a:lnTo>
                    <a:pt x="157851" y="2078422"/>
                  </a:lnTo>
                  <a:cubicBezTo>
                    <a:pt x="70673" y="2078422"/>
                    <a:pt x="1" y="2047791"/>
                    <a:pt x="1" y="2010005"/>
                  </a:cubicBezTo>
                  <a:lnTo>
                    <a:pt x="1" y="68417"/>
                  </a:lnTo>
                  <a:cubicBezTo>
                    <a:pt x="1" y="30631"/>
                    <a:pt x="70673" y="0"/>
                    <a:pt x="157851" y="0"/>
                  </a:cubicBezTo>
                  <a:lnTo>
                    <a:pt x="2999159" y="0"/>
                  </a:lnTo>
                  <a:close/>
                </a:path>
              </a:pathLst>
            </a:custGeom>
            <a:solidFill>
              <a:srgbClr val="76C0D4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7" tIns="34291" rIns="44450" bIns="2525607" numCol="1" spcCol="1270" anchor="t" anchorCtr="0">
              <a:noAutofit/>
            </a:bodyPr>
            <a:lstStyle/>
            <a:p>
              <a:pPr lvl="0" algn="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000" kern="1200">
                <a:latin typeface="Comic Sans MS" panose="030F0702030302020204" pitchFamily="66" charset="0"/>
              </a:endParaRPr>
            </a:p>
          </p:txBody>
        </p:sp>
        <p:sp>
          <p:nvSpPr>
            <p:cNvPr id="15" name="Блок-схема: извлечение 14"/>
            <p:cNvSpPr/>
            <p:nvPr/>
          </p:nvSpPr>
          <p:spPr>
            <a:xfrm rot="5400000">
              <a:off x="5776485" y="3077855"/>
              <a:ext cx="305650" cy="473551"/>
            </a:xfrm>
            <a:prstGeom prst="flowChartExtra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3" name="Группа 8"/>
          <p:cNvGrpSpPr/>
          <p:nvPr/>
        </p:nvGrpSpPr>
        <p:grpSpPr>
          <a:xfrm>
            <a:off x="6520197" y="1610742"/>
            <a:ext cx="2155813" cy="2454845"/>
            <a:chOff x="3203276" y="-44500"/>
            <a:chExt cx="1272897" cy="2454845"/>
          </a:xfrm>
          <a:scene3d>
            <a:camera prst="orthographicFront"/>
            <a:lightRig rig="chilly" dir="t"/>
          </a:scene3d>
        </p:grpSpPr>
        <p:sp>
          <p:nvSpPr>
            <p:cNvPr id="10" name="Прямоугольник 9"/>
            <p:cNvSpPr/>
            <p:nvPr/>
          </p:nvSpPr>
          <p:spPr>
            <a:xfrm>
              <a:off x="3370730" y="629766"/>
              <a:ext cx="1105443" cy="1780579"/>
            </a:xfrm>
            <a:prstGeom prst="rect">
              <a:avLst/>
            </a:pr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976513"/>
                <a:satOff val="17933"/>
                <a:lumOff val="14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3203276" y="-44500"/>
              <a:ext cx="1105443" cy="178057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27432" rIns="0" bIns="0" spcCol="1270"/>
            <a:lstStyle/>
            <a:p>
              <a:pPr algn="ctr" eaLnBrk="1" hangingPunct="1">
                <a:defRPr/>
              </a:pPr>
              <a:r>
                <a:rPr lang="ru-RU" sz="1400" dirty="0">
                  <a:latin typeface="Comic Sans MS" panose="030F0702030302020204" pitchFamily="66" charset="0"/>
                </a:rPr>
                <a:t>. </a:t>
              </a:r>
              <a:r>
                <a:rPr lang="ru-RU" sz="1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Учреждения в рамках реализации прав на оказание дополнительных платных услуг вели предпринимательскую деятельность, сумма заработанных средств составила </a:t>
              </a:r>
              <a:r>
                <a:rPr lang="ru-RU" sz="1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5,5 млн.руб.</a:t>
              </a:r>
            </a:p>
          </p:txBody>
        </p:sp>
      </p:grpSp>
      <p:sp>
        <p:nvSpPr>
          <p:cNvPr id="82968" name="Прямоугольник 28"/>
          <p:cNvSpPr>
            <a:spLocks noChangeArrowheads="1"/>
          </p:cNvSpPr>
          <p:nvPr/>
        </p:nvSpPr>
        <p:spPr bwMode="auto">
          <a:xfrm>
            <a:off x="107950" y="4149724"/>
            <a:ext cx="5543550" cy="246221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5085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508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508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Помимо текущего содержания в 2019 г. в учреждениях сферы культуры выполнены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i="1" dirty="0" smtClean="0"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◊ капитальный ремонт системы отопления, вентиляции и кондиционирования МАУ «ГДК» (3,1 млн.руб.);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◊ ПСД и капитальный ремонт здания МБУ «Самусьский ДК»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(64,1 млн.руб.);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◊ приобретено световое, звуковое оборудование, </a:t>
            </a:r>
            <a:r>
              <a:rPr lang="ru-RU" sz="1400" i="1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орг.техника</a:t>
            </a:r>
            <a:r>
              <a:rPr lang="ru-RU" sz="1400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400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ошиты костюмы и пр. в Северский музыкальный театр, Детский театр, Городской дом культуры(16,5 млн.руб.)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sz="1400" i="1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1465" name="Группа 4"/>
          <p:cNvGrpSpPr>
            <a:grpSpLocks/>
          </p:cNvGrpSpPr>
          <p:nvPr/>
        </p:nvGrpSpPr>
        <p:grpSpPr bwMode="auto">
          <a:xfrm>
            <a:off x="5454650" y="4117975"/>
            <a:ext cx="3657600" cy="2270125"/>
            <a:chOff x="5728723" y="1341460"/>
            <a:chExt cx="3415277" cy="1965835"/>
          </a:xfrm>
        </p:grpSpPr>
        <p:pic>
          <p:nvPicPr>
            <p:cNvPr id="61467" name="Рисунок 6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</a:blip>
            <a:srcRect/>
            <a:stretch>
              <a:fillRect/>
            </a:stretch>
          </p:blipFill>
          <p:spPr bwMode="auto">
            <a:xfrm>
              <a:off x="5728723" y="1341460"/>
              <a:ext cx="1608999" cy="1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68" name="Рисунок 7"/>
            <p:cNvPicPr>
              <a:picLocks noChangeAspect="1"/>
            </p:cNvPicPr>
            <p:nvPr/>
          </p:nvPicPr>
          <p:blipFill>
            <a:blip r:embed="rId4" cstate="print">
              <a:lum bright="70000" contrast="-70000"/>
            </a:blip>
            <a:srcRect l="55440" t="2432" r="17131" b="37888"/>
            <a:stretch>
              <a:fillRect/>
            </a:stretch>
          </p:blipFill>
          <p:spPr bwMode="auto">
            <a:xfrm>
              <a:off x="7337722" y="1341460"/>
              <a:ext cx="1806278" cy="19658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1466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1F2821B-FC54-44ED-958D-162146D9B317}" type="slidenum">
              <a:rPr lang="ru-RU" smtClean="0"/>
              <a:pPr/>
              <a:t>35</a:t>
            </a:fld>
            <a:endParaRPr lang="ru-RU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323528" y="0"/>
            <a:ext cx="8352482" cy="35167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культуры и туризма»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9790203"/>
              </p:ext>
            </p:extLst>
          </p:nvPr>
        </p:nvGraphicFramePr>
        <p:xfrm>
          <a:off x="827584" y="4653136"/>
          <a:ext cx="7513260" cy="206692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251987"/>
                <a:gridCol w="1167108"/>
                <a:gridCol w="1094165"/>
              </a:tblGrid>
              <a:tr h="49545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4001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«Совершенствование форм и методов профилактики злоупотребления спиртными напитками и психоактивными веществами»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1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«Информационное обеспечение в профилактике злоупотребления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спиртными напитками, психотропными веществами и распространения ВИЧ-инфекции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444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3314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9789024"/>
              </p:ext>
            </p:extLst>
          </p:nvPr>
        </p:nvGraphicFramePr>
        <p:xfrm>
          <a:off x="5421275" y="550863"/>
          <a:ext cx="3615221" cy="1416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05" name="Лист" r:id="rId4" imgW="4183387" imgH="1615464" progId="Excel.Sheet.8">
                  <p:embed/>
                </p:oleObj>
              </mc:Choice>
              <mc:Fallback>
                <p:oleObj name="Лист" r:id="rId4" imgW="4183387" imgH="1615464" progId="Excel.Sheet.8">
                  <p:embed/>
                  <p:pic>
                    <p:nvPicPr>
                      <p:cNvPr id="0" name="Диаграмма 12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1275" y="550863"/>
                        <a:ext cx="3615221" cy="141633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26290" y="961950"/>
            <a:ext cx="236658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0,03%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20108" y="2089944"/>
            <a:ext cx="2373312" cy="1657350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подростков и молодежи к формированию негативного отношения к употреблению наркотиков, алкоголя и </a:t>
            </a:r>
            <a:r>
              <a:rPr lang="ru-RU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психоактивных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веществ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20108" y="1620619"/>
            <a:ext cx="237276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61034" y="2583807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3353" name="Прямоугольник 19"/>
          <p:cNvSpPr>
            <a:spLocks noChangeArrowheads="1"/>
          </p:cNvSpPr>
          <p:nvPr/>
        </p:nvSpPr>
        <p:spPr bwMode="auto">
          <a:xfrm>
            <a:off x="3049588" y="1620838"/>
            <a:ext cx="2398712" cy="93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ru-RU" sz="1100">
                <a:latin typeface="Times New Roman" pitchFamily="18" charset="0"/>
                <a:cs typeface="Times New Roman" pitchFamily="18" charset="0"/>
              </a:rPr>
              <a:t>Количество обучающихся, родителей обучающихся и волонтеров, привлеченных к профилактическим мероприятиям, человек</a:t>
            </a:r>
          </a:p>
        </p:txBody>
      </p:sp>
      <p:sp>
        <p:nvSpPr>
          <p:cNvPr id="13354" name="Прямоугольник 24"/>
          <p:cNvSpPr>
            <a:spLocks noChangeArrowheads="1"/>
          </p:cNvSpPr>
          <p:nvPr/>
        </p:nvSpPr>
        <p:spPr bwMode="auto">
          <a:xfrm>
            <a:off x="539750" y="3846513"/>
            <a:ext cx="56975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реализованы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мероприятия пропагандирующие здоровый образ жизни, в средствах массовой информации публикуются в статьи, видеоролики и рубрики аналогичного содержания </a:t>
            </a:r>
          </a:p>
        </p:txBody>
      </p:sp>
      <p:pic>
        <p:nvPicPr>
          <p:cNvPr id="70702" name="Рисунок 22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/>
          </a:blip>
          <a:srcRect t="4851" b="6950"/>
          <a:stretch>
            <a:fillRect/>
          </a:stretch>
        </p:blipFill>
        <p:spPr bwMode="auto">
          <a:xfrm>
            <a:off x="6276310" y="2318828"/>
            <a:ext cx="2222599" cy="2127471"/>
          </a:xfrm>
          <a:prstGeom prst="ellipse">
            <a:avLst/>
          </a:prstGeom>
          <a:ln w="9525">
            <a:noFill/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24" name="Овал 23"/>
          <p:cNvSpPr/>
          <p:nvPr/>
        </p:nvSpPr>
        <p:spPr bwMode="auto">
          <a:xfrm>
            <a:off x="6237288" y="2276475"/>
            <a:ext cx="2289175" cy="2179638"/>
          </a:xfrm>
          <a:prstGeom prst="ellipse">
            <a:avLst/>
          </a:prstGeom>
          <a:noFill/>
          <a:ln w="1270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27" name="Прямая соединительная линия 26"/>
          <p:cNvCxnSpPr>
            <a:stCxn id="24" idx="1"/>
            <a:endCxn id="24" idx="5"/>
          </p:cNvCxnSpPr>
          <p:nvPr/>
        </p:nvCxnSpPr>
        <p:spPr bwMode="auto">
          <a:xfrm>
            <a:off x="6572250" y="2595563"/>
            <a:ext cx="1619250" cy="1541462"/>
          </a:xfrm>
          <a:prstGeom prst="line">
            <a:avLst/>
          </a:prstGeom>
          <a:ln w="17462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 descr="hand-gestures-vector-831639.jpg"/>
          <p:cNvPicPr>
            <a:picLocks noChangeAspect="1"/>
          </p:cNvPicPr>
          <p:nvPr/>
        </p:nvPicPr>
        <p:blipFill>
          <a:blip r:embed="rId7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l="26904" t="70833" r="44979" b="8333"/>
          <a:stretch>
            <a:fillRect/>
          </a:stretch>
        </p:blipFill>
        <p:spPr>
          <a:xfrm rot="16200000">
            <a:off x="40121" y="3937342"/>
            <a:ext cx="559908" cy="399934"/>
          </a:xfrm>
          <a:prstGeom prst="rect">
            <a:avLst/>
          </a:prstGeom>
        </p:spPr>
      </p:pic>
      <p:cxnSp>
        <p:nvCxnSpPr>
          <p:cNvPr id="6" name="Соединительная линия уступом 5"/>
          <p:cNvCxnSpPr>
            <a:stCxn id="13353" idx="0"/>
          </p:cNvCxnSpPr>
          <p:nvPr/>
        </p:nvCxnSpPr>
        <p:spPr>
          <a:xfrm rot="5400000" flipH="1" flipV="1">
            <a:off x="4519613" y="855663"/>
            <a:ext cx="495300" cy="103505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60" name="Прямоугольник 3"/>
          <p:cNvSpPr>
            <a:spLocks noChangeArrowheads="1"/>
          </p:cNvSpPr>
          <p:nvPr/>
        </p:nvSpPr>
        <p:spPr bwMode="auto">
          <a:xfrm>
            <a:off x="5795963" y="88900"/>
            <a:ext cx="3140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Установленный и достигнутый показатель результативности</a:t>
            </a:r>
          </a:p>
        </p:txBody>
      </p:sp>
      <p:sp>
        <p:nvSpPr>
          <p:cNvPr id="13361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D7EA00E-931B-47EF-982C-C31E66D26DF2}" type="slidenum">
              <a:rPr lang="ru-RU" smtClean="0"/>
              <a:pPr/>
              <a:t>36</a:t>
            </a:fld>
            <a:endParaRPr lang="ru-RU" smtClean="0"/>
          </a:p>
        </p:txBody>
      </p:sp>
      <p:sp>
        <p:nvSpPr>
          <p:cNvPr id="18" name="Прямоугольник 17"/>
          <p:cNvSpPr/>
          <p:nvPr/>
        </p:nvSpPr>
        <p:spPr>
          <a:xfrm>
            <a:off x="104775" y="107950"/>
            <a:ext cx="3099073" cy="84296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«Профилактика алкоголизма, наркомании,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токсикомании и ВИЧ-инфекции»</a:t>
            </a:r>
            <a:endParaRPr lang="ru-RU" sz="15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268538" y="1374775"/>
            <a:ext cx="2951162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ликвидированных старовозрастных деревьев в общем количестве деревьев, подлежащих сносу,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60675" y="2582863"/>
            <a:ext cx="2374900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детских площадок с обновленным игровым оборудованием,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557463" y="3590925"/>
            <a:ext cx="2679700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дополнительно устроенных парковочных мест на внутридворовых территориях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255838" y="346075"/>
            <a:ext cx="2963862" cy="396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протяженности автомобильных дорог, не отвечающих нормативным требованиям,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950" y="101600"/>
            <a:ext cx="2160588" cy="171291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качественного состояния объектов улично-дорожной сети, благоустройства и озеленения  на территории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3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14643" y="1844824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11,8% всех расходов бюджета  в 2019 году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37319" y="2869138"/>
            <a:ext cx="2130425" cy="15351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благоприятной, комфортной и безопасной среды для проживания и жизнедеятельности населения г. Северска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38113" y="2446338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028741" y="853517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3059391" y="2054385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040438" y="3079682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3053509" y="4139627"/>
            <a:ext cx="2160240" cy="4415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4</a:t>
            </a:r>
          </a:p>
        </p:txBody>
      </p:sp>
      <p:graphicFrame>
        <p:nvGraphicFramePr>
          <p:cNvPr id="14338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4687442"/>
              </p:ext>
            </p:extLst>
          </p:nvPr>
        </p:nvGraphicFramePr>
        <p:xfrm>
          <a:off x="5364163" y="1196975"/>
          <a:ext cx="3675062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78" name="Лист" r:id="rId4" imgW="3573751" imgH="1181088" progId="Excel.Sheet.8">
                  <p:embed/>
                </p:oleObj>
              </mc:Choice>
              <mc:Fallback>
                <p:oleObj name="Лист" r:id="rId4" imgW="3573751" imgH="1181088" progId="Excel.Sheet.8">
                  <p:embed/>
                  <p:pic>
                    <p:nvPicPr>
                      <p:cNvPr id="0" name="Диаграмма 15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163" y="1196975"/>
                        <a:ext cx="3675062" cy="1200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2649524"/>
              </p:ext>
            </p:extLst>
          </p:nvPr>
        </p:nvGraphicFramePr>
        <p:xfrm>
          <a:off x="5364163" y="188913"/>
          <a:ext cx="3670300" cy="1027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79" name="Лист" r:id="rId6" imgW="4282363" imgH="1196424" progId="Excel.Sheet.8">
                  <p:embed/>
                </p:oleObj>
              </mc:Choice>
              <mc:Fallback>
                <p:oleObj name="Лист" r:id="rId6" imgW="4282363" imgH="1196424" progId="Excel.Sheet.8">
                  <p:embed/>
                  <p:pic>
                    <p:nvPicPr>
                      <p:cNvPr id="0" name="Диаграмма 16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163" y="188913"/>
                        <a:ext cx="3670300" cy="1027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2480282"/>
              </p:ext>
            </p:extLst>
          </p:nvPr>
        </p:nvGraphicFramePr>
        <p:xfrm>
          <a:off x="5364163" y="2420938"/>
          <a:ext cx="3675062" cy="1131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80" name="Лист" r:id="rId8" imgW="3573751" imgH="1379160" progId="Excel.Sheet.8">
                  <p:embed/>
                </p:oleObj>
              </mc:Choice>
              <mc:Fallback>
                <p:oleObj name="Лист" r:id="rId8" imgW="3573751" imgH="1379160" progId="Excel.Sheet.8">
                  <p:embed/>
                  <p:pic>
                    <p:nvPicPr>
                      <p:cNvPr id="0" name="Диаграмма 22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163" y="2420938"/>
                        <a:ext cx="3675062" cy="11318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1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19626384"/>
              </p:ext>
            </p:extLst>
          </p:nvPr>
        </p:nvGraphicFramePr>
        <p:xfrm>
          <a:off x="5362575" y="3500438"/>
          <a:ext cx="3673475" cy="1236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81" name="Лист" r:id="rId10" imgW="3543280" imgH="1280232" progId="Excel.Sheet.8">
                  <p:embed/>
                </p:oleObj>
              </mc:Choice>
              <mc:Fallback>
                <p:oleObj name="Лист" r:id="rId10" imgW="3543280" imgH="1280232" progId="Excel.Sheet.8">
                  <p:embed/>
                  <p:pic>
                    <p:nvPicPr>
                      <p:cNvPr id="0" name="Диаграмма 2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2575" y="3500438"/>
                        <a:ext cx="3673475" cy="12366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/>
        </p:nvGraphicFramePr>
        <p:xfrm>
          <a:off x="107950" y="4710113"/>
          <a:ext cx="8640763" cy="2133609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5545084"/>
                <a:gridCol w="1139400"/>
                <a:gridCol w="948138"/>
                <a:gridCol w="1008141"/>
              </a:tblGrid>
              <a:tr h="426660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1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3849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«Улучшение качественного состояния улично-дорожной сети»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3849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«Содержание зеленых насаждений»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384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«Создание комфортной среды в местах массового посещения»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45,9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44,9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384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5 «Организация гостевых стоянок и расширение внутриквартальных проездов …»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384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6 «Текущее содержание и ремонт объектов улично-дорожной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сети …»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237,9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384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3849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546,9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542,6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-4,3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13" name="Прямоугольник 3"/>
          <p:cNvSpPr>
            <a:spLocks noChangeArrowheads="1"/>
          </p:cNvSpPr>
          <p:nvPr/>
        </p:nvSpPr>
        <p:spPr bwMode="auto">
          <a:xfrm>
            <a:off x="3203575" y="238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441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8E0B141-1DA2-4448-92FE-97C4D2DFCA20}" type="slidenum">
              <a:rPr lang="ru-RU" smtClean="0"/>
              <a:pPr/>
              <a:t>37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70195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Рисунок 2"/>
          <p:cNvPicPr>
            <a:picLocks noChangeAspect="1"/>
          </p:cNvPicPr>
          <p:nvPr/>
        </p:nvPicPr>
        <p:blipFill>
          <a:blip r:embed="rId4" cstate="print"/>
          <a:srcRect l="488" t="12206" r="53464" b="31020"/>
          <a:stretch>
            <a:fillRect/>
          </a:stretch>
        </p:blipFill>
        <p:spPr bwMode="auto">
          <a:xfrm>
            <a:off x="1588" y="3933056"/>
            <a:ext cx="9142412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329136496"/>
              </p:ext>
            </p:extLst>
          </p:nvPr>
        </p:nvGraphicFramePr>
        <p:xfrm>
          <a:off x="978474" y="1021823"/>
          <a:ext cx="3939927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15362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5741655"/>
              </p:ext>
            </p:extLst>
          </p:nvPr>
        </p:nvGraphicFramePr>
        <p:xfrm>
          <a:off x="4427984" y="960847"/>
          <a:ext cx="5287963" cy="4144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52" name="Лист" r:id="rId10" imgW="5288339" imgH="4145256" progId="Excel.Sheet.8">
                  <p:embed/>
                </p:oleObj>
              </mc:Choice>
              <mc:Fallback>
                <p:oleObj name="Лист" r:id="rId10" imgW="5288339" imgH="4145256" progId="Excel.Sheet.8">
                  <p:embed/>
                  <p:pic>
                    <p:nvPicPr>
                      <p:cNvPr id="0" name="Диаграмма 2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984" y="960847"/>
                        <a:ext cx="5287963" cy="41449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Прямоугольник 28"/>
          <p:cNvSpPr/>
          <p:nvPr/>
        </p:nvSpPr>
        <p:spPr>
          <a:xfrm>
            <a:off x="5484813" y="633410"/>
            <a:ext cx="2965450" cy="4810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Расходы, связанные с автомобильными дорогами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124954" y="588575"/>
            <a:ext cx="3395662" cy="4810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важные направления расходования средств в 2019 году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Соединительная линия уступом 4"/>
          <p:cNvCxnSpPr/>
          <p:nvPr/>
        </p:nvCxnSpPr>
        <p:spPr>
          <a:xfrm flipV="1">
            <a:off x="4211638" y="2133600"/>
            <a:ext cx="2663825" cy="2085975"/>
          </a:xfrm>
          <a:prstGeom prst="bentConnector3">
            <a:avLst>
              <a:gd name="adj1" fmla="val 50000"/>
            </a:avLst>
          </a:prstGeom>
          <a:ln w="28575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5369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7538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246519B-8E99-47CC-841A-A9B4358EEEB1}" type="slidenum">
              <a:rPr lang="ru-RU" smtClean="0">
                <a:solidFill>
                  <a:schemeClr val="bg1"/>
                </a:solidFill>
              </a:rPr>
              <a:pPr/>
              <a:t>38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8183" y="74612"/>
            <a:ext cx="8797652" cy="37507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качественного состояния объектов улично-дорожной сети, благоустройства и озеленения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6462713" y="2312988"/>
            <a:ext cx="2286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Удельная величина потребления энергетических ресурсов (водоснабжение),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куб.метров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386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9934650"/>
              </p:ext>
            </p:extLst>
          </p:nvPr>
        </p:nvGraphicFramePr>
        <p:xfrm>
          <a:off x="0" y="1885950"/>
          <a:ext cx="4168775" cy="201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65" name="Лист" r:id="rId4" imgW="4175823" imgH="2019384" progId="Excel.Sheet.8">
                  <p:embed/>
                </p:oleObj>
              </mc:Choice>
              <mc:Fallback>
                <p:oleObj name="Лист" r:id="rId4" imgW="4175823" imgH="2019384" progId="Excel.Sheet.8">
                  <p:embed/>
                  <p:pic>
                    <p:nvPicPr>
                      <p:cNvPr id="0" name="Диаграмма 13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885950"/>
                        <a:ext cx="4168775" cy="2012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5015602"/>
              </p:ext>
            </p:extLst>
          </p:nvPr>
        </p:nvGraphicFramePr>
        <p:xfrm>
          <a:off x="0" y="3794126"/>
          <a:ext cx="4143376" cy="1560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66" name="Лист" r:id="rId6" imgW="4221421" imgH="1569672" progId="Excel.Sheet.8">
                  <p:embed/>
                </p:oleObj>
              </mc:Choice>
              <mc:Fallback>
                <p:oleObj name="Лист" r:id="rId6" imgW="4221421" imgH="1569672" progId="Excel.Sheet.8">
                  <p:embed/>
                  <p:pic>
                    <p:nvPicPr>
                      <p:cNvPr id="0" name="Диаграмма 17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794126"/>
                        <a:ext cx="4143376" cy="156051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6534150" y="3741738"/>
            <a:ext cx="221456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Удельная величина потребления энергетических ресурсов (теплоснабжение),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Гкал на 1 кв. метр общей площади помещений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388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9851860"/>
              </p:ext>
            </p:extLst>
          </p:nvPr>
        </p:nvGraphicFramePr>
        <p:xfrm>
          <a:off x="0" y="5249863"/>
          <a:ext cx="4171950" cy="161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67" name="Лист" r:id="rId8" imgW="4175823" imgH="1615464" progId="Excel.Sheet.8">
                  <p:embed/>
                </p:oleObj>
              </mc:Choice>
              <mc:Fallback>
                <p:oleObj name="Лист" r:id="rId8" imgW="4175823" imgH="1615464" progId="Excel.Sheet.8">
                  <p:embed/>
                  <p:pic>
                    <p:nvPicPr>
                      <p:cNvPr id="0" name="Диаграмма 19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249863"/>
                        <a:ext cx="4171950" cy="161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6534150" y="5527675"/>
            <a:ext cx="2214563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Удельная величина потребления энергетических ресурсов (электроснабжение),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кВт*ч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392" name="Группа 29"/>
          <p:cNvGrpSpPr>
            <a:grpSpLocks/>
          </p:cNvGrpSpPr>
          <p:nvPr/>
        </p:nvGrpSpPr>
        <p:grpSpPr bwMode="auto">
          <a:xfrm>
            <a:off x="4149725" y="2027238"/>
            <a:ext cx="2366963" cy="1573212"/>
            <a:chOff x="4181881" y="1857364"/>
            <a:chExt cx="2033193" cy="1573602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4184608" y="2357550"/>
              <a:ext cx="285002" cy="714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4181881" y="2716414"/>
              <a:ext cx="286365" cy="71456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4195517" y="2062202"/>
              <a:ext cx="286365" cy="71456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76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4184608" y="3149909"/>
              <a:ext cx="285002" cy="714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4499610" y="1857364"/>
              <a:ext cx="1715464" cy="43031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Холодная вода,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многоквартирные дома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4499610" y="2252749"/>
              <a:ext cx="1715464" cy="43032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Горячая вода,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многоквартирные дома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4499610" y="2635432"/>
              <a:ext cx="1715464" cy="43031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Холодная вода,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мун.учреждения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4499610" y="3000647"/>
              <a:ext cx="1715464" cy="43031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Горячая вода,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мун.учреждения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1" name="Правая фигурная скобка 30"/>
          <p:cNvSpPr/>
          <p:nvPr/>
        </p:nvSpPr>
        <p:spPr>
          <a:xfrm>
            <a:off x="6248400" y="2027238"/>
            <a:ext cx="214313" cy="15716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omic Sans MS" panose="030F0702030302020204" pitchFamily="66" charset="0"/>
            </a:endParaRPr>
          </a:p>
        </p:txBody>
      </p:sp>
      <p:grpSp>
        <p:nvGrpSpPr>
          <p:cNvPr id="16394" name="Группа 40"/>
          <p:cNvGrpSpPr>
            <a:grpSpLocks/>
          </p:cNvGrpSpPr>
          <p:nvPr/>
        </p:nvGrpSpPr>
        <p:grpSpPr bwMode="auto">
          <a:xfrm>
            <a:off x="4214813" y="4027488"/>
            <a:ext cx="2301875" cy="855662"/>
            <a:chOff x="4286248" y="3896029"/>
            <a:chExt cx="2030512" cy="785524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4294650" y="4000960"/>
              <a:ext cx="284271" cy="7141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4286248" y="4500839"/>
              <a:ext cx="285672" cy="71412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4602728" y="4286605"/>
              <a:ext cx="1714032" cy="39494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Теплоэнергия,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мун.учреждения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4594326" y="3896029"/>
              <a:ext cx="1714032" cy="39494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Теплоэнергия,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многоквартирные дома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2" name="Правая фигурная скобка 41"/>
          <p:cNvSpPr/>
          <p:nvPr/>
        </p:nvSpPr>
        <p:spPr>
          <a:xfrm>
            <a:off x="6248400" y="3900488"/>
            <a:ext cx="214313" cy="1071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omic Sans MS" panose="030F0702030302020204" pitchFamily="66" charset="0"/>
            </a:endParaRPr>
          </a:p>
        </p:txBody>
      </p:sp>
      <p:grpSp>
        <p:nvGrpSpPr>
          <p:cNvPr id="16396" name="Группа 42"/>
          <p:cNvGrpSpPr>
            <a:grpSpLocks/>
          </p:cNvGrpSpPr>
          <p:nvPr/>
        </p:nvGrpSpPr>
        <p:grpSpPr bwMode="auto">
          <a:xfrm>
            <a:off x="4286250" y="5599113"/>
            <a:ext cx="2230438" cy="855662"/>
            <a:chOff x="4286248" y="3896029"/>
            <a:chExt cx="2030512" cy="785286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4294919" y="4000928"/>
              <a:ext cx="284706" cy="7138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4286248" y="4500655"/>
              <a:ext cx="284706" cy="71390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4602748" y="4286487"/>
              <a:ext cx="1714012" cy="39482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Электроэнергия,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мун.учреждения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594077" y="3896029"/>
              <a:ext cx="1714012" cy="39482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Электроэнергия,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многоквартирные дома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8" name="Правая фигурная скобка 47"/>
          <p:cNvSpPr/>
          <p:nvPr/>
        </p:nvSpPr>
        <p:spPr>
          <a:xfrm>
            <a:off x="6319838" y="5527675"/>
            <a:ext cx="214312" cy="10715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251520" y="1082786"/>
            <a:ext cx="2022999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0,8% всех расходов бюджета  в 2019 году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4336347" y="739860"/>
            <a:ext cx="2006133" cy="7048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энергоэффективности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343461" y="260361"/>
            <a:ext cx="1999019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6406" name="Прямоугольник 3"/>
          <p:cNvSpPr>
            <a:spLocks noChangeArrowheads="1"/>
          </p:cNvSpPr>
          <p:nvPr/>
        </p:nvSpPr>
        <p:spPr bwMode="auto">
          <a:xfrm>
            <a:off x="1908968" y="1681938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pic>
        <p:nvPicPr>
          <p:cNvPr id="16407" name="Рисунок 1"/>
          <p:cNvPicPr>
            <a:picLocks noChangeAspect="1"/>
          </p:cNvPicPr>
          <p:nvPr/>
        </p:nvPicPr>
        <p:blipFill>
          <a:blip r:embed="rId10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7610475" y="33338"/>
            <a:ext cx="1284288" cy="128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0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9452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014D18F-D225-4244-9214-C3CA6A3B107D}" type="slidenum">
              <a:rPr lang="ru-RU" smtClean="0"/>
              <a:pPr/>
              <a:t>39</a:t>
            </a:fld>
            <a:endParaRPr lang="ru-RU" smtClean="0"/>
          </a:p>
        </p:txBody>
      </p:sp>
      <p:sp>
        <p:nvSpPr>
          <p:cNvPr id="43" name="Прямоугольник 42"/>
          <p:cNvSpPr/>
          <p:nvPr/>
        </p:nvSpPr>
        <p:spPr>
          <a:xfrm>
            <a:off x="251520" y="184593"/>
            <a:ext cx="2584450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«Повышение </a:t>
            </a:r>
            <a:r>
              <a:rPr lang="ru-RU" sz="14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энергоэффективности</a:t>
            </a: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ЗАТО Северск»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Рисунок 1"/>
          <p:cNvPicPr>
            <a:picLocks noChangeAspect="1"/>
          </p:cNvPicPr>
          <p:nvPr/>
        </p:nvPicPr>
        <p:blipFill>
          <a:blip r:embed="rId3" cstate="print"/>
          <a:srcRect r="388" b="17657"/>
          <a:stretch>
            <a:fillRect/>
          </a:stretch>
        </p:blipFill>
        <p:spPr bwMode="auto">
          <a:xfrm>
            <a:off x="0" y="2733205"/>
            <a:ext cx="9163159" cy="4126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9274098"/>
              </p:ext>
            </p:extLst>
          </p:nvPr>
        </p:nvGraphicFramePr>
        <p:xfrm>
          <a:off x="179512" y="620688"/>
          <a:ext cx="8785225" cy="184785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54800"/>
                <a:gridCol w="1171363"/>
                <a:gridCol w="1171363"/>
                <a:gridCol w="1087699"/>
              </a:tblGrid>
              <a:tr h="437383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51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«Энергосбережение в муниципальном секторе»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4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«Энергосбережение в жилищном фонде»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51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«Энергосбережение в коммунальной сфере и благоустройстве»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51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 «Развитие газоснабжения и газификации…»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46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163987581"/>
              </p:ext>
            </p:extLst>
          </p:nvPr>
        </p:nvGraphicFramePr>
        <p:xfrm>
          <a:off x="251520" y="2636912"/>
          <a:ext cx="8784976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352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3575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C6FE948-9760-42ED-98B4-3A007274874C}" type="slidenum">
              <a:rPr lang="ru-RU" smtClean="0">
                <a:solidFill>
                  <a:schemeClr val="bg1"/>
                </a:solidFill>
              </a:rPr>
              <a:pPr/>
              <a:t>40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7324" y="51743"/>
            <a:ext cx="8705155" cy="33481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«Повышение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энергоэффективности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ЗАТО Северск»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644775" y="728663"/>
            <a:ext cx="2613025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общей отремонтированной площади в общей площади муниципального жилищного фонда,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843213" y="2235200"/>
            <a:ext cx="2338387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капитально отремонтированных многоквартирных домов, %</a:t>
            </a: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60338" y="4365625"/>
          <a:ext cx="8893175" cy="220028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472721"/>
                <a:gridCol w="1140151"/>
                <a:gridCol w="1140151"/>
                <a:gridCol w="1140152"/>
              </a:tblGrid>
              <a:tr h="464502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6696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(приобретение) жилья и ликвидация  аварийного жилищного фонда в ЗАТО Северск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(губернаторская ипотека, пожизненная рента)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-1,9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058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и управление многоквартирными домами в ЗАТО Северск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66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капитальный и текущий ремонт муниципального жилищного фонда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69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взносы за капитальный ремонт общего имущества многоквартирных</a:t>
                      </a:r>
                      <a:r>
                        <a:rPr lang="ru-RU" sz="11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домов в части муниципальной доли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10,6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10,5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661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18,4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16,4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-2,0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7410" name="Диаграмма 17"/>
          <p:cNvGraphicFramePr>
            <a:graphicFrameLocks/>
          </p:cNvGraphicFramePr>
          <p:nvPr/>
        </p:nvGraphicFramePr>
        <p:xfrm>
          <a:off x="5351463" y="736600"/>
          <a:ext cx="3521075" cy="1566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76" name="Диаграмма" r:id="rId4" imgW="3520372" imgH="1569672" progId="Excel.Sheet.8">
                  <p:embed/>
                </p:oleObj>
              </mc:Choice>
              <mc:Fallback>
                <p:oleObj name="Диаграмма" r:id="rId4" imgW="3520372" imgH="1569672" progId="Excel.Sheet.8">
                  <p:embed/>
                  <p:pic>
                    <p:nvPicPr>
                      <p:cNvPr id="0" name="Диаграмма 1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1463" y="736600"/>
                        <a:ext cx="3521075" cy="1566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187325" y="295275"/>
            <a:ext cx="2018476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доступным и комфортным жильем граждан»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92912" y="1201522"/>
            <a:ext cx="2012890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0,3% всех расходов бюджета  в 2019 году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75388" y="2292134"/>
            <a:ext cx="2030413" cy="11763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доступности и качества жилищного обеспечения населения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84150" y="1834974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3006390" y="1436599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3006390" y="2774848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17411" name="Object 56"/>
          <p:cNvGraphicFramePr>
            <a:graphicFrameLocks/>
          </p:cNvGraphicFramePr>
          <p:nvPr/>
        </p:nvGraphicFramePr>
        <p:xfrm>
          <a:off x="5364163" y="2276475"/>
          <a:ext cx="3522662" cy="1566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77" name="Диаграмма" r:id="rId6" imgW="3520372" imgH="1569672" progId="Excel.Sheet.8">
                  <p:embed/>
                </p:oleObj>
              </mc:Choice>
              <mc:Fallback>
                <p:oleObj name="Диаграмма" r:id="rId6" imgW="3520372" imgH="1569672" progId="Excel.Sheet.8">
                  <p:embed/>
                  <p:pic>
                    <p:nvPicPr>
                      <p:cNvPr id="0" name="Object 56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163" y="2276475"/>
                        <a:ext cx="3522662" cy="1566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65" name="Прямоугольник 3"/>
          <p:cNvSpPr>
            <a:spLocks noChangeArrowheads="1"/>
          </p:cNvSpPr>
          <p:nvPr/>
        </p:nvSpPr>
        <p:spPr bwMode="auto">
          <a:xfrm>
            <a:off x="3203575" y="257175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746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D165688-2BC5-4F11-A21B-23CA60D5D9B0}" type="slidenum">
              <a:rPr lang="ru-RU" smtClean="0"/>
              <a:pPr/>
              <a:t>41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Рисунок 1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304830" y="2767843"/>
            <a:ext cx="47942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2609159" y="1414783"/>
            <a:ext cx="2557140" cy="854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площади благоустроенных муниципальных территорий общего пользования от общей площади муниципальных территорий общего пользования, нарастающим итогом,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921000" y="2864907"/>
            <a:ext cx="6297612" cy="42473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средства были направлены на реализацию мероприятий </a:t>
            </a: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благоустройству общественных пространств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87325" y="69850"/>
            <a:ext cx="2018476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«Формирование современной городской среды 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92912" y="976682"/>
            <a:ext cx="2012890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1,5%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84150" y="2189993"/>
            <a:ext cx="2030413" cy="8938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благоустройства территории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84150" y="1748492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3079661" y="2341939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435" name="Object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7547398"/>
              </p:ext>
            </p:extLst>
          </p:nvPr>
        </p:nvGraphicFramePr>
        <p:xfrm>
          <a:off x="5351289" y="1562420"/>
          <a:ext cx="3503613" cy="1412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63" name="Лист" r:id="rId4" imgW="3512809" imgH="1417392" progId="Excel.Sheet.8">
                  <p:embed/>
                </p:oleObj>
              </mc:Choice>
              <mc:Fallback>
                <p:oleObj name="Лист" r:id="rId4" imgW="3512809" imgH="1417392" progId="Excel.Sheet.8">
                  <p:embed/>
                  <p:pic>
                    <p:nvPicPr>
                      <p:cNvPr id="0" name="Object 21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1289" y="1562420"/>
                        <a:ext cx="3503613" cy="1412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0098503"/>
              </p:ext>
            </p:extLst>
          </p:nvPr>
        </p:nvGraphicFramePr>
        <p:xfrm>
          <a:off x="192911" y="3350023"/>
          <a:ext cx="8627561" cy="31702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19449"/>
                <a:gridCol w="1008112"/>
              </a:tblGrid>
              <a:tr h="4267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Благоустройство общественных пространств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территории Северского природного парка и зоопарка (ремонт покрытия и устройство</a:t>
                      </a:r>
                      <a:r>
                        <a:rPr lang="ru-RU" sz="12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велодорожек)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18,5</a:t>
                      </a:r>
                      <a:endParaRPr lang="ru-RU" sz="12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территории у здания ГДК им.Островского (ремонт спуска)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8,1</a:t>
                      </a:r>
                      <a:endParaRPr lang="ru-RU" sz="12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Благоустройство прибрежного парка</a:t>
                      </a:r>
                      <a:endParaRPr lang="ru-RU" sz="1200" b="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latin typeface="Times New Roman" pitchFamily="18" charset="0"/>
                          <a:cs typeface="Times New Roman" pitchFamily="18" charset="0"/>
                        </a:rPr>
                        <a:t>7,2</a:t>
                      </a:r>
                      <a:endParaRPr lang="ru-RU" sz="12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сквера в мкр.№10 с комплексной спортивной площадкой, фонтаном, местами отдыха и </a:t>
                      </a:r>
                      <a:r>
                        <a:rPr lang="ru-RU" sz="1200" b="0" i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скейтпарком</a:t>
                      </a:r>
                      <a:endParaRPr lang="ru-RU" sz="1200" b="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Строительство фонтана и устройство</a:t>
                      </a:r>
                      <a:r>
                        <a:rPr lang="ru-RU" sz="1200" b="0" i="1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детской игровой площадки</a:t>
                      </a:r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районе многопрофильного комплекса «Олимпия»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16,7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территории ДК в пос.Самусь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  <a:endParaRPr lang="ru-RU" sz="12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спортивной площадки по ул. Калинина, 123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502" name="Прямоугольник 3"/>
          <p:cNvSpPr>
            <a:spLocks noChangeArrowheads="1"/>
          </p:cNvSpPr>
          <p:nvPr/>
        </p:nvSpPr>
        <p:spPr bwMode="auto">
          <a:xfrm>
            <a:off x="3203575" y="20638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8503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024A677-7D16-4863-A5B6-BBF4EAF533EB}" type="slidenum">
              <a:rPr lang="ru-RU" smtClean="0"/>
              <a:pPr/>
              <a:t>42</a:t>
            </a:fld>
            <a:endParaRPr lang="ru-RU" smtClean="0"/>
          </a:p>
        </p:txBody>
      </p:sp>
      <p:sp>
        <p:nvSpPr>
          <p:cNvPr id="22" name="Прямоугольник 21"/>
          <p:cNvSpPr/>
          <p:nvPr/>
        </p:nvSpPr>
        <p:spPr>
          <a:xfrm>
            <a:off x="2533650" y="255588"/>
            <a:ext cx="2682875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благоустроенных дворовых территорий от общего количества дворовых территорий, нарастающим итогом, %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3006390" y="932543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graphicFrame>
        <p:nvGraphicFramePr>
          <p:cNvPr id="2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3190018"/>
              </p:ext>
            </p:extLst>
          </p:nvPr>
        </p:nvGraphicFramePr>
        <p:xfrm>
          <a:off x="5216525" y="286119"/>
          <a:ext cx="3690937" cy="1381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2346325" y="1152525"/>
            <a:ext cx="2820988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отремонтированных дорог,                не соответствовавших нормативам           (по отношению к общей площади),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603500" y="3608388"/>
            <a:ext cx="2633663" cy="396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ликвидированных свалок мусора, куб.м.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178050" y="2303463"/>
            <a:ext cx="3071813" cy="396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государственной поддержки субъектам малых форм хозяйствования , ед.</a:t>
            </a:r>
          </a:p>
        </p:txBody>
      </p:sp>
      <p:graphicFrame>
        <p:nvGraphicFramePr>
          <p:cNvPr id="19458" name="Диаграмма 17"/>
          <p:cNvGraphicFramePr>
            <a:graphicFrameLocks/>
          </p:cNvGraphicFramePr>
          <p:nvPr/>
        </p:nvGraphicFramePr>
        <p:xfrm>
          <a:off x="5435600" y="1125538"/>
          <a:ext cx="3384550" cy="1150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98" name="Диаграмма" r:id="rId3" imgW="3512809" imgH="1607904" progId="Excel.Sheet.8">
                  <p:embed/>
                </p:oleObj>
              </mc:Choice>
              <mc:Fallback>
                <p:oleObj name="Диаграмма" r:id="rId3" imgW="3512809" imgH="1607904" progId="Excel.Sheet.8">
                  <p:embed/>
                  <p:pic>
                    <p:nvPicPr>
                      <p:cNvPr id="0" name="Диаграмма 17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1125538"/>
                        <a:ext cx="3384550" cy="11509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03188" y="4762500"/>
          <a:ext cx="8583612" cy="2051048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542428"/>
                <a:gridCol w="1038340"/>
                <a:gridCol w="1038340"/>
                <a:gridCol w="964504"/>
              </a:tblGrid>
              <a:tr h="393327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«Содержание и ремонт улично-дорожной сети внегородских территорий»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9,2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9,1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«Благоустройство внегородских территорий»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5,1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«Развитие субъектов малых форм хозяйствования»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3355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 «Обеспечение деятельности, связанной с оказанием коммунальных услуг на внегородских территориях»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20,3</a:t>
                      </a: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20,1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1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12,3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12,2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94694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47,2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46,7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-0,5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251521" y="131603"/>
            <a:ext cx="2001696" cy="890587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жизнедеятельности внегородских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8689" y="1029238"/>
            <a:ext cx="199452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1,0% всех расходов бюджета  в 2019 году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43059" y="2458377"/>
            <a:ext cx="2010158" cy="11763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комфортной среды проживания на внегородских территориях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31565" y="2016876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87824" y="1700808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3006390" y="2843483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3006390" y="3995611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19459" name="Object 65"/>
          <p:cNvGraphicFramePr>
            <a:graphicFrameLocks/>
          </p:cNvGraphicFramePr>
          <p:nvPr/>
        </p:nvGraphicFramePr>
        <p:xfrm>
          <a:off x="5435600" y="2276475"/>
          <a:ext cx="3384550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99" name="Диаграмма" r:id="rId5" imgW="3520372" imgH="1394496" progId="Excel.Sheet.8">
                  <p:embed/>
                </p:oleObj>
              </mc:Choice>
              <mc:Fallback>
                <p:oleObj name="Диаграмма" r:id="rId5" imgW="3520372" imgH="1394496" progId="Excel.Sheet.8">
                  <p:embed/>
                  <p:pic>
                    <p:nvPicPr>
                      <p:cNvPr id="0" name="Object 6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2276475"/>
                        <a:ext cx="3384550" cy="1181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0" name="Object 66"/>
          <p:cNvGraphicFramePr>
            <a:graphicFrameLocks/>
          </p:cNvGraphicFramePr>
          <p:nvPr/>
        </p:nvGraphicFramePr>
        <p:xfrm>
          <a:off x="5435600" y="3500438"/>
          <a:ext cx="338455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00" name="Диаграмма" r:id="rId7" imgW="3550843" imgH="1424952" progId="Excel.Sheet.8">
                  <p:embed/>
                </p:oleObj>
              </mc:Choice>
              <mc:Fallback>
                <p:oleObj name="Диаграмма" r:id="rId7" imgW="3550843" imgH="1424952" progId="Excel.Sheet.8">
                  <p:embed/>
                  <p:pic>
                    <p:nvPicPr>
                      <p:cNvPr id="0" name="Object 66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3500438"/>
                        <a:ext cx="3384550" cy="1152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523" name="Прямоугольник 33"/>
          <p:cNvSpPr>
            <a:spLocks noChangeArrowheads="1"/>
          </p:cNvSpPr>
          <p:nvPr/>
        </p:nvSpPr>
        <p:spPr bwMode="auto">
          <a:xfrm>
            <a:off x="3419871" y="-15875"/>
            <a:ext cx="5720953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Границы ЗАТО Северск определены Указом Президента РФ</a:t>
            </a:r>
          </a:p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В соответствии с Указом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п.Самусь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п.Орловка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д.Кижирово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д.Семиозерки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д.Чернильщиково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включены в ЗАТО Северск</a:t>
            </a:r>
          </a:p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Общая численность населения на этих территориях составляет 6,3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тыс.человек</a:t>
            </a:r>
            <a:endParaRPr lang="ru-RU" sz="12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524" name="Прямоугольник 3"/>
          <p:cNvSpPr>
            <a:spLocks noChangeArrowheads="1"/>
          </p:cNvSpPr>
          <p:nvPr/>
        </p:nvSpPr>
        <p:spPr bwMode="auto">
          <a:xfrm>
            <a:off x="3276600" y="894557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u="sng" dirty="0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pic>
        <p:nvPicPr>
          <p:cNvPr id="18" name="Рисунок 17" descr="hand-gestures-vector-831639.jpg"/>
          <p:cNvPicPr>
            <a:picLocks noChangeAspect="1"/>
          </p:cNvPicPr>
          <p:nvPr/>
        </p:nvPicPr>
        <p:blipFill>
          <a:blip r:embed="rId9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l="26904" t="70833" r="44979" b="8333"/>
          <a:stretch>
            <a:fillRect/>
          </a:stretch>
        </p:blipFill>
        <p:spPr>
          <a:xfrm rot="16200000">
            <a:off x="2655914" y="231008"/>
            <a:ext cx="724134" cy="517238"/>
          </a:xfrm>
          <a:prstGeom prst="rect">
            <a:avLst/>
          </a:prstGeom>
        </p:spPr>
      </p:pic>
      <p:sp>
        <p:nvSpPr>
          <p:cNvPr id="1952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D1CB740B-F19B-4FB2-87DF-AC2A6BD1D67F}" type="slidenum">
              <a:rPr lang="ru-RU" smtClean="0"/>
              <a:pPr/>
              <a:t>43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Диаграмма 8397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9752986"/>
              </p:ext>
            </p:extLst>
          </p:nvPr>
        </p:nvGraphicFramePr>
        <p:xfrm>
          <a:off x="3098800" y="3821113"/>
          <a:ext cx="6015038" cy="260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2" name="Лист" r:id="rId4" imgW="8046720" imgH="3474792" progId="Excel.Sheet.8">
                  <p:embed/>
                </p:oleObj>
              </mc:Choice>
              <mc:Fallback>
                <p:oleObj name="Лист" r:id="rId4" imgW="8046720" imgH="3474792" progId="Excel.Sheet.8">
                  <p:embed/>
                  <p:pic>
                    <p:nvPicPr>
                      <p:cNvPr id="0" name="Диаграмма 83976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8800" y="3821113"/>
                        <a:ext cx="6015038" cy="2600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483" name="Группа 2"/>
          <p:cNvGrpSpPr>
            <a:grpSpLocks/>
          </p:cNvGrpSpPr>
          <p:nvPr/>
        </p:nvGrpSpPr>
        <p:grpSpPr bwMode="auto">
          <a:xfrm>
            <a:off x="369888" y="3649663"/>
            <a:ext cx="2833687" cy="2792412"/>
            <a:chOff x="6116537" y="3427641"/>
            <a:chExt cx="2089075" cy="2072171"/>
          </a:xfrm>
        </p:grpSpPr>
        <p:pic>
          <p:nvPicPr>
            <p:cNvPr id="34" name="Рисунок 33"/>
            <p:cNvPicPr>
              <a:picLocks noChangeAspect="1"/>
            </p:cNvPicPr>
            <p:nvPr/>
          </p:nvPicPr>
          <p:blipFill rotWithShape="1">
            <a:blip r:embed="rId6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/>
            </a:blip>
            <a:srcRect t="50000" r="52069"/>
            <a:stretch/>
          </p:blipFill>
          <p:spPr>
            <a:xfrm>
              <a:off x="6116537" y="3427641"/>
              <a:ext cx="2089075" cy="2072171"/>
            </a:xfrm>
            <a:prstGeom prst="rect">
              <a:avLst/>
            </a:prstGeom>
          </p:spPr>
        </p:pic>
        <p:sp>
          <p:nvSpPr>
            <p:cNvPr id="20502" name="Прямоугольник 83968"/>
            <p:cNvSpPr>
              <a:spLocks noChangeArrowheads="1"/>
            </p:cNvSpPr>
            <p:nvPr/>
          </p:nvSpPr>
          <p:spPr bwMode="auto">
            <a:xfrm>
              <a:off x="6241618" y="3798244"/>
              <a:ext cx="1684603" cy="1651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sz="1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В 2019 году реализован проект «Ремонт мемориала славы воинам Великой Отечественной войны»              в </a:t>
              </a:r>
              <a:r>
                <a:rPr lang="ru-RU" sz="1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пос.Самусь</a:t>
              </a:r>
              <a:r>
                <a:rPr lang="ru-RU" sz="1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, победивший в конкурсе проектов, предложенных непосредственно населением (в рамках  инициативного бюджетирования)</a:t>
              </a:r>
            </a:p>
          </p:txBody>
        </p:sp>
      </p:grpSp>
      <p:sp>
        <p:nvSpPr>
          <p:cNvPr id="20485" name="Прямоугольник 2"/>
          <p:cNvSpPr>
            <a:spLocks noChangeArrowheads="1"/>
          </p:cNvSpPr>
          <p:nvPr/>
        </p:nvSpPr>
        <p:spPr bwMode="auto">
          <a:xfrm>
            <a:off x="247015" y="1555751"/>
            <a:ext cx="2433638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Содержание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~100 км дорог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~7589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кв.м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тротуаров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~451 дорожного знака</a:t>
            </a:r>
          </a:p>
        </p:txBody>
      </p:sp>
      <p:sp>
        <p:nvSpPr>
          <p:cNvPr id="20486" name="Прямоугольник 6"/>
          <p:cNvSpPr>
            <a:spLocks noChangeArrowheads="1"/>
          </p:cNvSpPr>
          <p:nvPr/>
        </p:nvSpPr>
        <p:spPr bwMode="auto">
          <a:xfrm>
            <a:off x="250825" y="2420938"/>
            <a:ext cx="2592388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>
                <a:latin typeface="Times New Roman" pitchFamily="18" charset="0"/>
                <a:cs typeface="Times New Roman" pitchFamily="18" charset="0"/>
              </a:rPr>
              <a:t>Текущий ремонт:</a:t>
            </a:r>
          </a:p>
          <a:p>
            <a:pPr>
              <a:lnSpc>
                <a:spcPct val="90000"/>
              </a:lnSpc>
            </a:pPr>
            <a:r>
              <a:rPr lang="ru-RU" sz="1400">
                <a:latin typeface="Times New Roman" pitchFamily="18" charset="0"/>
                <a:cs typeface="Times New Roman" pitchFamily="18" charset="0"/>
              </a:rPr>
              <a:t>~2821 кв.м. асфальтобетонного покрытия дорог</a:t>
            </a:r>
          </a:p>
          <a:p>
            <a:pPr>
              <a:lnSpc>
                <a:spcPct val="90000"/>
              </a:lnSpc>
            </a:pPr>
            <a:r>
              <a:rPr lang="ru-RU" sz="1400">
                <a:latin typeface="Times New Roman" pitchFamily="18" charset="0"/>
                <a:cs typeface="Times New Roman" pitchFamily="18" charset="0"/>
              </a:rPr>
              <a:t>~2400 кв.м. дорог                       с неусовершенствованным покрытием</a:t>
            </a:r>
          </a:p>
        </p:txBody>
      </p:sp>
      <p:sp>
        <p:nvSpPr>
          <p:cNvPr id="20487" name="Прямоугольник 8"/>
          <p:cNvSpPr>
            <a:spLocks noChangeArrowheads="1"/>
          </p:cNvSpPr>
          <p:nvPr/>
        </p:nvSpPr>
        <p:spPr bwMode="auto">
          <a:xfrm>
            <a:off x="209550" y="642938"/>
            <a:ext cx="26336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Содержание и ремонт дорог</a:t>
            </a:r>
          </a:p>
          <a:p>
            <a:pPr algn="ctr"/>
            <a:r>
              <a:rPr lang="ru-RU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9,1 млн.руб.</a:t>
            </a:r>
          </a:p>
        </p:txBody>
      </p:sp>
      <p:sp>
        <p:nvSpPr>
          <p:cNvPr id="20488" name="Прямоугольник 9"/>
          <p:cNvSpPr>
            <a:spLocks noChangeArrowheads="1"/>
          </p:cNvSpPr>
          <p:nvPr/>
        </p:nvSpPr>
        <p:spPr bwMode="auto">
          <a:xfrm>
            <a:off x="3203575" y="782887"/>
            <a:ext cx="27384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Благоустройство</a:t>
            </a:r>
          </a:p>
          <a:p>
            <a:pPr algn="ctr"/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5,0 </a:t>
            </a:r>
            <a:r>
              <a:rPr lang="ru-RU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0489" name="Прямоугольник 11"/>
          <p:cNvSpPr>
            <a:spLocks noChangeArrowheads="1"/>
          </p:cNvSpPr>
          <p:nvPr/>
        </p:nvSpPr>
        <p:spPr bwMode="auto">
          <a:xfrm>
            <a:off x="6497384" y="1547460"/>
            <a:ext cx="2619375" cy="67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Субсидии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ресурсо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-снабжающим организациям</a:t>
            </a:r>
          </a:p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20,1 млн. руб.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516688" y="2426847"/>
            <a:ext cx="2627312" cy="9223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Позволяют «сдерживать» рост тарифов на услуги ЖКХ, </a:t>
            </a:r>
          </a:p>
          <a:p>
            <a:pPr>
              <a:lnSpc>
                <a:spcPct val="90000"/>
              </a:lnSpc>
              <a:defRPr/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156 многоквартирных жилых домов обеспечено бесперебойным теплоснабжением</a:t>
            </a:r>
            <a:endParaRPr lang="ru-RU" sz="1200" i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1" name="Прямоугольник 14"/>
          <p:cNvSpPr>
            <a:spLocks noChangeArrowheads="1"/>
          </p:cNvSpPr>
          <p:nvPr/>
        </p:nvSpPr>
        <p:spPr bwMode="auto">
          <a:xfrm>
            <a:off x="6523038" y="795559"/>
            <a:ext cx="2476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Субсидии</a:t>
            </a:r>
          </a:p>
          <a:p>
            <a:pPr algn="ctr"/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20,4 </a:t>
            </a:r>
            <a:r>
              <a:rPr lang="ru-RU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54953" y="636588"/>
            <a:ext cx="2474913" cy="919163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968625" y="659031"/>
            <a:ext cx="3248025" cy="92392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523038" y="637227"/>
            <a:ext cx="2482850" cy="93662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5" name="Прямоугольник 20"/>
          <p:cNvSpPr>
            <a:spLocks noChangeArrowheads="1"/>
          </p:cNvSpPr>
          <p:nvPr/>
        </p:nvSpPr>
        <p:spPr bwMode="auto">
          <a:xfrm>
            <a:off x="3012441" y="1514444"/>
            <a:ext cx="3224212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Обеспечено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содержание внутриквартальных территорий (~315,3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тыс.кв.м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содержание мест захоронений (~75,0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тыс.кв.м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противоклещевая обработка 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(~27,2 га)</a:t>
            </a:r>
          </a:p>
          <a:p>
            <a:pPr>
              <a:lnSpc>
                <a:spcPct val="90000"/>
              </a:lnSpc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ремонт мемориала славы воинам Великой Отечественной войны              в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пос.Самусь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>
            <a:off x="6876256" y="2133600"/>
            <a:ext cx="0" cy="28733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497" name="Прямоугольник 28"/>
          <p:cNvSpPr>
            <a:spLocks noChangeArrowheads="1"/>
          </p:cNvSpPr>
          <p:nvPr/>
        </p:nvSpPr>
        <p:spPr bwMode="auto">
          <a:xfrm>
            <a:off x="6516688" y="3284538"/>
            <a:ext cx="2603500" cy="67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>
                <a:latin typeface="Times New Roman" pitchFamily="18" charset="0"/>
                <a:cs typeface="Times New Roman" pitchFamily="18" charset="0"/>
              </a:rPr>
              <a:t>◊ Субсидии субъектам малых хозяйств </a:t>
            </a:r>
          </a:p>
          <a:p>
            <a:pPr>
              <a:lnSpc>
                <a:spcPct val="90000"/>
              </a:lnSpc>
            </a:pPr>
            <a:r>
              <a:rPr lang="ru-RU" sz="1400" b="1">
                <a:latin typeface="Times New Roman" pitchFamily="18" charset="0"/>
                <a:cs typeface="Times New Roman" pitchFamily="18" charset="0"/>
              </a:rPr>
              <a:t>0,3 млн.руб.</a:t>
            </a:r>
            <a:endParaRPr lang="ru-RU" sz="14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1" name="Прямая со стрелкой 30"/>
          <p:cNvCxnSpPr/>
          <p:nvPr/>
        </p:nvCxnSpPr>
        <p:spPr>
          <a:xfrm>
            <a:off x="4284663" y="3573463"/>
            <a:ext cx="0" cy="2873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3968" name="Скругленный прямоугольник 83967"/>
          <p:cNvSpPr/>
          <p:nvPr/>
        </p:nvSpPr>
        <p:spPr>
          <a:xfrm>
            <a:off x="3004503" y="2987675"/>
            <a:ext cx="3240088" cy="649288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00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1DBEBAE-0943-40F7-9052-922233A4AA4C}" type="slidenum">
              <a:rPr lang="ru-RU" smtClean="0"/>
              <a:pPr/>
              <a:t>44</a:t>
            </a:fld>
            <a:endParaRPr lang="ru-RU" smtClean="0"/>
          </a:p>
        </p:txBody>
      </p:sp>
      <p:sp>
        <p:nvSpPr>
          <p:cNvPr id="23" name="Прямоугольник 22"/>
          <p:cNvSpPr/>
          <p:nvPr/>
        </p:nvSpPr>
        <p:spPr>
          <a:xfrm>
            <a:off x="209550" y="104765"/>
            <a:ext cx="8892480" cy="296228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жизнедеятельности внегородских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Рисунок 1"/>
          <p:cNvPicPr>
            <a:picLocks noChangeAspect="1"/>
          </p:cNvPicPr>
          <p:nvPr/>
        </p:nvPicPr>
        <p:blipFill>
          <a:blip r:embed="rId4" cstate="print"/>
          <a:srcRect l="401" t="409" r="-803" b="59271"/>
          <a:stretch>
            <a:fillRect/>
          </a:stretch>
        </p:blipFill>
        <p:spPr bwMode="auto">
          <a:xfrm>
            <a:off x="0" y="4381500"/>
            <a:ext cx="925195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798406"/>
              </p:ext>
            </p:extLst>
          </p:nvPr>
        </p:nvGraphicFramePr>
        <p:xfrm>
          <a:off x="1115616" y="3356992"/>
          <a:ext cx="7655880" cy="1608137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277354"/>
                <a:gridCol w="1189263"/>
                <a:gridCol w="1189263"/>
              </a:tblGrid>
              <a:tr h="444059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315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Чистый город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особо охраняемой природной  территории местного значения «Озерный комплекс пос.Самусь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52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536" name="Прямоугольник 15"/>
          <p:cNvSpPr>
            <a:spLocks noChangeArrowheads="1"/>
          </p:cNvSpPr>
          <p:nvPr/>
        </p:nvSpPr>
        <p:spPr bwMode="auto">
          <a:xfrm>
            <a:off x="2933700" y="687388"/>
            <a:ext cx="21431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>
                <a:latin typeface="Times New Roman" pitchFamily="18" charset="0"/>
                <a:cs typeface="Times New Roman" pitchFamily="18" charset="0"/>
              </a:rPr>
              <a:t>Площадь земельных участков очищенных от несанкционированных свалок, га</a:t>
            </a:r>
          </a:p>
        </p:txBody>
      </p:sp>
      <p:sp>
        <p:nvSpPr>
          <p:cNvPr id="21537" name="Прямоугольник 16"/>
          <p:cNvSpPr>
            <a:spLocks noChangeArrowheads="1"/>
          </p:cNvSpPr>
          <p:nvPr/>
        </p:nvSpPr>
        <p:spPr bwMode="auto">
          <a:xfrm>
            <a:off x="2906713" y="2314575"/>
            <a:ext cx="21701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>
                <a:latin typeface="Times New Roman" pitchFamily="18" charset="0"/>
                <a:cs typeface="Times New Roman" pitchFamily="18" charset="0"/>
              </a:rPr>
              <a:t>Площадь очищаемой пляжной зоны, га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87325" y="69850"/>
            <a:ext cx="2159000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«Охрана окружающей среды»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87325" y="976682"/>
            <a:ext cx="215868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0,17% всех расходов бюджета  в 2019 году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87325" y="2025650"/>
            <a:ext cx="2177962" cy="10795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экологической безопасности населения ЗАТО Северск и сохранение особо охраняемых природных территорий местного значения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12186" y="1569862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907108" y="1389466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915816" y="2704433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21506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7538169"/>
              </p:ext>
            </p:extLst>
          </p:nvPr>
        </p:nvGraphicFramePr>
        <p:xfrm>
          <a:off x="5219700" y="765175"/>
          <a:ext cx="3681413" cy="1246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80" name="Лист" r:id="rId5" imgW="4198514" imgH="1569672" progId="Excel.Sheet.8">
                  <p:embed/>
                </p:oleObj>
              </mc:Choice>
              <mc:Fallback>
                <p:oleObj name="Лист" r:id="rId5" imgW="4198514" imgH="1569672" progId="Excel.Sheet.8">
                  <p:embed/>
                  <p:pic>
                    <p:nvPicPr>
                      <p:cNvPr id="0" name="Диаграмма 17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765175"/>
                        <a:ext cx="3681413" cy="1246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Object 47"/>
          <p:cNvGraphicFramePr>
            <a:graphicFrameLocks/>
          </p:cNvGraphicFramePr>
          <p:nvPr/>
        </p:nvGraphicFramePr>
        <p:xfrm>
          <a:off x="5219700" y="1989138"/>
          <a:ext cx="3673475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81" name="Диаграмма" r:id="rId7" imgW="4183387" imgH="1607904" progId="Excel.Sheet.8">
                  <p:embed/>
                </p:oleObj>
              </mc:Choice>
              <mc:Fallback>
                <p:oleObj name="Диаграмма" r:id="rId7" imgW="4183387" imgH="1607904" progId="Excel.Sheet.8">
                  <p:embed/>
                  <p:pic>
                    <p:nvPicPr>
                      <p:cNvPr id="0" name="Object 4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1989138"/>
                        <a:ext cx="3673475" cy="1152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52" name="Прямоугольник 3"/>
          <p:cNvSpPr>
            <a:spLocks noChangeArrowheads="1"/>
          </p:cNvSpPr>
          <p:nvPr/>
        </p:nvSpPr>
        <p:spPr bwMode="auto">
          <a:xfrm>
            <a:off x="3375025" y="2397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1553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7034213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0D2E613-3A4D-4A3C-AE52-11CECE2BF59F}" type="slidenum">
              <a:rPr lang="ru-RU" smtClean="0"/>
              <a:pPr/>
              <a:t>45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2624138" y="346075"/>
            <a:ext cx="2416175" cy="854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Удельный вес преступлений, совершенных в общественных местах, от общего числа зарегистрированных преступлений,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463800" y="3084513"/>
            <a:ext cx="2571750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Социальный риск (число лиц, погибших в дорожно-транспортных происшествиях, на 100 тыс. населения)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330450" y="1743075"/>
            <a:ext cx="2705100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Противоклещевая обработка лесопарковой зоны на территории г. Северска (площадь обработки, с учетом кратности, га)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7325" y="69850"/>
            <a:ext cx="2159000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безопасности населения»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92911" y="976682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1,5% всех расходов бюджета  в 2019 году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91963" y="2066443"/>
            <a:ext cx="2162175" cy="11763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безопасности населения на территории ЗАТО Северск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01037" y="1596035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807728" y="1184406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835382" y="2422972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22530" name="Диаграмма 17"/>
          <p:cNvGraphicFramePr>
            <a:graphicFrameLocks/>
          </p:cNvGraphicFramePr>
          <p:nvPr/>
        </p:nvGraphicFramePr>
        <p:xfrm>
          <a:off x="5238750" y="200025"/>
          <a:ext cx="3590925" cy="1409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82" name="Диаграмма" r:id="rId4" imgW="3590877" imgH="1409670" progId="Excel.Sheet.8">
                  <p:embed/>
                </p:oleObj>
              </mc:Choice>
              <mc:Fallback>
                <p:oleObj name="Диаграмма" r:id="rId4" imgW="3590877" imgH="1409670" progId="Excel.Sheet.8">
                  <p:embed/>
                  <p:pic>
                    <p:nvPicPr>
                      <p:cNvPr id="0" name="Диаграмма 1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8750" y="200025"/>
                        <a:ext cx="3590925" cy="1409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Object 20"/>
          <p:cNvGraphicFramePr>
            <a:graphicFrameLocks/>
          </p:cNvGraphicFramePr>
          <p:nvPr/>
        </p:nvGraphicFramePr>
        <p:xfrm>
          <a:off x="5219700" y="1619250"/>
          <a:ext cx="3600450" cy="137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83" name="Диаграмма" r:id="rId6" imgW="4276745" imgH="1409670" progId="Excel.Sheet.8">
                  <p:embed/>
                </p:oleObj>
              </mc:Choice>
              <mc:Fallback>
                <p:oleObj name="Диаграмма" r:id="rId6" imgW="4276745" imgH="1409670" progId="Excel.Sheet.8">
                  <p:embed/>
                  <p:pic>
                    <p:nvPicPr>
                      <p:cNvPr id="0" name="Object 20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1619250"/>
                        <a:ext cx="3600450" cy="1377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Прямоугольник 29"/>
          <p:cNvSpPr/>
          <p:nvPr/>
        </p:nvSpPr>
        <p:spPr>
          <a:xfrm>
            <a:off x="2839464" y="3749920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22532" name="Object 24"/>
          <p:cNvGraphicFramePr>
            <a:graphicFrameLocks/>
          </p:cNvGraphicFramePr>
          <p:nvPr/>
        </p:nvGraphicFramePr>
        <p:xfrm>
          <a:off x="5238750" y="3028950"/>
          <a:ext cx="3581400" cy="1192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84" name="Диаграмма" r:id="rId8" imgW="4276745" imgH="1409670" progId="Excel.Sheet.8">
                  <p:embed/>
                </p:oleObj>
              </mc:Choice>
              <mc:Fallback>
                <p:oleObj name="Диаграмма" r:id="rId8" imgW="4276745" imgH="1409670" progId="Excel.Sheet.8">
                  <p:embed/>
                  <p:pic>
                    <p:nvPicPr>
                      <p:cNvPr id="0" name="Object 2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8750" y="3028950"/>
                        <a:ext cx="3581400" cy="1192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Таблица 31"/>
          <p:cNvGraphicFramePr>
            <a:graphicFrameLocks noGrp="1"/>
          </p:cNvGraphicFramePr>
          <p:nvPr/>
        </p:nvGraphicFramePr>
        <p:xfrm>
          <a:off x="179388" y="4437063"/>
          <a:ext cx="8568951" cy="228589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01132"/>
                <a:gridCol w="1089273"/>
                <a:gridCol w="1089273"/>
                <a:gridCol w="1089273"/>
              </a:tblGrid>
              <a:tr h="446108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Профилактика преступлений и иных правонарушений»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первичных мер пожарной безопасности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i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21,5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уровня защиты населения и территории от ЧС мирного и военного времени»</a:t>
                      </a:r>
                      <a:endParaRPr lang="ru-RU" sz="1200" i="0" kern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16,8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16,7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безопасности дорожного движения»</a:t>
                      </a:r>
                      <a:endParaRPr lang="ru-RU" sz="1200" b="1" i="0" kern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18,0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17,9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1,8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10,8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32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67,4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66,9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-0,5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595" name="Прямоугольник 3"/>
          <p:cNvSpPr>
            <a:spLocks noChangeArrowheads="1"/>
          </p:cNvSpPr>
          <p:nvPr/>
        </p:nvSpPr>
        <p:spPr bwMode="auto">
          <a:xfrm>
            <a:off x="3394075" y="476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259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F805296-35CB-4811-A6B0-6505DAA81BDB}" type="slidenum">
              <a:rPr lang="ru-RU" smtClean="0"/>
              <a:pPr/>
              <a:t>46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Рисунок 2"/>
          <p:cNvPicPr>
            <a:picLocks noChangeAspect="1"/>
          </p:cNvPicPr>
          <p:nvPr/>
        </p:nvPicPr>
        <p:blipFill>
          <a:blip r:embed="rId3" cstate="print"/>
          <a:srcRect t="19295" b="11012"/>
          <a:stretch>
            <a:fillRect/>
          </a:stretch>
        </p:blipFill>
        <p:spPr bwMode="auto">
          <a:xfrm>
            <a:off x="0" y="2108200"/>
            <a:ext cx="9144000" cy="477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4515" name="Группа 25"/>
          <p:cNvGrpSpPr>
            <a:grpSpLocks/>
          </p:cNvGrpSpPr>
          <p:nvPr/>
        </p:nvGrpSpPr>
        <p:grpSpPr bwMode="auto">
          <a:xfrm>
            <a:off x="95250" y="0"/>
            <a:ext cx="9445625" cy="4586288"/>
            <a:chOff x="94839" y="430"/>
            <a:chExt cx="9445277" cy="4586284"/>
          </a:xfrm>
        </p:grpSpPr>
        <p:graphicFrame>
          <p:nvGraphicFramePr>
            <p:cNvPr id="2" name="Схема 1"/>
            <p:cNvGraphicFramePr/>
            <p:nvPr>
              <p:extLst>
                <p:ext uri="{D42A27DB-BD31-4B8C-83A1-F6EECF244321}">
                  <p14:modId xmlns:p14="http://schemas.microsoft.com/office/powerpoint/2010/main" val="919861206"/>
                </p:ext>
              </p:extLst>
            </p:nvPr>
          </p:nvGraphicFramePr>
          <p:xfrm>
            <a:off x="94839" y="50210"/>
            <a:ext cx="8941656" cy="453650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sp>
          <p:nvSpPr>
            <p:cNvPr id="64523" name="TextBox 2"/>
            <p:cNvSpPr txBox="1">
              <a:spLocks noChangeArrowheads="1"/>
            </p:cNvSpPr>
            <p:nvPr/>
          </p:nvSpPr>
          <p:spPr bwMode="auto">
            <a:xfrm>
              <a:off x="2483349" y="3357420"/>
              <a:ext cx="2016224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Установка пешеходных ограждений  (92,4 м)</a:t>
              </a:r>
            </a:p>
            <a:p>
              <a:r>
                <a:rPr lang="ru-RU" sz="1200" b="1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0,1 млн.руб.</a:t>
              </a:r>
            </a:p>
          </p:txBody>
        </p:sp>
        <p:sp>
          <p:nvSpPr>
            <p:cNvPr id="64524" name="TextBox 4"/>
            <p:cNvSpPr txBox="1">
              <a:spLocks noChangeArrowheads="1"/>
            </p:cNvSpPr>
            <p:nvPr/>
          </p:nvSpPr>
          <p:spPr bwMode="auto">
            <a:xfrm>
              <a:off x="4787597" y="430"/>
              <a:ext cx="180004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400" b="1">
                  <a:latin typeface="Times New Roman" pitchFamily="18" charset="0"/>
                  <a:cs typeface="Times New Roman" pitchFamily="18" charset="0"/>
                </a:rPr>
                <a:t>Защита</a:t>
              </a:r>
              <a:r>
                <a:rPr lang="ru-RU" b="1">
                  <a:latin typeface="Times New Roman" pitchFamily="18" charset="0"/>
                  <a:cs typeface="Times New Roman" pitchFamily="18" charset="0"/>
                </a:rPr>
                <a:t> от ЧС</a:t>
              </a: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2339333" y="981157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4526" name="TextBox 8"/>
            <p:cNvSpPr txBox="1">
              <a:spLocks noChangeArrowheads="1"/>
            </p:cNvSpPr>
            <p:nvPr/>
          </p:nvSpPr>
          <p:spPr bwMode="auto">
            <a:xfrm>
              <a:off x="4821767" y="790010"/>
              <a:ext cx="1872208" cy="646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Обеспечение деятельности ЕДДС</a:t>
              </a:r>
            </a:p>
            <a:p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12,8 </a:t>
              </a:r>
              <a:r>
                <a:rPr lang="ru-RU" sz="1200" b="1" dirty="0" err="1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.</a:t>
              </a:r>
            </a:p>
          </p:txBody>
        </p:sp>
        <p:sp>
          <p:nvSpPr>
            <p:cNvPr id="64527" name="TextBox 9"/>
            <p:cNvSpPr txBox="1">
              <a:spLocks noChangeArrowheads="1"/>
            </p:cNvSpPr>
            <p:nvPr/>
          </p:nvSpPr>
          <p:spPr bwMode="auto">
            <a:xfrm>
              <a:off x="4848542" y="2123993"/>
              <a:ext cx="1584176" cy="646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Противоклещевая обработка</a:t>
              </a:r>
            </a:p>
            <a:p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1,0 </a:t>
              </a:r>
              <a:r>
                <a:rPr lang="ru-RU" sz="1200" b="1" dirty="0" err="1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.</a:t>
              </a:r>
            </a:p>
          </p:txBody>
        </p:sp>
        <p:sp>
          <p:nvSpPr>
            <p:cNvPr id="64528" name="TextBox 10"/>
            <p:cNvSpPr txBox="1">
              <a:spLocks noChangeArrowheads="1"/>
            </p:cNvSpPr>
            <p:nvPr/>
          </p:nvSpPr>
          <p:spPr bwMode="auto">
            <a:xfrm>
              <a:off x="4821767" y="2832694"/>
              <a:ext cx="1872208" cy="83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Обеспечение безаварийного пропуска талых вод</a:t>
              </a:r>
            </a:p>
            <a:p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0,8 </a:t>
              </a:r>
              <a:r>
                <a:rPr lang="ru-RU" sz="1200" b="1" dirty="0" err="1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.</a:t>
              </a:r>
            </a:p>
          </p:txBody>
        </p:sp>
        <p:sp>
          <p:nvSpPr>
            <p:cNvPr id="64529" name="TextBox 11"/>
            <p:cNvSpPr txBox="1">
              <a:spLocks noChangeArrowheads="1"/>
            </p:cNvSpPr>
            <p:nvPr/>
          </p:nvSpPr>
          <p:spPr bwMode="auto">
            <a:xfrm>
              <a:off x="7307868" y="430"/>
              <a:ext cx="2232248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400" b="1">
                  <a:latin typeface="Times New Roman" pitchFamily="18" charset="0"/>
                  <a:cs typeface="Times New Roman" pitchFamily="18" charset="0"/>
                </a:rPr>
                <a:t>Профилактика правонарушений</a:t>
              </a:r>
            </a:p>
          </p:txBody>
        </p:sp>
        <p:sp>
          <p:nvSpPr>
            <p:cNvPr id="64530" name="TextBox 12"/>
            <p:cNvSpPr txBox="1">
              <a:spLocks noChangeArrowheads="1"/>
            </p:cNvSpPr>
            <p:nvPr/>
          </p:nvSpPr>
          <p:spPr bwMode="auto">
            <a:xfrm>
              <a:off x="7049123" y="866954"/>
              <a:ext cx="1986633" cy="646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Выплаты «народным дружинникам»</a:t>
              </a:r>
            </a:p>
            <a:p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0,3 </a:t>
              </a:r>
              <a:r>
                <a:rPr lang="ru-RU" sz="1200" b="1" dirty="0" err="1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.</a:t>
              </a:r>
            </a:p>
          </p:txBody>
        </p:sp>
        <p:sp>
          <p:nvSpPr>
            <p:cNvPr id="64531" name="TextBox 13"/>
            <p:cNvSpPr txBox="1">
              <a:spLocks noChangeArrowheads="1"/>
            </p:cNvSpPr>
            <p:nvPr/>
          </p:nvSpPr>
          <p:spPr bwMode="auto">
            <a:xfrm>
              <a:off x="7092280" y="1862645"/>
              <a:ext cx="1584176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 sz="1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4532" name="Прямоугольник 5"/>
            <p:cNvSpPr>
              <a:spLocks noChangeArrowheads="1"/>
            </p:cNvSpPr>
            <p:nvPr/>
          </p:nvSpPr>
          <p:spPr bwMode="auto">
            <a:xfrm>
              <a:off x="2483349" y="837141"/>
              <a:ext cx="233353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Нанесение дорожной разметки (414,02 км) </a:t>
              </a:r>
              <a:r>
                <a:rPr lang="ru-RU" sz="1200" b="1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7,8 млн.руб.</a:t>
              </a:r>
            </a:p>
          </p:txBody>
        </p:sp>
        <p:sp>
          <p:nvSpPr>
            <p:cNvPr id="64533" name="Прямоугольник 14"/>
            <p:cNvSpPr>
              <a:spLocks noChangeArrowheads="1"/>
            </p:cNvSpPr>
            <p:nvPr/>
          </p:nvSpPr>
          <p:spPr bwMode="auto">
            <a:xfrm>
              <a:off x="2483349" y="1701237"/>
              <a:ext cx="2311151" cy="83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Разработка ПСД для приобретения и </a:t>
              </a:r>
              <a:r>
                <a:rPr lang="ru-RU" sz="1200" dirty="0" err="1">
                  <a:latin typeface="Times New Roman" pitchFamily="18" charset="0"/>
                  <a:cs typeface="Times New Roman" pitchFamily="18" charset="0"/>
                </a:rPr>
                <a:t>установкиновых</a:t>
              </a: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 светофорных объектов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0,4 </a:t>
              </a:r>
              <a:r>
                <a:rPr lang="ru-RU" sz="1200" b="1" dirty="0" err="1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.</a:t>
              </a:r>
            </a:p>
          </p:txBody>
        </p:sp>
        <p:sp>
          <p:nvSpPr>
            <p:cNvPr id="64534" name="Прямоугольник 15"/>
            <p:cNvSpPr>
              <a:spLocks noChangeArrowheads="1"/>
            </p:cNvSpPr>
            <p:nvPr/>
          </p:nvSpPr>
          <p:spPr bwMode="auto">
            <a:xfrm>
              <a:off x="2483349" y="1269189"/>
              <a:ext cx="240596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Установка 456 дорожных знаков</a:t>
              </a:r>
            </a:p>
            <a:p>
              <a:r>
                <a:rPr lang="ru-RU" sz="1200" b="1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3,6 млн.руб.</a:t>
              </a:r>
            </a:p>
          </p:txBody>
        </p:sp>
        <p:sp>
          <p:nvSpPr>
            <p:cNvPr id="64535" name="Прямоугольник 16"/>
            <p:cNvSpPr>
              <a:spLocks noChangeArrowheads="1"/>
            </p:cNvSpPr>
            <p:nvPr/>
          </p:nvSpPr>
          <p:spPr bwMode="auto">
            <a:xfrm>
              <a:off x="2195318" y="430"/>
              <a:ext cx="216023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Безопасность дорожного движения</a:t>
              </a: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2339333" y="1341197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Прямоугольник 18"/>
            <p:cNvSpPr/>
            <p:nvPr/>
          </p:nvSpPr>
          <p:spPr>
            <a:xfrm>
              <a:off x="2339333" y="1773244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Прямоугольник 19"/>
            <p:cNvSpPr/>
            <p:nvPr/>
          </p:nvSpPr>
          <p:spPr>
            <a:xfrm>
              <a:off x="2339333" y="2565332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Прямоугольник 20"/>
            <p:cNvSpPr/>
            <p:nvPr/>
          </p:nvSpPr>
          <p:spPr>
            <a:xfrm>
              <a:off x="6883502" y="916609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Прямоугольник 22"/>
            <p:cNvSpPr/>
            <p:nvPr/>
          </p:nvSpPr>
          <p:spPr>
            <a:xfrm>
              <a:off x="4715435" y="883247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Прямоугольник 23"/>
            <p:cNvSpPr/>
            <p:nvPr/>
          </p:nvSpPr>
          <p:spPr>
            <a:xfrm>
              <a:off x="4715589" y="1485213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Прямоугольник 24"/>
            <p:cNvSpPr/>
            <p:nvPr/>
          </p:nvSpPr>
          <p:spPr>
            <a:xfrm>
              <a:off x="4715435" y="2997177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64516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6965950" y="65166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2EC4799-28A6-44FA-934C-1BD80961A185}" type="slidenum">
              <a:rPr lang="ru-RU" smtClean="0">
                <a:solidFill>
                  <a:schemeClr val="bg1"/>
                </a:solidFill>
              </a:rPr>
              <a:pPr/>
              <a:t>47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 bwMode="auto">
          <a:xfrm>
            <a:off x="2377014" y="3430217"/>
            <a:ext cx="129095" cy="129095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518" name="TextBox 2"/>
          <p:cNvSpPr txBox="1">
            <a:spLocks noChangeArrowheads="1"/>
          </p:cNvSpPr>
          <p:nvPr/>
        </p:nvSpPr>
        <p:spPr bwMode="auto">
          <a:xfrm>
            <a:off x="2483848" y="2491862"/>
            <a:ext cx="2065891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Обустройство дорожного перехода искусственными дорожными неровностями</a:t>
            </a:r>
          </a:p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0,2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8" name="Прямоугольник 27"/>
          <p:cNvSpPr/>
          <p:nvPr/>
        </p:nvSpPr>
        <p:spPr bwMode="auto">
          <a:xfrm>
            <a:off x="4716016" y="3728167"/>
            <a:ext cx="129095" cy="129095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520" name="TextBox 10"/>
          <p:cNvSpPr txBox="1">
            <a:spLocks noChangeArrowheads="1"/>
          </p:cNvSpPr>
          <p:nvPr/>
        </p:nvSpPr>
        <p:spPr bwMode="auto">
          <a:xfrm>
            <a:off x="4817468" y="3693216"/>
            <a:ext cx="18716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Содержание объектов гражданской обороны</a:t>
            </a:r>
          </a:p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0,4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1" name="Прямоугольник 30"/>
          <p:cNvSpPr/>
          <p:nvPr/>
        </p:nvSpPr>
        <p:spPr bwMode="auto">
          <a:xfrm>
            <a:off x="4716016" y="2204864"/>
            <a:ext cx="129095" cy="129095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Прямоугольник 2"/>
          <p:cNvSpPr/>
          <p:nvPr/>
        </p:nvSpPr>
        <p:spPr>
          <a:xfrm>
            <a:off x="4863824" y="1431916"/>
            <a:ext cx="18960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Пребывание людей на водных  объектах</a:t>
            </a:r>
          </a:p>
          <a:p>
            <a:pPr lvl="0"/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1,7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14643" y="1200059"/>
            <a:ext cx="217294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0,8% 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1210" y="2278150"/>
            <a:ext cx="2130425" cy="17922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сбалансированности и устойчивости бюджета ЗАТО Северск, повышение качества управления муниципальными финансами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1210" y="1836649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102330" y="1253017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Comic Sans MS" panose="030F0702030302020204" pitchFamily="66" charset="0"/>
                <a:cs typeface="Times New Roman" pitchFamily="18" charset="0"/>
              </a:rPr>
              <a:t>Показатель 1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59391" y="2602994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212975" y="2032000"/>
            <a:ext cx="3068638" cy="430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Темп роста налоговых и неналоговых доходов в сравнении с предыдущим годом, 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41563" y="625475"/>
            <a:ext cx="2951162" cy="600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расходов бюджета, сформированных в рамках муниципальных программ, не менее, 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195513" y="3332163"/>
            <a:ext cx="3068637" cy="600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балльная оценка финансового менеджмента главных распорядителей бюджетных средств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554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0315114"/>
              </p:ext>
            </p:extLst>
          </p:nvPr>
        </p:nvGraphicFramePr>
        <p:xfrm>
          <a:off x="5436096" y="409575"/>
          <a:ext cx="3707904" cy="156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30" name="Лист" r:id="rId4" imgW="4221421" imgH="1569672" progId="Excel.Sheet.8">
                  <p:embed/>
                </p:oleObj>
              </mc:Choice>
              <mc:Fallback>
                <p:oleObj name="Лист" r:id="rId4" imgW="4221421" imgH="1569672" progId="Excel.Sheet.8">
                  <p:embed/>
                  <p:pic>
                    <p:nvPicPr>
                      <p:cNvPr id="0" name="Диаграмма 1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6096" y="409575"/>
                        <a:ext cx="3707904" cy="15652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5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403706"/>
              </p:ext>
            </p:extLst>
          </p:nvPr>
        </p:nvGraphicFramePr>
        <p:xfrm>
          <a:off x="5436097" y="1939925"/>
          <a:ext cx="3707904" cy="1414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31" name="Лист" r:id="rId6" imgW="4183387" imgH="1417392" progId="Excel.Sheet.8">
                  <p:embed/>
                </p:oleObj>
              </mc:Choice>
              <mc:Fallback>
                <p:oleObj name="Лист" r:id="rId6" imgW="4183387" imgH="1417392" progId="Excel.Sheet.8">
                  <p:embed/>
                  <p:pic>
                    <p:nvPicPr>
                      <p:cNvPr id="0" name="Диаграмма 20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6097" y="1939925"/>
                        <a:ext cx="3707904" cy="141446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6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8865560"/>
              </p:ext>
            </p:extLst>
          </p:nvPr>
        </p:nvGraphicFramePr>
        <p:xfrm>
          <a:off x="5448719" y="3225800"/>
          <a:ext cx="3663385" cy="1412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32" name="Лист" r:id="rId8" imgW="4183387" imgH="1417392" progId="Excel.Sheet.8">
                  <p:embed/>
                </p:oleObj>
              </mc:Choice>
              <mc:Fallback>
                <p:oleObj name="Лист" r:id="rId8" imgW="4183387" imgH="1417392" progId="Excel.Sheet.8">
                  <p:embed/>
                  <p:pic>
                    <p:nvPicPr>
                      <p:cNvPr id="0" name="Диаграмма 21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8719" y="3225800"/>
                        <a:ext cx="3663385" cy="14128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801419"/>
              </p:ext>
            </p:extLst>
          </p:nvPr>
        </p:nvGraphicFramePr>
        <p:xfrm>
          <a:off x="153842" y="4605338"/>
          <a:ext cx="8615362" cy="219426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29843"/>
                <a:gridCol w="1095173"/>
                <a:gridCol w="1095173"/>
                <a:gridCol w="1095173"/>
              </a:tblGrid>
              <a:tr h="457149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9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1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качества управления муниципальными финансами участниками бюджетного процесса в ЗАТО Северск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0,35 </a:t>
                      </a:r>
                      <a:r>
                        <a:rPr lang="ru-RU" sz="1200" b="0" dirty="0" err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распределены</a:t>
                      </a:r>
                      <a:r>
                        <a:rPr lang="ru-RU" sz="12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победителям по итогам оценки качества финансового менеджмента за 2018 год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уровня автоматизации бюджетного процесса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«Обеспечение устойчивости бюджета ЗАТО Северск»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10,4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-0,6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26,3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25,9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-0,4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3055199" y="3916560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103188" y="88900"/>
            <a:ext cx="2184400" cy="109855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«Эффективное управление муниципальными финансами»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3132485" y="1251779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617" name="Прямоугольник 3"/>
          <p:cNvSpPr>
            <a:spLocks noChangeArrowheads="1"/>
          </p:cNvSpPr>
          <p:nvPr/>
        </p:nvSpPr>
        <p:spPr bwMode="auto">
          <a:xfrm>
            <a:off x="3276600" y="1635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361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19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73CF601-67EB-4953-89F3-3A359E8D6D7B}" type="slidenum">
              <a:rPr lang="ru-RU" smtClean="0"/>
              <a:pPr/>
              <a:t>48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Прямоугольник 12"/>
          <p:cNvSpPr>
            <a:spLocks noChangeArrowheads="1"/>
          </p:cNvSpPr>
          <p:nvPr/>
        </p:nvSpPr>
        <p:spPr bwMode="auto">
          <a:xfrm>
            <a:off x="2339975" y="557213"/>
            <a:ext cx="2906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>
                <a:latin typeface="Times New Roman" pitchFamily="18" charset="0"/>
                <a:cs typeface="Times New Roman" pitchFamily="18" charset="0"/>
              </a:rPr>
              <a:t>Доля объектов недвижимости, прошедших гос.регистрацию права собственности, от общего количества объектов, на конец года, %</a:t>
            </a:r>
          </a:p>
        </p:txBody>
      </p:sp>
      <p:sp>
        <p:nvSpPr>
          <p:cNvPr id="24582" name="Прямоугольник 16"/>
          <p:cNvSpPr>
            <a:spLocks noChangeArrowheads="1"/>
          </p:cNvSpPr>
          <p:nvPr/>
        </p:nvSpPr>
        <p:spPr bwMode="auto">
          <a:xfrm>
            <a:off x="2303463" y="3094038"/>
            <a:ext cx="28844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>
                <a:latin typeface="Times New Roman" pitchFamily="18" charset="0"/>
                <a:cs typeface="Times New Roman" pitchFamily="18" charset="0"/>
              </a:rPr>
              <a:t>Снижение задолженности по плате за использование муниципального имущества (аренде) по сравнению с предыдущим годом, %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582863" y="1982788"/>
            <a:ext cx="2543175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площади земельных участков, вовлеченных в экономический оборот,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457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7606597"/>
              </p:ext>
            </p:extLst>
          </p:nvPr>
        </p:nvGraphicFramePr>
        <p:xfrm>
          <a:off x="5419726" y="379413"/>
          <a:ext cx="3675062" cy="13786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57" name="Лист" r:id="rId4" imgW="4183387" imgH="1417392" progId="Excel.Sheet.8">
                  <p:embed/>
                </p:oleObj>
              </mc:Choice>
              <mc:Fallback>
                <p:oleObj name="Лист" r:id="rId4" imgW="4183387" imgH="1417392" progId="Excel.Sheet.8">
                  <p:embed/>
                  <p:pic>
                    <p:nvPicPr>
                      <p:cNvPr id="0" name="Диаграмма 18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9726" y="379413"/>
                        <a:ext cx="3675062" cy="137864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5381155"/>
              </p:ext>
            </p:extLst>
          </p:nvPr>
        </p:nvGraphicFramePr>
        <p:xfrm>
          <a:off x="5419726" y="1633538"/>
          <a:ext cx="3667124" cy="160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58" name="Лист" r:id="rId6" imgW="4183387" imgH="1615464" progId="Excel.Sheet.8">
                  <p:embed/>
                </p:oleObj>
              </mc:Choice>
              <mc:Fallback>
                <p:oleObj name="Лист" r:id="rId6" imgW="4183387" imgH="1615464" progId="Excel.Sheet.8">
                  <p:embed/>
                  <p:pic>
                    <p:nvPicPr>
                      <p:cNvPr id="0" name="Диаграмма 19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9726" y="1633538"/>
                        <a:ext cx="3667124" cy="16097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2953"/>
              </p:ext>
            </p:extLst>
          </p:nvPr>
        </p:nvGraphicFramePr>
        <p:xfrm>
          <a:off x="5419726" y="3043238"/>
          <a:ext cx="3667124" cy="1412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59" name="Лист" r:id="rId8" imgW="4183387" imgH="1417392" progId="Excel.Sheet.8">
                  <p:embed/>
                </p:oleObj>
              </mc:Choice>
              <mc:Fallback>
                <p:oleObj name="Лист" r:id="rId8" imgW="4183387" imgH="1417392" progId="Excel.Sheet.8">
                  <p:embed/>
                  <p:pic>
                    <p:nvPicPr>
                      <p:cNvPr id="0" name="Диаграмма 20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9726" y="3043238"/>
                        <a:ext cx="3667124" cy="14128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38438"/>
              </p:ext>
            </p:extLst>
          </p:nvPr>
        </p:nvGraphicFramePr>
        <p:xfrm>
          <a:off x="106363" y="4465638"/>
          <a:ext cx="8580437" cy="2347913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280269"/>
                <a:gridCol w="1100056"/>
                <a:gridCol w="1100056"/>
                <a:gridCol w="1100056"/>
              </a:tblGrid>
              <a:tr h="45738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68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Признание прав и регулирование отношений по муниципальной собственности ЗАТО Северск, оценка рыночной стоимости имущества»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земельными ресурсами на территории ЗАТО Северск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8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Содержание, обслуживание и капитальный ремонт муниципального имущества ЗАТО Северск и общего имущества в многоквартирных домах»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-0,4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5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устойчивого управления лесами ЗАТО Северск»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12,4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81,8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80,4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-1,4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2947653" y="2521918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947653" y="3780457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38113" y="228600"/>
            <a:ext cx="2159000" cy="109855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«Эффективное управление муниципальным имуществом»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44798" y="1316554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1,7 %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76340" y="2402580"/>
            <a:ext cx="2130425" cy="11223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управления муниципальной собственностью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015408" y="1243717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70674" y="1973603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643" name="Прямоугольник 3"/>
          <p:cNvSpPr>
            <a:spLocks noChangeArrowheads="1"/>
          </p:cNvSpPr>
          <p:nvPr/>
        </p:nvSpPr>
        <p:spPr bwMode="auto">
          <a:xfrm>
            <a:off x="3354388" y="115888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4644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658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98F0212-DFC4-4F7F-80C2-8800CAEA849D}" type="slidenum">
              <a:rPr lang="ru-RU" smtClean="0"/>
              <a:pPr/>
              <a:t>49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Прямоугольник 12"/>
          <p:cNvSpPr>
            <a:spLocks noChangeArrowheads="1"/>
          </p:cNvSpPr>
          <p:nvPr/>
        </p:nvSpPr>
        <p:spPr bwMode="auto">
          <a:xfrm>
            <a:off x="3203848" y="769870"/>
            <a:ext cx="3607806" cy="549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Количество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муниципальных информационных систем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ЗАТО Северск передачи, обработки и хранения данных в цифровой форме ЗАТО Северск, </a:t>
            </a:r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ед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582863" y="2461277"/>
            <a:ext cx="4112627" cy="549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граждан ЗАТО Северск из числа опрошенных, удовлетворенных проводимой политикой в сфере информатизации ЗАТО Северск,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992784"/>
              </p:ext>
            </p:extLst>
          </p:nvPr>
        </p:nvGraphicFramePr>
        <p:xfrm>
          <a:off x="106363" y="4465638"/>
          <a:ext cx="8580437" cy="2040017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280269"/>
                <a:gridCol w="1100056"/>
                <a:gridCol w="1100056"/>
                <a:gridCol w="1100056"/>
              </a:tblGrid>
              <a:tr h="45738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81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Информационная инфраструктура в ЗАТО Северск»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Информационная безопасность в ЗАТО Северск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8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Эффективное управление с использованием информационно-телекоммуникационных технологий в ЗАТО Северск»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Информатизация в социальной и экономической сферах ЗАТО Северск»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5,8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5,1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5652120" y="3370229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60937" y="254000"/>
            <a:ext cx="2438855" cy="109855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информационного общества ЗАТО Северск»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60937" y="1375500"/>
            <a:ext cx="243885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0,1 %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60938" y="2449837"/>
            <a:ext cx="2438854" cy="187970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принципов открытости деятельности органов местного самоуправления ЗАТО Северск на основе создания эффективной информационно-коммуникационной среды с учетом потребностей граждан и общества в получении объективной и достоверной информации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5615370" y="1752002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60936" y="1985386"/>
            <a:ext cx="243885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643" name="Прямоугольник 3"/>
          <p:cNvSpPr>
            <a:spLocks noChangeArrowheads="1"/>
          </p:cNvSpPr>
          <p:nvPr/>
        </p:nvSpPr>
        <p:spPr bwMode="auto">
          <a:xfrm>
            <a:off x="3354388" y="115888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4644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658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98F0212-DFC4-4F7F-80C2-8800CAEA849D}" type="slidenum">
              <a:rPr lang="ru-RU" smtClean="0"/>
              <a:pPr/>
              <a:t>50</a:t>
            </a:fld>
            <a:endParaRPr lang="ru-RU" smtClean="0"/>
          </a:p>
        </p:txBody>
      </p:sp>
      <p:sp>
        <p:nvSpPr>
          <p:cNvPr id="22" name="Прямоугольник 12"/>
          <p:cNvSpPr>
            <a:spLocks noChangeArrowheads="1"/>
          </p:cNvSpPr>
          <p:nvPr/>
        </p:nvSpPr>
        <p:spPr bwMode="auto">
          <a:xfrm>
            <a:off x="6225405" y="908720"/>
            <a:ext cx="2881553" cy="24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План 2019 года – 29 ед.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12"/>
          <p:cNvSpPr>
            <a:spLocks noChangeArrowheads="1"/>
          </p:cNvSpPr>
          <p:nvPr/>
        </p:nvSpPr>
        <p:spPr bwMode="auto">
          <a:xfrm>
            <a:off x="6188821" y="2595920"/>
            <a:ext cx="2906713" cy="24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План 2019 года – 5 %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87929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727325" y="422275"/>
            <a:ext cx="2447925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 субъектов малого и среднего предпринимательства в расчете на 10 тыс. человек населения, единиц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320925" y="1670050"/>
            <a:ext cx="2921000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занятых в сфере малого и среднего предпринимательства в общей численности населения, занятого на территории ЗАТО Северск,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170113" y="3089275"/>
            <a:ext cx="3071812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 рабочих мест, созданных субъектами малого и среднего предпринимательства, получившими финансовую поддержку, мест</a:t>
            </a:r>
          </a:p>
        </p:txBody>
      </p:sp>
      <p:graphicFrame>
        <p:nvGraphicFramePr>
          <p:cNvPr id="25602" name="Диаграмма 18"/>
          <p:cNvGraphicFramePr>
            <a:graphicFrameLocks/>
          </p:cNvGraphicFramePr>
          <p:nvPr/>
        </p:nvGraphicFramePr>
        <p:xfrm>
          <a:off x="5219700" y="301625"/>
          <a:ext cx="3924300" cy="1392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48" name="Лист" r:id="rId3" imgW="4183387" imgH="1402056" progId="Excel.Sheet.8">
                  <p:embed/>
                </p:oleObj>
              </mc:Choice>
              <mc:Fallback>
                <p:oleObj name="Лист" r:id="rId3" imgW="4183387" imgH="1402056" progId="Excel.Sheet.8">
                  <p:embed/>
                  <p:pic>
                    <p:nvPicPr>
                      <p:cNvPr id="0" name="Диаграмма 1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301625"/>
                        <a:ext cx="3924300" cy="1392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Диаграмма 19"/>
          <p:cNvGraphicFramePr>
            <a:graphicFrameLocks/>
          </p:cNvGraphicFramePr>
          <p:nvPr/>
        </p:nvGraphicFramePr>
        <p:xfrm>
          <a:off x="5219700" y="1628775"/>
          <a:ext cx="3924300" cy="1362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49" name="Диаграмма" r:id="rId5" imgW="4221421" imgH="1600128" progId="Excel.Sheet.8">
                  <p:embed/>
                </p:oleObj>
              </mc:Choice>
              <mc:Fallback>
                <p:oleObj name="Диаграмма" r:id="rId5" imgW="4221421" imgH="1600128" progId="Excel.Sheet.8">
                  <p:embed/>
                  <p:pic>
                    <p:nvPicPr>
                      <p:cNvPr id="0" name="Диаграмма 1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1628775"/>
                        <a:ext cx="3924300" cy="1362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Диаграмма 20"/>
          <p:cNvGraphicFramePr>
            <a:graphicFrameLocks/>
          </p:cNvGraphicFramePr>
          <p:nvPr/>
        </p:nvGraphicFramePr>
        <p:xfrm>
          <a:off x="5219700" y="2924175"/>
          <a:ext cx="3924300" cy="1366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50" name="Диаграмма" r:id="rId7" imgW="4183387" imgH="1402056" progId="Excel.Sheet.8">
                  <p:embed/>
                </p:oleObj>
              </mc:Choice>
              <mc:Fallback>
                <p:oleObj name="Диаграмма" r:id="rId7" imgW="4183387" imgH="1402056" progId="Excel.Sheet.8">
                  <p:embed/>
                  <p:pic>
                    <p:nvPicPr>
                      <p:cNvPr id="0" name="Диаграмма 2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2924175"/>
                        <a:ext cx="3924300" cy="1366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Прямоугольник 22"/>
          <p:cNvSpPr/>
          <p:nvPr/>
        </p:nvSpPr>
        <p:spPr>
          <a:xfrm>
            <a:off x="2987824" y="2344561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87824" y="3653826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44463" y="92075"/>
            <a:ext cx="2339305" cy="677862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предпринимательства»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66231" y="796836"/>
            <a:ext cx="231753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0,5% всех расходов бюджета  в 2019 году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139790" y="1941512"/>
            <a:ext cx="2343978" cy="777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развитию предпринимательства в ЗАТО Северск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3015408" y="1120425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146102" y="1473112"/>
            <a:ext cx="2337666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/>
        </p:nvGraphicFramePr>
        <p:xfrm>
          <a:off x="144463" y="4368800"/>
          <a:ext cx="8542337" cy="233838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256824"/>
                <a:gridCol w="1095171"/>
                <a:gridCol w="1095171"/>
                <a:gridCol w="1095171"/>
              </a:tblGrid>
              <a:tr h="45742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3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и развитие инфраструктуры поддержки предпринимательства»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688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«Финансовая, имущественная поддержка деятельности субъектов малого и среднего предпринимательства…»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98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«Создание общественной среды, благоприятной для развития бизнеса»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46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доступности финансовых ресурсов для субъектов предпринимательской деятельности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(на выдачу </a:t>
                      </a:r>
                      <a:r>
                        <a:rPr lang="ru-RU" sz="11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микрозаймов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на модернизацию производства)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65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30,6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23,9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-6,7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662" name="Прямоугольник 3"/>
          <p:cNvSpPr>
            <a:spLocks noChangeArrowheads="1"/>
          </p:cNvSpPr>
          <p:nvPr/>
        </p:nvSpPr>
        <p:spPr bwMode="auto">
          <a:xfrm>
            <a:off x="3390900" y="44450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5663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95F504E-0E8A-4530-B3B4-547230431685}" type="slidenum">
              <a:rPr lang="ru-RU" smtClean="0"/>
              <a:pPr/>
              <a:t>51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and-gestures-vector-831639.jpg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26904" t="70833" r="44979" b="8333"/>
          <a:stretch>
            <a:fillRect/>
          </a:stretch>
        </p:blipFill>
        <p:spPr>
          <a:xfrm rot="16200000">
            <a:off x="-201622" y="5588769"/>
            <a:ext cx="1411355" cy="1008111"/>
          </a:xfrm>
          <a:prstGeom prst="rect">
            <a:avLst/>
          </a:prstGeom>
        </p:spPr>
      </p:pic>
      <p:graphicFrame>
        <p:nvGraphicFramePr>
          <p:cNvPr id="4" name="Схема 3"/>
          <p:cNvGraphicFramePr/>
          <p:nvPr/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5540" name="Прямоугольник 4"/>
          <p:cNvSpPr>
            <a:spLocks noChangeArrowheads="1"/>
          </p:cNvSpPr>
          <p:nvPr/>
        </p:nvSpPr>
        <p:spPr bwMode="auto">
          <a:xfrm>
            <a:off x="2106613" y="0"/>
            <a:ext cx="5548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Инфраструктура поддержки предпринимательства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541" name="Прямоугольник 5"/>
          <p:cNvSpPr>
            <a:spLocks noChangeArrowheads="1"/>
          </p:cNvSpPr>
          <p:nvPr/>
        </p:nvSpPr>
        <p:spPr bwMode="auto">
          <a:xfrm>
            <a:off x="1116013" y="6092825"/>
            <a:ext cx="80279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Вложения средств не приносят значительного экономического эффекта для бюджета, но частично позволяют решать вопросы занятости и диверсификации экономики города</a:t>
            </a:r>
          </a:p>
        </p:txBody>
      </p:sp>
      <p:graphicFrame>
        <p:nvGraphicFramePr>
          <p:cNvPr id="6" name="Схема 5"/>
          <p:cNvGraphicFramePr/>
          <p:nvPr/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7" name="Схема 6"/>
          <p:cNvGraphicFramePr/>
          <p:nvPr/>
        </p:nvGraphicFramePr>
        <p:xfrm>
          <a:off x="827584" y="476672"/>
          <a:ext cx="7416824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6554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3518FFA-7B54-4A5C-B722-6655E95DA22B}" type="slidenum">
              <a:rPr lang="ru-RU" smtClean="0"/>
              <a:pPr/>
              <a:t>52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Рисунок 2"/>
          <p:cNvPicPr>
            <a:picLocks noChangeAspect="1"/>
          </p:cNvPicPr>
          <p:nvPr/>
        </p:nvPicPr>
        <p:blipFill>
          <a:blip r:embed="rId3" cstate="print"/>
          <a:srcRect t="6425" b="35985"/>
          <a:stretch>
            <a:fillRect/>
          </a:stretch>
        </p:blipFill>
        <p:spPr bwMode="auto">
          <a:xfrm>
            <a:off x="12700" y="3905250"/>
            <a:ext cx="91313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3" name="Заголовок 1"/>
          <p:cNvSpPr>
            <a:spLocks noGrp="1"/>
          </p:cNvSpPr>
          <p:nvPr>
            <p:ph type="title"/>
          </p:nvPr>
        </p:nvSpPr>
        <p:spPr>
          <a:xfrm>
            <a:off x="-12700" y="0"/>
            <a:ext cx="9144000" cy="1143000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Отдельные виды расходов бюджета в муниципальные программы не включаются и выделяются в отдельную категорию </a:t>
            </a:r>
            <a:r>
              <a:rPr lang="ru-RU" sz="18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«непрограммных расходов»</a:t>
            </a:r>
          </a:p>
        </p:txBody>
      </p:sp>
      <p:sp>
        <p:nvSpPr>
          <p:cNvPr id="66564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EBD2512-1E53-4B86-A73D-69826D8BDBCA}" type="slidenum">
              <a:rPr lang="ru-RU" smtClean="0">
                <a:solidFill>
                  <a:schemeClr val="bg1"/>
                </a:solidFill>
              </a:rPr>
              <a:pPr/>
              <a:t>53</a:t>
            </a:fld>
            <a:endParaRPr lang="ru-RU" smtClean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057488"/>
              </p:ext>
            </p:extLst>
          </p:nvPr>
        </p:nvGraphicFramePr>
        <p:xfrm>
          <a:off x="2411413" y="1179513"/>
          <a:ext cx="6624637" cy="344487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84324"/>
                <a:gridCol w="1008097"/>
                <a:gridCol w="1008097"/>
                <a:gridCol w="1224119"/>
              </a:tblGrid>
              <a:tr h="7316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2019,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</a:tr>
              <a:tr h="73165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Администрация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73165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Дума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56,2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73165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Счетная палата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51824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виды: средства резервных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фондов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</a:tbl>
          </a:graphicData>
        </a:graphic>
      </p:graphicFrame>
      <p:sp>
        <p:nvSpPr>
          <p:cNvPr id="66597" name="TextBox 5"/>
          <p:cNvSpPr txBox="1">
            <a:spLocks noChangeArrowheads="1"/>
          </p:cNvSpPr>
          <p:nvPr/>
        </p:nvSpPr>
        <p:spPr bwMode="auto">
          <a:xfrm>
            <a:off x="107950" y="1916113"/>
            <a:ext cx="20161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Расходы на содержание сотрудников, оплату коммунальных платежей, уплату налогов, приобретение оргтехники, канцелярских товаров и т.п.</a:t>
            </a:r>
          </a:p>
        </p:txBody>
      </p:sp>
      <p:sp>
        <p:nvSpPr>
          <p:cNvPr id="7" name="Левая фигурная скобка 6"/>
          <p:cNvSpPr/>
          <p:nvPr/>
        </p:nvSpPr>
        <p:spPr>
          <a:xfrm>
            <a:off x="2111375" y="1916113"/>
            <a:ext cx="287338" cy="216058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Рисунок 2"/>
          <p:cNvPicPr>
            <a:picLocks noChangeAspect="1"/>
          </p:cNvPicPr>
          <p:nvPr/>
        </p:nvPicPr>
        <p:blipFill>
          <a:blip r:embed="rId4" cstate="print"/>
          <a:srcRect l="11507" t="15356" b="29829"/>
          <a:stretch>
            <a:fillRect/>
          </a:stretch>
        </p:blipFill>
        <p:spPr bwMode="auto">
          <a:xfrm>
            <a:off x="0" y="3141663"/>
            <a:ext cx="9144000" cy="371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9391072"/>
              </p:ext>
            </p:extLst>
          </p:nvPr>
        </p:nvGraphicFramePr>
        <p:xfrm>
          <a:off x="38261" y="1169511"/>
          <a:ext cx="4341812" cy="28457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51816"/>
                <a:gridCol w="1025150"/>
                <a:gridCol w="964846"/>
              </a:tblGrid>
              <a:tr h="461882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2019 года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2019 год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бюджета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-112,1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-67,7</a:t>
                      </a: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17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Источники финансирования дефицита бюджета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67,7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Привлечение кредитов</a:t>
                      </a:r>
                      <a:endParaRPr lang="ru-RU" sz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202,4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202,4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Погашение кредитов</a:t>
                      </a: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-165,0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-179,0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879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Изменение остатков на едином счете бюджета</a:t>
                      </a:r>
                      <a:endParaRPr lang="ru-RU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74,7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44,3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785528" y="822985"/>
            <a:ext cx="15716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(млн.руб.)</a:t>
            </a:r>
          </a:p>
        </p:txBody>
      </p:sp>
      <p:sp>
        <p:nvSpPr>
          <p:cNvPr id="68649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D023004-1A4C-44B5-93EE-AEC60C905B1A}" type="slidenum">
              <a:rPr lang="ru-RU" smtClean="0">
                <a:solidFill>
                  <a:schemeClr val="tx1"/>
                </a:solidFill>
              </a:rPr>
              <a:pPr/>
              <a:t>54</a:t>
            </a:fld>
            <a:endParaRPr lang="ru-RU" smtClean="0">
              <a:solidFill>
                <a:schemeClr val="tx1"/>
              </a:solidFill>
            </a:endParaRPr>
          </a:p>
        </p:txBody>
      </p:sp>
      <p:grpSp>
        <p:nvGrpSpPr>
          <p:cNvPr id="12" name="Группа 43"/>
          <p:cNvGrpSpPr>
            <a:grpSpLocks/>
          </p:cNvGrpSpPr>
          <p:nvPr/>
        </p:nvGrpSpPr>
        <p:grpSpPr bwMode="auto">
          <a:xfrm>
            <a:off x="4606288" y="260648"/>
            <a:ext cx="4392488" cy="3856158"/>
            <a:chOff x="50832" y="360339"/>
            <a:chExt cx="5328535" cy="4497418"/>
          </a:xfrm>
        </p:grpSpPr>
        <p:grpSp>
          <p:nvGrpSpPr>
            <p:cNvPr id="13" name="Группа 30"/>
            <p:cNvGrpSpPr>
              <a:grpSpLocks/>
            </p:cNvGrpSpPr>
            <p:nvPr/>
          </p:nvGrpSpPr>
          <p:grpSpPr bwMode="auto">
            <a:xfrm>
              <a:off x="50832" y="796047"/>
              <a:ext cx="5328535" cy="3747390"/>
              <a:chOff x="50832" y="1224656"/>
              <a:chExt cx="5328545" cy="3747417"/>
            </a:xfrm>
          </p:grpSpPr>
          <p:graphicFrame>
            <p:nvGraphicFramePr>
              <p:cNvPr id="19" name="Диаграмма 14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632542616"/>
                  </p:ext>
                </p:extLst>
              </p:nvPr>
            </p:nvGraphicFramePr>
            <p:xfrm>
              <a:off x="50832" y="1224656"/>
              <a:ext cx="5328545" cy="374741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0441" name="Лист" r:id="rId5" imgW="5966480" imgH="3611952" progId="Excel.Sheet.8">
                      <p:embed/>
                    </p:oleObj>
                  </mc:Choice>
                  <mc:Fallback>
                    <p:oleObj name="Лист" r:id="rId5" imgW="5966480" imgH="3611952" progId="Excel.Sheet.8">
                      <p:embed/>
                      <p:pic>
                        <p:nvPicPr>
                          <p:cNvPr id="0" name="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6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50832" y="1224656"/>
                            <a:ext cx="5328545" cy="3747417"/>
                          </a:xfrm>
                          <a:prstGeom prst="rect">
                            <a:avLst/>
                          </a:prstGeom>
                          <a:noFill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0" name="TextBox 19"/>
              <p:cNvSpPr txBox="1"/>
              <p:nvPr/>
            </p:nvSpPr>
            <p:spPr>
              <a:xfrm>
                <a:off x="1322821" y="4302007"/>
                <a:ext cx="3672377" cy="27695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200" dirty="0">
                    <a:solidFill>
                      <a:schemeClr val="tx2">
                        <a:lumMod val="10000"/>
                      </a:schemeClr>
                    </a:solidFill>
                    <a:latin typeface="Times New Roman" panose="02020603050405020304" pitchFamily="18" charset="0"/>
                    <a:ea typeface="Batang" panose="02030600000101010101" pitchFamily="18" charset="-127"/>
                    <a:cs typeface="Times New Roman" panose="02020603050405020304" pitchFamily="18" charset="0"/>
                  </a:rPr>
                  <a:t>Обязательства перед </a:t>
                </a:r>
                <a:r>
                  <a:rPr lang="ru-RU" sz="1200" dirty="0" smtClean="0">
                    <a:solidFill>
                      <a:schemeClr val="tx2">
                        <a:lumMod val="10000"/>
                      </a:schemeClr>
                    </a:solidFill>
                    <a:latin typeface="Times New Roman" panose="02020603050405020304" pitchFamily="18" charset="0"/>
                    <a:ea typeface="Batang" panose="02030600000101010101" pitchFamily="18" charset="-127"/>
                    <a:cs typeface="Times New Roman" panose="02020603050405020304" pitchFamily="18" charset="0"/>
                  </a:rPr>
                  <a:t>ПАО Банк «Левобережный»</a:t>
                </a:r>
                <a:endParaRPr lang="ru-RU" sz="1200" dirty="0">
                  <a:solidFill>
                    <a:schemeClr val="tx2">
                      <a:lumMod val="10000"/>
                    </a:schemeClr>
                  </a:solidFill>
                  <a:latin typeface="Times New Roman" panose="02020603050405020304" pitchFamily="18" charset="0"/>
                  <a:ea typeface="Batang" panose="02030600000101010101" pitchFamily="18" charset="-127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" name="Левая фигурная скобка 20"/>
              <p:cNvSpPr/>
              <p:nvPr/>
            </p:nvSpPr>
            <p:spPr>
              <a:xfrm rot="5400000" flipH="1">
                <a:off x="2297930" y="1998129"/>
                <a:ext cx="309534" cy="4009991"/>
              </a:xfrm>
              <a:prstGeom prst="leftBrace">
                <a:avLst/>
              </a:prstGeom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/>
              </a:p>
            </p:txBody>
          </p:sp>
          <p:sp>
            <p:nvSpPr>
              <p:cNvPr id="22" name="Скругленный прямоугольник 16"/>
              <p:cNvSpPr>
                <a:spLocks noChangeArrowheads="1"/>
              </p:cNvSpPr>
              <p:nvPr/>
            </p:nvSpPr>
            <p:spPr bwMode="auto">
              <a:xfrm>
                <a:off x="4245419" y="2457280"/>
                <a:ext cx="1000132" cy="571480"/>
              </a:xfrm>
              <a:prstGeom prst="roundRect">
                <a:avLst>
                  <a:gd name="adj" fmla="val 0"/>
                </a:avLst>
              </a:prstGeom>
              <a:noFill/>
              <a:ln w="15875" algn="ctr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200" b="1" dirty="0" smtClean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165,0 </a:t>
                </a:r>
                <a:r>
                  <a:rPr lang="ru-RU" sz="1200" b="1" dirty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млн.руб.</a:t>
                </a:r>
                <a:endParaRPr lang="ru-RU" sz="1200" b="1" cap="all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3" name="Скругленный прямоугольник 16"/>
              <p:cNvSpPr>
                <a:spLocks noChangeArrowheads="1"/>
              </p:cNvSpPr>
              <p:nvPr/>
            </p:nvSpPr>
            <p:spPr bwMode="auto">
              <a:xfrm>
                <a:off x="3457561" y="1628533"/>
                <a:ext cx="1000132" cy="500067"/>
              </a:xfrm>
              <a:prstGeom prst="roundRect">
                <a:avLst>
                  <a:gd name="adj" fmla="val 0"/>
                </a:avLst>
              </a:prstGeom>
              <a:noFill/>
              <a:ln w="15875" algn="ctr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200" b="1" dirty="0" smtClean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128,9 </a:t>
                </a:r>
                <a:r>
                  <a:rPr lang="ru-RU" sz="1200" b="1" dirty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млн.руб.</a:t>
                </a:r>
                <a:endParaRPr lang="ru-RU" sz="1200" b="1" cap="all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Прямоугольник 23"/>
              <p:cNvSpPr/>
              <p:nvPr/>
            </p:nvSpPr>
            <p:spPr>
              <a:xfrm>
                <a:off x="3047994" y="2143115"/>
                <a:ext cx="857256" cy="285752"/>
              </a:xfrm>
              <a:prstGeom prst="rect">
                <a:avLst/>
              </a:prstGeom>
              <a:solidFill>
                <a:srgbClr val="969696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r>
                  <a:rPr lang="ru-RU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+28%</a:t>
                </a:r>
                <a:endParaRPr lang="ru-RU" sz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" name="Прямоугольник 24"/>
              <p:cNvSpPr/>
              <p:nvPr/>
            </p:nvSpPr>
            <p:spPr>
              <a:xfrm>
                <a:off x="3833812" y="3000371"/>
                <a:ext cx="857256" cy="285752"/>
              </a:xfrm>
              <a:prstGeom prst="rect">
                <a:avLst/>
              </a:prstGeom>
              <a:solidFill>
                <a:srgbClr val="969696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r>
                  <a:rPr lang="ru-RU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+14%</a:t>
                </a:r>
                <a:endParaRPr lang="ru-RU" sz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4" name="Скругленный прямоугольник 16"/>
            <p:cNvSpPr>
              <a:spLocks noChangeArrowheads="1"/>
            </p:cNvSpPr>
            <p:nvPr/>
          </p:nvSpPr>
          <p:spPr bwMode="auto">
            <a:xfrm>
              <a:off x="1545987" y="360339"/>
              <a:ext cx="3004002" cy="357190"/>
            </a:xfrm>
            <a:prstGeom prst="roundRect">
              <a:avLst>
                <a:gd name="adj" fmla="val 0"/>
              </a:avLst>
            </a:prstGeom>
            <a:noFill/>
            <a:ln w="15875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rgbClr val="CC006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Муниципальный долг ЗАТО Северск</a:t>
              </a:r>
              <a:endParaRPr lang="ru-RU" b="1" cap="all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71406" y="4633921"/>
              <a:ext cx="428628" cy="14287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2643174" y="4629162"/>
              <a:ext cx="428628" cy="142876"/>
            </a:xfrm>
            <a:prstGeom prst="rect">
              <a:avLst/>
            </a:prstGeom>
            <a:solidFill>
              <a:srgbClr val="CC0066"/>
            </a:solidFill>
            <a:ln>
              <a:solidFill>
                <a:srgbClr val="CC0066"/>
              </a:solidFill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17" name="Скругленный прямоугольник 16"/>
            <p:cNvSpPr>
              <a:spLocks noChangeArrowheads="1"/>
            </p:cNvSpPr>
            <p:nvPr/>
          </p:nvSpPr>
          <p:spPr bwMode="auto">
            <a:xfrm>
              <a:off x="185707" y="4572008"/>
              <a:ext cx="2357454" cy="285749"/>
            </a:xfrm>
            <a:prstGeom prst="roundRect">
              <a:avLst>
                <a:gd name="adj" fmla="val 0"/>
              </a:avLst>
            </a:prstGeom>
            <a:noFill/>
            <a:ln w="15875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Коммерческий кредит</a:t>
              </a:r>
              <a:endParaRPr lang="ru-RU" sz="1200" cap="all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Скругленный прямоугольник 16"/>
            <p:cNvSpPr>
              <a:spLocks noChangeArrowheads="1"/>
            </p:cNvSpPr>
            <p:nvPr/>
          </p:nvSpPr>
          <p:spPr bwMode="auto">
            <a:xfrm>
              <a:off x="2743188" y="4591062"/>
              <a:ext cx="2186002" cy="209548"/>
            </a:xfrm>
            <a:prstGeom prst="roundRect">
              <a:avLst>
                <a:gd name="adj" fmla="val 0"/>
              </a:avLst>
            </a:prstGeom>
            <a:noFill/>
            <a:ln w="15875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Бюджетный кредит</a:t>
              </a:r>
              <a:endParaRPr lang="ru-RU" sz="1200" cap="all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323528" y="366166"/>
            <a:ext cx="37577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бюджета ЗАТО </a:t>
            </a:r>
            <a:r>
              <a:rPr lang="ru-RU" b="1" dirty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33439" y="3011380"/>
            <a:ext cx="852622" cy="852622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Box 17"/>
          <p:cNvSpPr txBox="1">
            <a:spLocks noChangeArrowheads="1"/>
          </p:cNvSpPr>
          <p:nvPr/>
        </p:nvSpPr>
        <p:spPr bwMode="auto">
          <a:xfrm>
            <a:off x="22225" y="530225"/>
            <a:ext cx="91440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8000" b="1">
                <a:solidFill>
                  <a:srgbClr val="674F83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  <p:sp>
        <p:nvSpPr>
          <p:cNvPr id="70659" name="TextBox 1"/>
          <p:cNvSpPr txBox="1">
            <a:spLocks noChangeArrowheads="1"/>
          </p:cNvSpPr>
          <p:nvPr/>
        </p:nvSpPr>
        <p:spPr bwMode="auto">
          <a:xfrm>
            <a:off x="0" y="5661248"/>
            <a:ext cx="8629848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©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Финансовое управление Администрации ЗАТО Северск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//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Адрес:  636070, </a:t>
            </a:r>
            <a:r>
              <a:rPr lang="ru-RU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пр. 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Коммунистический,51</a:t>
            </a:r>
          </a:p>
          <a:p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Сайт : </a:t>
            </a: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ru-RU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финансы.зато-северск.рф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8(3823) 77 23 95</a:t>
            </a: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Факс: 8(3823) 99 67 37</a:t>
            </a:r>
          </a:p>
          <a:p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gorfu@sesversknet.ru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25399" y="3493935"/>
            <a:ext cx="9141451" cy="1562823"/>
            <a:chOff x="25399" y="3493935"/>
            <a:chExt cx="9141451" cy="1562823"/>
          </a:xfrm>
        </p:grpSpPr>
        <p:pic>
          <p:nvPicPr>
            <p:cNvPr id="70661" name="Рисунок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683440" y="3807250"/>
              <a:ext cx="1433006" cy="1046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2" name="Рисунок 13"/>
            <p:cNvPicPr>
              <a:picLocks noChangeAspect="1"/>
            </p:cNvPicPr>
            <p:nvPr/>
          </p:nvPicPr>
          <p:blipFill>
            <a:blip r:embed="rId4" cstate="print"/>
            <a:srcRect l="9866"/>
            <a:stretch>
              <a:fillRect/>
            </a:stretch>
          </p:blipFill>
          <p:spPr bwMode="auto">
            <a:xfrm>
              <a:off x="6113975" y="3703295"/>
              <a:ext cx="1539326" cy="1137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3" name="Рисунок 12"/>
            <p:cNvPicPr>
              <a:picLocks noChangeAspect="1"/>
            </p:cNvPicPr>
            <p:nvPr/>
          </p:nvPicPr>
          <p:blipFill>
            <a:blip r:embed="rId5" cstate="print"/>
            <a:srcRect l="8208"/>
            <a:stretch>
              <a:fillRect/>
            </a:stretch>
          </p:blipFill>
          <p:spPr bwMode="auto">
            <a:xfrm>
              <a:off x="4601701" y="3716978"/>
              <a:ext cx="1468524" cy="1137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4" name="Рисунок 9"/>
            <p:cNvPicPr>
              <a:picLocks noChangeAspect="1"/>
            </p:cNvPicPr>
            <p:nvPr/>
          </p:nvPicPr>
          <p:blipFill>
            <a:blip r:embed="rId6" cstate="print">
              <a:grayscl/>
            </a:blip>
            <a:srcRect l="20857" r="-2625"/>
            <a:stretch>
              <a:fillRect/>
            </a:stretch>
          </p:blipFill>
          <p:spPr bwMode="auto">
            <a:xfrm>
              <a:off x="3120751" y="3703295"/>
              <a:ext cx="1530080" cy="11507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5" name="Рисунок 8"/>
            <p:cNvPicPr>
              <a:picLocks noChangeAspect="1"/>
            </p:cNvPicPr>
            <p:nvPr/>
          </p:nvPicPr>
          <p:blipFill>
            <a:blip r:embed="rId7" cstate="print"/>
            <a:srcRect r="12254"/>
            <a:stretch>
              <a:fillRect/>
            </a:stretch>
          </p:blipFill>
          <p:spPr bwMode="auto">
            <a:xfrm>
              <a:off x="1589133" y="3716978"/>
              <a:ext cx="1500293" cy="1123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6" name="Рисунок 6"/>
            <p:cNvPicPr>
              <a:picLocks noChangeAspect="1"/>
            </p:cNvPicPr>
            <p:nvPr/>
          </p:nvPicPr>
          <p:blipFill>
            <a:blip r:embed="rId8" cstate="print"/>
            <a:srcRect l="8575" r="15724"/>
            <a:stretch>
              <a:fillRect/>
            </a:stretch>
          </p:blipFill>
          <p:spPr bwMode="auto">
            <a:xfrm>
              <a:off x="64876" y="3716979"/>
              <a:ext cx="1512275" cy="1123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9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tretch>
              <a:fillRect/>
            </a:stretch>
          </p:blipFill>
          <p:spPr bwMode="auto">
            <a:xfrm>
              <a:off x="25399" y="3501008"/>
              <a:ext cx="4576763" cy="1555750"/>
            </a:xfrm>
            <a:prstGeom prst="rect">
              <a:avLst/>
            </a:prstGeom>
          </p:spPr>
        </p:pic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9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tretch>
              <a:fillRect/>
            </a:stretch>
          </p:blipFill>
          <p:spPr bwMode="auto">
            <a:xfrm>
              <a:off x="4590087" y="3493935"/>
              <a:ext cx="4576763" cy="1555750"/>
            </a:xfrm>
            <a:prstGeom prst="rect">
              <a:avLst/>
            </a:prstGeom>
          </p:spPr>
        </p:pic>
      </p:grp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7068</Words>
  <Application>Microsoft Office PowerPoint</Application>
  <PresentationFormat>Экран (4:3)</PresentationFormat>
  <Paragraphs>1568</Paragraphs>
  <Slides>55</Slides>
  <Notes>48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55</vt:i4>
      </vt:variant>
    </vt:vector>
  </HeadingPairs>
  <TitlesOfParts>
    <vt:vector size="66" baseType="lpstr">
      <vt:lpstr>Batang</vt:lpstr>
      <vt:lpstr>Arial</vt:lpstr>
      <vt:lpstr>Calibri</vt:lpstr>
      <vt:lpstr>Comic Sans MS</vt:lpstr>
      <vt:lpstr>Times New Roman</vt:lpstr>
      <vt:lpstr>Wingdings</vt:lpstr>
      <vt:lpstr>Wingdings 2</vt:lpstr>
      <vt:lpstr>Тема Office</vt:lpstr>
      <vt:lpstr>Лист</vt:lpstr>
      <vt:lpstr>Лист Microsoft Excel 97-2003</vt:lpstr>
      <vt:lpstr>Диаграмма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Какие налоги зачислялись в бюджет ЗАТО Северск в 2019 г.?</vt:lpstr>
      <vt:lpstr>Неналоговые доходы </vt:lpstr>
      <vt:lpstr>Какие организации обеспечивали бОльшую часть налоговых и неналоговых поступлений в бюджет в 2019 году?</vt:lpstr>
      <vt:lpstr>Презентация PowerPoint</vt:lpstr>
      <vt:lpstr>Презентация PowerPoint</vt:lpstr>
      <vt:lpstr>Презентация PowerPoint</vt:lpstr>
      <vt:lpstr>Впервые в 2019 году с территории ЗАТО Северск было меньше перечислено в бюджеты, чем поступило МБТ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Отдельные виды расходов бюджета в муниципальные программы не включаются и выделяются в отдельную категорию «непрограммных расходов»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2020-06-23T09:31:54Z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