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354E-2"/>
          <c:w val="0.5380347110304512"/>
          <c:h val="0.8623916688138388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17%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1089E-2"/>
                  <c:y val="-0.15316619905270532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2%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81%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92.3</c:v>
                </c:pt>
                <c:pt idx="1">
                  <c:v>10.8</c:v>
                </c:pt>
                <c:pt idx="2">
                  <c:v>447.9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41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УО</c:v>
                </c:pt>
                <c:pt idx="1">
                  <c:v>Управление культуры</c:v>
                </c:pt>
                <c:pt idx="2">
                  <c:v>УЖКХ ТиС</c:v>
                </c:pt>
                <c:pt idx="3">
                  <c:v>УМСП ФКиС</c:v>
                </c:pt>
                <c:pt idx="4">
                  <c:v>Администрация</c:v>
                </c:pt>
                <c:pt idx="5">
                  <c:v>УКС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УВГТ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192.2</c:v>
                </c:pt>
                <c:pt idx="1">
                  <c:v>71.099999999999994</c:v>
                </c:pt>
                <c:pt idx="2">
                  <c:v>35.300000000000011</c:v>
                </c:pt>
                <c:pt idx="3">
                  <c:v>32.1</c:v>
                </c:pt>
                <c:pt idx="4">
                  <c:v>26.7</c:v>
                </c:pt>
                <c:pt idx="5">
                  <c:v>7.2</c:v>
                </c:pt>
                <c:pt idx="6">
                  <c:v>6.4</c:v>
                </c:pt>
                <c:pt idx="7">
                  <c:v>4.0999999999999996</c:v>
                </c:pt>
                <c:pt idx="8">
                  <c:v>3.6</c:v>
                </c:pt>
                <c:pt idx="9">
                  <c:v>2</c:v>
                </c:pt>
                <c:pt idx="10">
                  <c:v>1.7</c:v>
                </c:pt>
                <c:pt idx="11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3969488"/>
        <c:axId val="154129920"/>
      </c:barChart>
      <c:catAx>
        <c:axId val="1539694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4129920"/>
        <c:crosses val="autoZero"/>
        <c:auto val="1"/>
        <c:lblAlgn val="ctr"/>
        <c:lblOffset val="100"/>
        <c:noMultiLvlLbl val="0"/>
      </c:catAx>
      <c:valAx>
        <c:axId val="154129920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39694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15.05.2020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15.05.2020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5/15/2020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5/15/2020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5/15/2020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5/15/2020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5/15/2020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апрель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6351634"/>
              </p:ext>
            </p:extLst>
          </p:nvPr>
        </p:nvGraphicFramePr>
        <p:xfrm>
          <a:off x="3333750" y="1741488"/>
          <a:ext cx="5511800" cy="402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" name="Worksheet" r:id="rId5" imgW="5570315" imgH="4084402" progId="Excel.Sheet.8">
                  <p:embed/>
                </p:oleObj>
              </mc:Choice>
              <mc:Fallback>
                <p:oleObj name="Worksheet" r:id="rId5" imgW="5570315" imgH="4084402" progId="Excel.Sheet.8">
                  <p:embed/>
                  <p:pic>
                    <p:nvPicPr>
                      <p:cNvPr id="0" name="Picture 20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0" y="1741488"/>
                        <a:ext cx="5511800" cy="4024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30.04.2020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551,0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383,6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167,4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976835" y="1538831"/>
            <a:ext cx="16414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4 484,2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4 555,0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07918" y="3893347"/>
            <a:ext cx="1080120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1 498,2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46746" y="3524357"/>
            <a:ext cx="928688" cy="6924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1 530,7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01.05.2020  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136,0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апреле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1,1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0081174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863012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-20,3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13,1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447,9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447,9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573,6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551,0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-22,6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апрель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АПРЕЛЬ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383,6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75769" y="959760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501272" y="3591735"/>
            <a:ext cx="74083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4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приказами начальника Финансового управления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9025" y="1923640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Подготовлены и направлены в Думу ЗАТО Северск проекты решений: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внесении изменения в Решение Думы ЗАТО Северск от 25.08.2016 № 16/8 «О системе налогообложения в виде единого налога на вмененный доход для отдельных видов предпринимательской деятельности на территории ЗАТО Северск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eaLnBrk="1" hangingPunct="1">
              <a:buFontTx/>
              <a:buChar char="-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внесении изменений в Положение о бюджетном процессе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188640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АПРЕЛЯ 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327424" y="3623719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530564" y="2341345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533029" y="751641"/>
            <a:ext cx="73448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Подготовлены и направлены в Министерство финансов РФ, Департамент финансов Томской области: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мониторинг исполнения бюджета ЗАТО Северск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 1 квартал 2020 года, бюджетная и бухгалтерская отчетность за 1 квартал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за март 2020 года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486439" y="4339078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568377" y="4419729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486439" y="5033307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 и сдан Отчет по сети, штатам и контингенту </a:t>
            </a:r>
          </a:p>
          <a:p>
            <a:pPr algn="just" eaLnBrk="1" hangingPunct="1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Департамент финансов Томской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15"/>
          <p:cNvSpPr>
            <a:spLocks noChangeArrowheads="1"/>
          </p:cNvSpPr>
          <p:nvPr/>
        </p:nvSpPr>
        <p:spPr bwMode="auto">
          <a:xfrm>
            <a:off x="1453789" y="5739467"/>
            <a:ext cx="71956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Утверждено постановление Администрации ЗАТО Северск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внесении изменений в порядок формирования муниципального задания на оказание муниципальных услуг (выполнение работ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41595" y="5085184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3" name="Штриховая стрелка вправо 22"/>
          <p:cNvSpPr/>
          <p:nvPr/>
        </p:nvSpPr>
        <p:spPr>
          <a:xfrm>
            <a:off x="582548" y="5902903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МАЙ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76137" y="5223699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Продолжение работы по размещению информации на едином портале Российской Федерации 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76307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70806" y="2892603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453028" y="2142519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463687" y="3721805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551922" y="4560129"/>
            <a:ext cx="72797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оценки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финансового менеджмента ГРБС </a:t>
            </a:r>
          </a:p>
        </p:txBody>
      </p:sp>
      <p:sp>
        <p:nvSpPr>
          <p:cNvPr id="13" name="Прямоугольник 30"/>
          <p:cNvSpPr>
            <a:spLocks noChangeArrowheads="1"/>
          </p:cNvSpPr>
          <p:nvPr/>
        </p:nvSpPr>
        <p:spPr bwMode="auto">
          <a:xfrm>
            <a:off x="1466536" y="2062429"/>
            <a:ext cx="7215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текущей отчетности в Департамент финансов Томской области и Министерство финансов РФ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619672" y="6021288"/>
            <a:ext cx="7286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sz="1600" dirty="0"/>
          </a:p>
        </p:txBody>
      </p:sp>
      <p:sp>
        <p:nvSpPr>
          <p:cNvPr id="17" name="Прямоугольник 15"/>
          <p:cNvSpPr>
            <a:spLocks noChangeArrowheads="1"/>
          </p:cNvSpPr>
          <p:nvPr/>
        </p:nvSpPr>
        <p:spPr bwMode="auto">
          <a:xfrm>
            <a:off x="1471893" y="2825786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материалов и публичных слушаний по отчету об исполнении бюджета 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размещение на сайте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для граждан»</a:t>
            </a: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290900" y="4477132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475543" y="531368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Прямоугольник 30"/>
          <p:cNvSpPr>
            <a:spLocks noChangeArrowheads="1"/>
          </p:cNvSpPr>
          <p:nvPr/>
        </p:nvSpPr>
        <p:spPr bwMode="auto">
          <a:xfrm>
            <a:off x="1524339" y="1052275"/>
            <a:ext cx="72151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проекта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ЗАТО Северск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утверждении отчетов об исполнении бюджета ЗАТО Северск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квартал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517629" y="3589718"/>
            <a:ext cx="72797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документов для участия в конкурсе «Лучшее муниципальное образование РФ в сфере управления общественными финансами» по итогам работы за 2019 год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323528" y="5992153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8267</TotalTime>
  <Words>393</Words>
  <Application>Microsoft Office PowerPoint</Application>
  <PresentationFormat>Экран (4:3)</PresentationFormat>
  <Paragraphs>81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30.04.2020</vt:lpstr>
      <vt:lpstr>МУНИЦИПАЛЬНЫЙ ДОЛГ</vt:lpstr>
      <vt:lpstr>Презентация PowerPoint</vt:lpstr>
      <vt:lpstr>     </vt:lpstr>
      <vt:lpstr>   О задачах в области финансов на МАЙ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1334</cp:revision>
  <cp:lastPrinted>2019-04-29T02:12:51Z</cp:lastPrinted>
  <dcterms:created xsi:type="dcterms:W3CDTF">2014-04-07T04:52:52Z</dcterms:created>
  <dcterms:modified xsi:type="dcterms:W3CDTF">2020-05-15T01:44:27Z</dcterms:modified>
</cp:coreProperties>
</file>