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2"/>
  </p:notesMasterIdLst>
  <p:handoutMasterIdLst>
    <p:handoutMasterId r:id="rId13"/>
  </p:handoutMasterIdLst>
  <p:sldIdLst>
    <p:sldId id="289" r:id="rId6"/>
    <p:sldId id="261" r:id="rId7"/>
    <p:sldId id="276" r:id="rId8"/>
    <p:sldId id="272" r:id="rId9"/>
    <p:sldId id="291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88" d="100"/>
          <a:sy n="88" d="100"/>
        </p:scale>
        <p:origin x="-1138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8271E-2"/>
          <c:w val="0.5380347110304512"/>
          <c:h val="0.8623916688138385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22%</a:t>
                    </a:r>
                    <a:endParaRPr lang="en-US" dirty="0"/>
                  </a:p>
                </c:rich>
              </c:tx>
              <c:spPr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0624336851511047E-2"/>
                  <c:y val="-0.15316619905270523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3%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75%</a:t>
                    </a:r>
                    <a:endParaRPr lang="en-US" dirty="0"/>
                  </a:p>
                </c:rich>
              </c:tx>
              <c:spPr/>
              <c:showCatNam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77</c:v>
                </c:pt>
                <c:pt idx="1">
                  <c:v>11.7</c:v>
                </c:pt>
                <c:pt idx="2">
                  <c:v>266.8</c:v>
                </c:pt>
              </c:numCache>
            </c:numRef>
          </c:val>
        </c:ser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0925514449011833"/>
          <c:h val="0.64980544747083335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2,0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УО</c:v>
                </c:pt>
                <c:pt idx="1">
                  <c:v>УМСП ФКиС</c:v>
                </c:pt>
                <c:pt idx="2">
                  <c:v>Управление культуры</c:v>
                </c:pt>
                <c:pt idx="3">
                  <c:v>УЖКХ ТиС</c:v>
                </c:pt>
                <c:pt idx="4">
                  <c:v>Администрация</c:v>
                </c:pt>
                <c:pt idx="5">
                  <c:v>УВГТ</c:v>
                </c:pt>
                <c:pt idx="6">
                  <c:v>УИО</c:v>
                </c:pt>
                <c:pt idx="7">
                  <c:v>Дума ЗАТО Северск</c:v>
                </c:pt>
                <c:pt idx="8">
                  <c:v>Финансовое управление</c:v>
                </c:pt>
                <c:pt idx="9">
                  <c:v>УКС</c:v>
                </c:pt>
                <c:pt idx="10">
                  <c:v>Управление ЧС</c:v>
                </c:pt>
                <c:pt idx="11">
                  <c:v>Счетная палата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196.7</c:v>
                </c:pt>
                <c:pt idx="1">
                  <c:v>55</c:v>
                </c:pt>
                <c:pt idx="2">
                  <c:v>45.9</c:v>
                </c:pt>
                <c:pt idx="3">
                  <c:v>42.3</c:v>
                </c:pt>
                <c:pt idx="4">
                  <c:v>27.4</c:v>
                </c:pt>
                <c:pt idx="5">
                  <c:v>8.2000000000000011</c:v>
                </c:pt>
                <c:pt idx="6">
                  <c:v>6.7</c:v>
                </c:pt>
                <c:pt idx="7">
                  <c:v>4.8</c:v>
                </c:pt>
                <c:pt idx="8">
                  <c:v>3.7</c:v>
                </c:pt>
                <c:pt idx="9">
                  <c:v>3.3</c:v>
                </c:pt>
                <c:pt idx="10">
                  <c:v>2</c:v>
                </c:pt>
                <c:pt idx="11">
                  <c:v>1.2</c:v>
                </c:pt>
              </c:numCache>
            </c:numRef>
          </c:val>
        </c:ser>
        <c:axId val="200964736"/>
        <c:axId val="209471744"/>
      </c:barChart>
      <c:catAx>
        <c:axId val="200964736"/>
        <c:scaling>
          <c:orientation val="minMax"/>
        </c:scaling>
        <c:axPos val="l"/>
        <c:numFmt formatCode="General" sourceLinked="1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09471744"/>
        <c:crosses val="autoZero"/>
        <c:auto val="1"/>
        <c:lblAlgn val="ctr"/>
        <c:lblOffset val="100"/>
      </c:catAx>
      <c:valAx>
        <c:axId val="209471744"/>
        <c:scaling>
          <c:orientation val="minMax"/>
        </c:scaling>
        <c:axPos val="b"/>
        <c:numFmt formatCode="#,##0.0" sourceLinked="1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0096473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10.04.2020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10.04.2020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390992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4/10/2020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4/10/2020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4/10/2020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4/10/2020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4/10/2020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4/10/2020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4/10/2020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4/10/2020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4/10/2020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4/10/2020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4/10/2020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jpeg"/><Relationship Id="rId4" Type="http://schemas.openxmlformats.org/officeDocument/2006/relationships/oleObject" Target="../embeddings/_____Microsoft_Office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март 2020 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04154555"/>
      </p:ext>
    </p:extLst>
  </p:cSld>
  <p:clrMapOvr>
    <a:masterClrMapping/>
  </p:clrMapOvr>
  <p:transition spd="slow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036866454"/>
              </p:ext>
            </p:extLst>
          </p:nvPr>
        </p:nvGraphicFramePr>
        <p:xfrm>
          <a:off x="3403600" y="1714500"/>
          <a:ext cx="5375275" cy="4029075"/>
        </p:xfrm>
        <a:graphic>
          <a:graphicData uri="http://schemas.openxmlformats.org/presentationml/2006/ole">
            <p:oleObj spid="_x0000_s1187" name="Лист" r:id="rId4" imgW="5429132" imgH="4086180" progId="Excel.Sheet.8">
              <p:embed/>
            </p:oleObj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31.03.2020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355,5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397,2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41,7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5025002" y="1630057"/>
            <a:ext cx="16414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4 372,1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732240" y="1686774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4 442,9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307918" y="3893347"/>
            <a:ext cx="1080120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1 114,6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25%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728003" y="3719512"/>
            <a:ext cx="928688" cy="6924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979,7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22%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70,8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01.04.2020  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154,0 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марте составила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1,1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083652669"/>
              </p:ext>
            </p:extLst>
          </p:nvPr>
        </p:nvGraphicFramePr>
        <p:xfrm>
          <a:off x="5414963" y="425450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91508650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77,0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111,1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19,4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11,7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-7,7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60,3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266,8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266,8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355,5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355,5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643438" y="1000125"/>
            <a:ext cx="2071687" cy="642938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3438" y="1321594"/>
            <a:ext cx="2232818" cy="126332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2786063" cy="785812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116632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март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150732734"/>
              </p:ext>
            </p:extLst>
          </p:nvPr>
        </p:nvGraphicFramePr>
        <p:xfrm>
          <a:off x="233202" y="3717032"/>
          <a:ext cx="8820472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март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397,2 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1124744"/>
            <a:ext cx="79563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51520" y="1268760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295128" y="3789040"/>
            <a:ext cx="7848872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Внесены изменения в Сводную бюджетную роспись 3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приказами начальника Финансового управления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2492896"/>
            <a:ext cx="75586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Проведено заседание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рабочей группы и Комиссии по мобилизации доходов бюджета ЗАТО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17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188640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МАРТА 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251520" y="3717032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Штриховая стрелка вправо 13"/>
          <p:cNvSpPr/>
          <p:nvPr/>
        </p:nvSpPr>
        <p:spPr>
          <a:xfrm>
            <a:off x="467544" y="2564904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403648" y="1268760"/>
            <a:ext cx="755863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Подготовлены и сданы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бюджетная и бухгалтерская отчетность </a:t>
            </a:r>
          </a:p>
          <a:p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за февраль 2020 года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403648" y="4725144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Размещение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информации на едином портале Российской Федерации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467544" y="4869160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10298" cy="38331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О задачах в области финансов на 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АПРЕЛЬ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547664" y="4293096"/>
            <a:ext cx="7195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Продолжение работы по размещению информации на едином портале Российской Федерации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51520" y="1340768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51520" y="3501008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395536" y="2708920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467544" y="4365104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3429000"/>
            <a:ext cx="6984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Отчета по сети, штатам и контингенту в Департамент финансов Томской области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51"/>
          <p:cNvSpPr>
            <a:spLocks noChangeArrowheads="1"/>
          </p:cNvSpPr>
          <p:nvPr/>
        </p:nvSpPr>
        <p:spPr bwMode="auto">
          <a:xfrm>
            <a:off x="1475656" y="1052736"/>
            <a:ext cx="714375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проектов Решений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Думы ЗАТО Северск 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Tx/>
              <a:buChar char="-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Решение Думы ЗАТО Северск от 25.08.2016 № 16/8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системе налогообложения в виде единого налога на вмененный доход для отдельных видов предпринимательской деятельности на территории ЗАТО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Северск»</a:t>
            </a:r>
          </a:p>
          <a:p>
            <a:pPr eaLnBrk="1" hangingPunct="1">
              <a:buFontTx/>
              <a:buChar char="-"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внесении изменений в Положение о бюджетном процессе</a:t>
            </a:r>
          </a:p>
          <a:p>
            <a:pPr eaLnBrk="1" hangingPunct="1">
              <a:buFontTx/>
              <a:buChar char="-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30"/>
          <p:cNvSpPr>
            <a:spLocks noChangeArrowheads="1"/>
          </p:cNvSpPr>
          <p:nvPr/>
        </p:nvSpPr>
        <p:spPr bwMode="auto">
          <a:xfrm>
            <a:off x="1475656" y="2636912"/>
            <a:ext cx="72151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отчетности в Департамент финансов Томской области и Министерство финансов РФ за 1 квартал 2020 года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6"/>
          <p:cNvSpPr>
            <a:spLocks noChangeArrowheads="1"/>
          </p:cNvSpPr>
          <p:nvPr/>
        </p:nvSpPr>
        <p:spPr bwMode="auto">
          <a:xfrm>
            <a:off x="1619672" y="6021288"/>
            <a:ext cx="7286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по </a:t>
            </a:r>
          </a:p>
          <a:p>
            <a:pPr eaLnBrk="1" hangingPunct="1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внесению изменений в сводную бюджетную роспись</a:t>
            </a:r>
            <a:endParaRPr lang="ru-RU" sz="1600" dirty="0"/>
          </a:p>
        </p:txBody>
      </p:sp>
      <p:sp>
        <p:nvSpPr>
          <p:cNvPr id="17" name="Прямоугольник 15"/>
          <p:cNvSpPr>
            <a:spLocks noChangeArrowheads="1"/>
          </p:cNvSpPr>
          <p:nvPr/>
        </p:nvSpPr>
        <p:spPr bwMode="auto">
          <a:xfrm>
            <a:off x="1619672" y="5085184"/>
            <a:ext cx="719569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Принятие постановления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Администрации ЗАТО Северск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 внесении изменений в порядок формирования муниципального задания на оказание муниципальных услуг (выполнение работ).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323528" y="5229200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0" name="Штриховая стрелка вправо 19"/>
          <p:cNvSpPr/>
          <p:nvPr/>
        </p:nvSpPr>
        <p:spPr>
          <a:xfrm>
            <a:off x="539552" y="6021288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8166</TotalTime>
  <Words>307</Words>
  <Application>Microsoft Office PowerPoint</Application>
  <PresentationFormat>Экран (4:3)</PresentationFormat>
  <Paragraphs>74</Paragraphs>
  <Slides>6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Тема5</vt:lpstr>
      <vt:lpstr>Тема2</vt:lpstr>
      <vt:lpstr>Специальное оформление</vt:lpstr>
      <vt:lpstr>1_Специальное оформление</vt:lpstr>
      <vt:lpstr>Тема Office</vt:lpstr>
      <vt:lpstr>Лист</vt:lpstr>
      <vt:lpstr>Слайд 1</vt:lpstr>
      <vt:lpstr>ИСПОЛНЕНИЕ БЮДЖЕТА ЗАТО СЕВЕРСК на 31.03.2020</vt:lpstr>
      <vt:lpstr>МУНИЦИПАЛЬНЫЙ ДОЛГ</vt:lpstr>
      <vt:lpstr>Слайд 4</vt:lpstr>
      <vt:lpstr>     </vt:lpstr>
      <vt:lpstr>   О задачах в области финансов на АПРЕЛЬ  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Кириллова О.Н.</cp:lastModifiedBy>
  <cp:revision>1298</cp:revision>
  <cp:lastPrinted>2019-04-29T02:12:51Z</cp:lastPrinted>
  <dcterms:created xsi:type="dcterms:W3CDTF">2014-04-07T04:52:52Z</dcterms:created>
  <dcterms:modified xsi:type="dcterms:W3CDTF">2020-04-10T07:59:19Z</dcterms:modified>
</cp:coreProperties>
</file>