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3" d="100"/>
          <a:sy n="113" d="100"/>
        </p:scale>
        <p:origin x="114" y="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7951E-2"/>
          <c:w val="0.5380347110304512"/>
          <c:h val="0.8623916688138373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19%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624336851510742E-2"/>
                  <c:y val="-0.15316619905270479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2%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79%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54.9</c:v>
                </c:pt>
                <c:pt idx="1">
                  <c:v>4.5</c:v>
                </c:pt>
                <c:pt idx="2">
                  <c:v>228.7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2260302036715767"/>
          <c:h val="0.6498054474708306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УО</c:v>
                </c:pt>
                <c:pt idx="1">
                  <c:v>Управление культуры</c:v>
                </c:pt>
                <c:pt idx="2">
                  <c:v>УМСП ФКиС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УИО</c:v>
                </c:pt>
                <c:pt idx="6">
                  <c:v>Дума ЗАТО Северск</c:v>
                </c:pt>
                <c:pt idx="7">
                  <c:v>Финансовое управление</c:v>
                </c:pt>
                <c:pt idx="8">
                  <c:v>УКС</c:v>
                </c:pt>
                <c:pt idx="9">
                  <c:v>Управление ЧС</c:v>
                </c:pt>
                <c:pt idx="10">
                  <c:v>УВГТ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187.6</c:v>
                </c:pt>
                <c:pt idx="1">
                  <c:v>46.5</c:v>
                </c:pt>
                <c:pt idx="2">
                  <c:v>31.4</c:v>
                </c:pt>
                <c:pt idx="3">
                  <c:v>30</c:v>
                </c:pt>
                <c:pt idx="4">
                  <c:v>21.9</c:v>
                </c:pt>
                <c:pt idx="5">
                  <c:v>5.6</c:v>
                </c:pt>
                <c:pt idx="6">
                  <c:v>4.5</c:v>
                </c:pt>
                <c:pt idx="7">
                  <c:v>3.7</c:v>
                </c:pt>
                <c:pt idx="8">
                  <c:v>3.5</c:v>
                </c:pt>
                <c:pt idx="9">
                  <c:v>2.1</c:v>
                </c:pt>
                <c:pt idx="10">
                  <c:v>1.7</c:v>
                </c:pt>
                <c:pt idx="11">
                  <c:v>1.3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9545800"/>
        <c:axId val="222987976"/>
      </c:barChart>
      <c:catAx>
        <c:axId val="2195458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22987976"/>
        <c:crosses val="autoZero"/>
        <c:auto val="1"/>
        <c:lblAlgn val="ctr"/>
        <c:lblOffset val="100"/>
        <c:noMultiLvlLbl val="0"/>
      </c:catAx>
      <c:valAx>
        <c:axId val="222987976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195458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10.02.2020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10.02.2020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2/10/2020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2/10/2020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2/10/2020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2/10/2020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2/10/2020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2/10/2020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2/10/2020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10.02.2020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январь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6853184"/>
              </p:ext>
            </p:extLst>
          </p:nvPr>
        </p:nvGraphicFramePr>
        <p:xfrm>
          <a:off x="3270250" y="1652588"/>
          <a:ext cx="5524500" cy="403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" name="Worksheet" r:id="rId4" imgW="5570315" imgH="4084402" progId="Excel.Sheet.8">
                  <p:embed/>
                </p:oleObj>
              </mc:Choice>
              <mc:Fallback>
                <p:oleObj name="Worksheet" r:id="rId4" imgW="5570315" imgH="4084402" progId="Excel.Sheet.8">
                  <p:embed/>
                  <p:pic>
                    <p:nvPicPr>
                      <p:cNvPr id="0" name="Picture 14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0250" y="1652588"/>
                        <a:ext cx="5524500" cy="4035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31.01.2020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288,1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339,8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51,7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4864100" y="1556792"/>
            <a:ext cx="16414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4 339,1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858000" y="1556793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4 391,5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339265" y="3893347"/>
            <a:ext cx="969963" cy="6924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339,8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8%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691740" y="3674868"/>
            <a:ext cx="928688" cy="6924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288,1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7%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52,4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01.02.2020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188,4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январе составила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1,4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0319148"/>
              </p:ext>
            </p:extLst>
          </p:nvPr>
        </p:nvGraphicFramePr>
        <p:xfrm>
          <a:off x="5414963" y="425450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10025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-0,4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236,0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228,7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-7,3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96,9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295,7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288,1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-7,6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643438" y="1000125"/>
            <a:ext cx="2071687" cy="642938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3438" y="1321594"/>
            <a:ext cx="2232818" cy="126332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2786063" cy="785812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январь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январь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339,8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054252"/>
              </p:ext>
            </p:extLst>
          </p:nvPr>
        </p:nvGraphicFramePr>
        <p:xfrm>
          <a:off x="179512" y="3645024"/>
          <a:ext cx="8424936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692696"/>
            <a:ext cx="7956376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Выполнена и направлена в Министерство финансов РФ и Департамент финансов ТО за 2019 год: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Информация об исполнении трехстороннего Соглашения по дотации ФБ;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 Информация об исполнении Соглашения по оздоровлению муниципальных финансов;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Мониторинг исполнения бюджетов ЗАТО, бюджетная отчетность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107504" y="1124744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107504" y="3861048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115616" y="5805264"/>
            <a:ext cx="784887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3 приказами начальника Финансового управления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187624" y="2276872"/>
            <a:ext cx="744404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Проведены процедуры по завершению 2019 года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, осуществлен возврат целевых МБТ, сформированных на едином счете бюджета на 01.01.2020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395536" y="227687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467544" y="5805264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2924944"/>
            <a:ext cx="7558633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Подготовлены муниципальные правовые акты:</a:t>
            </a:r>
          </a:p>
          <a:p>
            <a:pPr lvl="0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-распоряжение Администрации ЗАТО Северск о мероприятиях по исполнению бюджета 2020-2022 годов;</a:t>
            </a:r>
          </a:p>
          <a:p>
            <a:pPr lvl="0"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постановление Администрации ЗАТО Северск о порядке формирования перечня налоговых расходов ЗАТО Северск и оценки налоговых расходов </a:t>
            </a:r>
          </a:p>
          <a:p>
            <a:pPr lvl="0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ЗАТО Северск;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постановление Администрации ЗАТО Северск о внесении изменений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в МП «Эффективное управление муниципальными финансами»;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приказ начальника Финансового управления  о внесении изменений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в Порядок составления и ведения сводной бюджетной росписи бюджета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ЗАТО Северск</a:t>
            </a:r>
          </a:p>
          <a:p>
            <a:pPr lvl="0"/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188640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ЯНВАРЯ 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ФЕВРАЛЬ 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 rot="10800000" flipV="1">
            <a:off x="1547664" y="1124744"/>
            <a:ext cx="7185158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Подготовка и сдача в Департамент финансов Томской области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бухгалтерской отчетности за 2019 год;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мониторинга местных бюджетов за 2019 год;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ежемесячной отчетности за январь 2020 года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475656" y="5229200"/>
            <a:ext cx="719569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Проведение совместно со Счетной палатой ЗАТО Северск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совещания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 возможности реализации рекомендаций по совершенствованию муниципальных нормативных правовых актов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340768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51520" y="4149080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403648" y="2564904"/>
            <a:ext cx="7740352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Подготовка Решений Думы ЗАТО Северск: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 корректировке бюджета 2020 года;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об утверждении  годового отчета об исполнении бюджета ЗАТО Северск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за 2019 год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395536" y="2924944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539552" y="551723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4077072"/>
            <a:ext cx="698477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Размещение информации на едином портале Российской Федерации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7897</TotalTime>
  <Words>276</Words>
  <Application>Microsoft Office PowerPoint</Application>
  <PresentationFormat>Экран (4:3)</PresentationFormat>
  <Paragraphs>86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31.01.2020</vt:lpstr>
      <vt:lpstr>МУНИЦИПАЛЬНЫЙ ДОЛГ</vt:lpstr>
      <vt:lpstr>Презентация PowerPoint</vt:lpstr>
      <vt:lpstr>     </vt:lpstr>
      <vt:lpstr>   О задачах в области финансов на ФЕВРАЛЬ 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1262</cp:revision>
  <cp:lastPrinted>2019-04-29T02:12:51Z</cp:lastPrinted>
  <dcterms:created xsi:type="dcterms:W3CDTF">2014-04-07T04:52:52Z</dcterms:created>
  <dcterms:modified xsi:type="dcterms:W3CDTF">2020-02-10T03:14:34Z</dcterms:modified>
</cp:coreProperties>
</file>