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2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5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6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17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74"/>
  </p:notesMasterIdLst>
  <p:handoutMasterIdLst>
    <p:handoutMasterId r:id="rId75"/>
  </p:handoutMasterIdLst>
  <p:sldIdLst>
    <p:sldId id="266" r:id="rId2"/>
    <p:sldId id="263" r:id="rId3"/>
    <p:sldId id="267" r:id="rId4"/>
    <p:sldId id="288" r:id="rId5"/>
    <p:sldId id="358" r:id="rId6"/>
    <p:sldId id="265" r:id="rId7"/>
    <p:sldId id="260" r:id="rId8"/>
    <p:sldId id="289" r:id="rId9"/>
    <p:sldId id="261" r:id="rId10"/>
    <p:sldId id="262" r:id="rId11"/>
    <p:sldId id="367" r:id="rId12"/>
    <p:sldId id="388" r:id="rId13"/>
    <p:sldId id="334" r:id="rId14"/>
    <p:sldId id="368" r:id="rId15"/>
    <p:sldId id="268" r:id="rId16"/>
    <p:sldId id="359" r:id="rId17"/>
    <p:sldId id="360" r:id="rId18"/>
    <p:sldId id="344" r:id="rId19"/>
    <p:sldId id="287" r:id="rId20"/>
    <p:sldId id="363" r:id="rId21"/>
    <p:sldId id="275" r:id="rId22"/>
    <p:sldId id="345" r:id="rId23"/>
    <p:sldId id="346" r:id="rId24"/>
    <p:sldId id="278" r:id="rId25"/>
    <p:sldId id="348" r:id="rId26"/>
    <p:sldId id="362" r:id="rId27"/>
    <p:sldId id="361" r:id="rId28"/>
    <p:sldId id="281" r:id="rId29"/>
    <p:sldId id="269" r:id="rId30"/>
    <p:sldId id="339" r:id="rId31"/>
    <p:sldId id="283" r:id="rId32"/>
    <p:sldId id="279" r:id="rId33"/>
    <p:sldId id="373" r:id="rId34"/>
    <p:sldId id="349" r:id="rId35"/>
    <p:sldId id="364" r:id="rId36"/>
    <p:sldId id="374" r:id="rId37"/>
    <p:sldId id="354" r:id="rId38"/>
    <p:sldId id="375" r:id="rId39"/>
    <p:sldId id="294" r:id="rId40"/>
    <p:sldId id="376" r:id="rId41"/>
    <p:sldId id="327" r:id="rId42"/>
    <p:sldId id="377" r:id="rId43"/>
    <p:sldId id="352" r:id="rId44"/>
    <p:sldId id="321" r:id="rId45"/>
    <p:sldId id="336" r:id="rId46"/>
    <p:sldId id="378" r:id="rId47"/>
    <p:sldId id="351" r:id="rId48"/>
    <p:sldId id="309" r:id="rId49"/>
    <p:sldId id="329" r:id="rId50"/>
    <p:sldId id="379" r:id="rId51"/>
    <p:sldId id="302" r:id="rId52"/>
    <p:sldId id="380" r:id="rId53"/>
    <p:sldId id="357" r:id="rId54"/>
    <p:sldId id="381" r:id="rId55"/>
    <p:sldId id="331" r:id="rId56"/>
    <p:sldId id="382" r:id="rId57"/>
    <p:sldId id="383" r:id="rId58"/>
    <p:sldId id="317" r:id="rId59"/>
    <p:sldId id="337" r:id="rId60"/>
    <p:sldId id="384" r:id="rId61"/>
    <p:sldId id="385" r:id="rId62"/>
    <p:sldId id="323" r:id="rId63"/>
    <p:sldId id="386" r:id="rId64"/>
    <p:sldId id="372" r:id="rId65"/>
    <p:sldId id="338" r:id="rId66"/>
    <p:sldId id="387" r:id="rId67"/>
    <p:sldId id="355" r:id="rId68"/>
    <p:sldId id="365" r:id="rId69"/>
    <p:sldId id="369" r:id="rId70"/>
    <p:sldId id="270" r:id="rId71"/>
    <p:sldId id="370" r:id="rId72"/>
    <p:sldId id="330" r:id="rId73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04FC"/>
    <a:srgbClr val="FF9900"/>
    <a:srgbClr val="760000"/>
    <a:srgbClr val="FFFFFF"/>
    <a:srgbClr val="FFC9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5" autoAdjust="0"/>
    <p:restoredTop sz="99377" autoAdjust="0"/>
  </p:normalViewPr>
  <p:slideViewPr>
    <p:cSldViewPr>
      <p:cViewPr varScale="1">
        <p:scale>
          <a:sx n="113" d="100"/>
          <a:sy n="113" d="100"/>
        </p:scale>
        <p:origin x="1620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3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2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2515626085470815E-2"/>
          <c:y val="2.1580707187862168E-2"/>
          <c:w val="0.88840825154946579"/>
          <c:h val="0.5660094266282010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Моложе трудоспособного возраста (0-15)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19.100000000000001</c:v>
                </c:pt>
                <c:pt idx="1">
                  <c:v>19.100000000000001</c:v>
                </c:pt>
                <c:pt idx="2">
                  <c:v>18.899999999999999</c:v>
                </c:pt>
                <c:pt idx="3">
                  <c:v>18.899999999999999</c:v>
                </c:pt>
                <c:pt idx="4">
                  <c:v>18.899999999999999</c:v>
                </c:pt>
                <c:pt idx="5">
                  <c:v>17.899999999999999</c:v>
                </c:pt>
                <c:pt idx="6">
                  <c:v>16.7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Трудоспособного возраста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64.2</c:v>
                </c:pt>
                <c:pt idx="1">
                  <c:v>63.2</c:v>
                </c:pt>
                <c:pt idx="2">
                  <c:v>62.2</c:v>
                </c:pt>
                <c:pt idx="3">
                  <c:v>62.2</c:v>
                </c:pt>
                <c:pt idx="4">
                  <c:v>62.1</c:v>
                </c:pt>
                <c:pt idx="5">
                  <c:v>62.5</c:v>
                </c:pt>
                <c:pt idx="6">
                  <c:v>63.4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Старше трудоспособного возраста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</c:numCache>
            </c:numRef>
          </c:cat>
          <c:val>
            <c:numRef>
              <c:f>Лист1!$D$2:$D$8</c:f>
              <c:numCache>
                <c:formatCode>General</c:formatCode>
                <c:ptCount val="7"/>
                <c:pt idx="0" formatCode="#,##0.0">
                  <c:v>31</c:v>
                </c:pt>
                <c:pt idx="1">
                  <c:v>31.6</c:v>
                </c:pt>
                <c:pt idx="2">
                  <c:v>32.200000000000003</c:v>
                </c:pt>
                <c:pt idx="3">
                  <c:v>32.200000000000003</c:v>
                </c:pt>
                <c:pt idx="4">
                  <c:v>32.1</c:v>
                </c:pt>
                <c:pt idx="5">
                  <c:v>32.9</c:v>
                </c:pt>
                <c:pt idx="6">
                  <c:v>33.300000000000011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75371080"/>
        <c:axId val="175369904"/>
      </c:barChart>
      <c:catAx>
        <c:axId val="175371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5369904"/>
        <c:crosses val="autoZero"/>
        <c:auto val="1"/>
        <c:lblAlgn val="ctr"/>
        <c:lblOffset val="100"/>
        <c:noMultiLvlLbl val="0"/>
      </c:catAx>
      <c:valAx>
        <c:axId val="1753699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5371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1138465235832319"/>
          <c:y val="0.78878574588858608"/>
          <c:w val="0.6746963498140266"/>
          <c:h val="0.1769356061081870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ea typeface="+mn-ea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535834128294502E-2"/>
          <c:y val="4.1091709213646924E-2"/>
          <c:w val="0.89569167563219754"/>
          <c:h val="0.7148909444361376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1">
                  <a:lumMod val="50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5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Лист1!$A$2:$A$8</c:f>
              <c:strCache>
                <c:ptCount val="7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</c:strCache>
            </c:strRef>
          </c:cat>
          <c:val>
            <c:numRef>
              <c:f>Лист1!$B$2:$B$8</c:f>
              <c:numCache>
                <c:formatCode>0.0</c:formatCode>
                <c:ptCount val="7"/>
                <c:pt idx="0">
                  <c:v>50.2</c:v>
                </c:pt>
                <c:pt idx="1">
                  <c:v>52.7</c:v>
                </c:pt>
                <c:pt idx="2">
                  <c:v>20</c:v>
                </c:pt>
                <c:pt idx="3">
                  <c:v>81.5</c:v>
                </c:pt>
                <c:pt idx="4">
                  <c:v>48.5</c:v>
                </c:pt>
                <c:pt idx="5">
                  <c:v>202.4</c:v>
                </c:pt>
                <c:pt idx="6">
                  <c:v>243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2">
                  <a:lumMod val="50000"/>
                </a:schemeClr>
              </a:contourClr>
            </a:sp3d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5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Лист1!$A$2:$A$8</c:f>
              <c:strCache>
                <c:ptCount val="7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</c:strCache>
            </c:strRef>
          </c:cat>
          <c:val>
            <c:numRef>
              <c:f>Лист1!$C$2:$C$8</c:f>
              <c:numCache>
                <c:formatCode>0.0</c:formatCode>
                <c:ptCount val="7"/>
                <c:pt idx="0">
                  <c:v>0</c:v>
                </c:pt>
                <c:pt idx="1">
                  <c:v>37.9</c:v>
                </c:pt>
                <c:pt idx="2">
                  <c:v>71.099999999999994</c:v>
                </c:pt>
                <c:pt idx="3">
                  <c:v>47.4</c:v>
                </c:pt>
                <c:pt idx="4">
                  <c:v>116.5</c:v>
                </c:pt>
                <c:pt idx="5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4"/>
        <c:overlap val="100"/>
        <c:axId val="224469208"/>
        <c:axId val="224469992"/>
      </c:barChart>
      <c:catAx>
        <c:axId val="224469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54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224469992"/>
        <c:crosses val="autoZero"/>
        <c:auto val="1"/>
        <c:lblAlgn val="ctr"/>
        <c:lblOffset val="100"/>
        <c:noMultiLvlLbl val="0"/>
      </c:catAx>
      <c:valAx>
        <c:axId val="224469992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one"/>
        <c:crossAx val="224469208"/>
        <c:crosses val="autoZero"/>
        <c:crossBetween val="between"/>
      </c:valAx>
      <c:spPr>
        <a:noFill/>
        <a:ln>
          <a:noFill/>
        </a:ln>
        <a:effectLst/>
        <a:scene3d>
          <a:camera prst="orthographicFront"/>
          <a:lightRig rig="threePt" dir="t"/>
        </a:scene3d>
        <a:sp3d prstMaterial="dkEdge"/>
      </c:spPr>
    </c:plotArea>
    <c:plotVisOnly val="1"/>
    <c:dispBlanksAs val="gap"/>
    <c:showDLblsOverMax val="0"/>
  </c:chart>
  <c:spPr>
    <a:noFill/>
    <a:ln w="6350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8A6E0E-E6BB-4DB2-BACF-F10CB98EA113}" type="doc">
      <dgm:prSet loTypeId="urn:microsoft.com/office/officeart/2005/8/layout/hierarchy1" loCatId="hierarchy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97A6F71-A899-422F-88AD-F297B866B540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Консолидированный бюджет РФ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5657923C-314C-41F8-9EFA-51058D5759AD}" type="parTrans" cxnId="{B605D588-8830-4EA0-A6E4-D1C34E72A4B2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BE3E1727-1C96-44D7-808D-41BC2690DCF2}" type="sibTrans" cxnId="{B605D588-8830-4EA0-A6E4-D1C34E72A4B2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2DD96102-FB83-4087-8984-1D3BD4E68592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Федеральный бюджет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9B3F884-726D-454C-B459-D392430C38F2}" type="parTrans" cxnId="{9CE88AF1-CA12-45D2-8D1C-DE75029396F1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92662CCD-DC9B-494B-8531-E1AF6B008FAF}" type="sibTrans" cxnId="{9CE88AF1-CA12-45D2-8D1C-DE75029396F1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4D10F31D-531D-4B83-87FC-2C51B5C8FDE2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Консолидированные бюджеты субъектов РФ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A09F4469-10F3-42CB-9E45-C652AE30B746}" type="parTrans" cxnId="{C6EDB6D9-E48C-4E58-AE6B-02DB02E6FA38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78A3A6CC-9252-484E-9975-9816A45D04EB}" type="sibTrans" cxnId="{C6EDB6D9-E48C-4E58-AE6B-02DB02E6FA38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C84DA6FD-6D5B-4C79-BB87-16F876409E2E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Бюджеты государственных внебюджетных фондов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0C4FAA6F-AD1D-4E9F-AC19-656A7AFDE5E0}" type="parTrans" cxnId="{D141CA07-415A-4F2F-8F86-1FD221BE17B1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DC675DD8-66A7-48B8-9029-4F7DCE0DED9A}" type="sibTrans" cxnId="{D141CA07-415A-4F2F-8F86-1FD221BE17B1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060611DF-501A-4736-BB65-9B67BA4A880D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Территориальные государственные внебюджетные фонды РФ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05863829-AE7C-4A7E-BD51-EDA75C87D086}" type="parTrans" cxnId="{EFEFBD47-BDC8-4DE2-A4DB-8DE45CEEEE3F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E355A60E-45C4-4B88-89F4-B54823EB60A6}" type="sibTrans" cxnId="{EFEFBD47-BDC8-4DE2-A4DB-8DE45CEEEE3F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0883FC16-B9B8-484D-8414-B2C901B52446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Бюджеты субъектов РФ (региональные бюджеты)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54E0FA34-CA22-4718-8876-CE3EC555DC12}" type="parTrans" cxnId="{C5610059-1ACD-4D99-A82E-2F95E9843AD7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622ABA40-3AC0-446B-9DE4-8EE94EB00562}" type="sibTrans" cxnId="{C5610059-1ACD-4D99-A82E-2F95E9843AD7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97A74EDB-6C19-49DE-986B-EC46EE36D2E1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Бюджеты городских округов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C2172D56-9CF6-461D-8403-3CFBC590B262}" type="parTrans" cxnId="{EA7EECE1-6AE3-4B68-ACD1-474A9F4DFFE2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B6A2FABB-E285-46E3-8C24-0CD5C16A4A3E}" type="sibTrans" cxnId="{EA7EECE1-6AE3-4B68-ACD1-474A9F4DFFE2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2ADE7020-D1E6-4298-BC73-7A6518C79A24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Консолидированные бюджеты муниципальных районов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87030DEA-B716-46DB-AB00-2BCBCD17D95B}" type="parTrans" cxnId="{581CBDA7-96C7-4B36-8A6B-1FE68DA9288A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1B4D3FD5-3817-43EF-A897-CE7470B7E772}" type="sibTrans" cxnId="{581CBDA7-96C7-4B36-8A6B-1FE68DA9288A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B7C31C2D-B301-4EC6-AE67-AE5447F49C4B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Бюджеты муниципальных районов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00FFA782-F838-49D6-B3E1-30EF46E6278D}" type="parTrans" cxnId="{4985B201-5489-4C61-9E04-46DDB6556613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541CDAEA-FCFC-4A49-8989-207ADE6A9461}" type="sibTrans" cxnId="{4985B201-5489-4C61-9E04-46DDB6556613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BF3A9544-466A-4088-BE4A-95084683062A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Бюджеты городских и сельских поселений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F1D7B20-BA4D-4348-90A3-1B8255C1DA08}" type="parTrans" cxnId="{0A17AE19-60E7-4BE7-AFF6-4C0B5F85A1A9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2E034114-CACE-4ED0-B1CF-2277B57CA517}" type="sibTrans" cxnId="{0A17AE19-60E7-4BE7-AFF6-4C0B5F85A1A9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E9C9D6CD-C3D5-457A-A711-D5AFBDA50394}" type="pres">
      <dgm:prSet presAssocID="{808A6E0E-E6BB-4DB2-BACF-F10CB98EA11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AFDF375-8D29-401D-8103-6E371995FF8D}" type="pres">
      <dgm:prSet presAssocID="{797A6F71-A899-422F-88AD-F297B866B540}" presName="hierRoot1" presStyleCnt="0"/>
      <dgm:spPr/>
    </dgm:pt>
    <dgm:pt modelId="{A836F719-2BF6-42AF-83A3-17AA83DFF991}" type="pres">
      <dgm:prSet presAssocID="{797A6F71-A899-422F-88AD-F297B866B540}" presName="composite" presStyleCnt="0"/>
      <dgm:spPr/>
    </dgm:pt>
    <dgm:pt modelId="{C19094D2-D206-47A1-A047-A3B39E419BEB}" type="pres">
      <dgm:prSet presAssocID="{797A6F71-A899-422F-88AD-F297B866B540}" presName="background" presStyleLbl="node0" presStyleIdx="0" presStyleCnt="1"/>
      <dgm:spPr/>
    </dgm:pt>
    <dgm:pt modelId="{39F0808F-8010-417F-A222-69D3BDD4DD20}" type="pres">
      <dgm:prSet presAssocID="{797A6F71-A899-422F-88AD-F297B866B540}" presName="text" presStyleLbl="fgAcc0" presStyleIdx="0" presStyleCnt="1" custScaleX="2166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2BB572E-E08F-4686-85E6-CEE420934723}" type="pres">
      <dgm:prSet presAssocID="{797A6F71-A899-422F-88AD-F297B866B540}" presName="hierChild2" presStyleCnt="0"/>
      <dgm:spPr/>
    </dgm:pt>
    <dgm:pt modelId="{BEF5FEA3-C35D-4E76-AB60-EF73CAAF1671}" type="pres">
      <dgm:prSet presAssocID="{69B3F884-726D-454C-B459-D392430C38F2}" presName="Name10" presStyleLbl="parChTrans1D2" presStyleIdx="0" presStyleCnt="2"/>
      <dgm:spPr/>
      <dgm:t>
        <a:bodyPr/>
        <a:lstStyle/>
        <a:p>
          <a:endParaRPr lang="ru-RU"/>
        </a:p>
      </dgm:t>
    </dgm:pt>
    <dgm:pt modelId="{4E5F10E9-C014-4898-BAC8-1723AD2F7E70}" type="pres">
      <dgm:prSet presAssocID="{2DD96102-FB83-4087-8984-1D3BD4E68592}" presName="hierRoot2" presStyleCnt="0"/>
      <dgm:spPr/>
    </dgm:pt>
    <dgm:pt modelId="{6686B59E-831F-4417-863C-26EBB8BED327}" type="pres">
      <dgm:prSet presAssocID="{2DD96102-FB83-4087-8984-1D3BD4E68592}" presName="composite2" presStyleCnt="0"/>
      <dgm:spPr/>
    </dgm:pt>
    <dgm:pt modelId="{34BF6A74-AB3C-4CF8-B00F-3129402B5A1D}" type="pres">
      <dgm:prSet presAssocID="{2DD96102-FB83-4087-8984-1D3BD4E68592}" presName="background2" presStyleLbl="node2" presStyleIdx="0" presStyleCnt="2"/>
      <dgm:spPr/>
    </dgm:pt>
    <dgm:pt modelId="{4560BB7B-EBFD-49FB-82F5-228EC29CC118}" type="pres">
      <dgm:prSet presAssocID="{2DD96102-FB83-4087-8984-1D3BD4E68592}" presName="text2" presStyleLbl="fgAcc2" presStyleIdx="0" presStyleCnt="2" custScaleX="1461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9A37FFB-DB55-4361-97D5-EE489BCBA9DC}" type="pres">
      <dgm:prSet presAssocID="{2DD96102-FB83-4087-8984-1D3BD4E68592}" presName="hierChild3" presStyleCnt="0"/>
      <dgm:spPr/>
    </dgm:pt>
    <dgm:pt modelId="{43EFE6F2-B06D-4508-827B-84EF958AA569}" type="pres">
      <dgm:prSet presAssocID="{A09F4469-10F3-42CB-9E45-C652AE30B746}" presName="Name17" presStyleLbl="parChTrans1D3" presStyleIdx="0" presStyleCnt="2"/>
      <dgm:spPr/>
      <dgm:t>
        <a:bodyPr/>
        <a:lstStyle/>
        <a:p>
          <a:endParaRPr lang="ru-RU"/>
        </a:p>
      </dgm:t>
    </dgm:pt>
    <dgm:pt modelId="{FC349951-E777-4275-BFD5-FD7FDE4E9C74}" type="pres">
      <dgm:prSet presAssocID="{4D10F31D-531D-4B83-87FC-2C51B5C8FDE2}" presName="hierRoot3" presStyleCnt="0"/>
      <dgm:spPr/>
    </dgm:pt>
    <dgm:pt modelId="{E9E418E4-A361-434C-888B-AF47B94D629B}" type="pres">
      <dgm:prSet presAssocID="{4D10F31D-531D-4B83-87FC-2C51B5C8FDE2}" presName="composite3" presStyleCnt="0"/>
      <dgm:spPr/>
    </dgm:pt>
    <dgm:pt modelId="{B4B2D398-0C41-4772-919F-D65564E8070E}" type="pres">
      <dgm:prSet presAssocID="{4D10F31D-531D-4B83-87FC-2C51B5C8FDE2}" presName="background3" presStyleLbl="node3" presStyleIdx="0" presStyleCnt="2"/>
      <dgm:spPr/>
    </dgm:pt>
    <dgm:pt modelId="{C5924C14-3895-4E41-8C6A-4C186C0D0BDB}" type="pres">
      <dgm:prSet presAssocID="{4D10F31D-531D-4B83-87FC-2C51B5C8FDE2}" presName="text3" presStyleLbl="fgAcc3" presStyleIdx="0" presStyleCnt="2" custScaleX="1349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A82D6D1-5F02-4FBF-9782-51EB18EE0F22}" type="pres">
      <dgm:prSet presAssocID="{4D10F31D-531D-4B83-87FC-2C51B5C8FDE2}" presName="hierChild4" presStyleCnt="0"/>
      <dgm:spPr/>
    </dgm:pt>
    <dgm:pt modelId="{7FBF2C97-3B7D-47E8-A12C-326EB0E0D9E5}" type="pres">
      <dgm:prSet presAssocID="{54E0FA34-CA22-4718-8876-CE3EC555DC12}" presName="Name23" presStyleLbl="parChTrans1D4" presStyleIdx="0" presStyleCnt="5"/>
      <dgm:spPr/>
      <dgm:t>
        <a:bodyPr/>
        <a:lstStyle/>
        <a:p>
          <a:endParaRPr lang="ru-RU"/>
        </a:p>
      </dgm:t>
    </dgm:pt>
    <dgm:pt modelId="{1077F417-DEF5-47A2-96BA-EBFDAC6C23A1}" type="pres">
      <dgm:prSet presAssocID="{0883FC16-B9B8-484D-8414-B2C901B52446}" presName="hierRoot4" presStyleCnt="0"/>
      <dgm:spPr/>
    </dgm:pt>
    <dgm:pt modelId="{E631A6ED-9007-4534-980A-B9AAA2219AB7}" type="pres">
      <dgm:prSet presAssocID="{0883FC16-B9B8-484D-8414-B2C901B52446}" presName="composite4" presStyleCnt="0"/>
      <dgm:spPr/>
    </dgm:pt>
    <dgm:pt modelId="{51034781-9106-4D53-9922-990DA420FF4C}" type="pres">
      <dgm:prSet presAssocID="{0883FC16-B9B8-484D-8414-B2C901B52446}" presName="background4" presStyleLbl="node4" presStyleIdx="0" presStyleCnt="5"/>
      <dgm:spPr/>
    </dgm:pt>
    <dgm:pt modelId="{A2473301-877F-4D10-BDC3-711A0B72478F}" type="pres">
      <dgm:prSet presAssocID="{0883FC16-B9B8-484D-8414-B2C901B52446}" presName="text4" presStyleLbl="fgAcc4" presStyleIdx="0" presStyleCnt="5" custScaleX="1292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5936ED-F549-4811-81AC-A9E8BD73557F}" type="pres">
      <dgm:prSet presAssocID="{0883FC16-B9B8-484D-8414-B2C901B52446}" presName="hierChild5" presStyleCnt="0"/>
      <dgm:spPr/>
    </dgm:pt>
    <dgm:pt modelId="{1A33A803-9F3E-48F8-82D6-F8D7907C725E}" type="pres">
      <dgm:prSet presAssocID="{C2172D56-9CF6-461D-8403-3CFBC590B262}" presName="Name23" presStyleLbl="parChTrans1D4" presStyleIdx="1" presStyleCnt="5"/>
      <dgm:spPr/>
      <dgm:t>
        <a:bodyPr/>
        <a:lstStyle/>
        <a:p>
          <a:endParaRPr lang="ru-RU"/>
        </a:p>
      </dgm:t>
    </dgm:pt>
    <dgm:pt modelId="{160CB10E-2F20-45FE-B445-114A07E5928C}" type="pres">
      <dgm:prSet presAssocID="{97A74EDB-6C19-49DE-986B-EC46EE36D2E1}" presName="hierRoot4" presStyleCnt="0"/>
      <dgm:spPr/>
    </dgm:pt>
    <dgm:pt modelId="{178C3390-63D8-45C2-AFE1-46DE8D994425}" type="pres">
      <dgm:prSet presAssocID="{97A74EDB-6C19-49DE-986B-EC46EE36D2E1}" presName="composite4" presStyleCnt="0"/>
      <dgm:spPr/>
    </dgm:pt>
    <dgm:pt modelId="{F9BF6AAE-0E15-4E02-927F-F5C6AA482896}" type="pres">
      <dgm:prSet presAssocID="{97A74EDB-6C19-49DE-986B-EC46EE36D2E1}" presName="background4" presStyleLbl="node4" presStyleIdx="1" presStyleCnt="5"/>
      <dgm:spPr/>
    </dgm:pt>
    <dgm:pt modelId="{51B80E4F-7176-4E96-85AB-8E749D294249}" type="pres">
      <dgm:prSet presAssocID="{97A74EDB-6C19-49DE-986B-EC46EE36D2E1}" presName="text4" presStyleLbl="fgAcc4" presStyleIdx="1" presStyleCnt="5" custScaleX="1330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2FE5F9-DE10-485C-BBE0-1FFDB88548E1}" type="pres">
      <dgm:prSet presAssocID="{97A74EDB-6C19-49DE-986B-EC46EE36D2E1}" presName="hierChild5" presStyleCnt="0"/>
      <dgm:spPr/>
    </dgm:pt>
    <dgm:pt modelId="{8EB061F0-D4F4-409A-893F-DE701B72C396}" type="pres">
      <dgm:prSet presAssocID="{87030DEA-B716-46DB-AB00-2BCBCD17D95B}" presName="Name23" presStyleLbl="parChTrans1D4" presStyleIdx="2" presStyleCnt="5"/>
      <dgm:spPr/>
      <dgm:t>
        <a:bodyPr/>
        <a:lstStyle/>
        <a:p>
          <a:endParaRPr lang="ru-RU"/>
        </a:p>
      </dgm:t>
    </dgm:pt>
    <dgm:pt modelId="{7CEF17C4-55D5-43CD-9C69-D3A838E2FF23}" type="pres">
      <dgm:prSet presAssocID="{2ADE7020-D1E6-4298-BC73-7A6518C79A24}" presName="hierRoot4" presStyleCnt="0"/>
      <dgm:spPr/>
    </dgm:pt>
    <dgm:pt modelId="{08342BCE-A4A8-4443-BF85-C8370AE6DA66}" type="pres">
      <dgm:prSet presAssocID="{2ADE7020-D1E6-4298-BC73-7A6518C79A24}" presName="composite4" presStyleCnt="0"/>
      <dgm:spPr/>
    </dgm:pt>
    <dgm:pt modelId="{4E6C0595-68D6-4380-84BD-1154F1D7C492}" type="pres">
      <dgm:prSet presAssocID="{2ADE7020-D1E6-4298-BC73-7A6518C79A24}" presName="background4" presStyleLbl="node4" presStyleIdx="2" presStyleCnt="5"/>
      <dgm:spPr/>
    </dgm:pt>
    <dgm:pt modelId="{07FDE9BB-7750-43BF-9AA5-7291C606EEAF}" type="pres">
      <dgm:prSet presAssocID="{2ADE7020-D1E6-4298-BC73-7A6518C79A24}" presName="text4" presStyleLbl="fgAcc4" presStyleIdx="2" presStyleCnt="5" custScaleX="13163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0759C74-F7AB-47B2-AA48-CB5B21507624}" type="pres">
      <dgm:prSet presAssocID="{2ADE7020-D1E6-4298-BC73-7A6518C79A24}" presName="hierChild5" presStyleCnt="0"/>
      <dgm:spPr/>
    </dgm:pt>
    <dgm:pt modelId="{B8158603-5779-46EB-993B-98CEA9223370}" type="pres">
      <dgm:prSet presAssocID="{00FFA782-F838-49D6-B3E1-30EF46E6278D}" presName="Name23" presStyleLbl="parChTrans1D4" presStyleIdx="3" presStyleCnt="5"/>
      <dgm:spPr/>
      <dgm:t>
        <a:bodyPr/>
        <a:lstStyle/>
        <a:p>
          <a:endParaRPr lang="ru-RU"/>
        </a:p>
      </dgm:t>
    </dgm:pt>
    <dgm:pt modelId="{85B074EA-391F-4043-B428-5FC9E416DCB7}" type="pres">
      <dgm:prSet presAssocID="{B7C31C2D-B301-4EC6-AE67-AE5447F49C4B}" presName="hierRoot4" presStyleCnt="0"/>
      <dgm:spPr/>
    </dgm:pt>
    <dgm:pt modelId="{6A9A31DE-3048-44CA-B95C-0F0BC27F528D}" type="pres">
      <dgm:prSet presAssocID="{B7C31C2D-B301-4EC6-AE67-AE5447F49C4B}" presName="composite4" presStyleCnt="0"/>
      <dgm:spPr/>
    </dgm:pt>
    <dgm:pt modelId="{AB85111F-0C5E-4989-84AF-57492DD0BEA3}" type="pres">
      <dgm:prSet presAssocID="{B7C31C2D-B301-4EC6-AE67-AE5447F49C4B}" presName="background4" presStyleLbl="node4" presStyleIdx="3" presStyleCnt="5"/>
      <dgm:spPr>
        <a:solidFill>
          <a:schemeClr val="accent3">
            <a:lumMod val="60000"/>
            <a:lumOff val="40000"/>
          </a:schemeClr>
        </a:solidFill>
      </dgm:spPr>
    </dgm:pt>
    <dgm:pt modelId="{6A4041CC-07DE-409F-950A-B181F4A5BF80}" type="pres">
      <dgm:prSet presAssocID="{B7C31C2D-B301-4EC6-AE67-AE5447F49C4B}" presName="text4" presStyleLbl="fgAcc4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393140B-CA87-46DB-BCA4-0A511C5D2343}" type="pres">
      <dgm:prSet presAssocID="{B7C31C2D-B301-4EC6-AE67-AE5447F49C4B}" presName="hierChild5" presStyleCnt="0"/>
      <dgm:spPr/>
    </dgm:pt>
    <dgm:pt modelId="{A76903A6-2538-4398-9C7C-CC3CF4CE4ED6}" type="pres">
      <dgm:prSet presAssocID="{6F1D7B20-BA4D-4348-90A3-1B8255C1DA08}" presName="Name23" presStyleLbl="parChTrans1D4" presStyleIdx="4" presStyleCnt="5"/>
      <dgm:spPr/>
      <dgm:t>
        <a:bodyPr/>
        <a:lstStyle/>
        <a:p>
          <a:endParaRPr lang="ru-RU"/>
        </a:p>
      </dgm:t>
    </dgm:pt>
    <dgm:pt modelId="{149BB985-DE8B-4CB4-98AC-B72DD4462892}" type="pres">
      <dgm:prSet presAssocID="{BF3A9544-466A-4088-BE4A-95084683062A}" presName="hierRoot4" presStyleCnt="0"/>
      <dgm:spPr/>
    </dgm:pt>
    <dgm:pt modelId="{30460673-D6CD-4519-894C-F7D8BE3408F7}" type="pres">
      <dgm:prSet presAssocID="{BF3A9544-466A-4088-BE4A-95084683062A}" presName="composite4" presStyleCnt="0"/>
      <dgm:spPr/>
    </dgm:pt>
    <dgm:pt modelId="{18A64515-B645-4065-AFEB-AD1A113867DC}" type="pres">
      <dgm:prSet presAssocID="{BF3A9544-466A-4088-BE4A-95084683062A}" presName="background4" presStyleLbl="node4" presStyleIdx="4" presStyleCnt="5"/>
      <dgm:spPr>
        <a:solidFill>
          <a:schemeClr val="accent3">
            <a:lumMod val="60000"/>
            <a:lumOff val="40000"/>
          </a:schemeClr>
        </a:solidFill>
      </dgm:spPr>
    </dgm:pt>
    <dgm:pt modelId="{40733522-E380-4F3F-BD3B-31346BC519D9}" type="pres">
      <dgm:prSet presAssocID="{BF3A9544-466A-4088-BE4A-95084683062A}" presName="text4" presStyleLbl="fgAcc4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41797FE-3617-47DD-84FB-B9791F9D2321}" type="pres">
      <dgm:prSet presAssocID="{BF3A9544-466A-4088-BE4A-95084683062A}" presName="hierChild5" presStyleCnt="0"/>
      <dgm:spPr/>
    </dgm:pt>
    <dgm:pt modelId="{5082C5C2-F3E9-459D-AC1E-B77CBFD3D845}" type="pres">
      <dgm:prSet presAssocID="{0C4FAA6F-AD1D-4E9F-AC19-656A7AFDE5E0}" presName="Name10" presStyleLbl="parChTrans1D2" presStyleIdx="1" presStyleCnt="2"/>
      <dgm:spPr/>
      <dgm:t>
        <a:bodyPr/>
        <a:lstStyle/>
        <a:p>
          <a:endParaRPr lang="ru-RU"/>
        </a:p>
      </dgm:t>
    </dgm:pt>
    <dgm:pt modelId="{4534B1D0-2FFF-4993-9D6E-658114099C97}" type="pres">
      <dgm:prSet presAssocID="{C84DA6FD-6D5B-4C79-BB87-16F876409E2E}" presName="hierRoot2" presStyleCnt="0"/>
      <dgm:spPr/>
    </dgm:pt>
    <dgm:pt modelId="{BC4E0DBF-5220-486A-B435-A9885FCE7FAA}" type="pres">
      <dgm:prSet presAssocID="{C84DA6FD-6D5B-4C79-BB87-16F876409E2E}" presName="composite2" presStyleCnt="0"/>
      <dgm:spPr/>
    </dgm:pt>
    <dgm:pt modelId="{28BDC13B-4E6E-4C46-B974-179C937DC1AB}" type="pres">
      <dgm:prSet presAssocID="{C84DA6FD-6D5B-4C79-BB87-16F876409E2E}" presName="background2" presStyleLbl="node2" presStyleIdx="1" presStyleCnt="2"/>
      <dgm:spPr/>
    </dgm:pt>
    <dgm:pt modelId="{512ACDBA-896D-4900-B14E-EC9DD3AB1268}" type="pres">
      <dgm:prSet presAssocID="{C84DA6FD-6D5B-4C79-BB87-16F876409E2E}" presName="text2" presStyleLbl="fgAcc2" presStyleIdx="1" presStyleCnt="2" custScaleX="14386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DEA6269-7CC9-4E89-ABDC-EA7DFCD0F956}" type="pres">
      <dgm:prSet presAssocID="{C84DA6FD-6D5B-4C79-BB87-16F876409E2E}" presName="hierChild3" presStyleCnt="0"/>
      <dgm:spPr/>
    </dgm:pt>
    <dgm:pt modelId="{800176CE-FD21-47F1-AD17-6BC3FA97D4AB}" type="pres">
      <dgm:prSet presAssocID="{05863829-AE7C-4A7E-BD51-EDA75C87D086}" presName="Name17" presStyleLbl="parChTrans1D3" presStyleIdx="1" presStyleCnt="2"/>
      <dgm:spPr/>
      <dgm:t>
        <a:bodyPr/>
        <a:lstStyle/>
        <a:p>
          <a:endParaRPr lang="ru-RU"/>
        </a:p>
      </dgm:t>
    </dgm:pt>
    <dgm:pt modelId="{7B2B8870-2E48-49D9-BECD-27E39CC6DC9C}" type="pres">
      <dgm:prSet presAssocID="{060611DF-501A-4736-BB65-9B67BA4A880D}" presName="hierRoot3" presStyleCnt="0"/>
      <dgm:spPr/>
    </dgm:pt>
    <dgm:pt modelId="{3536FE5A-382C-4895-9609-F18A71FA34C8}" type="pres">
      <dgm:prSet presAssocID="{060611DF-501A-4736-BB65-9B67BA4A880D}" presName="composite3" presStyleCnt="0"/>
      <dgm:spPr/>
    </dgm:pt>
    <dgm:pt modelId="{E3335B1A-D302-4C77-A9E1-ED67595D8563}" type="pres">
      <dgm:prSet presAssocID="{060611DF-501A-4736-BB65-9B67BA4A880D}" presName="background3" presStyleLbl="node3" presStyleIdx="1" presStyleCnt="2"/>
      <dgm:spPr/>
    </dgm:pt>
    <dgm:pt modelId="{64DF1E6E-8917-47C0-8D8F-61C55F755322}" type="pres">
      <dgm:prSet presAssocID="{060611DF-501A-4736-BB65-9B67BA4A880D}" presName="text3" presStyleLbl="fgAcc3" presStyleIdx="1" presStyleCnt="2" custScaleX="13832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5D0DA7A-DA80-4665-B4C0-26C48FBFA300}" type="pres">
      <dgm:prSet presAssocID="{060611DF-501A-4736-BB65-9B67BA4A880D}" presName="hierChild4" presStyleCnt="0"/>
      <dgm:spPr/>
    </dgm:pt>
  </dgm:ptLst>
  <dgm:cxnLst>
    <dgm:cxn modelId="{B9113633-A246-49FB-8340-6D08F6DD6251}" type="presOf" srcId="{2DD96102-FB83-4087-8984-1D3BD4E68592}" destId="{4560BB7B-EBFD-49FB-82F5-228EC29CC118}" srcOrd="0" destOrd="0" presId="urn:microsoft.com/office/officeart/2005/8/layout/hierarchy1"/>
    <dgm:cxn modelId="{C6EDB6D9-E48C-4E58-AE6B-02DB02E6FA38}" srcId="{2DD96102-FB83-4087-8984-1D3BD4E68592}" destId="{4D10F31D-531D-4B83-87FC-2C51B5C8FDE2}" srcOrd="0" destOrd="0" parTransId="{A09F4469-10F3-42CB-9E45-C652AE30B746}" sibTransId="{78A3A6CC-9252-484E-9975-9816A45D04EB}"/>
    <dgm:cxn modelId="{B605D588-8830-4EA0-A6E4-D1C34E72A4B2}" srcId="{808A6E0E-E6BB-4DB2-BACF-F10CB98EA113}" destId="{797A6F71-A899-422F-88AD-F297B866B540}" srcOrd="0" destOrd="0" parTransId="{5657923C-314C-41F8-9EFA-51058D5759AD}" sibTransId="{BE3E1727-1C96-44D7-808D-41BC2690DCF2}"/>
    <dgm:cxn modelId="{FA70216B-CB6E-42C0-82F0-61DC1F22A547}" type="presOf" srcId="{00FFA782-F838-49D6-B3E1-30EF46E6278D}" destId="{B8158603-5779-46EB-993B-98CEA9223370}" srcOrd="0" destOrd="0" presId="urn:microsoft.com/office/officeart/2005/8/layout/hierarchy1"/>
    <dgm:cxn modelId="{CADA779D-52D4-4627-9EF2-A7AB57C99419}" type="presOf" srcId="{87030DEA-B716-46DB-AB00-2BCBCD17D95B}" destId="{8EB061F0-D4F4-409A-893F-DE701B72C396}" srcOrd="0" destOrd="0" presId="urn:microsoft.com/office/officeart/2005/8/layout/hierarchy1"/>
    <dgm:cxn modelId="{EA7EECE1-6AE3-4B68-ACD1-474A9F4DFFE2}" srcId="{4D10F31D-531D-4B83-87FC-2C51B5C8FDE2}" destId="{97A74EDB-6C19-49DE-986B-EC46EE36D2E1}" srcOrd="1" destOrd="0" parTransId="{C2172D56-9CF6-461D-8403-3CFBC590B262}" sibTransId="{B6A2FABB-E285-46E3-8C24-0CD5C16A4A3E}"/>
    <dgm:cxn modelId="{519BA9F0-18FA-4589-B116-2D7AEA25547D}" type="presOf" srcId="{808A6E0E-E6BB-4DB2-BACF-F10CB98EA113}" destId="{E9C9D6CD-C3D5-457A-A711-D5AFBDA50394}" srcOrd="0" destOrd="0" presId="urn:microsoft.com/office/officeart/2005/8/layout/hierarchy1"/>
    <dgm:cxn modelId="{EFEFBD47-BDC8-4DE2-A4DB-8DE45CEEEE3F}" srcId="{C84DA6FD-6D5B-4C79-BB87-16F876409E2E}" destId="{060611DF-501A-4736-BB65-9B67BA4A880D}" srcOrd="0" destOrd="0" parTransId="{05863829-AE7C-4A7E-BD51-EDA75C87D086}" sibTransId="{E355A60E-45C4-4B88-89F4-B54823EB60A6}"/>
    <dgm:cxn modelId="{9D32CBBB-3D68-43A8-9765-58DF13A660AE}" type="presOf" srcId="{C84DA6FD-6D5B-4C79-BB87-16F876409E2E}" destId="{512ACDBA-896D-4900-B14E-EC9DD3AB1268}" srcOrd="0" destOrd="0" presId="urn:microsoft.com/office/officeart/2005/8/layout/hierarchy1"/>
    <dgm:cxn modelId="{9CE88AF1-CA12-45D2-8D1C-DE75029396F1}" srcId="{797A6F71-A899-422F-88AD-F297B866B540}" destId="{2DD96102-FB83-4087-8984-1D3BD4E68592}" srcOrd="0" destOrd="0" parTransId="{69B3F884-726D-454C-B459-D392430C38F2}" sibTransId="{92662CCD-DC9B-494B-8531-E1AF6B008FAF}"/>
    <dgm:cxn modelId="{61198DCF-EFC9-41F2-ACF5-D58143D96CCA}" type="presOf" srcId="{797A6F71-A899-422F-88AD-F297B866B540}" destId="{39F0808F-8010-417F-A222-69D3BDD4DD20}" srcOrd="0" destOrd="0" presId="urn:microsoft.com/office/officeart/2005/8/layout/hierarchy1"/>
    <dgm:cxn modelId="{29123F05-84D3-4E00-B25A-3DEB22A89DF3}" type="presOf" srcId="{97A74EDB-6C19-49DE-986B-EC46EE36D2E1}" destId="{51B80E4F-7176-4E96-85AB-8E749D294249}" srcOrd="0" destOrd="0" presId="urn:microsoft.com/office/officeart/2005/8/layout/hierarchy1"/>
    <dgm:cxn modelId="{061E36E6-69C7-4759-B8BA-56C4E323FD1B}" type="presOf" srcId="{C2172D56-9CF6-461D-8403-3CFBC590B262}" destId="{1A33A803-9F3E-48F8-82D6-F8D7907C725E}" srcOrd="0" destOrd="0" presId="urn:microsoft.com/office/officeart/2005/8/layout/hierarchy1"/>
    <dgm:cxn modelId="{DA02A8C4-D592-4920-8291-01E92E555306}" type="presOf" srcId="{2ADE7020-D1E6-4298-BC73-7A6518C79A24}" destId="{07FDE9BB-7750-43BF-9AA5-7291C606EEAF}" srcOrd="0" destOrd="0" presId="urn:microsoft.com/office/officeart/2005/8/layout/hierarchy1"/>
    <dgm:cxn modelId="{9077A7C6-3257-4FB6-8C48-0D721FF01CB2}" type="presOf" srcId="{6F1D7B20-BA4D-4348-90A3-1B8255C1DA08}" destId="{A76903A6-2538-4398-9C7C-CC3CF4CE4ED6}" srcOrd="0" destOrd="0" presId="urn:microsoft.com/office/officeart/2005/8/layout/hierarchy1"/>
    <dgm:cxn modelId="{786F6250-3C96-4FB4-860E-88E7ED80C25C}" type="presOf" srcId="{0C4FAA6F-AD1D-4E9F-AC19-656A7AFDE5E0}" destId="{5082C5C2-F3E9-459D-AC1E-B77CBFD3D845}" srcOrd="0" destOrd="0" presId="urn:microsoft.com/office/officeart/2005/8/layout/hierarchy1"/>
    <dgm:cxn modelId="{4985B201-5489-4C61-9E04-46DDB6556613}" srcId="{2ADE7020-D1E6-4298-BC73-7A6518C79A24}" destId="{B7C31C2D-B301-4EC6-AE67-AE5447F49C4B}" srcOrd="0" destOrd="0" parTransId="{00FFA782-F838-49D6-B3E1-30EF46E6278D}" sibTransId="{541CDAEA-FCFC-4A49-8989-207ADE6A9461}"/>
    <dgm:cxn modelId="{581CBDA7-96C7-4B36-8A6B-1FE68DA9288A}" srcId="{4D10F31D-531D-4B83-87FC-2C51B5C8FDE2}" destId="{2ADE7020-D1E6-4298-BC73-7A6518C79A24}" srcOrd="2" destOrd="0" parTransId="{87030DEA-B716-46DB-AB00-2BCBCD17D95B}" sibTransId="{1B4D3FD5-3817-43EF-A897-CE7470B7E772}"/>
    <dgm:cxn modelId="{2002ABF7-9B81-44C3-B1A7-0E8FC692101F}" type="presOf" srcId="{060611DF-501A-4736-BB65-9B67BA4A880D}" destId="{64DF1E6E-8917-47C0-8D8F-61C55F755322}" srcOrd="0" destOrd="0" presId="urn:microsoft.com/office/officeart/2005/8/layout/hierarchy1"/>
    <dgm:cxn modelId="{00746B87-19D6-401D-95A5-72B64B7748BA}" type="presOf" srcId="{B7C31C2D-B301-4EC6-AE67-AE5447F49C4B}" destId="{6A4041CC-07DE-409F-950A-B181F4A5BF80}" srcOrd="0" destOrd="0" presId="urn:microsoft.com/office/officeart/2005/8/layout/hierarchy1"/>
    <dgm:cxn modelId="{6D0594FA-DB1D-45DF-822F-61F47DC976CE}" type="presOf" srcId="{A09F4469-10F3-42CB-9E45-C652AE30B746}" destId="{43EFE6F2-B06D-4508-827B-84EF958AA569}" srcOrd="0" destOrd="0" presId="urn:microsoft.com/office/officeart/2005/8/layout/hierarchy1"/>
    <dgm:cxn modelId="{282F9F03-77D8-47F6-9192-D8F2C1FAE315}" type="presOf" srcId="{BF3A9544-466A-4088-BE4A-95084683062A}" destId="{40733522-E380-4F3F-BD3B-31346BC519D9}" srcOrd="0" destOrd="0" presId="urn:microsoft.com/office/officeart/2005/8/layout/hierarchy1"/>
    <dgm:cxn modelId="{12896368-7296-4D2B-AF6F-08120C8C227D}" type="presOf" srcId="{05863829-AE7C-4A7E-BD51-EDA75C87D086}" destId="{800176CE-FD21-47F1-AD17-6BC3FA97D4AB}" srcOrd="0" destOrd="0" presId="urn:microsoft.com/office/officeart/2005/8/layout/hierarchy1"/>
    <dgm:cxn modelId="{BB3B00F1-66FA-40BB-B5EE-9BCBBB215F0C}" type="presOf" srcId="{69B3F884-726D-454C-B459-D392430C38F2}" destId="{BEF5FEA3-C35D-4E76-AB60-EF73CAAF1671}" srcOrd="0" destOrd="0" presId="urn:microsoft.com/office/officeart/2005/8/layout/hierarchy1"/>
    <dgm:cxn modelId="{0A17AE19-60E7-4BE7-AFF6-4C0B5F85A1A9}" srcId="{2ADE7020-D1E6-4298-BC73-7A6518C79A24}" destId="{BF3A9544-466A-4088-BE4A-95084683062A}" srcOrd="1" destOrd="0" parTransId="{6F1D7B20-BA4D-4348-90A3-1B8255C1DA08}" sibTransId="{2E034114-CACE-4ED0-B1CF-2277B57CA517}"/>
    <dgm:cxn modelId="{48D818C4-75D5-45D1-9322-2A298CF7B602}" type="presOf" srcId="{0883FC16-B9B8-484D-8414-B2C901B52446}" destId="{A2473301-877F-4D10-BDC3-711A0B72478F}" srcOrd="0" destOrd="0" presId="urn:microsoft.com/office/officeart/2005/8/layout/hierarchy1"/>
    <dgm:cxn modelId="{D141CA07-415A-4F2F-8F86-1FD221BE17B1}" srcId="{797A6F71-A899-422F-88AD-F297B866B540}" destId="{C84DA6FD-6D5B-4C79-BB87-16F876409E2E}" srcOrd="1" destOrd="0" parTransId="{0C4FAA6F-AD1D-4E9F-AC19-656A7AFDE5E0}" sibTransId="{DC675DD8-66A7-48B8-9029-4F7DCE0DED9A}"/>
    <dgm:cxn modelId="{6876C9CC-3327-4812-846E-8C36D5C6D1A2}" type="presOf" srcId="{4D10F31D-531D-4B83-87FC-2C51B5C8FDE2}" destId="{C5924C14-3895-4E41-8C6A-4C186C0D0BDB}" srcOrd="0" destOrd="0" presId="urn:microsoft.com/office/officeart/2005/8/layout/hierarchy1"/>
    <dgm:cxn modelId="{FFF65B56-3DF2-4DA1-B206-EF9267A8A4C6}" type="presOf" srcId="{54E0FA34-CA22-4718-8876-CE3EC555DC12}" destId="{7FBF2C97-3B7D-47E8-A12C-326EB0E0D9E5}" srcOrd="0" destOrd="0" presId="urn:microsoft.com/office/officeart/2005/8/layout/hierarchy1"/>
    <dgm:cxn modelId="{C5610059-1ACD-4D99-A82E-2F95E9843AD7}" srcId="{4D10F31D-531D-4B83-87FC-2C51B5C8FDE2}" destId="{0883FC16-B9B8-484D-8414-B2C901B52446}" srcOrd="0" destOrd="0" parTransId="{54E0FA34-CA22-4718-8876-CE3EC555DC12}" sibTransId="{622ABA40-3AC0-446B-9DE4-8EE94EB00562}"/>
    <dgm:cxn modelId="{71EEE638-F4FF-4E6E-8562-EB3DEA3B4668}" type="presParOf" srcId="{E9C9D6CD-C3D5-457A-A711-D5AFBDA50394}" destId="{FAFDF375-8D29-401D-8103-6E371995FF8D}" srcOrd="0" destOrd="0" presId="urn:microsoft.com/office/officeart/2005/8/layout/hierarchy1"/>
    <dgm:cxn modelId="{7BEEB839-E03D-4D1B-BE9A-A6179F89B94B}" type="presParOf" srcId="{FAFDF375-8D29-401D-8103-6E371995FF8D}" destId="{A836F719-2BF6-42AF-83A3-17AA83DFF991}" srcOrd="0" destOrd="0" presId="urn:microsoft.com/office/officeart/2005/8/layout/hierarchy1"/>
    <dgm:cxn modelId="{0B3D1EEE-BEE4-4D75-AEA6-A97E357AE007}" type="presParOf" srcId="{A836F719-2BF6-42AF-83A3-17AA83DFF991}" destId="{C19094D2-D206-47A1-A047-A3B39E419BEB}" srcOrd="0" destOrd="0" presId="urn:microsoft.com/office/officeart/2005/8/layout/hierarchy1"/>
    <dgm:cxn modelId="{4D7B6E41-9824-484C-9861-1DD185B73701}" type="presParOf" srcId="{A836F719-2BF6-42AF-83A3-17AA83DFF991}" destId="{39F0808F-8010-417F-A222-69D3BDD4DD20}" srcOrd="1" destOrd="0" presId="urn:microsoft.com/office/officeart/2005/8/layout/hierarchy1"/>
    <dgm:cxn modelId="{30657D7D-AF89-4DD5-9CBC-84A8968AC409}" type="presParOf" srcId="{FAFDF375-8D29-401D-8103-6E371995FF8D}" destId="{F2BB572E-E08F-4686-85E6-CEE420934723}" srcOrd="1" destOrd="0" presId="urn:microsoft.com/office/officeart/2005/8/layout/hierarchy1"/>
    <dgm:cxn modelId="{AD143FA3-B3C2-4A6E-A8B4-A2322CBBCE88}" type="presParOf" srcId="{F2BB572E-E08F-4686-85E6-CEE420934723}" destId="{BEF5FEA3-C35D-4E76-AB60-EF73CAAF1671}" srcOrd="0" destOrd="0" presId="urn:microsoft.com/office/officeart/2005/8/layout/hierarchy1"/>
    <dgm:cxn modelId="{78A8AF19-6397-4E1F-B3AA-F3302E2DB550}" type="presParOf" srcId="{F2BB572E-E08F-4686-85E6-CEE420934723}" destId="{4E5F10E9-C014-4898-BAC8-1723AD2F7E70}" srcOrd="1" destOrd="0" presId="urn:microsoft.com/office/officeart/2005/8/layout/hierarchy1"/>
    <dgm:cxn modelId="{2748A6DB-1DA2-41E1-B6F0-4C8DCF810634}" type="presParOf" srcId="{4E5F10E9-C014-4898-BAC8-1723AD2F7E70}" destId="{6686B59E-831F-4417-863C-26EBB8BED327}" srcOrd="0" destOrd="0" presId="urn:microsoft.com/office/officeart/2005/8/layout/hierarchy1"/>
    <dgm:cxn modelId="{21537EDB-4BDF-40D3-8090-4C29046772DF}" type="presParOf" srcId="{6686B59E-831F-4417-863C-26EBB8BED327}" destId="{34BF6A74-AB3C-4CF8-B00F-3129402B5A1D}" srcOrd="0" destOrd="0" presId="urn:microsoft.com/office/officeart/2005/8/layout/hierarchy1"/>
    <dgm:cxn modelId="{0EEBF3AA-59F0-4EDE-AE88-AD92E49DDB54}" type="presParOf" srcId="{6686B59E-831F-4417-863C-26EBB8BED327}" destId="{4560BB7B-EBFD-49FB-82F5-228EC29CC118}" srcOrd="1" destOrd="0" presId="urn:microsoft.com/office/officeart/2005/8/layout/hierarchy1"/>
    <dgm:cxn modelId="{C4A96EAF-6BC6-47A9-81A3-9A8B1A032E04}" type="presParOf" srcId="{4E5F10E9-C014-4898-BAC8-1723AD2F7E70}" destId="{E9A37FFB-DB55-4361-97D5-EE489BCBA9DC}" srcOrd="1" destOrd="0" presId="urn:microsoft.com/office/officeart/2005/8/layout/hierarchy1"/>
    <dgm:cxn modelId="{19AB79EB-78A5-4A0B-8B67-1221402DB54A}" type="presParOf" srcId="{E9A37FFB-DB55-4361-97D5-EE489BCBA9DC}" destId="{43EFE6F2-B06D-4508-827B-84EF958AA569}" srcOrd="0" destOrd="0" presId="urn:microsoft.com/office/officeart/2005/8/layout/hierarchy1"/>
    <dgm:cxn modelId="{428FE611-6C3C-4DDD-9FDC-01C0A304A661}" type="presParOf" srcId="{E9A37FFB-DB55-4361-97D5-EE489BCBA9DC}" destId="{FC349951-E777-4275-BFD5-FD7FDE4E9C74}" srcOrd="1" destOrd="0" presId="urn:microsoft.com/office/officeart/2005/8/layout/hierarchy1"/>
    <dgm:cxn modelId="{14BD3F7C-487E-4A61-9624-56ADEBD297E7}" type="presParOf" srcId="{FC349951-E777-4275-BFD5-FD7FDE4E9C74}" destId="{E9E418E4-A361-434C-888B-AF47B94D629B}" srcOrd="0" destOrd="0" presId="urn:microsoft.com/office/officeart/2005/8/layout/hierarchy1"/>
    <dgm:cxn modelId="{1A4F47BC-F74C-4B58-95FE-CABF548F8046}" type="presParOf" srcId="{E9E418E4-A361-434C-888B-AF47B94D629B}" destId="{B4B2D398-0C41-4772-919F-D65564E8070E}" srcOrd="0" destOrd="0" presId="urn:microsoft.com/office/officeart/2005/8/layout/hierarchy1"/>
    <dgm:cxn modelId="{76387401-95AD-4801-A170-684EC1518822}" type="presParOf" srcId="{E9E418E4-A361-434C-888B-AF47B94D629B}" destId="{C5924C14-3895-4E41-8C6A-4C186C0D0BDB}" srcOrd="1" destOrd="0" presId="urn:microsoft.com/office/officeart/2005/8/layout/hierarchy1"/>
    <dgm:cxn modelId="{4619EC21-0BC8-45FA-AC8D-5D508A8BEC32}" type="presParOf" srcId="{FC349951-E777-4275-BFD5-FD7FDE4E9C74}" destId="{9A82D6D1-5F02-4FBF-9782-51EB18EE0F22}" srcOrd="1" destOrd="0" presId="urn:microsoft.com/office/officeart/2005/8/layout/hierarchy1"/>
    <dgm:cxn modelId="{697B67FB-E438-4492-B536-95E02E52A1B7}" type="presParOf" srcId="{9A82D6D1-5F02-4FBF-9782-51EB18EE0F22}" destId="{7FBF2C97-3B7D-47E8-A12C-326EB0E0D9E5}" srcOrd="0" destOrd="0" presId="urn:microsoft.com/office/officeart/2005/8/layout/hierarchy1"/>
    <dgm:cxn modelId="{42F14AE6-BDA4-4FA8-92D9-D460EE383950}" type="presParOf" srcId="{9A82D6D1-5F02-4FBF-9782-51EB18EE0F22}" destId="{1077F417-DEF5-47A2-96BA-EBFDAC6C23A1}" srcOrd="1" destOrd="0" presId="urn:microsoft.com/office/officeart/2005/8/layout/hierarchy1"/>
    <dgm:cxn modelId="{0718335B-2EEA-4E32-B1D4-3ABA438B2AB6}" type="presParOf" srcId="{1077F417-DEF5-47A2-96BA-EBFDAC6C23A1}" destId="{E631A6ED-9007-4534-980A-B9AAA2219AB7}" srcOrd="0" destOrd="0" presId="urn:microsoft.com/office/officeart/2005/8/layout/hierarchy1"/>
    <dgm:cxn modelId="{C28F43B7-A8BD-469E-9BD9-1837E0CBDFF7}" type="presParOf" srcId="{E631A6ED-9007-4534-980A-B9AAA2219AB7}" destId="{51034781-9106-4D53-9922-990DA420FF4C}" srcOrd="0" destOrd="0" presId="urn:microsoft.com/office/officeart/2005/8/layout/hierarchy1"/>
    <dgm:cxn modelId="{727612F8-8114-4FD5-814F-A523154C64CB}" type="presParOf" srcId="{E631A6ED-9007-4534-980A-B9AAA2219AB7}" destId="{A2473301-877F-4D10-BDC3-711A0B72478F}" srcOrd="1" destOrd="0" presId="urn:microsoft.com/office/officeart/2005/8/layout/hierarchy1"/>
    <dgm:cxn modelId="{D41E5AE6-9DC0-4EB2-BD2A-95452E5F7A88}" type="presParOf" srcId="{1077F417-DEF5-47A2-96BA-EBFDAC6C23A1}" destId="{6A5936ED-F549-4811-81AC-A9E8BD73557F}" srcOrd="1" destOrd="0" presId="urn:microsoft.com/office/officeart/2005/8/layout/hierarchy1"/>
    <dgm:cxn modelId="{52D3C01D-C8AE-45CE-BFBE-F2F43E47A8C4}" type="presParOf" srcId="{9A82D6D1-5F02-4FBF-9782-51EB18EE0F22}" destId="{1A33A803-9F3E-48F8-82D6-F8D7907C725E}" srcOrd="2" destOrd="0" presId="urn:microsoft.com/office/officeart/2005/8/layout/hierarchy1"/>
    <dgm:cxn modelId="{6B90A0E6-4BA5-4B8A-8D6E-76D1EC6B2B31}" type="presParOf" srcId="{9A82D6D1-5F02-4FBF-9782-51EB18EE0F22}" destId="{160CB10E-2F20-45FE-B445-114A07E5928C}" srcOrd="3" destOrd="0" presId="urn:microsoft.com/office/officeart/2005/8/layout/hierarchy1"/>
    <dgm:cxn modelId="{7B5AE358-30FD-4F40-811D-3FF195215BC0}" type="presParOf" srcId="{160CB10E-2F20-45FE-B445-114A07E5928C}" destId="{178C3390-63D8-45C2-AFE1-46DE8D994425}" srcOrd="0" destOrd="0" presId="urn:microsoft.com/office/officeart/2005/8/layout/hierarchy1"/>
    <dgm:cxn modelId="{3BBE4954-69C8-436B-B935-02CC58270D13}" type="presParOf" srcId="{178C3390-63D8-45C2-AFE1-46DE8D994425}" destId="{F9BF6AAE-0E15-4E02-927F-F5C6AA482896}" srcOrd="0" destOrd="0" presId="urn:microsoft.com/office/officeart/2005/8/layout/hierarchy1"/>
    <dgm:cxn modelId="{4B783D24-BF4D-478E-8001-3F9AA0F7767D}" type="presParOf" srcId="{178C3390-63D8-45C2-AFE1-46DE8D994425}" destId="{51B80E4F-7176-4E96-85AB-8E749D294249}" srcOrd="1" destOrd="0" presId="urn:microsoft.com/office/officeart/2005/8/layout/hierarchy1"/>
    <dgm:cxn modelId="{D1937D6A-FF26-49F3-BF3C-B270F54C6832}" type="presParOf" srcId="{160CB10E-2F20-45FE-B445-114A07E5928C}" destId="{BD2FE5F9-DE10-485C-BBE0-1FFDB88548E1}" srcOrd="1" destOrd="0" presId="urn:microsoft.com/office/officeart/2005/8/layout/hierarchy1"/>
    <dgm:cxn modelId="{A3061C0A-30C2-4BF9-8EC5-E3CAB1F08B3B}" type="presParOf" srcId="{9A82D6D1-5F02-4FBF-9782-51EB18EE0F22}" destId="{8EB061F0-D4F4-409A-893F-DE701B72C396}" srcOrd="4" destOrd="0" presId="urn:microsoft.com/office/officeart/2005/8/layout/hierarchy1"/>
    <dgm:cxn modelId="{FA852263-9052-41CF-B7CE-E1980C655A7F}" type="presParOf" srcId="{9A82D6D1-5F02-4FBF-9782-51EB18EE0F22}" destId="{7CEF17C4-55D5-43CD-9C69-D3A838E2FF23}" srcOrd="5" destOrd="0" presId="urn:microsoft.com/office/officeart/2005/8/layout/hierarchy1"/>
    <dgm:cxn modelId="{E57CFC2E-5A8E-4169-A252-D06D5CF27C27}" type="presParOf" srcId="{7CEF17C4-55D5-43CD-9C69-D3A838E2FF23}" destId="{08342BCE-A4A8-4443-BF85-C8370AE6DA66}" srcOrd="0" destOrd="0" presId="urn:microsoft.com/office/officeart/2005/8/layout/hierarchy1"/>
    <dgm:cxn modelId="{49E47D7C-A9E1-426F-9D1D-5A8102411B7D}" type="presParOf" srcId="{08342BCE-A4A8-4443-BF85-C8370AE6DA66}" destId="{4E6C0595-68D6-4380-84BD-1154F1D7C492}" srcOrd="0" destOrd="0" presId="urn:microsoft.com/office/officeart/2005/8/layout/hierarchy1"/>
    <dgm:cxn modelId="{DF1CA16E-2128-4A8D-8986-AEDC61C4A129}" type="presParOf" srcId="{08342BCE-A4A8-4443-BF85-C8370AE6DA66}" destId="{07FDE9BB-7750-43BF-9AA5-7291C606EEAF}" srcOrd="1" destOrd="0" presId="urn:microsoft.com/office/officeart/2005/8/layout/hierarchy1"/>
    <dgm:cxn modelId="{3A143ADD-8832-4EEC-8F8A-864F75ADFAB9}" type="presParOf" srcId="{7CEF17C4-55D5-43CD-9C69-D3A838E2FF23}" destId="{00759C74-F7AB-47B2-AA48-CB5B21507624}" srcOrd="1" destOrd="0" presId="urn:microsoft.com/office/officeart/2005/8/layout/hierarchy1"/>
    <dgm:cxn modelId="{8DDBBFAF-85E6-4855-9E06-DD1C614D1D43}" type="presParOf" srcId="{00759C74-F7AB-47B2-AA48-CB5B21507624}" destId="{B8158603-5779-46EB-993B-98CEA9223370}" srcOrd="0" destOrd="0" presId="urn:microsoft.com/office/officeart/2005/8/layout/hierarchy1"/>
    <dgm:cxn modelId="{52D62264-E17A-47FA-B4A8-196B9CC19723}" type="presParOf" srcId="{00759C74-F7AB-47B2-AA48-CB5B21507624}" destId="{85B074EA-391F-4043-B428-5FC9E416DCB7}" srcOrd="1" destOrd="0" presId="urn:microsoft.com/office/officeart/2005/8/layout/hierarchy1"/>
    <dgm:cxn modelId="{B1CA2113-18C4-41FC-B65D-5D419B067B11}" type="presParOf" srcId="{85B074EA-391F-4043-B428-5FC9E416DCB7}" destId="{6A9A31DE-3048-44CA-B95C-0F0BC27F528D}" srcOrd="0" destOrd="0" presId="urn:microsoft.com/office/officeart/2005/8/layout/hierarchy1"/>
    <dgm:cxn modelId="{28144727-6B34-4AA6-AFF7-2748ED28C8B6}" type="presParOf" srcId="{6A9A31DE-3048-44CA-B95C-0F0BC27F528D}" destId="{AB85111F-0C5E-4989-84AF-57492DD0BEA3}" srcOrd="0" destOrd="0" presId="urn:microsoft.com/office/officeart/2005/8/layout/hierarchy1"/>
    <dgm:cxn modelId="{5A556130-1F88-46D8-BF0F-0F1A8BAD6543}" type="presParOf" srcId="{6A9A31DE-3048-44CA-B95C-0F0BC27F528D}" destId="{6A4041CC-07DE-409F-950A-B181F4A5BF80}" srcOrd="1" destOrd="0" presId="urn:microsoft.com/office/officeart/2005/8/layout/hierarchy1"/>
    <dgm:cxn modelId="{3C141FE0-C049-40AE-961F-5F81EE923407}" type="presParOf" srcId="{85B074EA-391F-4043-B428-5FC9E416DCB7}" destId="{7393140B-CA87-46DB-BCA4-0A511C5D2343}" srcOrd="1" destOrd="0" presId="urn:microsoft.com/office/officeart/2005/8/layout/hierarchy1"/>
    <dgm:cxn modelId="{978BBE6D-4A3F-4254-92A9-C53352F590C0}" type="presParOf" srcId="{00759C74-F7AB-47B2-AA48-CB5B21507624}" destId="{A76903A6-2538-4398-9C7C-CC3CF4CE4ED6}" srcOrd="2" destOrd="0" presId="urn:microsoft.com/office/officeart/2005/8/layout/hierarchy1"/>
    <dgm:cxn modelId="{EF57191A-1130-45C0-BA98-ED103EE472A8}" type="presParOf" srcId="{00759C74-F7AB-47B2-AA48-CB5B21507624}" destId="{149BB985-DE8B-4CB4-98AC-B72DD4462892}" srcOrd="3" destOrd="0" presId="urn:microsoft.com/office/officeart/2005/8/layout/hierarchy1"/>
    <dgm:cxn modelId="{2EBCCB93-3763-4342-949F-FFF81F218AE4}" type="presParOf" srcId="{149BB985-DE8B-4CB4-98AC-B72DD4462892}" destId="{30460673-D6CD-4519-894C-F7D8BE3408F7}" srcOrd="0" destOrd="0" presId="urn:microsoft.com/office/officeart/2005/8/layout/hierarchy1"/>
    <dgm:cxn modelId="{AF23B85C-E231-4188-AD63-B4B177BBEFF8}" type="presParOf" srcId="{30460673-D6CD-4519-894C-F7D8BE3408F7}" destId="{18A64515-B645-4065-AFEB-AD1A113867DC}" srcOrd="0" destOrd="0" presId="urn:microsoft.com/office/officeart/2005/8/layout/hierarchy1"/>
    <dgm:cxn modelId="{445CB1C5-A94B-4C81-AD6C-3AAC34F20A65}" type="presParOf" srcId="{30460673-D6CD-4519-894C-F7D8BE3408F7}" destId="{40733522-E380-4F3F-BD3B-31346BC519D9}" srcOrd="1" destOrd="0" presId="urn:microsoft.com/office/officeart/2005/8/layout/hierarchy1"/>
    <dgm:cxn modelId="{A6BD74CB-69E0-4FB3-8F40-A4616B5EC7A3}" type="presParOf" srcId="{149BB985-DE8B-4CB4-98AC-B72DD4462892}" destId="{441797FE-3617-47DD-84FB-B9791F9D2321}" srcOrd="1" destOrd="0" presId="urn:microsoft.com/office/officeart/2005/8/layout/hierarchy1"/>
    <dgm:cxn modelId="{FC8C7D19-7A97-4016-8AA0-29ADA23EB98B}" type="presParOf" srcId="{F2BB572E-E08F-4686-85E6-CEE420934723}" destId="{5082C5C2-F3E9-459D-AC1E-B77CBFD3D845}" srcOrd="2" destOrd="0" presId="urn:microsoft.com/office/officeart/2005/8/layout/hierarchy1"/>
    <dgm:cxn modelId="{65FF1FC1-09D5-46B3-8505-FDF7EF74580F}" type="presParOf" srcId="{F2BB572E-E08F-4686-85E6-CEE420934723}" destId="{4534B1D0-2FFF-4993-9D6E-658114099C97}" srcOrd="3" destOrd="0" presId="urn:microsoft.com/office/officeart/2005/8/layout/hierarchy1"/>
    <dgm:cxn modelId="{BBCF0A43-123F-42C2-8CC3-AC738DED942C}" type="presParOf" srcId="{4534B1D0-2FFF-4993-9D6E-658114099C97}" destId="{BC4E0DBF-5220-486A-B435-A9885FCE7FAA}" srcOrd="0" destOrd="0" presId="urn:microsoft.com/office/officeart/2005/8/layout/hierarchy1"/>
    <dgm:cxn modelId="{F1B7BAB2-5B64-4AE0-9DC5-9449DCE8092E}" type="presParOf" srcId="{BC4E0DBF-5220-486A-B435-A9885FCE7FAA}" destId="{28BDC13B-4E6E-4C46-B974-179C937DC1AB}" srcOrd="0" destOrd="0" presId="urn:microsoft.com/office/officeart/2005/8/layout/hierarchy1"/>
    <dgm:cxn modelId="{9CF0540B-8B15-4FC5-9044-E8E8B25AC69F}" type="presParOf" srcId="{BC4E0DBF-5220-486A-B435-A9885FCE7FAA}" destId="{512ACDBA-896D-4900-B14E-EC9DD3AB1268}" srcOrd="1" destOrd="0" presId="urn:microsoft.com/office/officeart/2005/8/layout/hierarchy1"/>
    <dgm:cxn modelId="{97CE911F-E43F-4814-91C4-014F1ADBF81B}" type="presParOf" srcId="{4534B1D0-2FFF-4993-9D6E-658114099C97}" destId="{ADEA6269-7CC9-4E89-ABDC-EA7DFCD0F956}" srcOrd="1" destOrd="0" presId="urn:microsoft.com/office/officeart/2005/8/layout/hierarchy1"/>
    <dgm:cxn modelId="{247C45FC-8E8B-40F6-A8D2-B6E963CC151F}" type="presParOf" srcId="{ADEA6269-7CC9-4E89-ABDC-EA7DFCD0F956}" destId="{800176CE-FD21-47F1-AD17-6BC3FA97D4AB}" srcOrd="0" destOrd="0" presId="urn:microsoft.com/office/officeart/2005/8/layout/hierarchy1"/>
    <dgm:cxn modelId="{05F9A9FC-2A32-480E-BD4A-2D8AEFCC943C}" type="presParOf" srcId="{ADEA6269-7CC9-4E89-ABDC-EA7DFCD0F956}" destId="{7B2B8870-2E48-49D9-BECD-27E39CC6DC9C}" srcOrd="1" destOrd="0" presId="urn:microsoft.com/office/officeart/2005/8/layout/hierarchy1"/>
    <dgm:cxn modelId="{BC356BAC-98A5-4F23-B56D-27C2DEBD215E}" type="presParOf" srcId="{7B2B8870-2E48-49D9-BECD-27E39CC6DC9C}" destId="{3536FE5A-382C-4895-9609-F18A71FA34C8}" srcOrd="0" destOrd="0" presId="urn:microsoft.com/office/officeart/2005/8/layout/hierarchy1"/>
    <dgm:cxn modelId="{D17EF8C2-4DBE-4D85-94D8-23AC13D52EA6}" type="presParOf" srcId="{3536FE5A-382C-4895-9609-F18A71FA34C8}" destId="{E3335B1A-D302-4C77-A9E1-ED67595D8563}" srcOrd="0" destOrd="0" presId="urn:microsoft.com/office/officeart/2005/8/layout/hierarchy1"/>
    <dgm:cxn modelId="{208F7353-B01A-40FF-B01F-6640D206B9BB}" type="presParOf" srcId="{3536FE5A-382C-4895-9609-F18A71FA34C8}" destId="{64DF1E6E-8917-47C0-8D8F-61C55F755322}" srcOrd="1" destOrd="0" presId="urn:microsoft.com/office/officeart/2005/8/layout/hierarchy1"/>
    <dgm:cxn modelId="{02A07C10-96C2-47B2-BE6D-53039145BC74}" type="presParOf" srcId="{7B2B8870-2E48-49D9-BECD-27E39CC6DC9C}" destId="{E5D0DA7A-DA80-4665-B4C0-26C48FBFA30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CDD597-E23C-4559-B53A-F99F0D81BE40}" type="doc">
      <dgm:prSet loTypeId="urn:microsoft.com/office/officeart/2005/8/layout/chevron2" loCatId="process" qsTypeId="urn:microsoft.com/office/officeart/2005/8/quickstyle/3d2" qsCatId="3D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902F2231-2FD7-47BF-8F3C-592423605387}">
      <dgm:prSet phldrT="[Текст]"/>
      <dgm:spPr/>
      <dgm:t>
        <a:bodyPr/>
        <a:lstStyle/>
        <a:p>
          <a:pPr algn="just"/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7429616-25D4-40B4-BB9C-2240B67D22D5}" type="par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017023E-BE22-4264-BD23-0E9C914C1533}" type="sib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3E6675B-C2EC-465E-BE88-7BFECDCE4355}">
      <dgm:prSet phldrT="[Текст]"/>
      <dgm:spPr/>
      <dgm:t>
        <a:bodyPr/>
        <a:lstStyle/>
        <a:p>
          <a:pPr algn="just"/>
          <a:r>
            <a:rPr lang="ru-RU" b="0" dirty="0" smtClean="0">
              <a:latin typeface="Times New Roman" pitchFamily="18" charset="0"/>
              <a:cs typeface="Times New Roman" pitchFamily="18" charset="0"/>
            </a:rPr>
            <a:t>Обеспечение прозрачности и открытости бюджета и бюджетного процесса для населения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D9F999F-F0F4-4499-81D3-5F5BCA6B20CC}" type="par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77A5323-95C6-41BA-9273-1DF09A929718}" type="sib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DAA84FE-B6E3-4205-BC02-FA774D4D1267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CE55851-57DB-4B46-AB07-78B0AD83207F}" type="par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C6D56F5-1EC9-4159-9662-17EF5B9967B8}" type="sib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18A7CB4-A752-4445-88AD-2AC265534A1D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7EE4873-6274-46DF-A100-FC3360D43757}" type="par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BEB5F70-D0CE-4487-9B9A-D5AB0BB1406F}" type="sib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6FF4110-615C-45A7-82A7-B60DCA9EC8B3}">
      <dgm:prSet/>
      <dgm:spPr/>
      <dgm:t>
        <a:bodyPr/>
        <a:lstStyle/>
        <a:p>
          <a:r>
            <a:rPr lang="ru-RU" b="0" dirty="0" smtClean="0">
              <a:latin typeface="Times New Roman" pitchFamily="18" charset="0"/>
              <a:cs typeface="Times New Roman" pitchFamily="18" charset="0"/>
            </a:rPr>
            <a:t>Расширение сферы применения информационных технологий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F385F47-C8F6-4C99-8CCA-A667CC396179}" type="par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3FCFE54-3F88-4581-8360-F2066E5BD76C}" type="sib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FC56A53-3947-4A27-B37E-03F3E7D343A7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Мобилизация доходов бюджета при одновременной поддержке отдельных категорий налогоплательщиков, улучшение качества администрирования доходов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5F858D4-9CDB-4882-AAFD-CFD4492EAAF0}" type="par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F2B68E4-2FD4-4A36-B93F-8C9CC8E9C732}" type="sib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E8D24CC-2D23-4D4E-ABBC-AF15C9743DBC}">
      <dgm:prSet/>
      <dgm:spPr/>
      <dgm:t>
        <a:bodyPr/>
        <a:lstStyle/>
        <a:p>
          <a:endParaRPr lang="ru-RU" dirty="0"/>
        </a:p>
      </dgm:t>
    </dgm:pt>
    <dgm:pt modelId="{91B6473A-E3C7-4F82-BC84-D5DB8D51165B}" type="parTrans" cxnId="{7FD6EBE3-12FA-49C5-A0F6-47E039FFA961}">
      <dgm:prSet/>
      <dgm:spPr/>
      <dgm:t>
        <a:bodyPr/>
        <a:lstStyle/>
        <a:p>
          <a:endParaRPr lang="ru-RU"/>
        </a:p>
      </dgm:t>
    </dgm:pt>
    <dgm:pt modelId="{B8868A1F-958D-4EDA-B2BD-C70DB56C99EF}" type="sibTrans" cxnId="{7FD6EBE3-12FA-49C5-A0F6-47E039FFA961}">
      <dgm:prSet/>
      <dgm:spPr/>
      <dgm:t>
        <a:bodyPr/>
        <a:lstStyle/>
        <a:p>
          <a:endParaRPr lang="ru-RU"/>
        </a:p>
      </dgm:t>
    </dgm:pt>
    <dgm:pt modelId="{F3900C61-6D15-48E8-A7C2-8F19FEC952FB}">
      <dgm:prSet/>
      <dgm:spPr/>
      <dgm:t>
        <a:bodyPr/>
        <a:lstStyle/>
        <a:p>
          <a:endParaRPr lang="ru-RU" dirty="0"/>
        </a:p>
      </dgm:t>
    </dgm:pt>
    <dgm:pt modelId="{DCD3C569-1893-4804-8F78-9DAF9C096684}" type="parTrans" cxnId="{E2F4C688-881A-4741-ABCB-D25AA8ACADD6}">
      <dgm:prSet/>
      <dgm:spPr/>
      <dgm:t>
        <a:bodyPr/>
        <a:lstStyle/>
        <a:p>
          <a:endParaRPr lang="ru-RU"/>
        </a:p>
      </dgm:t>
    </dgm:pt>
    <dgm:pt modelId="{B889B962-DF23-40A0-AFC1-A57DD555C20E}" type="sibTrans" cxnId="{E2F4C688-881A-4741-ABCB-D25AA8ACADD6}">
      <dgm:prSet/>
      <dgm:spPr/>
      <dgm:t>
        <a:bodyPr/>
        <a:lstStyle/>
        <a:p>
          <a:endParaRPr lang="ru-RU"/>
        </a:p>
      </dgm:t>
    </dgm:pt>
    <dgm:pt modelId="{71888E2C-26F1-402E-AEAF-D8DBAFDD796D}">
      <dgm:prSet/>
      <dgm:spPr/>
      <dgm:t>
        <a:bodyPr/>
        <a:lstStyle/>
        <a:p>
          <a:r>
            <a:rPr lang="ru-RU" b="0" dirty="0" smtClean="0">
              <a:latin typeface="Times New Roman" pitchFamily="18" charset="0"/>
              <a:cs typeface="Times New Roman" pitchFamily="18" charset="0"/>
            </a:rPr>
            <a:t>Совершенствование программно-целевых методов управления с учетом оценки их эффективности</a:t>
          </a:r>
          <a:endParaRPr lang="ru-RU" dirty="0"/>
        </a:p>
      </dgm:t>
    </dgm:pt>
    <dgm:pt modelId="{A97E64B2-5D71-4B77-8F03-0A6513A401EB}" type="parTrans" cxnId="{A72A751D-CBF3-44E7-A252-0B17B7384418}">
      <dgm:prSet/>
      <dgm:spPr/>
      <dgm:t>
        <a:bodyPr/>
        <a:lstStyle/>
        <a:p>
          <a:endParaRPr lang="ru-RU"/>
        </a:p>
      </dgm:t>
    </dgm:pt>
    <dgm:pt modelId="{6681047F-1E0B-474F-8FEF-B705185E7766}" type="sibTrans" cxnId="{A72A751D-CBF3-44E7-A252-0B17B7384418}">
      <dgm:prSet/>
      <dgm:spPr/>
      <dgm:t>
        <a:bodyPr/>
        <a:lstStyle/>
        <a:p>
          <a:endParaRPr lang="ru-RU"/>
        </a:p>
      </dgm:t>
    </dgm:pt>
    <dgm:pt modelId="{68F4EBDB-DEF0-40A0-A56B-1CD5B262386F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бюджетных расходов, соблюдение принципа экономности и результативности</a:t>
          </a:r>
          <a:endParaRPr lang="ru-RU" dirty="0"/>
        </a:p>
      </dgm:t>
    </dgm:pt>
    <dgm:pt modelId="{3BF3A7E7-5B67-4C09-9D6A-1E0918E4C2F6}" type="parTrans" cxnId="{7EE63579-A390-4CA3-BBEA-9B4F3287DD79}">
      <dgm:prSet/>
      <dgm:spPr/>
      <dgm:t>
        <a:bodyPr/>
        <a:lstStyle/>
        <a:p>
          <a:endParaRPr lang="ru-RU"/>
        </a:p>
      </dgm:t>
    </dgm:pt>
    <dgm:pt modelId="{D695BF80-E526-41B1-970B-2E3D42EEA027}" type="sibTrans" cxnId="{7EE63579-A390-4CA3-BBEA-9B4F3287DD79}">
      <dgm:prSet/>
      <dgm:spPr/>
      <dgm:t>
        <a:bodyPr/>
        <a:lstStyle/>
        <a:p>
          <a:endParaRPr lang="ru-RU"/>
        </a:p>
      </dgm:t>
    </dgm:pt>
    <dgm:pt modelId="{AA0FBA09-39C1-4BE6-9A8B-885114EA25FB}">
      <dgm:prSet/>
      <dgm:spPr/>
      <dgm:t>
        <a:bodyPr/>
        <a:lstStyle/>
        <a:p>
          <a:endParaRPr lang="ru-RU" dirty="0"/>
        </a:p>
      </dgm:t>
    </dgm:pt>
    <dgm:pt modelId="{4ACC9E83-BCBF-43C3-9485-37BAE6579DF0}" type="parTrans" cxnId="{D53B338C-1808-485F-A095-54D70D7A5DF6}">
      <dgm:prSet/>
      <dgm:spPr/>
      <dgm:t>
        <a:bodyPr/>
        <a:lstStyle/>
        <a:p>
          <a:endParaRPr lang="ru-RU"/>
        </a:p>
      </dgm:t>
    </dgm:pt>
    <dgm:pt modelId="{BF345F59-2A12-4D68-B3A2-9FAE47734117}" type="sibTrans" cxnId="{D53B338C-1808-485F-A095-54D70D7A5DF6}">
      <dgm:prSet/>
      <dgm:spPr/>
      <dgm:t>
        <a:bodyPr/>
        <a:lstStyle/>
        <a:p>
          <a:endParaRPr lang="ru-RU"/>
        </a:p>
      </dgm:t>
    </dgm:pt>
    <dgm:pt modelId="{3AFB0A72-A741-4218-BF47-B14369CAD78D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Реализация национальных проектов на территории ЗАТО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Северск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73EA156-1F9C-4A02-AD97-8BD7E38B7777}" type="parTrans" cxnId="{A6B68044-6D64-463D-AF79-D562C971D1BB}">
      <dgm:prSet/>
      <dgm:spPr/>
      <dgm:t>
        <a:bodyPr/>
        <a:lstStyle/>
        <a:p>
          <a:endParaRPr lang="ru-RU"/>
        </a:p>
      </dgm:t>
    </dgm:pt>
    <dgm:pt modelId="{E565B754-9441-4910-A711-2EFAE16C1E4B}" type="sibTrans" cxnId="{A6B68044-6D64-463D-AF79-D562C971D1BB}">
      <dgm:prSet/>
      <dgm:spPr/>
      <dgm:t>
        <a:bodyPr/>
        <a:lstStyle/>
        <a:p>
          <a:endParaRPr lang="ru-RU"/>
        </a:p>
      </dgm:t>
    </dgm:pt>
    <dgm:pt modelId="{2FF120AB-B76E-4D36-936F-8A2AA4B05E89}" type="pres">
      <dgm:prSet presAssocID="{BCCDD597-E23C-4559-B53A-F99F0D81BE4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B7870A-506E-4B60-839B-AB0033AC8A9B}" type="pres">
      <dgm:prSet presAssocID="{AA0FBA09-39C1-4BE6-9A8B-885114EA25FB}" presName="composite" presStyleCnt="0"/>
      <dgm:spPr/>
    </dgm:pt>
    <dgm:pt modelId="{4374C2BD-CF89-42E1-B990-973049FD7299}" type="pres">
      <dgm:prSet presAssocID="{AA0FBA09-39C1-4BE6-9A8B-885114EA25FB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0EDF0A-7FCF-4F94-A626-289E04329A25}" type="pres">
      <dgm:prSet presAssocID="{AA0FBA09-39C1-4BE6-9A8B-885114EA25FB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FC6B63-ECFD-444A-B8CA-9E6CB7D3B995}" type="pres">
      <dgm:prSet presAssocID="{BF345F59-2A12-4D68-B3A2-9FAE47734117}" presName="sp" presStyleCnt="0"/>
      <dgm:spPr/>
    </dgm:pt>
    <dgm:pt modelId="{952B2257-FE38-4644-A5CD-B5C78093F421}" type="pres">
      <dgm:prSet presAssocID="{F3900C61-6D15-48E8-A7C2-8F19FEC952FB}" presName="composite" presStyleCnt="0"/>
      <dgm:spPr/>
      <dgm:t>
        <a:bodyPr/>
        <a:lstStyle/>
        <a:p>
          <a:endParaRPr lang="ru-RU"/>
        </a:p>
      </dgm:t>
    </dgm:pt>
    <dgm:pt modelId="{734328F6-3F33-4E19-86D4-8E31B472D63C}" type="pres">
      <dgm:prSet presAssocID="{F3900C61-6D15-48E8-A7C2-8F19FEC952FB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6E7494-29EA-45D8-8D38-D5FEA4933F2C}" type="pres">
      <dgm:prSet presAssocID="{F3900C61-6D15-48E8-A7C2-8F19FEC952FB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820DD0-B543-4666-85ED-4C9B8B7BF292}" type="pres">
      <dgm:prSet presAssocID="{B889B962-DF23-40A0-AFC1-A57DD555C20E}" presName="sp" presStyleCnt="0"/>
      <dgm:spPr/>
      <dgm:t>
        <a:bodyPr/>
        <a:lstStyle/>
        <a:p>
          <a:endParaRPr lang="ru-RU"/>
        </a:p>
      </dgm:t>
    </dgm:pt>
    <dgm:pt modelId="{8926D646-C521-4C23-9C92-D3156C52C3AD}" type="pres">
      <dgm:prSet presAssocID="{3E8D24CC-2D23-4D4E-ABBC-AF15C9743DBC}" presName="composite" presStyleCnt="0"/>
      <dgm:spPr/>
      <dgm:t>
        <a:bodyPr/>
        <a:lstStyle/>
        <a:p>
          <a:endParaRPr lang="ru-RU"/>
        </a:p>
      </dgm:t>
    </dgm:pt>
    <dgm:pt modelId="{63E658C5-5BAF-468D-9790-E7345A01F0CE}" type="pres">
      <dgm:prSet presAssocID="{3E8D24CC-2D23-4D4E-ABBC-AF15C9743DBC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03C9DB-DC48-4A13-8568-7C3FCC6ED40F}" type="pres">
      <dgm:prSet presAssocID="{3E8D24CC-2D23-4D4E-ABBC-AF15C9743DBC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81E995-84FD-482D-8E5A-D797AD17F66D}" type="pres">
      <dgm:prSet presAssocID="{B8868A1F-958D-4EDA-B2BD-C70DB56C99EF}" presName="sp" presStyleCnt="0"/>
      <dgm:spPr/>
      <dgm:t>
        <a:bodyPr/>
        <a:lstStyle/>
        <a:p>
          <a:endParaRPr lang="ru-RU"/>
        </a:p>
      </dgm:t>
    </dgm:pt>
    <dgm:pt modelId="{E63DE3B4-8A55-470C-9396-7126A80BD2D4}" type="pres">
      <dgm:prSet presAssocID="{902F2231-2FD7-47BF-8F3C-592423605387}" presName="composite" presStyleCnt="0"/>
      <dgm:spPr/>
      <dgm:t>
        <a:bodyPr/>
        <a:lstStyle/>
        <a:p>
          <a:endParaRPr lang="ru-RU"/>
        </a:p>
      </dgm:t>
    </dgm:pt>
    <dgm:pt modelId="{D48C05DF-A781-4524-9B24-FE9E6E3B78C5}" type="pres">
      <dgm:prSet presAssocID="{902F2231-2FD7-47BF-8F3C-592423605387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B4FEBD-D92A-42E3-BCD8-57D6E5ED813D}" type="pres">
      <dgm:prSet presAssocID="{902F2231-2FD7-47BF-8F3C-592423605387}" presName="descendantText" presStyleLbl="alignAcc1" presStyleIdx="3" presStyleCnt="6" custLinFactNeighborX="472" custLinFactNeighborY="23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7A2C6B-3F79-4E25-93A1-289DF7B5C4AA}" type="pres">
      <dgm:prSet presAssocID="{3017023E-BE22-4264-BD23-0E9C914C1533}" presName="sp" presStyleCnt="0"/>
      <dgm:spPr/>
      <dgm:t>
        <a:bodyPr/>
        <a:lstStyle/>
        <a:p>
          <a:endParaRPr lang="ru-RU"/>
        </a:p>
      </dgm:t>
    </dgm:pt>
    <dgm:pt modelId="{9E98751C-5FB9-4703-BBE2-1AED0F1118C7}" type="pres">
      <dgm:prSet presAssocID="{ADAA84FE-B6E3-4205-BC02-FA774D4D1267}" presName="composite" presStyleCnt="0"/>
      <dgm:spPr/>
      <dgm:t>
        <a:bodyPr/>
        <a:lstStyle/>
        <a:p>
          <a:endParaRPr lang="ru-RU"/>
        </a:p>
      </dgm:t>
    </dgm:pt>
    <dgm:pt modelId="{43FEAE83-A169-460C-B3C7-A9F2C28D1951}" type="pres">
      <dgm:prSet presAssocID="{ADAA84FE-B6E3-4205-BC02-FA774D4D1267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EFA6CB-7C0D-4521-8935-EDCF0FA8D597}" type="pres">
      <dgm:prSet presAssocID="{ADAA84FE-B6E3-4205-BC02-FA774D4D1267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772283-BEB0-4CAC-9925-A88E9BA83587}" type="pres">
      <dgm:prSet presAssocID="{9C6D56F5-1EC9-4159-9662-17EF5B9967B8}" presName="sp" presStyleCnt="0"/>
      <dgm:spPr/>
      <dgm:t>
        <a:bodyPr/>
        <a:lstStyle/>
        <a:p>
          <a:endParaRPr lang="ru-RU"/>
        </a:p>
      </dgm:t>
    </dgm:pt>
    <dgm:pt modelId="{E3DA1BA0-0618-4EE0-87C5-7D153DD3CDCF}" type="pres">
      <dgm:prSet presAssocID="{218A7CB4-A752-4445-88AD-2AC265534A1D}" presName="composite" presStyleCnt="0"/>
      <dgm:spPr/>
      <dgm:t>
        <a:bodyPr/>
        <a:lstStyle/>
        <a:p>
          <a:endParaRPr lang="ru-RU"/>
        </a:p>
      </dgm:t>
    </dgm:pt>
    <dgm:pt modelId="{690D61F5-6015-4DB6-8B0D-2EEC445B95D5}" type="pres">
      <dgm:prSet presAssocID="{218A7CB4-A752-4445-88AD-2AC265534A1D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528C4E-0884-45BB-A76B-113EB3F3D63A}" type="pres">
      <dgm:prSet presAssocID="{218A7CB4-A752-4445-88AD-2AC265534A1D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6B3DBE-7927-48C8-8D3D-8BE1AB9DDB64}" srcId="{BCCDD597-E23C-4559-B53A-F99F0D81BE40}" destId="{902F2231-2FD7-47BF-8F3C-592423605387}" srcOrd="3" destOrd="0" parTransId="{27429616-25D4-40B4-BB9C-2240B67D22D5}" sibTransId="{3017023E-BE22-4264-BD23-0E9C914C1533}"/>
    <dgm:cxn modelId="{67127983-6D29-4EEA-8A12-834B352B6143}" type="presOf" srcId="{68F4EBDB-DEF0-40A0-A56B-1CD5B262386F}" destId="{5803C9DB-DC48-4A13-8568-7C3FCC6ED40F}" srcOrd="0" destOrd="0" presId="urn:microsoft.com/office/officeart/2005/8/layout/chevron2"/>
    <dgm:cxn modelId="{08301E17-FF17-447A-980F-E1D2CF2B14AA}" srcId="{ADAA84FE-B6E3-4205-BC02-FA774D4D1267}" destId="{96FF4110-615C-45A7-82A7-B60DCA9EC8B3}" srcOrd="0" destOrd="0" parTransId="{EF385F47-C8F6-4C99-8CCA-A667CC396179}" sibTransId="{53FCFE54-3F88-4581-8360-F2066E5BD76C}"/>
    <dgm:cxn modelId="{2B9A7AB5-476C-43F7-8112-3678375F38AA}" type="presOf" srcId="{43E6675B-C2EC-465E-BE88-7BFECDCE4355}" destId="{4EB4FEBD-D92A-42E3-BCD8-57D6E5ED813D}" srcOrd="0" destOrd="0" presId="urn:microsoft.com/office/officeart/2005/8/layout/chevron2"/>
    <dgm:cxn modelId="{0B7A06EB-E8FD-4E17-8AF7-92F38947B792}" type="presOf" srcId="{96FF4110-615C-45A7-82A7-B60DCA9EC8B3}" destId="{83EFA6CB-7C0D-4521-8935-EDCF0FA8D597}" srcOrd="0" destOrd="0" presId="urn:microsoft.com/office/officeart/2005/8/layout/chevron2"/>
    <dgm:cxn modelId="{3C3D2979-EC48-4A94-9AA5-4B4AF69FCFB4}" type="presOf" srcId="{BCCDD597-E23C-4559-B53A-F99F0D81BE40}" destId="{2FF120AB-B76E-4D36-936F-8A2AA4B05E89}" srcOrd="0" destOrd="0" presId="urn:microsoft.com/office/officeart/2005/8/layout/chevron2"/>
    <dgm:cxn modelId="{F986ADA2-DB70-4960-A681-5D420B4BE573}" type="presOf" srcId="{3AFB0A72-A741-4218-BF47-B14369CAD78D}" destId="{FE0EDF0A-7FCF-4F94-A626-289E04329A25}" srcOrd="0" destOrd="0" presId="urn:microsoft.com/office/officeart/2005/8/layout/chevron2"/>
    <dgm:cxn modelId="{67F4E168-9614-4B01-B684-0F0BF5E43EF8}" srcId="{BCCDD597-E23C-4559-B53A-F99F0D81BE40}" destId="{ADAA84FE-B6E3-4205-BC02-FA774D4D1267}" srcOrd="4" destOrd="0" parTransId="{DCE55851-57DB-4B46-AB07-78B0AD83207F}" sibTransId="{9C6D56F5-1EC9-4159-9662-17EF5B9967B8}"/>
    <dgm:cxn modelId="{258C6116-F24B-421F-9123-D9FEFD41CD79}" srcId="{BCCDD597-E23C-4559-B53A-F99F0D81BE40}" destId="{218A7CB4-A752-4445-88AD-2AC265534A1D}" srcOrd="5" destOrd="0" parTransId="{E7EE4873-6274-46DF-A100-FC3360D43757}" sibTransId="{DBEB5F70-D0CE-4487-9B9A-D5AB0BB1406F}"/>
    <dgm:cxn modelId="{7FD6EBE3-12FA-49C5-A0F6-47E039FFA961}" srcId="{BCCDD597-E23C-4559-B53A-F99F0D81BE40}" destId="{3E8D24CC-2D23-4D4E-ABBC-AF15C9743DBC}" srcOrd="2" destOrd="0" parTransId="{91B6473A-E3C7-4F82-BC84-D5DB8D51165B}" sibTransId="{B8868A1F-958D-4EDA-B2BD-C70DB56C99EF}"/>
    <dgm:cxn modelId="{D53B338C-1808-485F-A095-54D70D7A5DF6}" srcId="{BCCDD597-E23C-4559-B53A-F99F0D81BE40}" destId="{AA0FBA09-39C1-4BE6-9A8B-885114EA25FB}" srcOrd="0" destOrd="0" parTransId="{4ACC9E83-BCBF-43C3-9485-37BAE6579DF0}" sibTransId="{BF345F59-2A12-4D68-B3A2-9FAE47734117}"/>
    <dgm:cxn modelId="{EFA57A13-5408-4BAC-BCC0-CBD89764FA25}" type="presOf" srcId="{902F2231-2FD7-47BF-8F3C-592423605387}" destId="{D48C05DF-A781-4524-9B24-FE9E6E3B78C5}" srcOrd="0" destOrd="0" presId="urn:microsoft.com/office/officeart/2005/8/layout/chevron2"/>
    <dgm:cxn modelId="{7EE63579-A390-4CA3-BBEA-9B4F3287DD79}" srcId="{3E8D24CC-2D23-4D4E-ABBC-AF15C9743DBC}" destId="{68F4EBDB-DEF0-40A0-A56B-1CD5B262386F}" srcOrd="0" destOrd="0" parTransId="{3BF3A7E7-5B67-4C09-9D6A-1E0918E4C2F6}" sibTransId="{D695BF80-E526-41B1-970B-2E3D42EEA027}"/>
    <dgm:cxn modelId="{A72A751D-CBF3-44E7-A252-0B17B7384418}" srcId="{F3900C61-6D15-48E8-A7C2-8F19FEC952FB}" destId="{71888E2C-26F1-402E-AEAF-D8DBAFDD796D}" srcOrd="0" destOrd="0" parTransId="{A97E64B2-5D71-4B77-8F03-0A6513A401EB}" sibTransId="{6681047F-1E0B-474F-8FEF-B705185E7766}"/>
    <dgm:cxn modelId="{841A8E27-F952-45D7-A2A7-95321A03F861}" type="presOf" srcId="{218A7CB4-A752-4445-88AD-2AC265534A1D}" destId="{690D61F5-6015-4DB6-8B0D-2EEC445B95D5}" srcOrd="0" destOrd="0" presId="urn:microsoft.com/office/officeart/2005/8/layout/chevron2"/>
    <dgm:cxn modelId="{3F36F51C-FB29-47B7-AC0D-4DAF5910CD99}" type="presOf" srcId="{ADAA84FE-B6E3-4205-BC02-FA774D4D1267}" destId="{43FEAE83-A169-460C-B3C7-A9F2C28D1951}" srcOrd="0" destOrd="0" presId="urn:microsoft.com/office/officeart/2005/8/layout/chevron2"/>
    <dgm:cxn modelId="{C83F8A8B-59C8-490E-BBD6-37A761F197BE}" type="presOf" srcId="{71888E2C-26F1-402E-AEAF-D8DBAFDD796D}" destId="{276E7494-29EA-45D8-8D38-D5FEA4933F2C}" srcOrd="0" destOrd="0" presId="urn:microsoft.com/office/officeart/2005/8/layout/chevron2"/>
    <dgm:cxn modelId="{58DF6054-17E0-4F43-AB00-685E58A431BE}" srcId="{218A7CB4-A752-4445-88AD-2AC265534A1D}" destId="{FFC56A53-3947-4A27-B37E-03F3E7D343A7}" srcOrd="0" destOrd="0" parTransId="{35F858D4-9CDB-4882-AAFD-CFD4492EAAF0}" sibTransId="{3F2B68E4-2FD4-4A36-B93F-8C9CC8E9C732}"/>
    <dgm:cxn modelId="{2CD57968-4B1B-4D21-AEA0-55DABF23E1FB}" type="presOf" srcId="{3E8D24CC-2D23-4D4E-ABBC-AF15C9743DBC}" destId="{63E658C5-5BAF-468D-9790-E7345A01F0CE}" srcOrd="0" destOrd="0" presId="urn:microsoft.com/office/officeart/2005/8/layout/chevron2"/>
    <dgm:cxn modelId="{78EFB352-F2F9-4F0F-B6D9-E0A6FC50441E}" type="presOf" srcId="{F3900C61-6D15-48E8-A7C2-8F19FEC952FB}" destId="{734328F6-3F33-4E19-86D4-8E31B472D63C}" srcOrd="0" destOrd="0" presId="urn:microsoft.com/office/officeart/2005/8/layout/chevron2"/>
    <dgm:cxn modelId="{E2F4C688-881A-4741-ABCB-D25AA8ACADD6}" srcId="{BCCDD597-E23C-4559-B53A-F99F0D81BE40}" destId="{F3900C61-6D15-48E8-A7C2-8F19FEC952FB}" srcOrd="1" destOrd="0" parTransId="{DCD3C569-1893-4804-8F78-9DAF9C096684}" sibTransId="{B889B962-DF23-40A0-AFC1-A57DD555C20E}"/>
    <dgm:cxn modelId="{3D00D897-AB01-4117-A79F-43405494643E}" type="presOf" srcId="{AA0FBA09-39C1-4BE6-9A8B-885114EA25FB}" destId="{4374C2BD-CF89-42E1-B990-973049FD7299}" srcOrd="0" destOrd="0" presId="urn:microsoft.com/office/officeart/2005/8/layout/chevron2"/>
    <dgm:cxn modelId="{A6B68044-6D64-463D-AF79-D562C971D1BB}" srcId="{AA0FBA09-39C1-4BE6-9A8B-885114EA25FB}" destId="{3AFB0A72-A741-4218-BF47-B14369CAD78D}" srcOrd="0" destOrd="0" parTransId="{873EA156-1F9C-4A02-AD97-8BD7E38B7777}" sibTransId="{E565B754-9441-4910-A711-2EFAE16C1E4B}"/>
    <dgm:cxn modelId="{A7CCE7CB-5729-4786-A39A-28ACBA43110A}" type="presOf" srcId="{FFC56A53-3947-4A27-B37E-03F3E7D343A7}" destId="{CE528C4E-0884-45BB-A76B-113EB3F3D63A}" srcOrd="0" destOrd="0" presId="urn:microsoft.com/office/officeart/2005/8/layout/chevron2"/>
    <dgm:cxn modelId="{E0EBAEFD-DD2C-441D-AB4F-A2D465203A46}" srcId="{902F2231-2FD7-47BF-8F3C-592423605387}" destId="{43E6675B-C2EC-465E-BE88-7BFECDCE4355}" srcOrd="0" destOrd="0" parTransId="{AD9F999F-F0F4-4499-81D3-5F5BCA6B20CC}" sibTransId="{B77A5323-95C6-41BA-9273-1DF09A929718}"/>
    <dgm:cxn modelId="{B1EF0748-C30A-4B15-B5BD-47E3F0BD5B4D}" type="presParOf" srcId="{2FF120AB-B76E-4D36-936F-8A2AA4B05E89}" destId="{DFB7870A-506E-4B60-839B-AB0033AC8A9B}" srcOrd="0" destOrd="0" presId="urn:microsoft.com/office/officeart/2005/8/layout/chevron2"/>
    <dgm:cxn modelId="{F3C7EDFF-1407-4B3F-9458-E39E497B3B99}" type="presParOf" srcId="{DFB7870A-506E-4B60-839B-AB0033AC8A9B}" destId="{4374C2BD-CF89-42E1-B990-973049FD7299}" srcOrd="0" destOrd="0" presId="urn:microsoft.com/office/officeart/2005/8/layout/chevron2"/>
    <dgm:cxn modelId="{92144C85-A5EA-4123-8131-5F3D6EA81AF3}" type="presParOf" srcId="{DFB7870A-506E-4B60-839B-AB0033AC8A9B}" destId="{FE0EDF0A-7FCF-4F94-A626-289E04329A25}" srcOrd="1" destOrd="0" presId="urn:microsoft.com/office/officeart/2005/8/layout/chevron2"/>
    <dgm:cxn modelId="{1BD29E62-9922-4DB2-8C1F-A9A607178C56}" type="presParOf" srcId="{2FF120AB-B76E-4D36-936F-8A2AA4B05E89}" destId="{B3FC6B63-ECFD-444A-B8CA-9E6CB7D3B995}" srcOrd="1" destOrd="0" presId="urn:microsoft.com/office/officeart/2005/8/layout/chevron2"/>
    <dgm:cxn modelId="{DBEE8B53-238C-4BD1-A0BF-562E1EC8DAD9}" type="presParOf" srcId="{2FF120AB-B76E-4D36-936F-8A2AA4B05E89}" destId="{952B2257-FE38-4644-A5CD-B5C78093F421}" srcOrd="2" destOrd="0" presId="urn:microsoft.com/office/officeart/2005/8/layout/chevron2"/>
    <dgm:cxn modelId="{6C17BDBA-18C0-42AC-B819-D0FAB85AD2CC}" type="presParOf" srcId="{952B2257-FE38-4644-A5CD-B5C78093F421}" destId="{734328F6-3F33-4E19-86D4-8E31B472D63C}" srcOrd="0" destOrd="0" presId="urn:microsoft.com/office/officeart/2005/8/layout/chevron2"/>
    <dgm:cxn modelId="{7950A3F7-0652-4ABB-B483-781E307FDF4A}" type="presParOf" srcId="{952B2257-FE38-4644-A5CD-B5C78093F421}" destId="{276E7494-29EA-45D8-8D38-D5FEA4933F2C}" srcOrd="1" destOrd="0" presId="urn:microsoft.com/office/officeart/2005/8/layout/chevron2"/>
    <dgm:cxn modelId="{5870282F-6276-43DE-A8F9-C3DEFA7D8741}" type="presParOf" srcId="{2FF120AB-B76E-4D36-936F-8A2AA4B05E89}" destId="{D5820DD0-B543-4666-85ED-4C9B8B7BF292}" srcOrd="3" destOrd="0" presId="urn:microsoft.com/office/officeart/2005/8/layout/chevron2"/>
    <dgm:cxn modelId="{FDAB1F9C-1FA1-4B6A-8906-52A4C24953A9}" type="presParOf" srcId="{2FF120AB-B76E-4D36-936F-8A2AA4B05E89}" destId="{8926D646-C521-4C23-9C92-D3156C52C3AD}" srcOrd="4" destOrd="0" presId="urn:microsoft.com/office/officeart/2005/8/layout/chevron2"/>
    <dgm:cxn modelId="{C9B50048-EC8C-49E4-8F13-54093BB18C5B}" type="presParOf" srcId="{8926D646-C521-4C23-9C92-D3156C52C3AD}" destId="{63E658C5-5BAF-468D-9790-E7345A01F0CE}" srcOrd="0" destOrd="0" presId="urn:microsoft.com/office/officeart/2005/8/layout/chevron2"/>
    <dgm:cxn modelId="{3FB9302B-15C4-4C0C-AC63-786FC5B2AF44}" type="presParOf" srcId="{8926D646-C521-4C23-9C92-D3156C52C3AD}" destId="{5803C9DB-DC48-4A13-8568-7C3FCC6ED40F}" srcOrd="1" destOrd="0" presId="urn:microsoft.com/office/officeart/2005/8/layout/chevron2"/>
    <dgm:cxn modelId="{B7D47A10-5707-47FF-93CE-85F01B58AA0D}" type="presParOf" srcId="{2FF120AB-B76E-4D36-936F-8A2AA4B05E89}" destId="{3A81E995-84FD-482D-8E5A-D797AD17F66D}" srcOrd="5" destOrd="0" presId="urn:microsoft.com/office/officeart/2005/8/layout/chevron2"/>
    <dgm:cxn modelId="{AED4CF30-3D3E-463E-919F-FA18AEBB6F66}" type="presParOf" srcId="{2FF120AB-B76E-4D36-936F-8A2AA4B05E89}" destId="{E63DE3B4-8A55-470C-9396-7126A80BD2D4}" srcOrd="6" destOrd="0" presId="urn:microsoft.com/office/officeart/2005/8/layout/chevron2"/>
    <dgm:cxn modelId="{76F4206F-2AD2-4643-A4D7-CD06F742C549}" type="presParOf" srcId="{E63DE3B4-8A55-470C-9396-7126A80BD2D4}" destId="{D48C05DF-A781-4524-9B24-FE9E6E3B78C5}" srcOrd="0" destOrd="0" presId="urn:microsoft.com/office/officeart/2005/8/layout/chevron2"/>
    <dgm:cxn modelId="{821F2A5B-DE44-44F4-96FF-C534011C7056}" type="presParOf" srcId="{E63DE3B4-8A55-470C-9396-7126A80BD2D4}" destId="{4EB4FEBD-D92A-42E3-BCD8-57D6E5ED813D}" srcOrd="1" destOrd="0" presId="urn:microsoft.com/office/officeart/2005/8/layout/chevron2"/>
    <dgm:cxn modelId="{963EA463-079F-4223-8331-4EEE8C47F704}" type="presParOf" srcId="{2FF120AB-B76E-4D36-936F-8A2AA4B05E89}" destId="{207A2C6B-3F79-4E25-93A1-289DF7B5C4AA}" srcOrd="7" destOrd="0" presId="urn:microsoft.com/office/officeart/2005/8/layout/chevron2"/>
    <dgm:cxn modelId="{369A3713-8C78-43F1-AE39-8125C49FC1AC}" type="presParOf" srcId="{2FF120AB-B76E-4D36-936F-8A2AA4B05E89}" destId="{9E98751C-5FB9-4703-BBE2-1AED0F1118C7}" srcOrd="8" destOrd="0" presId="urn:microsoft.com/office/officeart/2005/8/layout/chevron2"/>
    <dgm:cxn modelId="{AF19D084-2901-40C2-A7DA-8CB622C3F9F1}" type="presParOf" srcId="{9E98751C-5FB9-4703-BBE2-1AED0F1118C7}" destId="{43FEAE83-A169-460C-B3C7-A9F2C28D1951}" srcOrd="0" destOrd="0" presId="urn:microsoft.com/office/officeart/2005/8/layout/chevron2"/>
    <dgm:cxn modelId="{C89B90D7-BDDC-4410-9EFB-4A9617E225C0}" type="presParOf" srcId="{9E98751C-5FB9-4703-BBE2-1AED0F1118C7}" destId="{83EFA6CB-7C0D-4521-8935-EDCF0FA8D597}" srcOrd="1" destOrd="0" presId="urn:microsoft.com/office/officeart/2005/8/layout/chevron2"/>
    <dgm:cxn modelId="{80774998-273B-4F45-AD71-1FE8407D947D}" type="presParOf" srcId="{2FF120AB-B76E-4D36-936F-8A2AA4B05E89}" destId="{44772283-BEB0-4CAC-9925-A88E9BA83587}" srcOrd="9" destOrd="0" presId="urn:microsoft.com/office/officeart/2005/8/layout/chevron2"/>
    <dgm:cxn modelId="{FB9A30CB-4B19-41F8-943E-FF949682B938}" type="presParOf" srcId="{2FF120AB-B76E-4D36-936F-8A2AA4B05E89}" destId="{E3DA1BA0-0618-4EE0-87C5-7D153DD3CDCF}" srcOrd="10" destOrd="0" presId="urn:microsoft.com/office/officeart/2005/8/layout/chevron2"/>
    <dgm:cxn modelId="{1D7BF605-1FBD-4386-A237-6B74D692E0A0}" type="presParOf" srcId="{E3DA1BA0-0618-4EE0-87C5-7D153DD3CDCF}" destId="{690D61F5-6015-4DB6-8B0D-2EEC445B95D5}" srcOrd="0" destOrd="0" presId="urn:microsoft.com/office/officeart/2005/8/layout/chevron2"/>
    <dgm:cxn modelId="{1E1A6E82-36AC-414C-A493-071CF2098116}" type="presParOf" srcId="{E3DA1BA0-0618-4EE0-87C5-7D153DD3CDCF}" destId="{CE528C4E-0884-45BB-A76B-113EB3F3D63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2919E2-9041-4FCC-8C6C-B8BDFEF64288}" type="doc">
      <dgm:prSet loTypeId="urn:microsoft.com/office/officeart/2005/8/layout/list1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FB4CB56-A754-4C40-B64D-43050DBC36A9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3 732,2 млн.руб.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4305EB52-3E41-4191-8815-34B58A43718A}" type="parTrans" cxnId="{9DCA4C4A-26F5-45B7-A09A-F1481ECED3BE}">
      <dgm:prSet/>
      <dgm:spPr/>
      <dgm:t>
        <a:bodyPr/>
        <a:lstStyle/>
        <a:p>
          <a:endParaRPr lang="ru-RU"/>
        </a:p>
      </dgm:t>
    </dgm:pt>
    <dgm:pt modelId="{CC51DEB7-1CE6-497E-8824-AFF0CD956BF0}" type="sibTrans" cxnId="{9DCA4C4A-26F5-45B7-A09A-F1481ECED3BE}">
      <dgm:prSet/>
      <dgm:spPr/>
      <dgm:t>
        <a:bodyPr/>
        <a:lstStyle/>
        <a:p>
          <a:endParaRPr lang="ru-RU"/>
        </a:p>
      </dgm:t>
    </dgm:pt>
    <dgm:pt modelId="{41C5364A-0B2C-4E06-865A-F229BE14B76A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3 465,8 млн.руб.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DD808C2D-012A-40B2-A491-C6B4DC2F579D}" type="parTrans" cxnId="{69C894B0-71F1-455B-8D1B-94D063E3E452}">
      <dgm:prSet/>
      <dgm:spPr/>
      <dgm:t>
        <a:bodyPr/>
        <a:lstStyle/>
        <a:p>
          <a:endParaRPr lang="ru-RU"/>
        </a:p>
      </dgm:t>
    </dgm:pt>
    <dgm:pt modelId="{8B67DAF2-FE5F-415B-900A-5DC86A6FC10F}" type="sibTrans" cxnId="{69C894B0-71F1-455B-8D1B-94D063E3E452}">
      <dgm:prSet/>
      <dgm:spPr/>
      <dgm:t>
        <a:bodyPr/>
        <a:lstStyle/>
        <a:p>
          <a:endParaRPr lang="ru-RU"/>
        </a:p>
      </dgm:t>
    </dgm:pt>
    <dgm:pt modelId="{406B9B4D-4C62-4018-89FB-351E4143C94C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3 523,2 млн.руб.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A79B3A2E-0D2D-45F9-81A4-1BCB5968F39C}" type="parTrans" cxnId="{2FB265E2-4933-4F13-BBCF-0BA5A3DF5536}">
      <dgm:prSet/>
      <dgm:spPr/>
      <dgm:t>
        <a:bodyPr/>
        <a:lstStyle/>
        <a:p>
          <a:endParaRPr lang="ru-RU"/>
        </a:p>
      </dgm:t>
    </dgm:pt>
    <dgm:pt modelId="{3924689A-A4E4-44DA-8B88-1C4F60F21B13}" type="sibTrans" cxnId="{2FB265E2-4933-4F13-BBCF-0BA5A3DF5536}">
      <dgm:prSet/>
      <dgm:spPr/>
      <dgm:t>
        <a:bodyPr/>
        <a:lstStyle/>
        <a:p>
          <a:endParaRPr lang="ru-RU"/>
        </a:p>
      </dgm:t>
    </dgm:pt>
    <dgm:pt modelId="{EA9E1F06-D91C-4272-AF8B-FCCF6B68913C}" type="pres">
      <dgm:prSet presAssocID="{902919E2-9041-4FCC-8C6C-B8BDFEF6428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E4065B-D659-4871-A6F4-471C4275F7CC}" type="pres">
      <dgm:prSet presAssocID="{8FB4CB56-A754-4C40-B64D-43050DBC36A9}" presName="parentLin" presStyleCnt="0"/>
      <dgm:spPr/>
      <dgm:t>
        <a:bodyPr/>
        <a:lstStyle/>
        <a:p>
          <a:endParaRPr lang="ru-RU"/>
        </a:p>
      </dgm:t>
    </dgm:pt>
    <dgm:pt modelId="{AB759667-5516-44F4-8BD7-4FFF337F730D}" type="pres">
      <dgm:prSet presAssocID="{8FB4CB56-A754-4C40-B64D-43050DBC36A9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C193C0D-F5CD-42DE-AC7E-942833DE32E2}" type="pres">
      <dgm:prSet presAssocID="{8FB4CB56-A754-4C40-B64D-43050DBC36A9}" presName="parentText" presStyleLbl="node1" presStyleIdx="0" presStyleCnt="3" custScaleX="120045" custLinFactNeighborX="-6205" custLinFactNeighborY="1026">
        <dgm:presLayoutVars>
          <dgm:chMax val="0"/>
          <dgm:bulletEnabled val="1"/>
        </dgm:presLayoutVars>
      </dgm:prSet>
      <dgm:spPr>
        <a:xfrm>
          <a:off x="162018" y="44055"/>
          <a:ext cx="2268252" cy="708480"/>
        </a:xfrm>
      </dgm:spPr>
      <dgm:t>
        <a:bodyPr/>
        <a:lstStyle/>
        <a:p>
          <a:endParaRPr lang="ru-RU"/>
        </a:p>
      </dgm:t>
    </dgm:pt>
    <dgm:pt modelId="{D240D1CB-A9EE-4A3A-A13B-5936EF719F22}" type="pres">
      <dgm:prSet presAssocID="{8FB4CB56-A754-4C40-B64D-43050DBC36A9}" presName="negativeSpace" presStyleCnt="0"/>
      <dgm:spPr/>
      <dgm:t>
        <a:bodyPr/>
        <a:lstStyle/>
        <a:p>
          <a:endParaRPr lang="ru-RU"/>
        </a:p>
      </dgm:t>
    </dgm:pt>
    <dgm:pt modelId="{6D1CF107-FD9C-4742-8901-A44AD9852208}" type="pres">
      <dgm:prSet presAssocID="{8FB4CB56-A754-4C40-B64D-43050DBC36A9}" presName="childText" presStyleLbl="conFgAcc1" presStyleIdx="0" presStyleCnt="3">
        <dgm:presLayoutVars>
          <dgm:bulletEnabled val="1"/>
        </dgm:presLayoutVars>
      </dgm:prSet>
      <dgm:spPr>
        <a:xfrm>
          <a:off x="0" y="39829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  <dgm:pt modelId="{0F0F8F7E-7A36-470D-A12C-04BA6B6CDEE3}" type="pres">
      <dgm:prSet presAssocID="{CC51DEB7-1CE6-497E-8824-AFF0CD956BF0}" presName="spaceBetweenRectangles" presStyleCnt="0"/>
      <dgm:spPr/>
      <dgm:t>
        <a:bodyPr/>
        <a:lstStyle/>
        <a:p>
          <a:endParaRPr lang="ru-RU"/>
        </a:p>
      </dgm:t>
    </dgm:pt>
    <dgm:pt modelId="{CC59C14C-F0C0-47DB-ACA6-7A4669DED851}" type="pres">
      <dgm:prSet presAssocID="{41C5364A-0B2C-4E06-865A-F229BE14B76A}" presName="parentLin" presStyleCnt="0"/>
      <dgm:spPr/>
      <dgm:t>
        <a:bodyPr/>
        <a:lstStyle/>
        <a:p>
          <a:endParaRPr lang="ru-RU"/>
        </a:p>
      </dgm:t>
    </dgm:pt>
    <dgm:pt modelId="{40797F41-9D4A-473E-9F4F-2A87162DB7E7}" type="pres">
      <dgm:prSet presAssocID="{41C5364A-0B2C-4E06-865A-F229BE14B76A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A18C8A9-09C8-46E0-81FA-1559FA222514}" type="pres">
      <dgm:prSet presAssocID="{41C5364A-0B2C-4E06-865A-F229BE14B76A}" presName="parentText" presStyleLbl="node1" presStyleIdx="1" presStyleCnt="3" custScaleX="120045">
        <dgm:presLayoutVars>
          <dgm:chMax val="0"/>
          <dgm:bulletEnabled val="1"/>
        </dgm:presLayoutVars>
      </dgm:prSet>
      <dgm:spPr>
        <a:xfrm>
          <a:off x="162018" y="1132695"/>
          <a:ext cx="2268252" cy="708480"/>
        </a:xfrm>
      </dgm:spPr>
      <dgm:t>
        <a:bodyPr/>
        <a:lstStyle/>
        <a:p>
          <a:endParaRPr lang="ru-RU"/>
        </a:p>
      </dgm:t>
    </dgm:pt>
    <dgm:pt modelId="{F7DB9BFB-88CC-4C2E-8A5F-13E3D4E4A935}" type="pres">
      <dgm:prSet presAssocID="{41C5364A-0B2C-4E06-865A-F229BE14B76A}" presName="negativeSpace" presStyleCnt="0"/>
      <dgm:spPr/>
      <dgm:t>
        <a:bodyPr/>
        <a:lstStyle/>
        <a:p>
          <a:endParaRPr lang="ru-RU"/>
        </a:p>
      </dgm:t>
    </dgm:pt>
    <dgm:pt modelId="{F95CD0F3-7A97-4CAA-9520-7DFEBCE05186}" type="pres">
      <dgm:prSet presAssocID="{41C5364A-0B2C-4E06-865A-F229BE14B76A}" presName="childText" presStyleLbl="conFgAcc1" presStyleIdx="1" presStyleCnt="3">
        <dgm:presLayoutVars>
          <dgm:bulletEnabled val="1"/>
        </dgm:presLayoutVars>
      </dgm:prSet>
      <dgm:spPr>
        <a:xfrm>
          <a:off x="0" y="148693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  <dgm:pt modelId="{CD27A095-A32D-4C1E-A0B8-9AC14F6AAEF0}" type="pres">
      <dgm:prSet presAssocID="{8B67DAF2-FE5F-415B-900A-5DC86A6FC10F}" presName="spaceBetweenRectangles" presStyleCnt="0"/>
      <dgm:spPr/>
      <dgm:t>
        <a:bodyPr/>
        <a:lstStyle/>
        <a:p>
          <a:endParaRPr lang="ru-RU"/>
        </a:p>
      </dgm:t>
    </dgm:pt>
    <dgm:pt modelId="{E4BB7837-FE5D-4021-A00C-3781EF576AAB}" type="pres">
      <dgm:prSet presAssocID="{406B9B4D-4C62-4018-89FB-351E4143C94C}" presName="parentLin" presStyleCnt="0"/>
      <dgm:spPr/>
      <dgm:t>
        <a:bodyPr/>
        <a:lstStyle/>
        <a:p>
          <a:endParaRPr lang="ru-RU"/>
        </a:p>
      </dgm:t>
    </dgm:pt>
    <dgm:pt modelId="{46FE5ACD-631D-457E-9309-25D2AC91A394}" type="pres">
      <dgm:prSet presAssocID="{406B9B4D-4C62-4018-89FB-351E4143C94C}" presName="parentLeftMargin" presStyleLbl="node1" presStyleIdx="1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6F322D92-D950-4549-8EA5-21B04415940A}" type="pres">
      <dgm:prSet presAssocID="{406B9B4D-4C62-4018-89FB-351E4143C94C}" presName="parentText" presStyleLbl="node1" presStyleIdx="2" presStyleCnt="3" custScaleX="120045">
        <dgm:presLayoutVars>
          <dgm:chMax val="0"/>
          <dgm:bulletEnabled val="1"/>
        </dgm:presLayoutVars>
      </dgm:prSet>
      <dgm:spPr>
        <a:xfrm>
          <a:off x="162018" y="2221335"/>
          <a:ext cx="2268252" cy="708480"/>
        </a:xfrm>
      </dgm:spPr>
      <dgm:t>
        <a:bodyPr/>
        <a:lstStyle/>
        <a:p>
          <a:endParaRPr lang="ru-RU"/>
        </a:p>
      </dgm:t>
    </dgm:pt>
    <dgm:pt modelId="{A5257644-9CE2-421E-B364-F487AE5A7C83}" type="pres">
      <dgm:prSet presAssocID="{406B9B4D-4C62-4018-89FB-351E4143C94C}" presName="negativeSpace" presStyleCnt="0"/>
      <dgm:spPr/>
      <dgm:t>
        <a:bodyPr/>
        <a:lstStyle/>
        <a:p>
          <a:endParaRPr lang="ru-RU"/>
        </a:p>
      </dgm:t>
    </dgm:pt>
    <dgm:pt modelId="{C6731FCE-44AE-43A1-ACD3-E488929DB3A8}" type="pres">
      <dgm:prSet presAssocID="{406B9B4D-4C62-4018-89FB-351E4143C94C}" presName="childText" presStyleLbl="conFgAcc1" presStyleIdx="2" presStyleCnt="3" custLinFactNeighborX="2222">
        <dgm:presLayoutVars>
          <dgm:bulletEnabled val="1"/>
        </dgm:presLayoutVars>
      </dgm:prSet>
      <dgm:spPr>
        <a:xfrm>
          <a:off x="0" y="257557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</dgm:ptLst>
  <dgm:cxnLst>
    <dgm:cxn modelId="{1EB806D1-18CA-433E-855F-D17EC304510A}" type="presOf" srcId="{406B9B4D-4C62-4018-89FB-351E4143C94C}" destId="{46FE5ACD-631D-457E-9309-25D2AC91A394}" srcOrd="0" destOrd="0" presId="urn:microsoft.com/office/officeart/2005/8/layout/list1"/>
    <dgm:cxn modelId="{4127979C-1D09-43F2-9A19-E572866B0A91}" type="presOf" srcId="{902919E2-9041-4FCC-8C6C-B8BDFEF64288}" destId="{EA9E1F06-D91C-4272-AF8B-FCCF6B68913C}" srcOrd="0" destOrd="0" presId="urn:microsoft.com/office/officeart/2005/8/layout/list1"/>
    <dgm:cxn modelId="{1F9514B0-2428-4EFA-8C20-8DBC493FA0DB}" type="presOf" srcId="{8FB4CB56-A754-4C40-B64D-43050DBC36A9}" destId="{AB759667-5516-44F4-8BD7-4FFF337F730D}" srcOrd="0" destOrd="0" presId="urn:microsoft.com/office/officeart/2005/8/layout/list1"/>
    <dgm:cxn modelId="{69C894B0-71F1-455B-8D1B-94D063E3E452}" srcId="{902919E2-9041-4FCC-8C6C-B8BDFEF64288}" destId="{41C5364A-0B2C-4E06-865A-F229BE14B76A}" srcOrd="1" destOrd="0" parTransId="{DD808C2D-012A-40B2-A491-C6B4DC2F579D}" sibTransId="{8B67DAF2-FE5F-415B-900A-5DC86A6FC10F}"/>
    <dgm:cxn modelId="{E65090E7-2FBC-46E5-AA00-98EFD2C3C917}" type="presOf" srcId="{406B9B4D-4C62-4018-89FB-351E4143C94C}" destId="{6F322D92-D950-4549-8EA5-21B04415940A}" srcOrd="1" destOrd="0" presId="urn:microsoft.com/office/officeart/2005/8/layout/list1"/>
    <dgm:cxn modelId="{2FB265E2-4933-4F13-BBCF-0BA5A3DF5536}" srcId="{902919E2-9041-4FCC-8C6C-B8BDFEF64288}" destId="{406B9B4D-4C62-4018-89FB-351E4143C94C}" srcOrd="2" destOrd="0" parTransId="{A79B3A2E-0D2D-45F9-81A4-1BCB5968F39C}" sibTransId="{3924689A-A4E4-44DA-8B88-1C4F60F21B13}"/>
    <dgm:cxn modelId="{6186277B-5079-4993-ACF0-14B9B1788D08}" type="presOf" srcId="{41C5364A-0B2C-4E06-865A-F229BE14B76A}" destId="{40797F41-9D4A-473E-9F4F-2A87162DB7E7}" srcOrd="0" destOrd="0" presId="urn:microsoft.com/office/officeart/2005/8/layout/list1"/>
    <dgm:cxn modelId="{3D6D68CC-A339-43CD-BB9E-AD06179C9F64}" type="presOf" srcId="{41C5364A-0B2C-4E06-865A-F229BE14B76A}" destId="{5A18C8A9-09C8-46E0-81FA-1559FA222514}" srcOrd="1" destOrd="0" presId="urn:microsoft.com/office/officeart/2005/8/layout/list1"/>
    <dgm:cxn modelId="{9DCA4C4A-26F5-45B7-A09A-F1481ECED3BE}" srcId="{902919E2-9041-4FCC-8C6C-B8BDFEF64288}" destId="{8FB4CB56-A754-4C40-B64D-43050DBC36A9}" srcOrd="0" destOrd="0" parTransId="{4305EB52-3E41-4191-8815-34B58A43718A}" sibTransId="{CC51DEB7-1CE6-497E-8824-AFF0CD956BF0}"/>
    <dgm:cxn modelId="{C1987E15-20C3-4ECD-8CEC-B189B881E687}" type="presOf" srcId="{8FB4CB56-A754-4C40-B64D-43050DBC36A9}" destId="{5C193C0D-F5CD-42DE-AC7E-942833DE32E2}" srcOrd="1" destOrd="0" presId="urn:microsoft.com/office/officeart/2005/8/layout/list1"/>
    <dgm:cxn modelId="{6BF9A5B2-098A-47C2-A7D1-AFF8AE879F0E}" type="presParOf" srcId="{EA9E1F06-D91C-4272-AF8B-FCCF6B68913C}" destId="{F4E4065B-D659-4871-A6F4-471C4275F7CC}" srcOrd="0" destOrd="0" presId="urn:microsoft.com/office/officeart/2005/8/layout/list1"/>
    <dgm:cxn modelId="{A666E489-97A0-42AF-9DAA-978B48F2C411}" type="presParOf" srcId="{F4E4065B-D659-4871-A6F4-471C4275F7CC}" destId="{AB759667-5516-44F4-8BD7-4FFF337F730D}" srcOrd="0" destOrd="0" presId="urn:microsoft.com/office/officeart/2005/8/layout/list1"/>
    <dgm:cxn modelId="{85950B60-AEBA-4296-8AE7-8C44521B16E9}" type="presParOf" srcId="{F4E4065B-D659-4871-A6F4-471C4275F7CC}" destId="{5C193C0D-F5CD-42DE-AC7E-942833DE32E2}" srcOrd="1" destOrd="0" presId="urn:microsoft.com/office/officeart/2005/8/layout/list1"/>
    <dgm:cxn modelId="{AF4883DB-917C-43FA-851E-D503C4460EC2}" type="presParOf" srcId="{EA9E1F06-D91C-4272-AF8B-FCCF6B68913C}" destId="{D240D1CB-A9EE-4A3A-A13B-5936EF719F22}" srcOrd="1" destOrd="0" presId="urn:microsoft.com/office/officeart/2005/8/layout/list1"/>
    <dgm:cxn modelId="{A77C45D0-B10D-43FB-B245-A248813B7CCF}" type="presParOf" srcId="{EA9E1F06-D91C-4272-AF8B-FCCF6B68913C}" destId="{6D1CF107-FD9C-4742-8901-A44AD9852208}" srcOrd="2" destOrd="0" presId="urn:microsoft.com/office/officeart/2005/8/layout/list1"/>
    <dgm:cxn modelId="{AE3C8B7E-D63B-46DF-8853-EF1888385C3F}" type="presParOf" srcId="{EA9E1F06-D91C-4272-AF8B-FCCF6B68913C}" destId="{0F0F8F7E-7A36-470D-A12C-04BA6B6CDEE3}" srcOrd="3" destOrd="0" presId="urn:microsoft.com/office/officeart/2005/8/layout/list1"/>
    <dgm:cxn modelId="{BC34ED04-D576-469B-A3D5-D67E775C2F2D}" type="presParOf" srcId="{EA9E1F06-D91C-4272-AF8B-FCCF6B68913C}" destId="{CC59C14C-F0C0-47DB-ACA6-7A4669DED851}" srcOrd="4" destOrd="0" presId="urn:microsoft.com/office/officeart/2005/8/layout/list1"/>
    <dgm:cxn modelId="{7D1AA9FD-B0DE-4F21-B80C-F58DEE4797AF}" type="presParOf" srcId="{CC59C14C-F0C0-47DB-ACA6-7A4669DED851}" destId="{40797F41-9D4A-473E-9F4F-2A87162DB7E7}" srcOrd="0" destOrd="0" presId="urn:microsoft.com/office/officeart/2005/8/layout/list1"/>
    <dgm:cxn modelId="{97BBF4CA-C7E4-4D62-9134-276F50F43639}" type="presParOf" srcId="{CC59C14C-F0C0-47DB-ACA6-7A4669DED851}" destId="{5A18C8A9-09C8-46E0-81FA-1559FA222514}" srcOrd="1" destOrd="0" presId="urn:microsoft.com/office/officeart/2005/8/layout/list1"/>
    <dgm:cxn modelId="{A4A92230-F289-4BCB-9F3A-755C1F9D0398}" type="presParOf" srcId="{EA9E1F06-D91C-4272-AF8B-FCCF6B68913C}" destId="{F7DB9BFB-88CC-4C2E-8A5F-13E3D4E4A935}" srcOrd="5" destOrd="0" presId="urn:microsoft.com/office/officeart/2005/8/layout/list1"/>
    <dgm:cxn modelId="{EDC8DE31-1CB1-4594-B00C-6488DE741DA7}" type="presParOf" srcId="{EA9E1F06-D91C-4272-AF8B-FCCF6B68913C}" destId="{F95CD0F3-7A97-4CAA-9520-7DFEBCE05186}" srcOrd="6" destOrd="0" presId="urn:microsoft.com/office/officeart/2005/8/layout/list1"/>
    <dgm:cxn modelId="{BFD9F1E0-A8BB-4F63-AA5A-CD369C928C4B}" type="presParOf" srcId="{EA9E1F06-D91C-4272-AF8B-FCCF6B68913C}" destId="{CD27A095-A32D-4C1E-A0B8-9AC14F6AAEF0}" srcOrd="7" destOrd="0" presId="urn:microsoft.com/office/officeart/2005/8/layout/list1"/>
    <dgm:cxn modelId="{75F5E0B0-CD2F-4FF0-AB1A-EDFED6955F1E}" type="presParOf" srcId="{EA9E1F06-D91C-4272-AF8B-FCCF6B68913C}" destId="{E4BB7837-FE5D-4021-A00C-3781EF576AAB}" srcOrd="8" destOrd="0" presId="urn:microsoft.com/office/officeart/2005/8/layout/list1"/>
    <dgm:cxn modelId="{7724C304-8027-4736-9E24-5402A7A5A687}" type="presParOf" srcId="{E4BB7837-FE5D-4021-A00C-3781EF576AAB}" destId="{46FE5ACD-631D-457E-9309-25D2AC91A394}" srcOrd="0" destOrd="0" presId="urn:microsoft.com/office/officeart/2005/8/layout/list1"/>
    <dgm:cxn modelId="{1527212A-712D-4583-AADF-A8A84207175F}" type="presParOf" srcId="{E4BB7837-FE5D-4021-A00C-3781EF576AAB}" destId="{6F322D92-D950-4549-8EA5-21B04415940A}" srcOrd="1" destOrd="0" presId="urn:microsoft.com/office/officeart/2005/8/layout/list1"/>
    <dgm:cxn modelId="{13F933A8-7D95-4F79-9524-A7B84376FC64}" type="presParOf" srcId="{EA9E1F06-D91C-4272-AF8B-FCCF6B68913C}" destId="{A5257644-9CE2-421E-B364-F487AE5A7C83}" srcOrd="9" destOrd="0" presId="urn:microsoft.com/office/officeart/2005/8/layout/list1"/>
    <dgm:cxn modelId="{B60A5044-E8C8-44E7-B922-F8319A118278}" type="presParOf" srcId="{EA9E1F06-D91C-4272-AF8B-FCCF6B68913C}" destId="{C6731FCE-44AE-43A1-ACD3-E488929DB3A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02919E2-9041-4FCC-8C6C-B8BDFEF64288}" type="doc">
      <dgm:prSet loTypeId="urn:microsoft.com/office/officeart/2005/8/layout/list1" loCatId="list" qsTypeId="urn:microsoft.com/office/officeart/2005/8/quickstyle/3d2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8FB4CB56-A754-4C40-B64D-43050DBC36A9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tx2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3 772,7 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млн.руб.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4305EB52-3E41-4191-8815-34B58A43718A}" type="parTrans" cxnId="{9DCA4C4A-26F5-45B7-A09A-F1481ECED3BE}">
      <dgm:prSet/>
      <dgm:spPr/>
      <dgm:t>
        <a:bodyPr/>
        <a:lstStyle/>
        <a:p>
          <a:endParaRPr lang="ru-RU"/>
        </a:p>
      </dgm:t>
    </dgm:pt>
    <dgm:pt modelId="{CC51DEB7-1CE6-497E-8824-AFF0CD956BF0}" type="sibTrans" cxnId="{9DCA4C4A-26F5-45B7-A09A-F1481ECED3BE}">
      <dgm:prSet/>
      <dgm:spPr/>
      <dgm:t>
        <a:bodyPr/>
        <a:lstStyle/>
        <a:p>
          <a:endParaRPr lang="ru-RU"/>
        </a:p>
      </dgm:t>
    </dgm:pt>
    <dgm:pt modelId="{41C5364A-0B2C-4E06-865A-F229BE14B76A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/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3 465,8 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млн.руб.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DD808C2D-012A-40B2-A491-C6B4DC2F579D}" type="parTrans" cxnId="{69C894B0-71F1-455B-8D1B-94D063E3E452}">
      <dgm:prSet/>
      <dgm:spPr/>
      <dgm:t>
        <a:bodyPr/>
        <a:lstStyle/>
        <a:p>
          <a:endParaRPr lang="ru-RU"/>
        </a:p>
      </dgm:t>
    </dgm:pt>
    <dgm:pt modelId="{8B67DAF2-FE5F-415B-900A-5DC86A6FC10F}" type="sibTrans" cxnId="{69C894B0-71F1-455B-8D1B-94D063E3E452}">
      <dgm:prSet/>
      <dgm:spPr/>
      <dgm:t>
        <a:bodyPr/>
        <a:lstStyle/>
        <a:p>
          <a:endParaRPr lang="ru-RU"/>
        </a:p>
      </dgm:t>
    </dgm:pt>
    <dgm:pt modelId="{406B9B4D-4C62-4018-89FB-351E4143C94C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/>
          <a:r>
            <a:rPr lang="ru-RU" sz="1800" b="1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3 523,2 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млн.руб.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A79B3A2E-0D2D-45F9-81A4-1BCB5968F39C}" type="parTrans" cxnId="{2FB265E2-4933-4F13-BBCF-0BA5A3DF5536}">
      <dgm:prSet/>
      <dgm:spPr/>
      <dgm:t>
        <a:bodyPr/>
        <a:lstStyle/>
        <a:p>
          <a:endParaRPr lang="ru-RU"/>
        </a:p>
      </dgm:t>
    </dgm:pt>
    <dgm:pt modelId="{3924689A-A4E4-44DA-8B88-1C4F60F21B13}" type="sibTrans" cxnId="{2FB265E2-4933-4F13-BBCF-0BA5A3DF5536}">
      <dgm:prSet/>
      <dgm:spPr/>
      <dgm:t>
        <a:bodyPr/>
        <a:lstStyle/>
        <a:p>
          <a:endParaRPr lang="ru-RU"/>
        </a:p>
      </dgm:t>
    </dgm:pt>
    <dgm:pt modelId="{EA9E1F06-D91C-4272-AF8B-FCCF6B68913C}" type="pres">
      <dgm:prSet presAssocID="{902919E2-9041-4FCC-8C6C-B8BDFEF6428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E4065B-D659-4871-A6F4-471C4275F7CC}" type="pres">
      <dgm:prSet presAssocID="{8FB4CB56-A754-4C40-B64D-43050DBC36A9}" presName="parentLin" presStyleCnt="0"/>
      <dgm:spPr/>
      <dgm:t>
        <a:bodyPr/>
        <a:lstStyle/>
        <a:p>
          <a:endParaRPr lang="ru-RU"/>
        </a:p>
      </dgm:t>
    </dgm:pt>
    <dgm:pt modelId="{AB759667-5516-44F4-8BD7-4FFF337F730D}" type="pres">
      <dgm:prSet presAssocID="{8FB4CB56-A754-4C40-B64D-43050DBC36A9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C193C0D-F5CD-42DE-AC7E-942833DE32E2}" type="pres">
      <dgm:prSet presAssocID="{8FB4CB56-A754-4C40-B64D-43050DBC36A9}" presName="parentText" presStyleLbl="node1" presStyleIdx="0" presStyleCnt="3" custScaleX="119834">
        <dgm:presLayoutVars>
          <dgm:chMax val="0"/>
          <dgm:bulletEnabled val="1"/>
        </dgm:presLayoutVars>
      </dgm:prSet>
      <dgm:spPr>
        <a:xfrm>
          <a:off x="162018" y="44055"/>
          <a:ext cx="2268252" cy="708480"/>
        </a:xfrm>
      </dgm:spPr>
      <dgm:t>
        <a:bodyPr/>
        <a:lstStyle/>
        <a:p>
          <a:endParaRPr lang="ru-RU"/>
        </a:p>
      </dgm:t>
    </dgm:pt>
    <dgm:pt modelId="{D240D1CB-A9EE-4A3A-A13B-5936EF719F22}" type="pres">
      <dgm:prSet presAssocID="{8FB4CB56-A754-4C40-B64D-43050DBC36A9}" presName="negativeSpace" presStyleCnt="0"/>
      <dgm:spPr/>
      <dgm:t>
        <a:bodyPr/>
        <a:lstStyle/>
        <a:p>
          <a:endParaRPr lang="ru-RU"/>
        </a:p>
      </dgm:t>
    </dgm:pt>
    <dgm:pt modelId="{6D1CF107-FD9C-4742-8901-A44AD9852208}" type="pres">
      <dgm:prSet presAssocID="{8FB4CB56-A754-4C40-B64D-43050DBC36A9}" presName="childText" presStyleLbl="conFgAcc1" presStyleIdx="0" presStyleCnt="3">
        <dgm:presLayoutVars>
          <dgm:bulletEnabled val="1"/>
        </dgm:presLayoutVars>
      </dgm:prSet>
      <dgm:spPr>
        <a:xfrm>
          <a:off x="0" y="39829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  <dgm:pt modelId="{0F0F8F7E-7A36-470D-A12C-04BA6B6CDEE3}" type="pres">
      <dgm:prSet presAssocID="{CC51DEB7-1CE6-497E-8824-AFF0CD956BF0}" presName="spaceBetweenRectangles" presStyleCnt="0"/>
      <dgm:spPr/>
      <dgm:t>
        <a:bodyPr/>
        <a:lstStyle/>
        <a:p>
          <a:endParaRPr lang="ru-RU"/>
        </a:p>
      </dgm:t>
    </dgm:pt>
    <dgm:pt modelId="{CC59C14C-F0C0-47DB-ACA6-7A4669DED851}" type="pres">
      <dgm:prSet presAssocID="{41C5364A-0B2C-4E06-865A-F229BE14B76A}" presName="parentLin" presStyleCnt="0"/>
      <dgm:spPr/>
      <dgm:t>
        <a:bodyPr/>
        <a:lstStyle/>
        <a:p>
          <a:endParaRPr lang="ru-RU"/>
        </a:p>
      </dgm:t>
    </dgm:pt>
    <dgm:pt modelId="{40797F41-9D4A-473E-9F4F-2A87162DB7E7}" type="pres">
      <dgm:prSet presAssocID="{41C5364A-0B2C-4E06-865A-F229BE14B76A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A18C8A9-09C8-46E0-81FA-1559FA222514}" type="pres">
      <dgm:prSet presAssocID="{41C5364A-0B2C-4E06-865A-F229BE14B76A}" presName="parentText" presStyleLbl="node1" presStyleIdx="1" presStyleCnt="3" custScaleX="116806">
        <dgm:presLayoutVars>
          <dgm:chMax val="0"/>
          <dgm:bulletEnabled val="1"/>
        </dgm:presLayoutVars>
      </dgm:prSet>
      <dgm:spPr>
        <a:xfrm>
          <a:off x="162018" y="1132695"/>
          <a:ext cx="2268252" cy="708480"/>
        </a:xfrm>
      </dgm:spPr>
      <dgm:t>
        <a:bodyPr/>
        <a:lstStyle/>
        <a:p>
          <a:endParaRPr lang="ru-RU"/>
        </a:p>
      </dgm:t>
    </dgm:pt>
    <dgm:pt modelId="{F7DB9BFB-88CC-4C2E-8A5F-13E3D4E4A935}" type="pres">
      <dgm:prSet presAssocID="{41C5364A-0B2C-4E06-865A-F229BE14B76A}" presName="negativeSpace" presStyleCnt="0"/>
      <dgm:spPr/>
      <dgm:t>
        <a:bodyPr/>
        <a:lstStyle/>
        <a:p>
          <a:endParaRPr lang="ru-RU"/>
        </a:p>
      </dgm:t>
    </dgm:pt>
    <dgm:pt modelId="{F95CD0F3-7A97-4CAA-9520-7DFEBCE05186}" type="pres">
      <dgm:prSet presAssocID="{41C5364A-0B2C-4E06-865A-F229BE14B76A}" presName="childText" presStyleLbl="conFgAcc1" presStyleIdx="1" presStyleCnt="3">
        <dgm:presLayoutVars>
          <dgm:bulletEnabled val="1"/>
        </dgm:presLayoutVars>
      </dgm:prSet>
      <dgm:spPr>
        <a:xfrm>
          <a:off x="0" y="148693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  <dgm:pt modelId="{CD27A095-A32D-4C1E-A0B8-9AC14F6AAEF0}" type="pres">
      <dgm:prSet presAssocID="{8B67DAF2-FE5F-415B-900A-5DC86A6FC10F}" presName="spaceBetweenRectangles" presStyleCnt="0"/>
      <dgm:spPr/>
      <dgm:t>
        <a:bodyPr/>
        <a:lstStyle/>
        <a:p>
          <a:endParaRPr lang="ru-RU"/>
        </a:p>
      </dgm:t>
    </dgm:pt>
    <dgm:pt modelId="{E4BB7837-FE5D-4021-A00C-3781EF576AAB}" type="pres">
      <dgm:prSet presAssocID="{406B9B4D-4C62-4018-89FB-351E4143C94C}" presName="parentLin" presStyleCnt="0"/>
      <dgm:spPr/>
      <dgm:t>
        <a:bodyPr/>
        <a:lstStyle/>
        <a:p>
          <a:endParaRPr lang="ru-RU"/>
        </a:p>
      </dgm:t>
    </dgm:pt>
    <dgm:pt modelId="{46FE5ACD-631D-457E-9309-25D2AC91A394}" type="pres">
      <dgm:prSet presAssocID="{406B9B4D-4C62-4018-89FB-351E4143C94C}" presName="parentLeftMargin" presStyleLbl="node1" presStyleIdx="1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6F322D92-D950-4549-8EA5-21B04415940A}" type="pres">
      <dgm:prSet presAssocID="{406B9B4D-4C62-4018-89FB-351E4143C94C}" presName="parentText" presStyleLbl="node1" presStyleIdx="2" presStyleCnt="3" custScaleX="119834">
        <dgm:presLayoutVars>
          <dgm:chMax val="0"/>
          <dgm:bulletEnabled val="1"/>
        </dgm:presLayoutVars>
      </dgm:prSet>
      <dgm:spPr>
        <a:xfrm>
          <a:off x="162018" y="2221335"/>
          <a:ext cx="2268252" cy="708480"/>
        </a:xfrm>
      </dgm:spPr>
      <dgm:t>
        <a:bodyPr/>
        <a:lstStyle/>
        <a:p>
          <a:endParaRPr lang="ru-RU"/>
        </a:p>
      </dgm:t>
    </dgm:pt>
    <dgm:pt modelId="{A5257644-9CE2-421E-B364-F487AE5A7C83}" type="pres">
      <dgm:prSet presAssocID="{406B9B4D-4C62-4018-89FB-351E4143C94C}" presName="negativeSpace" presStyleCnt="0"/>
      <dgm:spPr/>
      <dgm:t>
        <a:bodyPr/>
        <a:lstStyle/>
        <a:p>
          <a:endParaRPr lang="ru-RU"/>
        </a:p>
      </dgm:t>
    </dgm:pt>
    <dgm:pt modelId="{C6731FCE-44AE-43A1-ACD3-E488929DB3A8}" type="pres">
      <dgm:prSet presAssocID="{406B9B4D-4C62-4018-89FB-351E4143C94C}" presName="childText" presStyleLbl="conFgAcc1" presStyleIdx="2" presStyleCnt="3">
        <dgm:presLayoutVars>
          <dgm:bulletEnabled val="1"/>
        </dgm:presLayoutVars>
      </dgm:prSet>
      <dgm:spPr>
        <a:xfrm>
          <a:off x="0" y="257557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</dgm:ptLst>
  <dgm:cxnLst>
    <dgm:cxn modelId="{D1B16E75-F72F-4EE7-AEE4-299208782AC2}" type="presOf" srcId="{8FB4CB56-A754-4C40-B64D-43050DBC36A9}" destId="{AB759667-5516-44F4-8BD7-4FFF337F730D}" srcOrd="0" destOrd="0" presId="urn:microsoft.com/office/officeart/2005/8/layout/list1"/>
    <dgm:cxn modelId="{ED10B662-DFA4-4181-AD75-534099C7474F}" type="presOf" srcId="{41C5364A-0B2C-4E06-865A-F229BE14B76A}" destId="{40797F41-9D4A-473E-9F4F-2A87162DB7E7}" srcOrd="0" destOrd="0" presId="urn:microsoft.com/office/officeart/2005/8/layout/list1"/>
    <dgm:cxn modelId="{648F8EB2-EFA7-4F6F-8CE1-8B219A7738B2}" type="presOf" srcId="{8FB4CB56-A754-4C40-B64D-43050DBC36A9}" destId="{5C193C0D-F5CD-42DE-AC7E-942833DE32E2}" srcOrd="1" destOrd="0" presId="urn:microsoft.com/office/officeart/2005/8/layout/list1"/>
    <dgm:cxn modelId="{69C894B0-71F1-455B-8D1B-94D063E3E452}" srcId="{902919E2-9041-4FCC-8C6C-B8BDFEF64288}" destId="{41C5364A-0B2C-4E06-865A-F229BE14B76A}" srcOrd="1" destOrd="0" parTransId="{DD808C2D-012A-40B2-A491-C6B4DC2F579D}" sibTransId="{8B67DAF2-FE5F-415B-900A-5DC86A6FC10F}"/>
    <dgm:cxn modelId="{2FB265E2-4933-4F13-BBCF-0BA5A3DF5536}" srcId="{902919E2-9041-4FCC-8C6C-B8BDFEF64288}" destId="{406B9B4D-4C62-4018-89FB-351E4143C94C}" srcOrd="2" destOrd="0" parTransId="{A79B3A2E-0D2D-45F9-81A4-1BCB5968F39C}" sibTransId="{3924689A-A4E4-44DA-8B88-1C4F60F21B13}"/>
    <dgm:cxn modelId="{9DCA4C4A-26F5-45B7-A09A-F1481ECED3BE}" srcId="{902919E2-9041-4FCC-8C6C-B8BDFEF64288}" destId="{8FB4CB56-A754-4C40-B64D-43050DBC36A9}" srcOrd="0" destOrd="0" parTransId="{4305EB52-3E41-4191-8815-34B58A43718A}" sibTransId="{CC51DEB7-1CE6-497E-8824-AFF0CD956BF0}"/>
    <dgm:cxn modelId="{9C68BA22-A5BC-4E40-96FC-A104120ACB07}" type="presOf" srcId="{902919E2-9041-4FCC-8C6C-B8BDFEF64288}" destId="{EA9E1F06-D91C-4272-AF8B-FCCF6B68913C}" srcOrd="0" destOrd="0" presId="urn:microsoft.com/office/officeart/2005/8/layout/list1"/>
    <dgm:cxn modelId="{F78B8CBC-DFA6-4845-B0FE-09473A55B0EA}" type="presOf" srcId="{406B9B4D-4C62-4018-89FB-351E4143C94C}" destId="{6F322D92-D950-4549-8EA5-21B04415940A}" srcOrd="1" destOrd="0" presId="urn:microsoft.com/office/officeart/2005/8/layout/list1"/>
    <dgm:cxn modelId="{C5808AD7-5453-41B9-936C-ACE757DF4678}" type="presOf" srcId="{406B9B4D-4C62-4018-89FB-351E4143C94C}" destId="{46FE5ACD-631D-457E-9309-25D2AC91A394}" srcOrd="0" destOrd="0" presId="urn:microsoft.com/office/officeart/2005/8/layout/list1"/>
    <dgm:cxn modelId="{647DA4C0-D717-4DC8-AB9E-E289CA8A834C}" type="presOf" srcId="{41C5364A-0B2C-4E06-865A-F229BE14B76A}" destId="{5A18C8A9-09C8-46E0-81FA-1559FA222514}" srcOrd="1" destOrd="0" presId="urn:microsoft.com/office/officeart/2005/8/layout/list1"/>
    <dgm:cxn modelId="{E3FA672D-0166-422A-8007-8AE483EAEA17}" type="presParOf" srcId="{EA9E1F06-D91C-4272-AF8B-FCCF6B68913C}" destId="{F4E4065B-D659-4871-A6F4-471C4275F7CC}" srcOrd="0" destOrd="0" presId="urn:microsoft.com/office/officeart/2005/8/layout/list1"/>
    <dgm:cxn modelId="{8BE0FCD1-8A7B-4126-8469-A68C757BA2CE}" type="presParOf" srcId="{F4E4065B-D659-4871-A6F4-471C4275F7CC}" destId="{AB759667-5516-44F4-8BD7-4FFF337F730D}" srcOrd="0" destOrd="0" presId="urn:microsoft.com/office/officeart/2005/8/layout/list1"/>
    <dgm:cxn modelId="{FCA3E93D-D3D2-49C6-97E2-0480675877DB}" type="presParOf" srcId="{F4E4065B-D659-4871-A6F4-471C4275F7CC}" destId="{5C193C0D-F5CD-42DE-AC7E-942833DE32E2}" srcOrd="1" destOrd="0" presId="urn:microsoft.com/office/officeart/2005/8/layout/list1"/>
    <dgm:cxn modelId="{49B0D53C-B1C2-45B5-91E4-B65F435BC5B5}" type="presParOf" srcId="{EA9E1F06-D91C-4272-AF8B-FCCF6B68913C}" destId="{D240D1CB-A9EE-4A3A-A13B-5936EF719F22}" srcOrd="1" destOrd="0" presId="urn:microsoft.com/office/officeart/2005/8/layout/list1"/>
    <dgm:cxn modelId="{4B31AA6D-2AC3-445D-8ECC-6C236CF0C1F7}" type="presParOf" srcId="{EA9E1F06-D91C-4272-AF8B-FCCF6B68913C}" destId="{6D1CF107-FD9C-4742-8901-A44AD9852208}" srcOrd="2" destOrd="0" presId="urn:microsoft.com/office/officeart/2005/8/layout/list1"/>
    <dgm:cxn modelId="{81AA26C5-EB84-447E-A96C-AD416B4EBBCF}" type="presParOf" srcId="{EA9E1F06-D91C-4272-AF8B-FCCF6B68913C}" destId="{0F0F8F7E-7A36-470D-A12C-04BA6B6CDEE3}" srcOrd="3" destOrd="0" presId="urn:microsoft.com/office/officeart/2005/8/layout/list1"/>
    <dgm:cxn modelId="{564E0700-B4D6-43B4-95C0-6B345383C04F}" type="presParOf" srcId="{EA9E1F06-D91C-4272-AF8B-FCCF6B68913C}" destId="{CC59C14C-F0C0-47DB-ACA6-7A4669DED851}" srcOrd="4" destOrd="0" presId="urn:microsoft.com/office/officeart/2005/8/layout/list1"/>
    <dgm:cxn modelId="{C1D3E028-22E1-48E9-A653-1CA493541FDD}" type="presParOf" srcId="{CC59C14C-F0C0-47DB-ACA6-7A4669DED851}" destId="{40797F41-9D4A-473E-9F4F-2A87162DB7E7}" srcOrd="0" destOrd="0" presId="urn:microsoft.com/office/officeart/2005/8/layout/list1"/>
    <dgm:cxn modelId="{F1EBBDA6-A098-4C5E-8C52-120DF16D3C74}" type="presParOf" srcId="{CC59C14C-F0C0-47DB-ACA6-7A4669DED851}" destId="{5A18C8A9-09C8-46E0-81FA-1559FA222514}" srcOrd="1" destOrd="0" presId="urn:microsoft.com/office/officeart/2005/8/layout/list1"/>
    <dgm:cxn modelId="{C2F9B390-BE68-402A-ABE1-F400FC9345E7}" type="presParOf" srcId="{EA9E1F06-D91C-4272-AF8B-FCCF6B68913C}" destId="{F7DB9BFB-88CC-4C2E-8A5F-13E3D4E4A935}" srcOrd="5" destOrd="0" presId="urn:microsoft.com/office/officeart/2005/8/layout/list1"/>
    <dgm:cxn modelId="{A7CFADAD-FCBB-48D2-ACD5-6BF9147B501B}" type="presParOf" srcId="{EA9E1F06-D91C-4272-AF8B-FCCF6B68913C}" destId="{F95CD0F3-7A97-4CAA-9520-7DFEBCE05186}" srcOrd="6" destOrd="0" presId="urn:microsoft.com/office/officeart/2005/8/layout/list1"/>
    <dgm:cxn modelId="{771EB92A-DE21-4B04-A154-4E05BB6B0D53}" type="presParOf" srcId="{EA9E1F06-D91C-4272-AF8B-FCCF6B68913C}" destId="{CD27A095-A32D-4C1E-A0B8-9AC14F6AAEF0}" srcOrd="7" destOrd="0" presId="urn:microsoft.com/office/officeart/2005/8/layout/list1"/>
    <dgm:cxn modelId="{9816BCD3-89D9-4CB9-8331-1A5DA0074736}" type="presParOf" srcId="{EA9E1F06-D91C-4272-AF8B-FCCF6B68913C}" destId="{E4BB7837-FE5D-4021-A00C-3781EF576AAB}" srcOrd="8" destOrd="0" presId="urn:microsoft.com/office/officeart/2005/8/layout/list1"/>
    <dgm:cxn modelId="{0B1C0884-A226-4E4E-84D3-0BBF44C84023}" type="presParOf" srcId="{E4BB7837-FE5D-4021-A00C-3781EF576AAB}" destId="{46FE5ACD-631D-457E-9309-25D2AC91A394}" srcOrd="0" destOrd="0" presId="urn:microsoft.com/office/officeart/2005/8/layout/list1"/>
    <dgm:cxn modelId="{4BA8C28C-AD69-4489-8BE7-0E06FD45E3FC}" type="presParOf" srcId="{E4BB7837-FE5D-4021-A00C-3781EF576AAB}" destId="{6F322D92-D950-4549-8EA5-21B04415940A}" srcOrd="1" destOrd="0" presId="urn:microsoft.com/office/officeart/2005/8/layout/list1"/>
    <dgm:cxn modelId="{45CADC37-29A7-4E3C-BB2A-9B5663231BED}" type="presParOf" srcId="{EA9E1F06-D91C-4272-AF8B-FCCF6B68913C}" destId="{A5257644-9CE2-421E-B364-F487AE5A7C83}" srcOrd="9" destOrd="0" presId="urn:microsoft.com/office/officeart/2005/8/layout/list1"/>
    <dgm:cxn modelId="{27666E86-91B7-4B4C-B8AF-9EB0FD5808D9}" type="presParOf" srcId="{EA9E1F06-D91C-4272-AF8B-FCCF6B68913C}" destId="{C6731FCE-44AE-43A1-ACD3-E488929DB3A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b="1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i="0" u="none" strike="noStrike" cap="none" spc="0" normalizeH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образования Администрации ЗАТО </a:t>
          </a:r>
          <a:r>
            <a:rPr kumimoji="0" lang="ru-RU" i="0" u="none" strike="noStrike" cap="none" spc="0" normalizeH="0" noProof="0" dirty="0" err="1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dirty="0"/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r>
            <a: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целенаправленного процесса воспитания и обучения в интересах личности и общества</a:t>
          </a:r>
          <a:endParaRPr lang="ru-RU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5D574E6-70CD-4000-ABD5-90E5F43F1E49}" type="presOf" srcId="{850CDA29-7FB7-4366-96EC-C75A76B20CA4}" destId="{8835B2B9-0018-4458-8A17-E315A8E25E20}" srcOrd="0" destOrd="0" presId="urn:microsoft.com/office/officeart/2005/8/layout/hProcess9"/>
    <dgm:cxn modelId="{E545BF67-A5AE-4AE9-8D7B-E4B373526759}" type="presOf" srcId="{FFF75145-F87A-4D15-B348-A6FCA9B2A930}" destId="{0F8B3C05-2985-4EA1-B95F-A82E0744B4D0}" srcOrd="0" destOrd="0" presId="urn:microsoft.com/office/officeart/2005/8/layout/hProcess9"/>
    <dgm:cxn modelId="{D3028505-D03B-4D63-9326-A551481045FB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D431CE26-918D-47CD-B903-FF440D75CBCD}" type="presParOf" srcId="{8835B2B9-0018-4458-8A17-E315A8E25E20}" destId="{B693457C-C494-4A50-9FA7-BB11458DA3E1}" srcOrd="0" destOrd="0" presId="urn:microsoft.com/office/officeart/2005/8/layout/hProcess9"/>
    <dgm:cxn modelId="{3A02AF96-67AF-4BE7-86F4-9AC93FB03281}" type="presParOf" srcId="{8835B2B9-0018-4458-8A17-E315A8E25E20}" destId="{6718C75E-AC7B-41AB-BB4F-AD508F048CFB}" srcOrd="1" destOrd="0" presId="urn:microsoft.com/office/officeart/2005/8/layout/hProcess9"/>
    <dgm:cxn modelId="{7C6933A5-D45B-44E8-B945-6294ED9DA202}" type="presParOf" srcId="{6718C75E-AC7B-41AB-BB4F-AD508F048CFB}" destId="{1E7F28CF-C78C-42A1-8ECD-D743D8FC7CE3}" srcOrd="0" destOrd="0" presId="urn:microsoft.com/office/officeart/2005/8/layout/hProcess9"/>
    <dgm:cxn modelId="{F888B19A-F391-4DDB-9021-5E3C171FF439}" type="presParOf" srcId="{6718C75E-AC7B-41AB-BB4F-AD508F048CFB}" destId="{871C5271-B43D-4E78-82F5-F9D6E7FF0E54}" srcOrd="1" destOrd="0" presId="urn:microsoft.com/office/officeart/2005/8/layout/hProcess9"/>
    <dgm:cxn modelId="{7D6AB40F-8D04-4DCF-B0B4-734AB337BDB4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поддержки населения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/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sz="1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социальной защиты наиболее уязвимых слоев населения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4C30123-14B5-4152-9140-D823A7901F25}" type="presOf" srcId="{5E2FAA9D-4315-4B72-8800-631B8DE57775}" destId="{1E7F28CF-C78C-42A1-8ECD-D743D8FC7CE3}" srcOrd="0" destOrd="0" presId="urn:microsoft.com/office/officeart/2005/8/layout/hProcess9"/>
    <dgm:cxn modelId="{55751FFC-885B-4C95-9AB1-D234D662109F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6E3C9607-1E51-4296-9F0F-5215472C4469}" type="presOf" srcId="{850CDA29-7FB7-4366-96EC-C75A76B20CA4}" destId="{8835B2B9-0018-4458-8A17-E315A8E25E2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39535F-8147-46A7-A021-A92B8E44ADDA}" type="presParOf" srcId="{8835B2B9-0018-4458-8A17-E315A8E25E20}" destId="{B693457C-C494-4A50-9FA7-BB11458DA3E1}" srcOrd="0" destOrd="0" presId="urn:microsoft.com/office/officeart/2005/8/layout/hProcess9"/>
    <dgm:cxn modelId="{A7CC468A-1BF7-42A7-B32B-2616344AB4C0}" type="presParOf" srcId="{8835B2B9-0018-4458-8A17-E315A8E25E20}" destId="{6718C75E-AC7B-41AB-BB4F-AD508F048CFB}" srcOrd="1" destOrd="0" presId="urn:microsoft.com/office/officeart/2005/8/layout/hProcess9"/>
    <dgm:cxn modelId="{A660CB99-00EE-4296-9B1E-B61371D93B08}" type="presParOf" srcId="{6718C75E-AC7B-41AB-BB4F-AD508F048CFB}" destId="{1E7F28CF-C78C-42A1-8ECD-D743D8FC7CE3}" srcOrd="0" destOrd="0" presId="urn:microsoft.com/office/officeart/2005/8/layout/hProcess9"/>
    <dgm:cxn modelId="{1DB85C26-B42A-4B31-BF07-C70F62F94A85}" type="presParOf" srcId="{6718C75E-AC7B-41AB-BB4F-AD508F048CFB}" destId="{871C5271-B43D-4E78-82F5-F9D6E7FF0E54}" srcOrd="1" destOrd="0" presId="urn:microsoft.com/office/officeart/2005/8/layout/hProcess9"/>
    <dgm:cxn modelId="{74B5DB2B-F028-44DF-AF82-3DD96AC75D54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и семейной политики, физической культуры и спорта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Создание условий, обеспечивающих возможность населению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систематически заниматься физической культурой и спортом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FF5450-2808-4509-86B8-176F59BED392}" type="presOf" srcId="{850CDA29-7FB7-4366-96EC-C75A76B20CA4}" destId="{8835B2B9-0018-4458-8A17-E315A8E25E20}" srcOrd="0" destOrd="0" presId="urn:microsoft.com/office/officeart/2005/8/layout/hProcess9"/>
    <dgm:cxn modelId="{0659D860-DF17-4F6D-A281-69329DD42605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02B49ADF-0DDE-4806-B340-C8E8681292FD}" type="presOf" srcId="{5E2FAA9D-4315-4B72-8800-631B8DE57775}" destId="{1E7F28CF-C78C-42A1-8ECD-D743D8FC7CE3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4708EA2-3CC7-442A-A2A4-E3915B01A638}" type="presParOf" srcId="{8835B2B9-0018-4458-8A17-E315A8E25E20}" destId="{B693457C-C494-4A50-9FA7-BB11458DA3E1}" srcOrd="0" destOrd="0" presId="urn:microsoft.com/office/officeart/2005/8/layout/hProcess9"/>
    <dgm:cxn modelId="{F3648EF6-6A75-48C3-B280-03C81694FE02}" type="presParOf" srcId="{8835B2B9-0018-4458-8A17-E315A8E25E20}" destId="{6718C75E-AC7B-41AB-BB4F-AD508F048CFB}" srcOrd="1" destOrd="0" presId="urn:microsoft.com/office/officeart/2005/8/layout/hProcess9"/>
    <dgm:cxn modelId="{5D82ADE6-2A43-4FE0-B43C-145DF18C4E0A}" type="presParOf" srcId="{6718C75E-AC7B-41AB-BB4F-AD508F048CFB}" destId="{1E7F28CF-C78C-42A1-8ECD-D743D8FC7CE3}" srcOrd="0" destOrd="0" presId="urn:microsoft.com/office/officeart/2005/8/layout/hProcess9"/>
    <dgm:cxn modelId="{1E88D499-2850-47CF-AF30-A8127F085FEC}" type="presParOf" srcId="{6718C75E-AC7B-41AB-BB4F-AD508F048CFB}" destId="{871C5271-B43D-4E78-82F5-F9D6E7FF0E54}" srcOrd="1" destOrd="0" presId="urn:microsoft.com/office/officeart/2005/8/layout/hProcess9"/>
    <dgm:cxn modelId="{D8083D59-4ED0-4DDB-B115-36FA11FB2776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молодежной, семейной политики, физической культуры и спорта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Реализация потенциала молодежи, создание условий для включения молодежи в социально-экономическую, политическую и культурную жизнь общества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BB95D6C-0A5F-4885-A342-64E712801B9A}" type="presOf" srcId="{850CDA29-7FB7-4366-96EC-C75A76B20CA4}" destId="{8835B2B9-0018-4458-8A17-E315A8E25E20}" srcOrd="0" destOrd="0" presId="urn:microsoft.com/office/officeart/2005/8/layout/hProcess9"/>
    <dgm:cxn modelId="{A16DF0A0-C399-4391-9B89-76EC621A7B29}" type="presOf" srcId="{FFF75145-F87A-4D15-B348-A6FCA9B2A930}" destId="{0F8B3C05-2985-4EA1-B95F-A82E0744B4D0}" srcOrd="0" destOrd="0" presId="urn:microsoft.com/office/officeart/2005/8/layout/hProcess9"/>
    <dgm:cxn modelId="{2A7D9BB8-FC7D-448B-836E-AEF0B2FF49C2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FDDC1501-E6A5-4078-A92C-47300E127D84}" type="presParOf" srcId="{8835B2B9-0018-4458-8A17-E315A8E25E20}" destId="{B693457C-C494-4A50-9FA7-BB11458DA3E1}" srcOrd="0" destOrd="0" presId="urn:microsoft.com/office/officeart/2005/8/layout/hProcess9"/>
    <dgm:cxn modelId="{6CD86AB2-96E3-493B-AE25-F231D2C4CA1A}" type="presParOf" srcId="{8835B2B9-0018-4458-8A17-E315A8E25E20}" destId="{6718C75E-AC7B-41AB-BB4F-AD508F048CFB}" srcOrd="1" destOrd="0" presId="urn:microsoft.com/office/officeart/2005/8/layout/hProcess9"/>
    <dgm:cxn modelId="{3081F096-DFDC-494A-9B14-87E680369963}" type="presParOf" srcId="{6718C75E-AC7B-41AB-BB4F-AD508F048CFB}" destId="{1E7F28CF-C78C-42A1-8ECD-D743D8FC7CE3}" srcOrd="0" destOrd="0" presId="urn:microsoft.com/office/officeart/2005/8/layout/hProcess9"/>
    <dgm:cxn modelId="{8728AF60-AC80-4081-ADF1-586C09F355B2}" type="presParOf" srcId="{6718C75E-AC7B-41AB-BB4F-AD508F048CFB}" destId="{871C5271-B43D-4E78-82F5-F9D6E7FF0E54}" srcOrd="1" destOrd="0" presId="urn:microsoft.com/office/officeart/2005/8/layout/hProcess9"/>
    <dgm:cxn modelId="{3C953849-415C-4124-8B9D-AE130FD55F0D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культуры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качества и доступности услуг в сфере культуры и туризма в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0C06F14-0D62-4661-979C-B9609418DFFC}" type="presOf" srcId="{5E2FAA9D-4315-4B72-8800-631B8DE57775}" destId="{1E7F28CF-C78C-42A1-8ECD-D743D8FC7CE3}" srcOrd="0" destOrd="0" presId="urn:microsoft.com/office/officeart/2005/8/layout/hProcess9"/>
    <dgm:cxn modelId="{4EB3E16D-536B-4345-89DC-2317043A345E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F6A15983-730D-4DAF-B31A-9F1F557B8C8D}" type="presOf" srcId="{850CDA29-7FB7-4366-96EC-C75A76B20CA4}" destId="{8835B2B9-0018-4458-8A17-E315A8E25E2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9D631312-5A11-4421-9C33-43FA7D8606BE}" type="presParOf" srcId="{8835B2B9-0018-4458-8A17-E315A8E25E20}" destId="{B693457C-C494-4A50-9FA7-BB11458DA3E1}" srcOrd="0" destOrd="0" presId="urn:microsoft.com/office/officeart/2005/8/layout/hProcess9"/>
    <dgm:cxn modelId="{C91E3E82-3387-4AFA-8258-4EA3FB65F9F6}" type="presParOf" srcId="{8835B2B9-0018-4458-8A17-E315A8E25E20}" destId="{6718C75E-AC7B-41AB-BB4F-AD508F048CFB}" srcOrd="1" destOrd="0" presId="urn:microsoft.com/office/officeart/2005/8/layout/hProcess9"/>
    <dgm:cxn modelId="{C6C7A1A9-50D1-49BB-B87C-7F282F419552}" type="presParOf" srcId="{6718C75E-AC7B-41AB-BB4F-AD508F048CFB}" destId="{1E7F28CF-C78C-42A1-8ECD-D743D8FC7CE3}" srcOrd="0" destOrd="0" presId="urn:microsoft.com/office/officeart/2005/8/layout/hProcess9"/>
    <dgm:cxn modelId="{0D57C71E-D3E0-4AFC-8D14-313CA7DA0352}" type="presParOf" srcId="{6718C75E-AC7B-41AB-BB4F-AD508F048CFB}" destId="{871C5271-B43D-4E78-82F5-F9D6E7FF0E54}" srcOrd="1" destOrd="0" presId="urn:microsoft.com/office/officeart/2005/8/layout/hProcess9"/>
    <dgm:cxn modelId="{74F575B2-3022-4BBE-9249-457C9A81DFD3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 поддержки населения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Привлечение подростков и молодежи к формированию негативного отношения к употреблению наркотиков, алкоголя и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психоактивных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веществ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B97E53-BA48-447F-BAFB-7F5B93B576CE}" type="presOf" srcId="{FFF75145-F87A-4D15-B348-A6FCA9B2A930}" destId="{0F8B3C05-2985-4EA1-B95F-A82E0744B4D0}" srcOrd="0" destOrd="0" presId="urn:microsoft.com/office/officeart/2005/8/layout/hProcess9"/>
    <dgm:cxn modelId="{27162994-B826-4DD9-B1E3-6A2215EC6F36}" type="presOf" srcId="{850CDA29-7FB7-4366-96EC-C75A76B20CA4}" destId="{8835B2B9-0018-4458-8A17-E315A8E25E2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A9B3C427-8B66-464E-9F0C-2C3D832E6679}" type="presOf" srcId="{5E2FAA9D-4315-4B72-8800-631B8DE57775}" destId="{1E7F28CF-C78C-42A1-8ECD-D743D8FC7CE3}" srcOrd="0" destOrd="0" presId="urn:microsoft.com/office/officeart/2005/8/layout/hProcess9"/>
    <dgm:cxn modelId="{D643236C-0798-46E7-9FC2-2FCFD37E9B10}" type="presParOf" srcId="{8835B2B9-0018-4458-8A17-E315A8E25E20}" destId="{B693457C-C494-4A50-9FA7-BB11458DA3E1}" srcOrd="0" destOrd="0" presId="urn:microsoft.com/office/officeart/2005/8/layout/hProcess9"/>
    <dgm:cxn modelId="{25BE5D72-01C1-4E6C-B1E4-C8C1A21432E1}" type="presParOf" srcId="{8835B2B9-0018-4458-8A17-E315A8E25E20}" destId="{6718C75E-AC7B-41AB-BB4F-AD508F048CFB}" srcOrd="1" destOrd="0" presId="urn:microsoft.com/office/officeart/2005/8/layout/hProcess9"/>
    <dgm:cxn modelId="{109709B2-3DE1-4AB5-9649-8964FDD55D74}" type="presParOf" srcId="{6718C75E-AC7B-41AB-BB4F-AD508F048CFB}" destId="{1E7F28CF-C78C-42A1-8ECD-D743D8FC7CE3}" srcOrd="0" destOrd="0" presId="urn:microsoft.com/office/officeart/2005/8/layout/hProcess9"/>
    <dgm:cxn modelId="{D6C08E8E-1AF6-43A0-B767-583A12D2F8D2}" type="presParOf" srcId="{6718C75E-AC7B-41AB-BB4F-AD508F048CFB}" destId="{871C5271-B43D-4E78-82F5-F9D6E7FF0E54}" srcOrd="1" destOrd="0" presId="urn:microsoft.com/office/officeart/2005/8/layout/hProcess9"/>
    <dgm:cxn modelId="{296ED035-F529-47E6-8160-14A4CA7409DE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благоприятной, комфортной и безопасной среды для проживания и жизнедеятельности населения г.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Северска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76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3773105-54FE-4779-ABEE-B1794170F595}" type="presOf" srcId="{FFF75145-F87A-4D15-B348-A6FCA9B2A930}" destId="{0F8B3C05-2985-4EA1-B95F-A82E0744B4D0}" srcOrd="0" destOrd="0" presId="urn:microsoft.com/office/officeart/2005/8/layout/hProcess9"/>
    <dgm:cxn modelId="{8B823BEA-031B-4B25-98AA-00121AFA249A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1BF75B11-B3C5-4C30-BF1F-0821A867A3F8}" type="presOf" srcId="{850CDA29-7FB7-4366-96EC-C75A76B20CA4}" destId="{8835B2B9-0018-4458-8A17-E315A8E25E20}" srcOrd="0" destOrd="0" presId="urn:microsoft.com/office/officeart/2005/8/layout/hProcess9"/>
    <dgm:cxn modelId="{FE97B3C2-4BB1-451C-A106-5CD249318929}" type="presParOf" srcId="{8835B2B9-0018-4458-8A17-E315A8E25E20}" destId="{B693457C-C494-4A50-9FA7-BB11458DA3E1}" srcOrd="0" destOrd="0" presId="urn:microsoft.com/office/officeart/2005/8/layout/hProcess9"/>
    <dgm:cxn modelId="{577ECC9D-1B03-48B2-AB6D-4346F28AB58A}" type="presParOf" srcId="{8835B2B9-0018-4458-8A17-E315A8E25E20}" destId="{6718C75E-AC7B-41AB-BB4F-AD508F048CFB}" srcOrd="1" destOrd="0" presId="urn:microsoft.com/office/officeart/2005/8/layout/hProcess9"/>
    <dgm:cxn modelId="{10ADF34E-7C41-4E10-A3C0-E55F7C8227BB}" type="presParOf" srcId="{6718C75E-AC7B-41AB-BB4F-AD508F048CFB}" destId="{1E7F28CF-C78C-42A1-8ECD-D743D8FC7CE3}" srcOrd="0" destOrd="0" presId="urn:microsoft.com/office/officeart/2005/8/layout/hProcess9"/>
    <dgm:cxn modelId="{3AF3ADAE-31F0-42F5-AC1C-C3CD87C4CDB0}" type="presParOf" srcId="{6718C75E-AC7B-41AB-BB4F-AD508F048CFB}" destId="{871C5271-B43D-4E78-82F5-F9D6E7FF0E54}" srcOrd="1" destOrd="0" presId="urn:microsoft.com/office/officeart/2005/8/layout/hProcess9"/>
    <dgm:cxn modelId="{66764B4B-1881-4C86-9C96-621CBC73D637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энергоэффективности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в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92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2021362-3F0E-49ED-AFA8-EE0334FB20F7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2222BEF8-2E4E-4862-A943-7FE67B148AB5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BF5453EE-773B-4658-B013-986D2932E3B8}" type="presOf" srcId="{850CDA29-7FB7-4366-96EC-C75A76B20CA4}" destId="{8835B2B9-0018-4458-8A17-E315A8E25E20}" srcOrd="0" destOrd="0" presId="urn:microsoft.com/office/officeart/2005/8/layout/hProcess9"/>
    <dgm:cxn modelId="{EBA09514-E8E5-4646-9DAA-A81FC9BCCB49}" type="presParOf" srcId="{8835B2B9-0018-4458-8A17-E315A8E25E20}" destId="{B693457C-C494-4A50-9FA7-BB11458DA3E1}" srcOrd="0" destOrd="0" presId="urn:microsoft.com/office/officeart/2005/8/layout/hProcess9"/>
    <dgm:cxn modelId="{0340948F-233C-4D5F-A8D4-2D58D8CB3011}" type="presParOf" srcId="{8835B2B9-0018-4458-8A17-E315A8E25E20}" destId="{6718C75E-AC7B-41AB-BB4F-AD508F048CFB}" srcOrd="1" destOrd="0" presId="urn:microsoft.com/office/officeart/2005/8/layout/hProcess9"/>
    <dgm:cxn modelId="{7CF76DAA-FA31-4B0D-B31A-7AC981B18FD2}" type="presParOf" srcId="{6718C75E-AC7B-41AB-BB4F-AD508F048CFB}" destId="{1E7F28CF-C78C-42A1-8ECD-D743D8FC7CE3}" srcOrd="0" destOrd="0" presId="urn:microsoft.com/office/officeart/2005/8/layout/hProcess9"/>
    <dgm:cxn modelId="{29592124-3158-471E-842E-616396D8EFA4}" type="presParOf" srcId="{6718C75E-AC7B-41AB-BB4F-AD508F048CFB}" destId="{871C5271-B43D-4E78-82F5-F9D6E7FF0E54}" srcOrd="1" destOrd="0" presId="urn:microsoft.com/office/officeart/2005/8/layout/hProcess9"/>
    <dgm:cxn modelId="{127AA4D9-4E59-4BA0-9FDE-0C990C656C88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доступности и качества жилищного обеспечения населения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1DD58A7-0EC8-4D35-8749-A202178071B3}" type="presOf" srcId="{5E2FAA9D-4315-4B72-8800-631B8DE57775}" destId="{1E7F28CF-C78C-42A1-8ECD-D743D8FC7CE3}" srcOrd="0" destOrd="0" presId="urn:microsoft.com/office/officeart/2005/8/layout/hProcess9"/>
    <dgm:cxn modelId="{DE43497E-BD05-4006-86EC-B0443AB71712}" type="presOf" srcId="{850CDA29-7FB7-4366-96EC-C75A76B20CA4}" destId="{8835B2B9-0018-4458-8A17-E315A8E25E20}" srcOrd="0" destOrd="0" presId="urn:microsoft.com/office/officeart/2005/8/layout/hProcess9"/>
    <dgm:cxn modelId="{E4D1DA59-072E-417D-A05B-D8BB473DD7A2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ABDE5736-8879-48D7-94C4-33AD801DEC24}" type="presParOf" srcId="{8835B2B9-0018-4458-8A17-E315A8E25E20}" destId="{B693457C-C494-4A50-9FA7-BB11458DA3E1}" srcOrd="0" destOrd="0" presId="urn:microsoft.com/office/officeart/2005/8/layout/hProcess9"/>
    <dgm:cxn modelId="{87B38446-2E64-4A87-A3C2-5D5E13BF4C23}" type="presParOf" srcId="{8835B2B9-0018-4458-8A17-E315A8E25E20}" destId="{6718C75E-AC7B-41AB-BB4F-AD508F048CFB}" srcOrd="1" destOrd="0" presId="urn:microsoft.com/office/officeart/2005/8/layout/hProcess9"/>
    <dgm:cxn modelId="{9B545546-6ED9-49E3-8874-C5A7F56AB14F}" type="presParOf" srcId="{6718C75E-AC7B-41AB-BB4F-AD508F048CFB}" destId="{1E7F28CF-C78C-42A1-8ECD-D743D8FC7CE3}" srcOrd="0" destOrd="0" presId="urn:microsoft.com/office/officeart/2005/8/layout/hProcess9"/>
    <dgm:cxn modelId="{1AC3C65E-4FF9-478D-B2EA-CD9C38E00E09}" type="presParOf" srcId="{6718C75E-AC7B-41AB-BB4F-AD508F048CFB}" destId="{871C5271-B43D-4E78-82F5-F9D6E7FF0E54}" srcOrd="1" destOrd="0" presId="urn:microsoft.com/office/officeart/2005/8/layout/hProcess9"/>
    <dgm:cxn modelId="{F73ED0BF-5E8E-4C78-B8A7-ED76426617C8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благоустройства территории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8DE0039-48F4-4128-91BD-DEF6EC486481}" type="presOf" srcId="{FFF75145-F87A-4D15-B348-A6FCA9B2A930}" destId="{0F8B3C05-2985-4EA1-B95F-A82E0744B4D0}" srcOrd="0" destOrd="0" presId="urn:microsoft.com/office/officeart/2005/8/layout/hProcess9"/>
    <dgm:cxn modelId="{ECD3E34A-4683-4C75-936C-7B5B6FA5F780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6943FE0A-666C-45F7-9FAC-7230BA8F1F0D}" type="presOf" srcId="{850CDA29-7FB7-4366-96EC-C75A76B20CA4}" destId="{8835B2B9-0018-4458-8A17-E315A8E25E20}" srcOrd="0" destOrd="0" presId="urn:microsoft.com/office/officeart/2005/8/layout/hProcess9"/>
    <dgm:cxn modelId="{CF5CD956-21C8-41EF-9A55-EF85668D2182}" type="presParOf" srcId="{8835B2B9-0018-4458-8A17-E315A8E25E20}" destId="{B693457C-C494-4A50-9FA7-BB11458DA3E1}" srcOrd="0" destOrd="0" presId="urn:microsoft.com/office/officeart/2005/8/layout/hProcess9"/>
    <dgm:cxn modelId="{E679CE3A-3166-4F7C-A3AD-EF186988E3BE}" type="presParOf" srcId="{8835B2B9-0018-4458-8A17-E315A8E25E20}" destId="{6718C75E-AC7B-41AB-BB4F-AD508F048CFB}" srcOrd="1" destOrd="0" presId="urn:microsoft.com/office/officeart/2005/8/layout/hProcess9"/>
    <dgm:cxn modelId="{EEB19656-FBC1-4FB8-A586-9E968194A187}" type="presParOf" srcId="{6718C75E-AC7B-41AB-BB4F-AD508F048CFB}" destId="{1E7F28CF-C78C-42A1-8ECD-D743D8FC7CE3}" srcOrd="0" destOrd="0" presId="urn:microsoft.com/office/officeart/2005/8/layout/hProcess9"/>
    <dgm:cxn modelId="{C20BD1F2-50E9-49F7-8322-952F219AE98C}" type="presParOf" srcId="{6718C75E-AC7B-41AB-BB4F-AD508F048CFB}" destId="{871C5271-B43D-4E78-82F5-F9D6E7FF0E54}" srcOrd="1" destOrd="0" presId="urn:microsoft.com/office/officeart/2005/8/layout/hProcess9"/>
    <dgm:cxn modelId="{EAAAF5C1-F77A-4B46-BE9C-29CC776337C5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226C9B4-8E1D-4450-BCC1-43E3554D5AB7}" type="doc">
      <dgm:prSet loTypeId="urn:microsoft.com/office/officeart/2005/8/layout/hProcess6" loCatId="process" qsTypeId="urn:microsoft.com/office/officeart/2005/8/quickstyle/3d1" qsCatId="3D" csTypeId="urn:microsoft.com/office/officeart/2005/8/colors/colorful1#1" csCatId="colorful" phldr="1"/>
      <dgm:spPr/>
    </dgm:pt>
    <dgm:pt modelId="{349C7ECD-BED8-4363-BF5C-E1E439D08093}">
      <dgm:prSet phldrT="[Текст]" custT="1"/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рамках программы запланированы расходы на обеспечение условий </a:t>
          </a:r>
          <a:r>
            <a:rPr lang="ru-RU" sz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софинансирования</a:t>
          </a:r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для выполнения работ по </a:t>
          </a:r>
          <a:r>
            <a:rPr lang="ru-RU" sz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благоустройству общественных </a:t>
          </a:r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пространств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79AAFC5-B999-473F-AAA6-599058E895FF}" type="parTrans" cxnId="{3C3814A5-4DFF-4555-9DC3-E3321FB62B28}">
      <dgm:prSet/>
      <dgm:spPr/>
      <dgm:t>
        <a:bodyPr/>
        <a:lstStyle/>
        <a:p>
          <a:endParaRPr lang="ru-RU"/>
        </a:p>
      </dgm:t>
    </dgm:pt>
    <dgm:pt modelId="{D531B77A-5335-4C67-B2BC-00D9A0FFF83B}" type="sibTrans" cxnId="{3C3814A5-4DFF-4555-9DC3-E3321FB62B28}">
      <dgm:prSet/>
      <dgm:spPr/>
      <dgm:t>
        <a:bodyPr/>
        <a:lstStyle/>
        <a:p>
          <a:endParaRPr lang="ru-RU"/>
        </a:p>
      </dgm:t>
    </dgm:pt>
    <dgm:pt modelId="{76AEA9F8-E27C-47FB-A2D9-456D2837651C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Объем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финансировани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я за счет средств вышестоящих бюджетов будет определен при исполнении бюджета в 2020 году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E0FEEF74-0812-487A-AF7A-33A9A993841D}" type="parTrans" cxnId="{9794CB16-C503-4137-91C1-9707A44A2D3B}">
      <dgm:prSet/>
      <dgm:spPr/>
      <dgm:t>
        <a:bodyPr/>
        <a:lstStyle/>
        <a:p>
          <a:endParaRPr lang="ru-RU"/>
        </a:p>
      </dgm:t>
    </dgm:pt>
    <dgm:pt modelId="{5ECC94A7-0132-42D8-90E9-24BCB7BA864D}" type="sibTrans" cxnId="{9794CB16-C503-4137-91C1-9707A44A2D3B}">
      <dgm:prSet/>
      <dgm:spPr/>
      <dgm:t>
        <a:bodyPr/>
        <a:lstStyle/>
        <a:p>
          <a:endParaRPr lang="ru-RU"/>
        </a:p>
      </dgm:t>
    </dgm:pt>
    <dgm:pt modelId="{E4113202-9DD8-4604-9B7B-AF4B45CCBCFF}" type="pres">
      <dgm:prSet presAssocID="{6226C9B4-8E1D-4450-BCC1-43E3554D5AB7}" presName="theList" presStyleCnt="0">
        <dgm:presLayoutVars>
          <dgm:dir/>
          <dgm:animLvl val="lvl"/>
          <dgm:resizeHandles val="exact"/>
        </dgm:presLayoutVars>
      </dgm:prSet>
      <dgm:spPr/>
    </dgm:pt>
    <dgm:pt modelId="{3B5EDCDB-190D-4935-B1C4-0FB66C68B1FA}" type="pres">
      <dgm:prSet presAssocID="{349C7ECD-BED8-4363-BF5C-E1E439D08093}" presName="compNode" presStyleCnt="0"/>
      <dgm:spPr/>
    </dgm:pt>
    <dgm:pt modelId="{8FDFB397-B24D-4A5E-A31D-CA0A84E3E1FB}" type="pres">
      <dgm:prSet presAssocID="{349C7ECD-BED8-4363-BF5C-E1E439D08093}" presName="noGeometry" presStyleCnt="0"/>
      <dgm:spPr/>
    </dgm:pt>
    <dgm:pt modelId="{62569537-4B9D-4C39-904C-65BCAA8C854D}" type="pres">
      <dgm:prSet presAssocID="{349C7ECD-BED8-4363-BF5C-E1E439D08093}" presName="childTextVisible" presStyleLbl="bgAccFollowNode1" presStyleIdx="0" presStyleCnt="2">
        <dgm:presLayoutVars>
          <dgm:bulletEnabled val="1"/>
        </dgm:presLayoutVars>
      </dgm:prSet>
      <dgm:spPr/>
    </dgm:pt>
    <dgm:pt modelId="{F8D5F539-163B-4353-BA96-7D4F5AE537BD}" type="pres">
      <dgm:prSet presAssocID="{349C7ECD-BED8-4363-BF5C-E1E439D08093}" presName="childTextHidden" presStyleLbl="bgAccFollowNode1" presStyleIdx="0" presStyleCnt="2"/>
      <dgm:spPr/>
    </dgm:pt>
    <dgm:pt modelId="{94EF89D4-D84D-4246-86F7-23034E5AFC76}" type="pres">
      <dgm:prSet presAssocID="{349C7ECD-BED8-4363-BF5C-E1E439D08093}" presName="parentText" presStyleLbl="node1" presStyleIdx="0" presStyleCnt="2" custScaleX="267221" custScaleY="12486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79937E-CA08-463F-821B-E70964E3BC2B}" type="pres">
      <dgm:prSet presAssocID="{349C7ECD-BED8-4363-BF5C-E1E439D08093}" presName="aSpace" presStyleCnt="0"/>
      <dgm:spPr/>
    </dgm:pt>
    <dgm:pt modelId="{BB8401EC-28EB-4A2D-9EEE-AF84DB36922E}" type="pres">
      <dgm:prSet presAssocID="{76AEA9F8-E27C-47FB-A2D9-456D2837651C}" presName="compNode" presStyleCnt="0"/>
      <dgm:spPr/>
    </dgm:pt>
    <dgm:pt modelId="{1C3C3AEF-115D-4D20-ADD4-3B7258720986}" type="pres">
      <dgm:prSet presAssocID="{76AEA9F8-E27C-47FB-A2D9-456D2837651C}" presName="noGeometry" presStyleCnt="0"/>
      <dgm:spPr/>
    </dgm:pt>
    <dgm:pt modelId="{1F330E99-E6E6-4D34-8686-25BDC5FE7A19}" type="pres">
      <dgm:prSet presAssocID="{76AEA9F8-E27C-47FB-A2D9-456D2837651C}" presName="childTextVisible" presStyleLbl="bgAccFollowNode1" presStyleIdx="1" presStyleCnt="2">
        <dgm:presLayoutVars>
          <dgm:bulletEnabled val="1"/>
        </dgm:presLayoutVars>
      </dgm:prSet>
      <dgm:spPr/>
    </dgm:pt>
    <dgm:pt modelId="{83A19756-5578-4FF9-8E11-F8E72E160326}" type="pres">
      <dgm:prSet presAssocID="{76AEA9F8-E27C-47FB-A2D9-456D2837651C}" presName="childTextHidden" presStyleLbl="bgAccFollowNode1" presStyleIdx="1" presStyleCnt="2"/>
      <dgm:spPr/>
    </dgm:pt>
    <dgm:pt modelId="{57C4202B-F2DD-4C8D-B197-5B614A42CDCA}" type="pres">
      <dgm:prSet presAssocID="{76AEA9F8-E27C-47FB-A2D9-456D2837651C}" presName="parentText" presStyleLbl="node1" presStyleIdx="1" presStyleCnt="2" custScaleX="271722" custScaleY="11669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DA81BA-E397-4A3F-8302-9C7D7E25ADDB}" type="presOf" srcId="{76AEA9F8-E27C-47FB-A2D9-456D2837651C}" destId="{57C4202B-F2DD-4C8D-B197-5B614A42CDCA}" srcOrd="0" destOrd="0" presId="urn:microsoft.com/office/officeart/2005/8/layout/hProcess6"/>
    <dgm:cxn modelId="{B85C6296-9FAF-49AB-976F-E6B67983DD48}" type="presOf" srcId="{6226C9B4-8E1D-4450-BCC1-43E3554D5AB7}" destId="{E4113202-9DD8-4604-9B7B-AF4B45CCBCFF}" srcOrd="0" destOrd="0" presId="urn:microsoft.com/office/officeart/2005/8/layout/hProcess6"/>
    <dgm:cxn modelId="{9794CB16-C503-4137-91C1-9707A44A2D3B}" srcId="{6226C9B4-8E1D-4450-BCC1-43E3554D5AB7}" destId="{76AEA9F8-E27C-47FB-A2D9-456D2837651C}" srcOrd="1" destOrd="0" parTransId="{E0FEEF74-0812-487A-AF7A-33A9A993841D}" sibTransId="{5ECC94A7-0132-42D8-90E9-24BCB7BA864D}"/>
    <dgm:cxn modelId="{AD899430-ACBD-4BB5-898A-5B8E33758511}" type="presOf" srcId="{349C7ECD-BED8-4363-BF5C-E1E439D08093}" destId="{94EF89D4-D84D-4246-86F7-23034E5AFC76}" srcOrd="0" destOrd="0" presId="urn:microsoft.com/office/officeart/2005/8/layout/hProcess6"/>
    <dgm:cxn modelId="{3C3814A5-4DFF-4555-9DC3-E3321FB62B28}" srcId="{6226C9B4-8E1D-4450-BCC1-43E3554D5AB7}" destId="{349C7ECD-BED8-4363-BF5C-E1E439D08093}" srcOrd="0" destOrd="0" parTransId="{D79AAFC5-B999-473F-AAA6-599058E895FF}" sibTransId="{D531B77A-5335-4C67-B2BC-00D9A0FFF83B}"/>
    <dgm:cxn modelId="{FCF6087E-13AC-4E01-A011-8296CEB57574}" type="presParOf" srcId="{E4113202-9DD8-4604-9B7B-AF4B45CCBCFF}" destId="{3B5EDCDB-190D-4935-B1C4-0FB66C68B1FA}" srcOrd="0" destOrd="0" presId="urn:microsoft.com/office/officeart/2005/8/layout/hProcess6"/>
    <dgm:cxn modelId="{BE0539E3-C082-4FCC-9B11-5346AE52CFAE}" type="presParOf" srcId="{3B5EDCDB-190D-4935-B1C4-0FB66C68B1FA}" destId="{8FDFB397-B24D-4A5E-A31D-CA0A84E3E1FB}" srcOrd="0" destOrd="0" presId="urn:microsoft.com/office/officeart/2005/8/layout/hProcess6"/>
    <dgm:cxn modelId="{F7173C6D-388D-477F-B511-ED8C39D4911C}" type="presParOf" srcId="{3B5EDCDB-190D-4935-B1C4-0FB66C68B1FA}" destId="{62569537-4B9D-4C39-904C-65BCAA8C854D}" srcOrd="1" destOrd="0" presId="urn:microsoft.com/office/officeart/2005/8/layout/hProcess6"/>
    <dgm:cxn modelId="{FFB08BB3-E0F4-4EE4-B62D-577631CAC919}" type="presParOf" srcId="{3B5EDCDB-190D-4935-B1C4-0FB66C68B1FA}" destId="{F8D5F539-163B-4353-BA96-7D4F5AE537BD}" srcOrd="2" destOrd="0" presId="urn:microsoft.com/office/officeart/2005/8/layout/hProcess6"/>
    <dgm:cxn modelId="{BC9FD906-2538-44AC-BB37-5C9808E47CC1}" type="presParOf" srcId="{3B5EDCDB-190D-4935-B1C4-0FB66C68B1FA}" destId="{94EF89D4-D84D-4246-86F7-23034E5AFC76}" srcOrd="3" destOrd="0" presId="urn:microsoft.com/office/officeart/2005/8/layout/hProcess6"/>
    <dgm:cxn modelId="{5EDE9C2D-E1B9-4F17-B814-FF03D97FA004}" type="presParOf" srcId="{E4113202-9DD8-4604-9B7B-AF4B45CCBCFF}" destId="{5479937E-CA08-463F-821B-E70964E3BC2B}" srcOrd="1" destOrd="0" presId="urn:microsoft.com/office/officeart/2005/8/layout/hProcess6"/>
    <dgm:cxn modelId="{24268BD2-07FD-4351-8DDE-FEB1EB4D0B2E}" type="presParOf" srcId="{E4113202-9DD8-4604-9B7B-AF4B45CCBCFF}" destId="{BB8401EC-28EB-4A2D-9EEE-AF84DB36922E}" srcOrd="2" destOrd="0" presId="urn:microsoft.com/office/officeart/2005/8/layout/hProcess6"/>
    <dgm:cxn modelId="{F8D9EBC9-2F3D-4E32-AC0C-04A411E39CAE}" type="presParOf" srcId="{BB8401EC-28EB-4A2D-9EEE-AF84DB36922E}" destId="{1C3C3AEF-115D-4D20-ADD4-3B7258720986}" srcOrd="0" destOrd="0" presId="urn:microsoft.com/office/officeart/2005/8/layout/hProcess6"/>
    <dgm:cxn modelId="{E130D89D-B8A3-4D3E-BF16-3360E5181E5F}" type="presParOf" srcId="{BB8401EC-28EB-4A2D-9EEE-AF84DB36922E}" destId="{1F330E99-E6E6-4D34-8686-25BDC5FE7A19}" srcOrd="1" destOrd="0" presId="urn:microsoft.com/office/officeart/2005/8/layout/hProcess6"/>
    <dgm:cxn modelId="{CAF5923C-00CF-405B-A08F-32B237992416}" type="presParOf" srcId="{BB8401EC-28EB-4A2D-9EEE-AF84DB36922E}" destId="{83A19756-5578-4FF9-8E11-F8E72E160326}" srcOrd="2" destOrd="0" presId="urn:microsoft.com/office/officeart/2005/8/layout/hProcess6"/>
    <dgm:cxn modelId="{D8D0100B-892C-4EA5-81CF-B023F1094856}" type="presParOf" srcId="{BB8401EC-28EB-4A2D-9EEE-AF84DB36922E}" destId="{57C4202B-F2DD-4C8D-B197-5B614A42CDCA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6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6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6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внегородских территорий Администрации ЗАТО </a:t>
          </a:r>
          <a:r>
            <a:rPr kumimoji="0" lang="ru-RU" sz="16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6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6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6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комфортной среды проживания на внегородских территориях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5B8E113-F657-438B-BE95-927F7DD827E0}" type="presOf" srcId="{5E2FAA9D-4315-4B72-8800-631B8DE57775}" destId="{1E7F28CF-C78C-42A1-8ECD-D743D8FC7CE3}" srcOrd="0" destOrd="0" presId="urn:microsoft.com/office/officeart/2005/8/layout/hProcess9"/>
    <dgm:cxn modelId="{8E8FFB3F-4697-437D-A962-9E5F19647943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10CB3238-1A13-4C88-8251-BD6FA62E424B}" type="presOf" srcId="{850CDA29-7FB7-4366-96EC-C75A76B20CA4}" destId="{8835B2B9-0018-4458-8A17-E315A8E25E20}" srcOrd="0" destOrd="0" presId="urn:microsoft.com/office/officeart/2005/8/layout/hProcess9"/>
    <dgm:cxn modelId="{D058EC2C-5476-4F04-AFBF-28A4D0B2B333}" type="presParOf" srcId="{8835B2B9-0018-4458-8A17-E315A8E25E20}" destId="{B693457C-C494-4A50-9FA7-BB11458DA3E1}" srcOrd="0" destOrd="0" presId="urn:microsoft.com/office/officeart/2005/8/layout/hProcess9"/>
    <dgm:cxn modelId="{5850F60A-289A-4370-B919-742A44B243F3}" type="presParOf" srcId="{8835B2B9-0018-4458-8A17-E315A8E25E20}" destId="{6718C75E-AC7B-41AB-BB4F-AD508F048CFB}" srcOrd="1" destOrd="0" presId="urn:microsoft.com/office/officeart/2005/8/layout/hProcess9"/>
    <dgm:cxn modelId="{79DAB240-5401-417E-873E-D1B5D9ED0C43}" type="presParOf" srcId="{6718C75E-AC7B-41AB-BB4F-AD508F048CFB}" destId="{1E7F28CF-C78C-42A1-8ECD-D743D8FC7CE3}" srcOrd="0" destOrd="0" presId="urn:microsoft.com/office/officeart/2005/8/layout/hProcess9"/>
    <dgm:cxn modelId="{68FDC740-6D00-430F-99FF-168746DA96D9}" type="presParOf" srcId="{6718C75E-AC7B-41AB-BB4F-AD508F048CFB}" destId="{871C5271-B43D-4E78-82F5-F9D6E7FF0E54}" srcOrd="1" destOrd="0" presId="urn:microsoft.com/office/officeart/2005/8/layout/hProcess9"/>
    <dgm:cxn modelId="{4EF1433E-C1B2-45A3-996B-5432BB6944FC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охраны окружающей среды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экологической безопасности населения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и сохранение особо охраняемых природных территорий местного значения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9CF6342-8EDB-43DD-8B9F-45FC5A608FF5}" type="presOf" srcId="{5E2FAA9D-4315-4B72-8800-631B8DE57775}" destId="{1E7F28CF-C78C-42A1-8ECD-D743D8FC7CE3}" srcOrd="0" destOrd="0" presId="urn:microsoft.com/office/officeart/2005/8/layout/hProcess9"/>
    <dgm:cxn modelId="{3104E940-646A-4BAD-A281-C7C892E8F3A1}" type="presOf" srcId="{850CDA29-7FB7-4366-96EC-C75A76B20CA4}" destId="{8835B2B9-0018-4458-8A17-E315A8E25E20}" srcOrd="0" destOrd="0" presId="urn:microsoft.com/office/officeart/2005/8/layout/hProcess9"/>
    <dgm:cxn modelId="{B2207F95-EE5A-42D7-B3DD-2BD420236679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22E06983-65F1-4D49-A641-91BDEEDFE414}" type="presParOf" srcId="{8835B2B9-0018-4458-8A17-E315A8E25E20}" destId="{B693457C-C494-4A50-9FA7-BB11458DA3E1}" srcOrd="0" destOrd="0" presId="urn:microsoft.com/office/officeart/2005/8/layout/hProcess9"/>
    <dgm:cxn modelId="{1EC1AFA1-1CA4-4B6E-B65E-0727DDA2EDEC}" type="presParOf" srcId="{8835B2B9-0018-4458-8A17-E315A8E25E20}" destId="{6718C75E-AC7B-41AB-BB4F-AD508F048CFB}" srcOrd="1" destOrd="0" presId="urn:microsoft.com/office/officeart/2005/8/layout/hProcess9"/>
    <dgm:cxn modelId="{DF844748-2FA6-4051-A7B0-0A899C74A73D}" type="presParOf" srcId="{6718C75E-AC7B-41AB-BB4F-AD508F048CFB}" destId="{1E7F28CF-C78C-42A1-8ECD-D743D8FC7CE3}" srcOrd="0" destOrd="0" presId="urn:microsoft.com/office/officeart/2005/8/layout/hProcess9"/>
    <dgm:cxn modelId="{351937EA-D3D7-4C20-9201-6C682016DF8A}" type="presParOf" srcId="{6718C75E-AC7B-41AB-BB4F-AD508F048CFB}" destId="{871C5271-B43D-4E78-82F5-F9D6E7FF0E54}" srcOrd="1" destOrd="0" presId="urn:microsoft.com/office/officeart/2005/8/layout/hProcess9"/>
    <dgm:cxn modelId="{CD76FC5D-B7CF-4804-A832-F64C0BCB2FA7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делам защиты населения и территории от ЧС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безопасности населения на территории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703CA5-705C-4965-A30C-4A8917DFF663}" type="presOf" srcId="{5E2FAA9D-4315-4B72-8800-631B8DE57775}" destId="{1E7F28CF-C78C-42A1-8ECD-D743D8FC7CE3}" srcOrd="0" destOrd="0" presId="urn:microsoft.com/office/officeart/2005/8/layout/hProcess9"/>
    <dgm:cxn modelId="{072773F1-4B1A-4BC6-942C-396F902AB1B7}" type="presOf" srcId="{850CDA29-7FB7-4366-96EC-C75A76B20CA4}" destId="{8835B2B9-0018-4458-8A17-E315A8E25E2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136DF6DC-DA77-433F-B29F-E32DC94FC903}" type="presOf" srcId="{FFF75145-F87A-4D15-B348-A6FCA9B2A930}" destId="{0F8B3C05-2985-4EA1-B95F-A82E0744B4D0}" srcOrd="0" destOrd="0" presId="urn:microsoft.com/office/officeart/2005/8/layout/hProcess9"/>
    <dgm:cxn modelId="{A71915F6-A423-47A5-B507-F90BC3D8EBA7}" type="presParOf" srcId="{8835B2B9-0018-4458-8A17-E315A8E25E20}" destId="{B693457C-C494-4A50-9FA7-BB11458DA3E1}" srcOrd="0" destOrd="0" presId="urn:microsoft.com/office/officeart/2005/8/layout/hProcess9"/>
    <dgm:cxn modelId="{86AEC562-4175-41CE-8380-9CCC2BA64362}" type="presParOf" srcId="{8835B2B9-0018-4458-8A17-E315A8E25E20}" destId="{6718C75E-AC7B-41AB-BB4F-AD508F048CFB}" srcOrd="1" destOrd="0" presId="urn:microsoft.com/office/officeart/2005/8/layout/hProcess9"/>
    <dgm:cxn modelId="{54DAA9F5-2FB0-4EF4-BABF-C4FD736186CF}" type="presParOf" srcId="{6718C75E-AC7B-41AB-BB4F-AD508F048CFB}" destId="{1E7F28CF-C78C-42A1-8ECD-D743D8FC7CE3}" srcOrd="0" destOrd="0" presId="urn:microsoft.com/office/officeart/2005/8/layout/hProcess9"/>
    <dgm:cxn modelId="{5DA34708-776A-4D44-B56F-FCCB36423419}" type="presParOf" srcId="{6718C75E-AC7B-41AB-BB4F-AD508F048CFB}" destId="{871C5271-B43D-4E78-82F5-F9D6E7FF0E54}" srcOrd="1" destOrd="0" presId="urn:microsoft.com/office/officeart/2005/8/layout/hProcess9"/>
    <dgm:cxn modelId="{D626E55A-08CE-42CA-B0E7-8AF3AC238507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Финансовое управление  </a:t>
          </a:r>
        </a:p>
        <a:p>
          <a:pPr rtl="0">
            <a:spcAft>
              <a:spcPts val="0"/>
            </a:spcAft>
          </a:pP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сбалансированности и устойчивости бюджета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, повышение качества управления муниципальными финансами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X="93719" custScaleY="68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F83256-56F6-4EDF-93E0-9ED2C7894D7C}" type="presOf" srcId="{FFF75145-F87A-4D15-B348-A6FCA9B2A930}" destId="{0F8B3C05-2985-4EA1-B95F-A82E0744B4D0}" srcOrd="0" destOrd="0" presId="urn:microsoft.com/office/officeart/2005/8/layout/hProcess9"/>
    <dgm:cxn modelId="{F167DDBD-9F68-4721-B9C5-A1393FA25515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42623D18-E9C0-4F9F-ABCE-2DE7BA925637}" type="presOf" srcId="{850CDA29-7FB7-4366-96EC-C75A76B20CA4}" destId="{8835B2B9-0018-4458-8A17-E315A8E25E20}" srcOrd="0" destOrd="0" presId="urn:microsoft.com/office/officeart/2005/8/layout/hProcess9"/>
    <dgm:cxn modelId="{2151AC7A-72A1-4C40-893E-F5B23AA20885}" type="presParOf" srcId="{8835B2B9-0018-4458-8A17-E315A8E25E20}" destId="{B693457C-C494-4A50-9FA7-BB11458DA3E1}" srcOrd="0" destOrd="0" presId="urn:microsoft.com/office/officeart/2005/8/layout/hProcess9"/>
    <dgm:cxn modelId="{32263F7A-9AD8-42F0-A91A-3BEF82E9BCCF}" type="presParOf" srcId="{8835B2B9-0018-4458-8A17-E315A8E25E20}" destId="{6718C75E-AC7B-41AB-BB4F-AD508F048CFB}" srcOrd="1" destOrd="0" presId="urn:microsoft.com/office/officeart/2005/8/layout/hProcess9"/>
    <dgm:cxn modelId="{B4F12338-54D1-4D01-9528-1029C4ACAFBB}" type="presParOf" srcId="{6718C75E-AC7B-41AB-BB4F-AD508F048CFB}" destId="{1E7F28CF-C78C-42A1-8ECD-D743D8FC7CE3}" srcOrd="0" destOrd="0" presId="urn:microsoft.com/office/officeart/2005/8/layout/hProcess9"/>
    <dgm:cxn modelId="{0FF03961-DFB2-4BD1-99B6-B31B1586A0A8}" type="presParOf" srcId="{6718C75E-AC7B-41AB-BB4F-AD508F048CFB}" destId="{871C5271-B43D-4E78-82F5-F9D6E7FF0E54}" srcOrd="1" destOrd="0" presId="urn:microsoft.com/office/officeart/2005/8/layout/hProcess9"/>
    <dgm:cxn modelId="{1CD2BC78-EF0D-4531-AAA0-A4FA16789E23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 имущественных отношений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эффективности управления муниципальной собственностью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2A0F60-25B7-4921-8BDB-31634BF25ADE}" type="presOf" srcId="{850CDA29-7FB7-4366-96EC-C75A76B20CA4}" destId="{8835B2B9-0018-4458-8A17-E315A8E25E20}" srcOrd="0" destOrd="0" presId="urn:microsoft.com/office/officeart/2005/8/layout/hProcess9"/>
    <dgm:cxn modelId="{2DF48B15-C640-4194-95D9-E61A4C1654E7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347B181F-0A80-437D-B026-6DB3FA4AD24E}" type="presOf" srcId="{FFF75145-F87A-4D15-B348-A6FCA9B2A930}" destId="{0F8B3C05-2985-4EA1-B95F-A82E0744B4D0}" srcOrd="0" destOrd="0" presId="urn:microsoft.com/office/officeart/2005/8/layout/hProcess9"/>
    <dgm:cxn modelId="{0CAA47A5-3BDD-429F-932F-9D1BF243AD16}" type="presParOf" srcId="{8835B2B9-0018-4458-8A17-E315A8E25E20}" destId="{B693457C-C494-4A50-9FA7-BB11458DA3E1}" srcOrd="0" destOrd="0" presId="urn:microsoft.com/office/officeart/2005/8/layout/hProcess9"/>
    <dgm:cxn modelId="{D59824FE-9273-49B7-BE74-5F0853AD3AEA}" type="presParOf" srcId="{8835B2B9-0018-4458-8A17-E315A8E25E20}" destId="{6718C75E-AC7B-41AB-BB4F-AD508F048CFB}" srcOrd="1" destOrd="0" presId="urn:microsoft.com/office/officeart/2005/8/layout/hProcess9"/>
    <dgm:cxn modelId="{8A7058D8-9D66-43A8-8D20-BE8D8B152319}" type="presParOf" srcId="{6718C75E-AC7B-41AB-BB4F-AD508F048CFB}" destId="{1E7F28CF-C78C-42A1-8ECD-D743D8FC7CE3}" srcOrd="0" destOrd="0" presId="urn:microsoft.com/office/officeart/2005/8/layout/hProcess9"/>
    <dgm:cxn modelId="{329D0FA1-1D23-4DB7-9679-1BCA4A4488D9}" type="presParOf" srcId="{6718C75E-AC7B-41AB-BB4F-AD508F048CFB}" destId="{871C5271-B43D-4E78-82F5-F9D6E7FF0E54}" srcOrd="1" destOrd="0" presId="urn:microsoft.com/office/officeart/2005/8/layout/hProcess9"/>
    <dgm:cxn modelId="{148DB3A4-62A6-43E4-9696-A534D0F02EE4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развития информационного общества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lnSpc>
              <a:spcPct val="50000"/>
            </a:lnSpc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>
            <a:lnSpc>
              <a:spcPts val="1000"/>
            </a:lnSpc>
            <a:spcAft>
              <a:spcPts val="0"/>
            </a:spcAft>
          </a:pP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принципов открытости деятельности органов местного самоуправления ЗАТО Северск на основе создания эффективной информационно-коммуникационной среды с учетом потребностей граждан и общества в получении объективной и достоверной информации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 custLinFactNeighborY="27654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ScaleY="1160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 custScaleY="1160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25C2C99-E303-4730-98CF-B94418606248}" type="presOf" srcId="{5E2FAA9D-4315-4B72-8800-631B8DE57775}" destId="{1E7F28CF-C78C-42A1-8ECD-D743D8FC7CE3}" srcOrd="0" destOrd="0" presId="urn:microsoft.com/office/officeart/2005/8/layout/hProcess9"/>
    <dgm:cxn modelId="{4701F78F-7D3B-4602-8FD2-6960912A0AC6}" type="presOf" srcId="{850CDA29-7FB7-4366-96EC-C75A76B20CA4}" destId="{8835B2B9-0018-4458-8A17-E315A8E25E20}" srcOrd="0" destOrd="0" presId="urn:microsoft.com/office/officeart/2005/8/layout/hProcess9"/>
    <dgm:cxn modelId="{4B337FF2-DF4C-4753-8205-3A431508B0ED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A2B7E24C-EB7B-4F6E-A5CC-ACE4AAB33F76}" type="presParOf" srcId="{8835B2B9-0018-4458-8A17-E315A8E25E20}" destId="{B693457C-C494-4A50-9FA7-BB11458DA3E1}" srcOrd="0" destOrd="0" presId="urn:microsoft.com/office/officeart/2005/8/layout/hProcess9"/>
    <dgm:cxn modelId="{88F4A55F-1867-44C0-BC3E-962A90AB286F}" type="presParOf" srcId="{8835B2B9-0018-4458-8A17-E315A8E25E20}" destId="{6718C75E-AC7B-41AB-BB4F-AD508F048CFB}" srcOrd="1" destOrd="0" presId="urn:microsoft.com/office/officeart/2005/8/layout/hProcess9"/>
    <dgm:cxn modelId="{D6B06C71-246C-4428-8883-270D67F5D32A}" type="presParOf" srcId="{6718C75E-AC7B-41AB-BB4F-AD508F048CFB}" destId="{1E7F28CF-C78C-42A1-8ECD-D743D8FC7CE3}" srcOrd="0" destOrd="0" presId="urn:microsoft.com/office/officeart/2005/8/layout/hProcess9"/>
    <dgm:cxn modelId="{9BD8F483-534E-4DF5-A781-E699EB25E0F8}" type="presParOf" srcId="{6718C75E-AC7B-41AB-BB4F-AD508F048CFB}" destId="{871C5271-B43D-4E78-82F5-F9D6E7FF0E54}" srcOrd="1" destOrd="0" presId="urn:microsoft.com/office/officeart/2005/8/layout/hProcess9"/>
    <dgm:cxn modelId="{F7C6FA8F-E7F4-40CB-A12C-208DB8C74A03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экономического развития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Содействие развитию предпринимательства  в ЗАТО Северск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3C3076F-F269-485D-A263-EFBE5F63D596}" type="presOf" srcId="{5E2FAA9D-4315-4B72-8800-631B8DE57775}" destId="{1E7F28CF-C78C-42A1-8ECD-D743D8FC7CE3}" srcOrd="0" destOrd="0" presId="urn:microsoft.com/office/officeart/2005/8/layout/hProcess9"/>
    <dgm:cxn modelId="{667AF92D-FE23-4FE6-BB7F-D1F1B03874A3}" type="presOf" srcId="{850CDA29-7FB7-4366-96EC-C75A76B20CA4}" destId="{8835B2B9-0018-4458-8A17-E315A8E25E20}" srcOrd="0" destOrd="0" presId="urn:microsoft.com/office/officeart/2005/8/layout/hProcess9"/>
    <dgm:cxn modelId="{DFB71F0A-2016-4EE4-B451-6075A6EEB4E9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7D9A45C7-956F-4893-8947-F6D9D7F92E2E}" type="presParOf" srcId="{8835B2B9-0018-4458-8A17-E315A8E25E20}" destId="{B693457C-C494-4A50-9FA7-BB11458DA3E1}" srcOrd="0" destOrd="0" presId="urn:microsoft.com/office/officeart/2005/8/layout/hProcess9"/>
    <dgm:cxn modelId="{4CF5B397-91DE-4DD9-913E-EC752812E901}" type="presParOf" srcId="{8835B2B9-0018-4458-8A17-E315A8E25E20}" destId="{6718C75E-AC7B-41AB-BB4F-AD508F048CFB}" srcOrd="1" destOrd="0" presId="urn:microsoft.com/office/officeart/2005/8/layout/hProcess9"/>
    <dgm:cxn modelId="{60B2E3EA-9028-41EA-A9F4-00993C540F5D}" type="presParOf" srcId="{6718C75E-AC7B-41AB-BB4F-AD508F048CFB}" destId="{1E7F28CF-C78C-42A1-8ECD-D743D8FC7CE3}" srcOrd="0" destOrd="0" presId="urn:microsoft.com/office/officeart/2005/8/layout/hProcess9"/>
    <dgm:cxn modelId="{B8D3C7B6-EFB4-49C6-8011-0DB8EE914872}" type="presParOf" srcId="{6718C75E-AC7B-41AB-BB4F-AD508F048CFB}" destId="{871C5271-B43D-4E78-82F5-F9D6E7FF0E54}" srcOrd="1" destOrd="0" presId="urn:microsoft.com/office/officeart/2005/8/layout/hProcess9"/>
    <dgm:cxn modelId="{D1188604-94E5-455F-8FDF-14F51CA9D59C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358973" y="0"/>
          <a:ext cx="4068366" cy="2214578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00552" y="664373"/>
          <a:ext cx="2234236" cy="885831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b="1" i="0" u="none" strike="noStrike" kern="1200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i="0" u="none" strike="noStrike" kern="1200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100" i="0" u="none" strike="noStrike" kern="1200" cap="none" spc="0" normalizeH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образования Администрации ЗАТО </a:t>
          </a:r>
          <a:r>
            <a:rPr kumimoji="0" lang="ru-RU" sz="1100" i="0" u="none" strike="noStrike" kern="1200" cap="none" spc="0" normalizeH="0" noProof="0" dirty="0" err="1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100" kern="1200" dirty="0"/>
        </a:p>
      </dsp:txBody>
      <dsp:txXfrm>
        <a:off x="143795" y="707616"/>
        <a:ext cx="2147750" cy="799345"/>
      </dsp:txXfrm>
    </dsp:sp>
    <dsp:sp modelId="{0F8B3C05-2985-4EA1-B95F-A82E0744B4D0}">
      <dsp:nvSpPr>
        <dsp:cNvPr id="0" name=""/>
        <dsp:cNvSpPr/>
      </dsp:nvSpPr>
      <dsp:spPr>
        <a:xfrm>
          <a:off x="2451525" y="664373"/>
          <a:ext cx="2234236" cy="885831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целенаправленного процесса воспитания и обучения в интересах личности и общества</a:t>
          </a:r>
          <a:endParaRPr lang="ru-RU" sz="1100" kern="1200" dirty="0">
            <a:solidFill>
              <a:schemeClr val="bg1"/>
            </a:solidFill>
          </a:endParaRPr>
        </a:p>
      </dsp:txBody>
      <dsp:txXfrm>
        <a:off x="2494768" y="707616"/>
        <a:ext cx="2147750" cy="79934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26868" y="0"/>
          <a:ext cx="7104509" cy="1500198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4130" y="450059"/>
          <a:ext cx="4029498" cy="600079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поддержки населения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/>
        </a:p>
      </dsp:txBody>
      <dsp:txXfrm>
        <a:off x="33423" y="479352"/>
        <a:ext cx="3970912" cy="541493"/>
      </dsp:txXfrm>
    </dsp:sp>
    <dsp:sp modelId="{0F8B3C05-2985-4EA1-B95F-A82E0744B4D0}">
      <dsp:nvSpPr>
        <dsp:cNvPr id="0" name=""/>
        <dsp:cNvSpPr/>
      </dsp:nvSpPr>
      <dsp:spPr>
        <a:xfrm>
          <a:off x="4324616" y="450059"/>
          <a:ext cx="4029498" cy="600079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социальной защиты наиболее уязвимых слоев населения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353909" y="479352"/>
        <a:ext cx="3970912" cy="54149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26868" y="0"/>
          <a:ext cx="7104509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134" y="535785"/>
          <a:ext cx="4002130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и семейной политики, физической культуры и спорта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8007" y="570658"/>
        <a:ext cx="3932384" cy="644634"/>
      </dsp:txXfrm>
    </dsp:sp>
    <dsp:sp modelId="{0F8B3C05-2985-4EA1-B95F-A82E0744B4D0}">
      <dsp:nvSpPr>
        <dsp:cNvPr id="0" name=""/>
        <dsp:cNvSpPr/>
      </dsp:nvSpPr>
      <dsp:spPr>
        <a:xfrm>
          <a:off x="4352981" y="535785"/>
          <a:ext cx="4002130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Создание условий, обеспечивающих возможность населению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систематически заниматься физической культурой и спортом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387854" y="570658"/>
        <a:ext cx="3932384" cy="64463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26868" y="0"/>
          <a:ext cx="7104509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80" y="535785"/>
          <a:ext cx="3724403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молодежной, семейной политики, физической культуры и спорта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5253" y="570658"/>
        <a:ext cx="3654657" cy="644634"/>
      </dsp:txXfrm>
    </dsp:sp>
    <dsp:sp modelId="{0F8B3C05-2985-4EA1-B95F-A82E0744B4D0}">
      <dsp:nvSpPr>
        <dsp:cNvPr id="0" name=""/>
        <dsp:cNvSpPr/>
      </dsp:nvSpPr>
      <dsp:spPr>
        <a:xfrm>
          <a:off x="4016179" y="535785"/>
          <a:ext cx="4341686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Реализация потенциала молодежи, создание условий для включения молодежи в социально-экономическую, политическую и культурную жизнь общества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051052" y="570658"/>
        <a:ext cx="4271940" cy="64463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42939" y="0"/>
          <a:ext cx="7286648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677878" y="535785"/>
          <a:ext cx="3134330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культуры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712751" y="570658"/>
        <a:ext cx="3064584" cy="644634"/>
      </dsp:txXfrm>
    </dsp:sp>
    <dsp:sp modelId="{0F8B3C05-2985-4EA1-B95F-A82E0744B4D0}">
      <dsp:nvSpPr>
        <dsp:cNvPr id="0" name=""/>
        <dsp:cNvSpPr/>
      </dsp:nvSpPr>
      <dsp:spPr>
        <a:xfrm>
          <a:off x="4240835" y="535785"/>
          <a:ext cx="3653814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качества и доступности услуг в сфере культуры и туризма в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275708" y="570658"/>
        <a:ext cx="3584068" cy="64463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429" y="535785"/>
          <a:ext cx="3748264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 поддержки населения 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7302" y="570658"/>
        <a:ext cx="3678518" cy="644634"/>
      </dsp:txXfrm>
    </dsp:sp>
    <dsp:sp modelId="{0F8B3C05-2985-4EA1-B95F-A82E0744B4D0}">
      <dsp:nvSpPr>
        <dsp:cNvPr id="0" name=""/>
        <dsp:cNvSpPr/>
      </dsp:nvSpPr>
      <dsp:spPr>
        <a:xfrm>
          <a:off x="4057752" y="535785"/>
          <a:ext cx="4369501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Привлечение подростков и молодежи к формированию негативного отношения к употреблению наркотиков, алкоголя и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психоактивных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веществ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092625" y="570658"/>
        <a:ext cx="4299755" cy="64463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214314"/>
          <a:ext cx="7165231" cy="1357322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157" y="535785"/>
          <a:ext cx="3726253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6030" y="570658"/>
        <a:ext cx="3656507" cy="644634"/>
      </dsp:txXfrm>
    </dsp:sp>
    <dsp:sp modelId="{0F8B3C05-2985-4EA1-B95F-A82E0744B4D0}">
      <dsp:nvSpPr>
        <dsp:cNvPr id="0" name=""/>
        <dsp:cNvSpPr/>
      </dsp:nvSpPr>
      <dsp:spPr>
        <a:xfrm>
          <a:off x="4084684" y="535785"/>
          <a:ext cx="4343842" cy="714380"/>
        </a:xfrm>
        <a:prstGeom prst="roundRect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благоприятной, комфортной и безопасной среды для проживания и жизнедеятельности населения г.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Северска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119557" y="570658"/>
        <a:ext cx="4274096" cy="64463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71437"/>
          <a:ext cx="7165231" cy="1643074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666582" y="535785"/>
          <a:ext cx="3082103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701455" y="570658"/>
        <a:ext cx="3012357" cy="644634"/>
      </dsp:txXfrm>
    </dsp:sp>
    <dsp:sp modelId="{0F8B3C05-2985-4EA1-B95F-A82E0744B4D0}">
      <dsp:nvSpPr>
        <dsp:cNvPr id="0" name=""/>
        <dsp:cNvSpPr/>
      </dsp:nvSpPr>
      <dsp:spPr>
        <a:xfrm>
          <a:off x="4170170" y="535785"/>
          <a:ext cx="3592930" cy="714380"/>
        </a:xfrm>
        <a:prstGeom prst="roundRect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энергоэффективности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в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205043" y="570658"/>
        <a:ext cx="3523184" cy="64463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04661" y="535785"/>
          <a:ext cx="3416327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39534" y="570658"/>
        <a:ext cx="3346581" cy="644634"/>
      </dsp:txXfrm>
    </dsp:sp>
    <dsp:sp modelId="{0F8B3C05-2985-4EA1-B95F-A82E0744B4D0}">
      <dsp:nvSpPr>
        <dsp:cNvPr id="0" name=""/>
        <dsp:cNvSpPr/>
      </dsp:nvSpPr>
      <dsp:spPr>
        <a:xfrm>
          <a:off x="4142473" y="535785"/>
          <a:ext cx="3982549" cy="714380"/>
        </a:xfrm>
        <a:prstGeom prst="roundRect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доступности и качества жилищного обеспечения населения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77346" y="570658"/>
        <a:ext cx="3912803" cy="64463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220" y="535785"/>
          <a:ext cx="3736864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7093" y="570658"/>
        <a:ext cx="3667118" cy="644634"/>
      </dsp:txXfrm>
    </dsp:sp>
    <dsp:sp modelId="{0F8B3C05-2985-4EA1-B95F-A82E0744B4D0}">
      <dsp:nvSpPr>
        <dsp:cNvPr id="0" name=""/>
        <dsp:cNvSpPr/>
      </dsp:nvSpPr>
      <dsp:spPr>
        <a:xfrm>
          <a:off x="4071250" y="535785"/>
          <a:ext cx="4356212" cy="714380"/>
        </a:xfrm>
        <a:prstGeom prst="roundRect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благоустройства территории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06123" y="570658"/>
        <a:ext cx="4286466" cy="644634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970" y="535785"/>
          <a:ext cx="3784771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6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внегородских территорий Администрации ЗАТО </a:t>
          </a:r>
          <a:r>
            <a:rPr kumimoji="0" lang="ru-RU" sz="16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600" kern="1200" dirty="0">
            <a:solidFill>
              <a:schemeClr val="bg1"/>
            </a:solidFill>
          </a:endParaRPr>
        </a:p>
      </dsp:txBody>
      <dsp:txXfrm>
        <a:off x="35843" y="570658"/>
        <a:ext cx="3715025" cy="644634"/>
      </dsp:txXfrm>
    </dsp:sp>
    <dsp:sp modelId="{0F8B3C05-2985-4EA1-B95F-A82E0744B4D0}">
      <dsp:nvSpPr>
        <dsp:cNvPr id="0" name=""/>
        <dsp:cNvSpPr/>
      </dsp:nvSpPr>
      <dsp:spPr>
        <a:xfrm>
          <a:off x="4016653" y="535785"/>
          <a:ext cx="4412060" cy="714380"/>
        </a:xfrm>
        <a:prstGeom prst="roundRect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6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комфортной среды проживания на внегородских территориях</a:t>
          </a:r>
        </a:p>
      </dsp:txBody>
      <dsp:txXfrm>
        <a:off x="4051526" y="570658"/>
        <a:ext cx="4342314" cy="64463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655" y="535785"/>
          <a:ext cx="3748029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охраны окружающей среды 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6528" y="570658"/>
        <a:ext cx="3678283" cy="644634"/>
      </dsp:txXfrm>
    </dsp:sp>
    <dsp:sp modelId="{0F8B3C05-2985-4EA1-B95F-A82E0744B4D0}">
      <dsp:nvSpPr>
        <dsp:cNvPr id="0" name=""/>
        <dsp:cNvSpPr/>
      </dsp:nvSpPr>
      <dsp:spPr>
        <a:xfrm>
          <a:off x="4058800" y="535785"/>
          <a:ext cx="4369228" cy="714380"/>
        </a:xfrm>
        <a:prstGeom prst="roundRect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экологической безопасности населения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и сохранение особо охраняемых природных территорий местного значения</a:t>
          </a:r>
        </a:p>
      </dsp:txBody>
      <dsp:txXfrm>
        <a:off x="4093673" y="570658"/>
        <a:ext cx="4299482" cy="644634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67221" y="535785"/>
          <a:ext cx="3450901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делам защиты населения и территории от ЧС 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02094" y="570658"/>
        <a:ext cx="3381155" cy="644634"/>
      </dsp:txXfrm>
    </dsp:sp>
    <dsp:sp modelId="{0F8B3C05-2985-4EA1-B95F-A82E0744B4D0}">
      <dsp:nvSpPr>
        <dsp:cNvPr id="0" name=""/>
        <dsp:cNvSpPr/>
      </dsp:nvSpPr>
      <dsp:spPr>
        <a:xfrm>
          <a:off x="4139607" y="535785"/>
          <a:ext cx="4022854" cy="714380"/>
        </a:xfrm>
        <a:prstGeom prst="roundRect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безопасности населения на территории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74480" y="570658"/>
        <a:ext cx="3953108" cy="644634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843116" y="365048"/>
          <a:ext cx="6293402" cy="825823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892" y="706521"/>
          <a:ext cx="3742678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Финансовое управление 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6765" y="741394"/>
        <a:ext cx="3672932" cy="644634"/>
      </dsp:txXfrm>
    </dsp:sp>
    <dsp:sp modelId="{0F8B3C05-2985-4EA1-B95F-A82E0744B4D0}">
      <dsp:nvSpPr>
        <dsp:cNvPr id="0" name=""/>
        <dsp:cNvSpPr/>
      </dsp:nvSpPr>
      <dsp:spPr>
        <a:xfrm>
          <a:off x="4064800" y="706521"/>
          <a:ext cx="4362990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сбалансированности и устойчивости бюджета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, повышение качества управления муниципальными финансами</a:t>
          </a:r>
        </a:p>
      </dsp:txBody>
      <dsp:txXfrm>
        <a:off x="4099673" y="741394"/>
        <a:ext cx="4293244" cy="644634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500198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4789" y="450059"/>
          <a:ext cx="3763950" cy="600079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 имущественных отношений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4082" y="479352"/>
        <a:ext cx="3705364" cy="541493"/>
      </dsp:txXfrm>
    </dsp:sp>
    <dsp:sp modelId="{0F8B3C05-2985-4EA1-B95F-A82E0744B4D0}">
      <dsp:nvSpPr>
        <dsp:cNvPr id="0" name=""/>
        <dsp:cNvSpPr/>
      </dsp:nvSpPr>
      <dsp:spPr>
        <a:xfrm>
          <a:off x="4037106" y="450059"/>
          <a:ext cx="4387787" cy="600079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эффективности управления муниципальной собственностью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66399" y="479352"/>
        <a:ext cx="4329201" cy="541493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54551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617" y="470058"/>
          <a:ext cx="3773394" cy="814434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развития информационного общества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3374" y="509815"/>
        <a:ext cx="3693880" cy="734920"/>
      </dsp:txXfrm>
    </dsp:sp>
    <dsp:sp modelId="{0F8B3C05-2985-4EA1-B95F-A82E0744B4D0}">
      <dsp:nvSpPr>
        <dsp:cNvPr id="0" name=""/>
        <dsp:cNvSpPr/>
      </dsp:nvSpPr>
      <dsp:spPr>
        <a:xfrm>
          <a:off x="4027268" y="470058"/>
          <a:ext cx="4398797" cy="814434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ts val="1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принципов открытости деятельности органов местного самоуправления ЗАТО Северск на основе создания эффективной информационно-коммуникационной среды с учетом потребностей граждан и общества в получении объективной и достоверной информации</a:t>
          </a:r>
        </a:p>
      </dsp:txBody>
      <dsp:txXfrm>
        <a:off x="4067025" y="509815"/>
        <a:ext cx="4319283" cy="734920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065943" y="535785"/>
          <a:ext cx="2713304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экономического развития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1100816" y="570658"/>
        <a:ext cx="2643558" cy="644634"/>
      </dsp:txXfrm>
    </dsp:sp>
    <dsp:sp modelId="{0F8B3C05-2985-4EA1-B95F-A82E0744B4D0}">
      <dsp:nvSpPr>
        <dsp:cNvPr id="0" name=""/>
        <dsp:cNvSpPr/>
      </dsp:nvSpPr>
      <dsp:spPr>
        <a:xfrm>
          <a:off x="4200732" y="535785"/>
          <a:ext cx="3163007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Содействие развитию предпринимательства  в ЗАТО Северск</a:t>
          </a:r>
        </a:p>
      </dsp:txBody>
      <dsp:txXfrm>
        <a:off x="4235605" y="570658"/>
        <a:ext cx="3093261" cy="644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image" Target="../media/image46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emf"/><Relationship Id="rId2" Type="http://schemas.openxmlformats.org/officeDocument/2006/relationships/image" Target="../media/image58.emf"/><Relationship Id="rId1" Type="http://schemas.openxmlformats.org/officeDocument/2006/relationships/image" Target="../media/image57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7.emf"/><Relationship Id="rId1" Type="http://schemas.openxmlformats.org/officeDocument/2006/relationships/image" Target="../media/image66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emf"/><Relationship Id="rId2" Type="http://schemas.openxmlformats.org/officeDocument/2006/relationships/image" Target="../media/image72.emf"/><Relationship Id="rId1" Type="http://schemas.openxmlformats.org/officeDocument/2006/relationships/image" Target="../media/image71.emf"/><Relationship Id="rId4" Type="http://schemas.openxmlformats.org/officeDocument/2006/relationships/image" Target="../media/image74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8.emf"/><Relationship Id="rId1" Type="http://schemas.openxmlformats.org/officeDocument/2006/relationships/image" Target="../media/image77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8.emf"/><Relationship Id="rId2" Type="http://schemas.openxmlformats.org/officeDocument/2006/relationships/image" Target="../media/image87.emf"/><Relationship Id="rId1" Type="http://schemas.openxmlformats.org/officeDocument/2006/relationships/image" Target="../media/image86.emf"/><Relationship Id="rId4" Type="http://schemas.openxmlformats.org/officeDocument/2006/relationships/image" Target="../media/image89.e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94.emf"/><Relationship Id="rId2" Type="http://schemas.openxmlformats.org/officeDocument/2006/relationships/image" Target="../media/image93.emf"/><Relationship Id="rId1" Type="http://schemas.openxmlformats.org/officeDocument/2006/relationships/image" Target="../media/image92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99.emf"/><Relationship Id="rId2" Type="http://schemas.openxmlformats.org/officeDocument/2006/relationships/image" Target="../media/image98.emf"/><Relationship Id="rId1" Type="http://schemas.openxmlformats.org/officeDocument/2006/relationships/image" Target="../media/image97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emf"/><Relationship Id="rId2" Type="http://schemas.openxmlformats.org/officeDocument/2006/relationships/image" Target="../media/image102.emf"/><Relationship Id="rId1" Type="http://schemas.openxmlformats.org/officeDocument/2006/relationships/image" Target="../media/image101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emf"/><Relationship Id="rId2" Type="http://schemas.openxmlformats.org/officeDocument/2006/relationships/image" Target="../media/image107.emf"/><Relationship Id="rId1" Type="http://schemas.openxmlformats.org/officeDocument/2006/relationships/image" Target="../media/image106.e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emf"/><Relationship Id="rId1" Type="http://schemas.openxmlformats.org/officeDocument/2006/relationships/image" Target="../media/image110.e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emf"/><Relationship Id="rId2" Type="http://schemas.openxmlformats.org/officeDocument/2006/relationships/image" Target="../media/image113.emf"/><Relationship Id="rId1" Type="http://schemas.openxmlformats.org/officeDocument/2006/relationships/image" Target="../media/image112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emf"/><Relationship Id="rId2" Type="http://schemas.openxmlformats.org/officeDocument/2006/relationships/image" Target="../media/image119.emf"/><Relationship Id="rId1" Type="http://schemas.openxmlformats.org/officeDocument/2006/relationships/image" Target="../media/image118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emf"/><Relationship Id="rId2" Type="http://schemas.openxmlformats.org/officeDocument/2006/relationships/image" Target="../media/image123.emf"/><Relationship Id="rId1" Type="http://schemas.openxmlformats.org/officeDocument/2006/relationships/image" Target="../media/image122.e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emf"/><Relationship Id="rId1" Type="http://schemas.openxmlformats.org/officeDocument/2006/relationships/image" Target="../media/image129.e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emf"/><Relationship Id="rId2" Type="http://schemas.openxmlformats.org/officeDocument/2006/relationships/image" Target="../media/image135.emf"/><Relationship Id="rId1" Type="http://schemas.openxmlformats.org/officeDocument/2006/relationships/image" Target="../media/image13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19413" cy="493713"/>
          </a:xfrm>
          <a:prstGeom prst="rect">
            <a:avLst/>
          </a:prstGeom>
        </p:spPr>
        <p:txBody>
          <a:bodyPr vert="horz" lIns="92086" tIns="46045" rIns="92086" bIns="46045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14762" y="1"/>
            <a:ext cx="2919412" cy="493713"/>
          </a:xfrm>
          <a:prstGeom prst="rect">
            <a:avLst/>
          </a:prstGeom>
        </p:spPr>
        <p:txBody>
          <a:bodyPr vert="horz" lIns="92086" tIns="46045" rIns="92086" bIns="46045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8050791-5293-45D1-AF50-A71F9992BD19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3" y="9371013"/>
            <a:ext cx="2919413" cy="493712"/>
          </a:xfrm>
          <a:prstGeom prst="rect">
            <a:avLst/>
          </a:prstGeom>
        </p:spPr>
        <p:txBody>
          <a:bodyPr vert="horz" lIns="92086" tIns="46045" rIns="92086" bIns="46045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14762" y="9371013"/>
            <a:ext cx="2919412" cy="493712"/>
          </a:xfrm>
          <a:prstGeom prst="rect">
            <a:avLst/>
          </a:prstGeom>
        </p:spPr>
        <p:txBody>
          <a:bodyPr vert="horz" lIns="92086" tIns="46045" rIns="92086" bIns="46045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B017903-E6B4-42D7-A4FA-395F1503AF84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536365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19413" cy="493713"/>
          </a:xfrm>
          <a:prstGeom prst="rect">
            <a:avLst/>
          </a:prstGeom>
        </p:spPr>
        <p:txBody>
          <a:bodyPr vert="horz" lIns="92086" tIns="46045" rIns="92086" bIns="46045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14762" y="1"/>
            <a:ext cx="2919412" cy="493713"/>
          </a:xfrm>
          <a:prstGeom prst="rect">
            <a:avLst/>
          </a:prstGeom>
        </p:spPr>
        <p:txBody>
          <a:bodyPr vert="horz" lIns="92086" tIns="46045" rIns="92086" bIns="46045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E3A4A1C-8784-4781-B642-3EDDB05FEB3E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2918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86" tIns="46045" rIns="92086" bIns="46045" rtlCol="0" anchor="ctr"/>
          <a:lstStyle>
            <a:extLst/>
          </a:lstStyle>
          <a:p>
            <a:pPr lvl="0"/>
            <a:endParaRPr lang="ru-RU" noProof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3104" y="4686302"/>
            <a:ext cx="5389562" cy="4440238"/>
          </a:xfrm>
          <a:prstGeom prst="rect">
            <a:avLst/>
          </a:prstGeom>
        </p:spPr>
        <p:txBody>
          <a:bodyPr vert="horz" lIns="92086" tIns="46045" rIns="92086" bIns="46045" rtlCol="0">
            <a:normAutofit/>
          </a:bodyPr>
          <a:lstStyle>
            <a:extLst/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3" y="9371013"/>
            <a:ext cx="2919413" cy="493712"/>
          </a:xfrm>
          <a:prstGeom prst="rect">
            <a:avLst/>
          </a:prstGeom>
        </p:spPr>
        <p:txBody>
          <a:bodyPr vert="horz" lIns="92086" tIns="46045" rIns="92086" bIns="46045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14762" y="9371013"/>
            <a:ext cx="2919412" cy="493712"/>
          </a:xfrm>
          <a:prstGeom prst="rect">
            <a:avLst/>
          </a:prstGeom>
        </p:spPr>
        <p:txBody>
          <a:bodyPr vert="horz" lIns="92086" tIns="46045" rIns="92086" bIns="46045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DC670B2-A586-4A5D-A6B8-BF1B57498795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280093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F5672B-CF19-4318-AF6E-D447150627F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2803414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97284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23D853-BA8C-4097-B305-CF51A99412B0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649130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62EF864-EE89-4373-9975-06C15E1C1EBC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4495039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D43F9EE-B8B8-4473-9698-F1001C623FDE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2877188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0356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B546D9C-EAB4-4D82-9B6E-3321B60A2CDB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4928372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1380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A254A45-D1BE-42C4-9406-01CF7494E29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2270064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2404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F3A46A-283D-46A2-B18C-0B8CDD3B6427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1544237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C402A68-F531-482E-A414-49486106B0F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5702543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2A68EA-24F5-498A-B10E-3816759EC44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884020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547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BE5058-B19A-4E19-A8CE-D4958AEEDFE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28695563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650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1D49CA-D92E-4128-9047-6BAF8A241426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41913304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B77A29-686A-4759-AAD9-A51F0C5C3666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035734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85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241C42-A3EF-4987-B631-5D1D5660F01B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9354664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957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E12A57-9C57-4665-A7AA-AD6A49930283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6238668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05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DE2DF47-BB8B-4ECF-B8A2-DB358175B02A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5072432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16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237BCD-19B0-4106-9B38-13AD2AFA887D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59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240542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80BFA8-8206-4A36-8006-A3866A691AF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65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9286109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366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CA6066-BF5E-4011-8AE4-997D0D86789B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70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4014303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469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8AF0937-6D4F-493D-89F1-C35AB0078380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71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7959927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487C9B-5763-45B5-8B05-F86144EEFC0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202858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Обложка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 userDrawn="1"/>
        </p:nvSpPr>
        <p:spPr>
          <a:xfrm>
            <a:off x="7162800" y="136525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ru-RU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10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C6042C-CC02-4732-B297-4F9293FC2CCD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8" name="Rectangle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AE8D616-9282-403E-8E00-FEB1D93A7AF3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13"/>
          <p:cNvSpPr>
            <a:spLocks noGrp="1"/>
          </p:cNvSpPr>
          <p:nvPr>
            <p:ph type="ftr" sz="quarter" idx="18"/>
          </p:nvPr>
        </p:nvSpPr>
        <p:spPr>
          <a:xfrm rot="16200000">
            <a:off x="7296151" y="3698875"/>
            <a:ext cx="29337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Альбом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533400" y="218390"/>
            <a:ext cx="74676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533400" y="5943600"/>
            <a:ext cx="7467600" cy="7620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2400" i="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7101150-8E68-414E-BA1E-902D962B1253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5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1EC38FA-C90D-4F2C-9C6B-184538A3506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6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ниж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5105400" y="228600"/>
            <a:ext cx="3200400" cy="3810000"/>
          </a:xfrm>
        </p:spPr>
        <p:txBody>
          <a:bodyPr tIns="91440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E459C73-5841-4F11-AB53-163C44C292DD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5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E315A29-35FE-4220-9126-4201280A3FC2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6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Альбомная (на весь экран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7DDD612-3A91-4EEA-A015-AE30C461A5A6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4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DE89B0C5-1600-4145-8FA3-F2BEFBCABD8D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5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аздел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/>
          <p:nvPr userDrawn="1"/>
        </p:nvSpPr>
        <p:spPr>
          <a:xfrm rot="16200000">
            <a:off x="5315744" y="3269456"/>
            <a:ext cx="6858000" cy="319088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22"/>
          <p:cNvSpPr/>
          <p:nvPr userDrawn="1"/>
        </p:nvSpPr>
        <p:spPr>
          <a:xfrm rot="16200000">
            <a:off x="5628482" y="3342481"/>
            <a:ext cx="6858000" cy="173037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Rectangle 23"/>
          <p:cNvSpPr/>
          <p:nvPr userDrawn="1"/>
        </p:nvSpPr>
        <p:spPr>
          <a:xfrm>
            <a:off x="8896350" y="0"/>
            <a:ext cx="762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Rectangle 16"/>
          <p:cNvSpPr/>
          <p:nvPr/>
        </p:nvSpPr>
        <p:spPr>
          <a:xfrm rot="10800000" flipV="1">
            <a:off x="434975" y="6172200"/>
            <a:ext cx="70866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Rectangle 21"/>
          <p:cNvSpPr/>
          <p:nvPr userDrawn="1"/>
        </p:nvSpPr>
        <p:spPr>
          <a:xfrm>
            <a:off x="434975" y="0"/>
            <a:ext cx="70866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35429" y="2146300"/>
            <a:ext cx="23622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435429" y="5791200"/>
            <a:ext cx="7086600" cy="381000"/>
          </a:xfrm>
          <a:solidFill>
            <a:schemeClr val="accent3"/>
          </a:solidFill>
        </p:spPr>
        <p:txBody>
          <a:bodyPr anchor="ctr"/>
          <a:lstStyle>
            <a:lvl1pPr marL="0" indent="0" algn="l" eaLnBrk="1" latinLnBrk="0" hangingPunct="1">
              <a:buFontTx/>
              <a:buNone/>
              <a:defRPr kumimoji="0" lang="ru-RU" sz="1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435429" y="4495800"/>
            <a:ext cx="7086600" cy="1295400"/>
          </a:xfrm>
          <a:solidFill>
            <a:schemeClr val="accent6"/>
          </a:solidFill>
        </p:spPr>
        <p:txBody>
          <a:bodyPr anchor="ctr"/>
          <a:lstStyle>
            <a:lvl1pPr marL="0" indent="0" algn="l" eaLnBrk="1" latinLnBrk="0" hangingPunct="1">
              <a:buFontTx/>
              <a:buNone/>
              <a:defRPr kumimoji="0" lang="ru-RU" sz="3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29500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53122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EF42FE3-18D1-4EBF-8913-DF87C689552F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15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C4F0B13-3C2E-469C-9AB0-C7673061AA72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6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4341047" y="533400"/>
            <a:ext cx="3431353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685800" y="533400"/>
            <a:ext cx="3429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/>
          </p:nvPr>
        </p:nvSpPr>
        <p:spPr>
          <a:xfrm>
            <a:off x="685800" y="5257800"/>
            <a:ext cx="3429000" cy="12192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343400" y="5257800"/>
            <a:ext cx="3429000" cy="12192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F097E5-8FD3-449A-B60A-2EEFD63D60BC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A25DCD7-F37C-42E4-83D7-F8F38D4936C1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альбом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152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/>
          </p:nvPr>
        </p:nvSpPr>
        <p:spPr>
          <a:xfrm>
            <a:off x="152400" y="4267200"/>
            <a:ext cx="4038600" cy="10668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/>
          </p:nvPr>
        </p:nvSpPr>
        <p:spPr>
          <a:xfrm>
            <a:off x="4343400" y="4267200"/>
            <a:ext cx="4038600" cy="10668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CD9FFB-6529-4C17-8A13-A8F873FD8915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16ACD7D4-5C8B-41F1-A109-B34412ED865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смешан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4724401" y="225552"/>
            <a:ext cx="3694176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152400" y="222504"/>
            <a:ext cx="4368557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4724400" y="3124200"/>
            <a:ext cx="3694177" cy="2983987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A6565E7-6F93-41E0-9A89-2A7DF4E3D2E9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1B73614-C879-40FA-A668-611620CD852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9"/>
          <p:cNvSpPr/>
          <p:nvPr/>
        </p:nvSpPr>
        <p:spPr>
          <a:xfrm>
            <a:off x="8890000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2286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30480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58674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C58E21D-9E69-4C91-84C7-C89A1E7BEA46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E1611B0-91AE-4530-A981-55F6291E3871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альбом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43434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2286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228600" y="228600"/>
            <a:ext cx="3947160" cy="2960370"/>
          </a:xfrm>
        </p:spPr>
        <p:txBody>
          <a:bodyPr anchor="b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5668EAC-63B5-4363-9673-B8B524C2A095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2FD0A07-EEE8-4AE1-B4E2-AA5251381DA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смешанна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4648200" y="3124962"/>
            <a:ext cx="3697224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228600"/>
            <a:ext cx="425196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228600"/>
            <a:ext cx="367284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DB73297-8E53-4E46-BC95-D45F9FBAE9E3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2FDA1F3-FB87-4B75-9B7D-374A211AA588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18669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866900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43053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4306086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152400" y="228600"/>
            <a:ext cx="1676400" cy="27432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/>
          </p:nvPr>
        </p:nvSpPr>
        <p:spPr>
          <a:xfrm>
            <a:off x="6629400" y="228600"/>
            <a:ext cx="1676400" cy="19050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/>
          </p:nvPr>
        </p:nvSpPr>
        <p:spPr>
          <a:xfrm>
            <a:off x="152400" y="4724400"/>
            <a:ext cx="1676400" cy="1905000"/>
          </a:xfrm>
        </p:spPr>
        <p:txBody>
          <a:bodyPr anchor="b"/>
          <a:lstStyle>
            <a:lvl1pPr marL="0" marR="0" indent="0" algn="r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/>
          </p:nvPr>
        </p:nvSpPr>
        <p:spPr>
          <a:xfrm>
            <a:off x="6629400" y="4724400"/>
            <a:ext cx="1676400" cy="1905000"/>
          </a:xfrm>
        </p:spPr>
        <p:txBody>
          <a:bodyPr anchor="b"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AEC1736-6A39-4C6C-A759-608259C6A6FD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72BD72A-5BBC-44AB-87EC-C0FC3713F3CA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альбом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533400" y="685800"/>
            <a:ext cx="3653297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/>
          </p:nvPr>
        </p:nvSpPr>
        <p:spPr>
          <a:xfrm>
            <a:off x="533400" y="63246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67200" y="6858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5334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2672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/>
          </p:nvPr>
        </p:nvSpPr>
        <p:spPr>
          <a:xfrm>
            <a:off x="533400" y="3048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/>
          </p:nvPr>
        </p:nvSpPr>
        <p:spPr>
          <a:xfrm>
            <a:off x="4267200" y="63246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/>
          </p:nvPr>
        </p:nvSpPr>
        <p:spPr>
          <a:xfrm>
            <a:off x="4267200" y="3048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D4CBCA-F8FB-4DB2-AA26-0A2A2AD7F7AA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7FA67B5-3E32-41FE-9644-A85CA90FDF4C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книжная с большой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2286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43434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22860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64008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/>
          </p:nvPr>
        </p:nvSpPr>
        <p:spPr>
          <a:xfrm>
            <a:off x="228600" y="3352800"/>
            <a:ext cx="8153400" cy="30480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2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F93656-D378-41AE-8DC7-B94EC9A6473F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500BC08-C5B8-4862-86D2-5449553C3EA7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: 1 книжная и 3 альбом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3292" y="257665"/>
            <a:ext cx="4764388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5446340" y="257665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5446340" y="2432657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5446340" y="4607649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5641315-12DD-44F8-8AA0-55A797A1F1D3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81D0295-1F6C-4720-A5CA-B1D45BD5172E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сверху: 3 альбомных и 2 книж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C5279E0-A2A0-4D89-ADF5-1545C40CFF2A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024EA1E-D51B-4ED8-9DB3-9B031457FD5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сверху: 3 книжных и 2 альбом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228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4419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30099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57912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7F4F775-66FB-4209-BFF1-7C1135B0DCCA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B12F6609-48B2-4450-A807-35CC0924A5D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вадрат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133600" y="762000"/>
            <a:ext cx="4873334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133600" y="5715000"/>
            <a:ext cx="4876800" cy="8382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A22867-27AC-4751-BEE7-BFB7A11CBAB8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5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3E37804-B9A3-4151-B413-A4924B176256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квадрат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95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ru-RU" sz="24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14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F47D9B0-A496-4EBB-8F32-551CEB38A758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A0A8477-F759-41F2-82B7-617A697621A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3347659-2E19-4E07-A4C4-4FB4EEF80EBC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5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105EB5D-B281-4223-A271-DF2602C9599F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261F8-EE37-43B3-868B-7FC1585AE4BC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D048F-B18A-49A7-8D17-1FFA3C53609C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5AAF9-7529-4099-BE37-9FD68DAEFE11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AFF82-D208-40AF-B0B6-2CDA5A29068F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DDF86-139C-4C00-963A-A459A948DEEB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3979B-6C68-4A46-9F92-EA0B82547722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5315744" y="3269456"/>
            <a:ext cx="6858000" cy="319088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7"/>
          <p:cNvSpPr/>
          <p:nvPr/>
        </p:nvSpPr>
        <p:spPr>
          <a:xfrm rot="16200000">
            <a:off x="5628482" y="3342481"/>
            <a:ext cx="6858000" cy="173037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67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848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867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848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696201" y="101282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bg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3C4402E-6EDE-4888-BB85-5AC9E158216F}" type="datetimeFigureOut">
              <a:rPr lang="ru-RU"/>
              <a:pPr>
                <a:defRPr/>
              </a:pPr>
              <a:t>13.11.2019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162801" y="3832225"/>
            <a:ext cx="32004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bg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8278813" y="5962650"/>
            <a:ext cx="968375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bg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150A98D-581D-493D-BEAB-E93A3C2010F6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8896350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  <p:sldLayoutId id="2147483753" r:id="rId16"/>
    <p:sldLayoutId id="2147483754" r:id="rId17"/>
    <p:sldLayoutId id="2147483755" r:id="rId18"/>
    <p:sldLayoutId id="2147483756" r:id="rId19"/>
    <p:sldLayoutId id="2147483757" r:id="rId20"/>
    <p:sldLayoutId id="2147483735" r:id="rId21"/>
    <p:sldLayoutId id="2147483736" r:id="rId22"/>
    <p:sldLayoutId id="2147483737" r:id="rId23"/>
  </p:sldLayoutIdLst>
  <p:transition>
    <p:circl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ru-RU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9pPr>
      <a:extLst/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lang="ru-RU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ru-RU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lang="ru-RU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ru-RU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lang="ru-RU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_____Microsoft_Excel_97-20032.xls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15.emf"/><Relationship Id="rId5" Type="http://schemas.openxmlformats.org/officeDocument/2006/relationships/image" Target="../media/image13.emf"/><Relationship Id="rId10" Type="http://schemas.openxmlformats.org/officeDocument/2006/relationships/oleObject" Target="../embeddings/_____Microsoft_Excel_97-20033.xls"/><Relationship Id="rId4" Type="http://schemas.openxmlformats.org/officeDocument/2006/relationships/oleObject" Target="../embeddings/_____Microsoft_Excel_97-20031.xls"/><Relationship Id="rId9" Type="http://schemas.openxmlformats.org/officeDocument/2006/relationships/oleObject" Target="../embeddings/oleObject3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image" Target="../media/image21.jpeg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image" Target="../media/image20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7.jpeg"/><Relationship Id="rId5" Type="http://schemas.openxmlformats.org/officeDocument/2006/relationships/image" Target="../media/image25.emf"/><Relationship Id="rId4" Type="http://schemas.openxmlformats.org/officeDocument/2006/relationships/oleObject" Target="../embeddings/_____Microsoft_Excel_97-20034.xls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9.jpeg"/><Relationship Id="rId5" Type="http://schemas.openxmlformats.org/officeDocument/2006/relationships/image" Target="../media/image28.emf"/><Relationship Id="rId4" Type="http://schemas.openxmlformats.org/officeDocument/2006/relationships/oleObject" Target="../embeddings/_____Microsoft_Excel_97-20035.xls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1.jpeg"/><Relationship Id="rId5" Type="http://schemas.openxmlformats.org/officeDocument/2006/relationships/image" Target="../media/image30.emf"/><Relationship Id="rId4" Type="http://schemas.openxmlformats.org/officeDocument/2006/relationships/oleObject" Target="../embeddings/_____Microsoft_Excel_97-20036.xls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3.jpeg"/><Relationship Id="rId5" Type="http://schemas.openxmlformats.org/officeDocument/2006/relationships/image" Target="../media/image32.emf"/><Relationship Id="rId4" Type="http://schemas.openxmlformats.org/officeDocument/2006/relationships/oleObject" Target="../embeddings/_____Microsoft_Excel_97-20037.xls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5.jpeg"/><Relationship Id="rId5" Type="http://schemas.openxmlformats.org/officeDocument/2006/relationships/image" Target="../media/image34.emf"/><Relationship Id="rId4" Type="http://schemas.openxmlformats.org/officeDocument/2006/relationships/oleObject" Target="../embeddings/_____Microsoft_Excel_97-20038.xls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38.jpeg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7.emf"/><Relationship Id="rId5" Type="http://schemas.openxmlformats.org/officeDocument/2006/relationships/oleObject" Target="../embeddings/_____Microsoft_Excel_97-20039.xls"/><Relationship Id="rId4" Type="http://schemas.openxmlformats.org/officeDocument/2006/relationships/oleObject" Target="../embeddings/oleObject8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40.emf"/><Relationship Id="rId5" Type="http://schemas.openxmlformats.org/officeDocument/2006/relationships/oleObject" Target="../embeddings/_____Microsoft_Excel_97-200310.xls"/><Relationship Id="rId4" Type="http://schemas.openxmlformats.org/officeDocument/2006/relationships/oleObject" Target="../embeddings/oleObject9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oleObject" Target="../embeddings/oleObject11.bin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openxmlformats.org/officeDocument/2006/relationships/image" Target="../media/image46.emf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9.vml"/><Relationship Id="rId6" Type="http://schemas.openxmlformats.org/officeDocument/2006/relationships/diagramColors" Target="../diagrams/colors5.xml"/><Relationship Id="rId11" Type="http://schemas.openxmlformats.org/officeDocument/2006/relationships/oleObject" Target="../embeddings/_____Microsoft_Excel_97-200311.xls"/><Relationship Id="rId5" Type="http://schemas.openxmlformats.org/officeDocument/2006/relationships/diagramQuickStyle" Target="../diagrams/quickStyle5.xml"/><Relationship Id="rId15" Type="http://schemas.openxmlformats.org/officeDocument/2006/relationships/image" Target="../media/image47.emf"/><Relationship Id="rId10" Type="http://schemas.openxmlformats.org/officeDocument/2006/relationships/oleObject" Target="../embeddings/oleObject10.bin"/><Relationship Id="rId4" Type="http://schemas.openxmlformats.org/officeDocument/2006/relationships/diagramLayout" Target="../diagrams/layout5.xml"/><Relationship Id="rId9" Type="http://schemas.openxmlformats.org/officeDocument/2006/relationships/image" Target="../media/image49.jpeg"/><Relationship Id="rId14" Type="http://schemas.openxmlformats.org/officeDocument/2006/relationships/oleObject" Target="../embeddings/_____Microsoft_Excel_97-200312.xls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52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4.png"/><Relationship Id="rId7" Type="http://schemas.openxmlformats.org/officeDocument/2006/relationships/image" Target="../media/image55.jpeg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53.emf"/><Relationship Id="rId5" Type="http://schemas.openxmlformats.org/officeDocument/2006/relationships/oleObject" Target="../embeddings/_____Microsoft_Excel_97-200313.xls"/><Relationship Id="rId4" Type="http://schemas.openxmlformats.org/officeDocument/2006/relationships/oleObject" Target="../embeddings/oleObject12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13" Type="http://schemas.openxmlformats.org/officeDocument/2006/relationships/oleObject" Target="../embeddings/oleObject14.bin"/><Relationship Id="rId18" Type="http://schemas.openxmlformats.org/officeDocument/2006/relationships/image" Target="../media/image59.emf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openxmlformats.org/officeDocument/2006/relationships/image" Target="../media/image57.emf"/><Relationship Id="rId17" Type="http://schemas.openxmlformats.org/officeDocument/2006/relationships/oleObject" Target="../embeddings/_____Microsoft_Excel_97-200316.xls"/><Relationship Id="rId2" Type="http://schemas.openxmlformats.org/officeDocument/2006/relationships/slideLayout" Target="../slideLayouts/slideLayout21.xml"/><Relationship Id="rId16" Type="http://schemas.openxmlformats.org/officeDocument/2006/relationships/oleObject" Target="../embeddings/oleObject15.bin"/><Relationship Id="rId1" Type="http://schemas.openxmlformats.org/officeDocument/2006/relationships/vmlDrawing" Target="../drawings/vmlDrawing11.vml"/><Relationship Id="rId6" Type="http://schemas.openxmlformats.org/officeDocument/2006/relationships/diagramColors" Target="../diagrams/colors6.xml"/><Relationship Id="rId11" Type="http://schemas.openxmlformats.org/officeDocument/2006/relationships/oleObject" Target="../embeddings/_____Microsoft_Excel_97-200314.xls"/><Relationship Id="rId5" Type="http://schemas.openxmlformats.org/officeDocument/2006/relationships/diagramQuickStyle" Target="../diagrams/quickStyle6.xml"/><Relationship Id="rId15" Type="http://schemas.openxmlformats.org/officeDocument/2006/relationships/image" Target="../media/image58.emf"/><Relationship Id="rId10" Type="http://schemas.openxmlformats.org/officeDocument/2006/relationships/oleObject" Target="../embeddings/oleObject13.bin"/><Relationship Id="rId4" Type="http://schemas.openxmlformats.org/officeDocument/2006/relationships/diagramLayout" Target="../diagrams/layout6.xml"/><Relationship Id="rId9" Type="http://schemas.openxmlformats.org/officeDocument/2006/relationships/image" Target="../media/image61.jpeg"/><Relationship Id="rId14" Type="http://schemas.openxmlformats.org/officeDocument/2006/relationships/oleObject" Target="../embeddings/_____Microsoft_Excel_97-200315.xls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13" Type="http://schemas.openxmlformats.org/officeDocument/2006/relationships/oleObject" Target="../embeddings/oleObject17.bin"/><Relationship Id="rId3" Type="http://schemas.openxmlformats.org/officeDocument/2006/relationships/image" Target="../media/image68.png"/><Relationship Id="rId7" Type="http://schemas.openxmlformats.org/officeDocument/2006/relationships/diagramColors" Target="../diagrams/colors7.xml"/><Relationship Id="rId12" Type="http://schemas.openxmlformats.org/officeDocument/2006/relationships/image" Target="../media/image66.emf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2.vml"/><Relationship Id="rId6" Type="http://schemas.openxmlformats.org/officeDocument/2006/relationships/diagramQuickStyle" Target="../diagrams/quickStyle7.xml"/><Relationship Id="rId11" Type="http://schemas.openxmlformats.org/officeDocument/2006/relationships/oleObject" Target="../embeddings/_____Microsoft_Excel_97-200317.xls"/><Relationship Id="rId5" Type="http://schemas.openxmlformats.org/officeDocument/2006/relationships/diagramLayout" Target="../diagrams/layout7.xml"/><Relationship Id="rId15" Type="http://schemas.openxmlformats.org/officeDocument/2006/relationships/image" Target="../media/image67.emf"/><Relationship Id="rId10" Type="http://schemas.openxmlformats.org/officeDocument/2006/relationships/oleObject" Target="../embeddings/oleObject16.bin"/><Relationship Id="rId4" Type="http://schemas.openxmlformats.org/officeDocument/2006/relationships/diagramData" Target="../diagrams/data7.xml"/><Relationship Id="rId9" Type="http://schemas.openxmlformats.org/officeDocument/2006/relationships/image" Target="../media/image69.jpeg"/><Relationship Id="rId14" Type="http://schemas.openxmlformats.org/officeDocument/2006/relationships/oleObject" Target="../embeddings/_____Microsoft_Excel_97-200318.xls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13" Type="http://schemas.openxmlformats.org/officeDocument/2006/relationships/image" Target="../media/image72.emf"/><Relationship Id="rId18" Type="http://schemas.openxmlformats.org/officeDocument/2006/relationships/oleObject" Target="../embeddings/_____Microsoft_Excel_97-200322.xls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openxmlformats.org/officeDocument/2006/relationships/oleObject" Target="../embeddings/_____Microsoft_Excel_97-200320.xls"/><Relationship Id="rId17" Type="http://schemas.openxmlformats.org/officeDocument/2006/relationships/oleObject" Target="../embeddings/oleObject21.bin"/><Relationship Id="rId2" Type="http://schemas.openxmlformats.org/officeDocument/2006/relationships/slideLayout" Target="../slideLayouts/slideLayout21.xml"/><Relationship Id="rId16" Type="http://schemas.openxmlformats.org/officeDocument/2006/relationships/image" Target="../media/image73.emf"/><Relationship Id="rId1" Type="http://schemas.openxmlformats.org/officeDocument/2006/relationships/vmlDrawing" Target="../drawings/vmlDrawing13.vml"/><Relationship Id="rId6" Type="http://schemas.openxmlformats.org/officeDocument/2006/relationships/diagramColors" Target="../diagrams/colors8.xml"/><Relationship Id="rId11" Type="http://schemas.openxmlformats.org/officeDocument/2006/relationships/oleObject" Target="../embeddings/oleObject19.bin"/><Relationship Id="rId5" Type="http://schemas.openxmlformats.org/officeDocument/2006/relationships/diagramQuickStyle" Target="../diagrams/quickStyle8.xml"/><Relationship Id="rId15" Type="http://schemas.openxmlformats.org/officeDocument/2006/relationships/oleObject" Target="../embeddings/_____Microsoft_Excel_97-200321.xls"/><Relationship Id="rId10" Type="http://schemas.openxmlformats.org/officeDocument/2006/relationships/image" Target="../media/image71.emf"/><Relationship Id="rId19" Type="http://schemas.openxmlformats.org/officeDocument/2006/relationships/image" Target="../media/image74.emf"/><Relationship Id="rId4" Type="http://schemas.openxmlformats.org/officeDocument/2006/relationships/diagramLayout" Target="../diagrams/layout8.xml"/><Relationship Id="rId9" Type="http://schemas.openxmlformats.org/officeDocument/2006/relationships/oleObject" Target="../embeddings/_____Microsoft_Excel_97-200319.xls"/><Relationship Id="rId14" Type="http://schemas.openxmlformats.org/officeDocument/2006/relationships/oleObject" Target="../embeddings/oleObject20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oleObject" Target="../embeddings/oleObject23.bin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12" Type="http://schemas.openxmlformats.org/officeDocument/2006/relationships/image" Target="../media/image77.emf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4.vml"/><Relationship Id="rId6" Type="http://schemas.openxmlformats.org/officeDocument/2006/relationships/diagramColors" Target="../diagrams/colors9.xml"/><Relationship Id="rId11" Type="http://schemas.openxmlformats.org/officeDocument/2006/relationships/oleObject" Target="../embeddings/_____Microsoft_Excel_97-200323.xls"/><Relationship Id="rId5" Type="http://schemas.openxmlformats.org/officeDocument/2006/relationships/diagramQuickStyle" Target="../diagrams/quickStyle9.xml"/><Relationship Id="rId15" Type="http://schemas.openxmlformats.org/officeDocument/2006/relationships/image" Target="../media/image78.emf"/><Relationship Id="rId10" Type="http://schemas.openxmlformats.org/officeDocument/2006/relationships/oleObject" Target="../embeddings/oleObject22.bin"/><Relationship Id="rId4" Type="http://schemas.openxmlformats.org/officeDocument/2006/relationships/diagramLayout" Target="../diagrams/layout9.xml"/><Relationship Id="rId9" Type="http://schemas.openxmlformats.org/officeDocument/2006/relationships/image" Target="../media/image80.jpeg"/><Relationship Id="rId14" Type="http://schemas.openxmlformats.org/officeDocument/2006/relationships/oleObject" Target="../embeddings/_____Microsoft_Excel_97-200324.xls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3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5.vml"/><Relationship Id="rId6" Type="http://schemas.openxmlformats.org/officeDocument/2006/relationships/diagramColors" Target="../diagrams/colors10.xml"/><Relationship Id="rId11" Type="http://schemas.openxmlformats.org/officeDocument/2006/relationships/image" Target="../media/image84.jpeg"/><Relationship Id="rId5" Type="http://schemas.openxmlformats.org/officeDocument/2006/relationships/diagramQuickStyle" Target="../diagrams/quickStyle10.xml"/><Relationship Id="rId10" Type="http://schemas.openxmlformats.org/officeDocument/2006/relationships/image" Target="../media/image83.emf"/><Relationship Id="rId4" Type="http://schemas.openxmlformats.org/officeDocument/2006/relationships/diagramLayout" Target="../diagrams/layout10.xml"/><Relationship Id="rId9" Type="http://schemas.openxmlformats.org/officeDocument/2006/relationships/oleObject" Target="../embeddings/_____Microsoft_Excel_97-200325.xls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13" Type="http://schemas.openxmlformats.org/officeDocument/2006/relationships/image" Target="../media/image87.emf"/><Relationship Id="rId18" Type="http://schemas.openxmlformats.org/officeDocument/2006/relationships/oleObject" Target="../embeddings/_____Microsoft_Excel_97-200329.xls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12" Type="http://schemas.openxmlformats.org/officeDocument/2006/relationships/oleObject" Target="../embeddings/_____Microsoft_Excel_97-200327.xls"/><Relationship Id="rId17" Type="http://schemas.openxmlformats.org/officeDocument/2006/relationships/oleObject" Target="../embeddings/oleObject28.bin"/><Relationship Id="rId2" Type="http://schemas.openxmlformats.org/officeDocument/2006/relationships/slideLayout" Target="../slideLayouts/slideLayout21.xml"/><Relationship Id="rId16" Type="http://schemas.openxmlformats.org/officeDocument/2006/relationships/image" Target="../media/image88.emf"/><Relationship Id="rId1" Type="http://schemas.openxmlformats.org/officeDocument/2006/relationships/vmlDrawing" Target="../drawings/vmlDrawing16.vml"/><Relationship Id="rId6" Type="http://schemas.openxmlformats.org/officeDocument/2006/relationships/diagramColors" Target="../diagrams/colors11.xml"/><Relationship Id="rId11" Type="http://schemas.openxmlformats.org/officeDocument/2006/relationships/oleObject" Target="../embeddings/oleObject26.bin"/><Relationship Id="rId5" Type="http://schemas.openxmlformats.org/officeDocument/2006/relationships/diagramQuickStyle" Target="../diagrams/quickStyle11.xml"/><Relationship Id="rId15" Type="http://schemas.openxmlformats.org/officeDocument/2006/relationships/oleObject" Target="../embeddings/_____Microsoft_Excel_97-200328.xls"/><Relationship Id="rId10" Type="http://schemas.openxmlformats.org/officeDocument/2006/relationships/image" Target="../media/image86.emf"/><Relationship Id="rId19" Type="http://schemas.openxmlformats.org/officeDocument/2006/relationships/image" Target="../media/image89.emf"/><Relationship Id="rId4" Type="http://schemas.openxmlformats.org/officeDocument/2006/relationships/diagramLayout" Target="../diagrams/layout11.xml"/><Relationship Id="rId9" Type="http://schemas.openxmlformats.org/officeDocument/2006/relationships/oleObject" Target="../embeddings/_____Microsoft_Excel_97-200326.xls"/><Relationship Id="rId14" Type="http://schemas.openxmlformats.org/officeDocument/2006/relationships/oleObject" Target="../embeddings/oleObject27.bin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1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13" Type="http://schemas.openxmlformats.org/officeDocument/2006/relationships/image" Target="../media/image93.emf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12" Type="http://schemas.openxmlformats.org/officeDocument/2006/relationships/oleObject" Target="../embeddings/_____Microsoft_Excel_97-200331.xls"/><Relationship Id="rId2" Type="http://schemas.openxmlformats.org/officeDocument/2006/relationships/slideLayout" Target="../slideLayouts/slideLayout21.xml"/><Relationship Id="rId16" Type="http://schemas.openxmlformats.org/officeDocument/2006/relationships/image" Target="../media/image94.emf"/><Relationship Id="rId1" Type="http://schemas.openxmlformats.org/officeDocument/2006/relationships/vmlDrawing" Target="../drawings/vmlDrawing17.vml"/><Relationship Id="rId6" Type="http://schemas.openxmlformats.org/officeDocument/2006/relationships/diagramColors" Target="../diagrams/colors12.xml"/><Relationship Id="rId11" Type="http://schemas.openxmlformats.org/officeDocument/2006/relationships/oleObject" Target="../embeddings/oleObject30.bin"/><Relationship Id="rId5" Type="http://schemas.openxmlformats.org/officeDocument/2006/relationships/diagramQuickStyle" Target="../diagrams/quickStyle12.xml"/><Relationship Id="rId15" Type="http://schemas.openxmlformats.org/officeDocument/2006/relationships/oleObject" Target="../embeddings/_____Microsoft_Excel_97-200332.xls"/><Relationship Id="rId10" Type="http://schemas.openxmlformats.org/officeDocument/2006/relationships/image" Target="../media/image92.emf"/><Relationship Id="rId4" Type="http://schemas.openxmlformats.org/officeDocument/2006/relationships/diagramLayout" Target="../diagrams/layout12.xml"/><Relationship Id="rId9" Type="http://schemas.openxmlformats.org/officeDocument/2006/relationships/oleObject" Target="../embeddings/_____Microsoft_Excel_97-200330.xls"/><Relationship Id="rId14" Type="http://schemas.openxmlformats.org/officeDocument/2006/relationships/oleObject" Target="../embeddings/oleObject31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1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13" Type="http://schemas.openxmlformats.org/officeDocument/2006/relationships/image" Target="../media/image98.emf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12" Type="http://schemas.openxmlformats.org/officeDocument/2006/relationships/oleObject" Target="../embeddings/_____Microsoft_Excel_97-200334.xls"/><Relationship Id="rId2" Type="http://schemas.openxmlformats.org/officeDocument/2006/relationships/slideLayout" Target="../slideLayouts/slideLayout21.xml"/><Relationship Id="rId16" Type="http://schemas.openxmlformats.org/officeDocument/2006/relationships/image" Target="../media/image99.emf"/><Relationship Id="rId1" Type="http://schemas.openxmlformats.org/officeDocument/2006/relationships/vmlDrawing" Target="../drawings/vmlDrawing18.vml"/><Relationship Id="rId6" Type="http://schemas.openxmlformats.org/officeDocument/2006/relationships/diagramColors" Target="../diagrams/colors13.xml"/><Relationship Id="rId11" Type="http://schemas.openxmlformats.org/officeDocument/2006/relationships/oleObject" Target="../embeddings/oleObject33.bin"/><Relationship Id="rId5" Type="http://schemas.openxmlformats.org/officeDocument/2006/relationships/diagramQuickStyle" Target="../diagrams/quickStyle13.xml"/><Relationship Id="rId15" Type="http://schemas.openxmlformats.org/officeDocument/2006/relationships/oleObject" Target="../embeddings/_____Microsoft_Excel_97-200335.xls"/><Relationship Id="rId10" Type="http://schemas.openxmlformats.org/officeDocument/2006/relationships/image" Target="../media/image97.emf"/><Relationship Id="rId4" Type="http://schemas.openxmlformats.org/officeDocument/2006/relationships/diagramLayout" Target="../diagrams/layout13.xml"/><Relationship Id="rId9" Type="http://schemas.openxmlformats.org/officeDocument/2006/relationships/oleObject" Target="../embeddings/_____Microsoft_Excel_97-200333.xls"/><Relationship Id="rId14" Type="http://schemas.openxmlformats.org/officeDocument/2006/relationships/oleObject" Target="../embeddings/oleObject34.bin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1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13" Type="http://schemas.openxmlformats.org/officeDocument/2006/relationships/image" Target="../media/image102.emf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12" Type="http://schemas.openxmlformats.org/officeDocument/2006/relationships/oleObject" Target="../embeddings/_____Microsoft_Excel_97-200337.xls"/><Relationship Id="rId2" Type="http://schemas.openxmlformats.org/officeDocument/2006/relationships/slideLayout" Target="../slideLayouts/slideLayout21.xml"/><Relationship Id="rId16" Type="http://schemas.openxmlformats.org/officeDocument/2006/relationships/image" Target="../media/image103.emf"/><Relationship Id="rId1" Type="http://schemas.openxmlformats.org/officeDocument/2006/relationships/vmlDrawing" Target="../drawings/vmlDrawing19.vml"/><Relationship Id="rId6" Type="http://schemas.openxmlformats.org/officeDocument/2006/relationships/diagramColors" Target="../diagrams/colors14.xml"/><Relationship Id="rId11" Type="http://schemas.openxmlformats.org/officeDocument/2006/relationships/oleObject" Target="../embeddings/oleObject36.bin"/><Relationship Id="rId5" Type="http://schemas.openxmlformats.org/officeDocument/2006/relationships/diagramQuickStyle" Target="../diagrams/quickStyle14.xml"/><Relationship Id="rId15" Type="http://schemas.openxmlformats.org/officeDocument/2006/relationships/oleObject" Target="../embeddings/_____Microsoft_Excel_97-200338.xls"/><Relationship Id="rId10" Type="http://schemas.openxmlformats.org/officeDocument/2006/relationships/image" Target="../media/image101.emf"/><Relationship Id="rId4" Type="http://schemas.openxmlformats.org/officeDocument/2006/relationships/diagramLayout" Target="../diagrams/layout14.xml"/><Relationship Id="rId9" Type="http://schemas.openxmlformats.org/officeDocument/2006/relationships/oleObject" Target="../embeddings/_____Microsoft_Excel_97-200336.xls"/><Relationship Id="rId14" Type="http://schemas.openxmlformats.org/officeDocument/2006/relationships/oleObject" Target="../embeddings/oleObject37.bin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jpeg"/><Relationship Id="rId3" Type="http://schemas.openxmlformats.org/officeDocument/2006/relationships/diagramLayout" Target="../diagrams/layout15.xml"/><Relationship Id="rId7" Type="http://schemas.openxmlformats.org/officeDocument/2006/relationships/image" Target="../media/image104.jpe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1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13" Type="http://schemas.openxmlformats.org/officeDocument/2006/relationships/image" Target="../media/image107.emf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12" Type="http://schemas.openxmlformats.org/officeDocument/2006/relationships/oleObject" Target="../embeddings/_____Microsoft_Excel_97-200340.xls"/><Relationship Id="rId2" Type="http://schemas.openxmlformats.org/officeDocument/2006/relationships/slideLayout" Target="../slideLayouts/slideLayout21.xml"/><Relationship Id="rId16" Type="http://schemas.openxmlformats.org/officeDocument/2006/relationships/image" Target="../media/image108.emf"/><Relationship Id="rId1" Type="http://schemas.openxmlformats.org/officeDocument/2006/relationships/vmlDrawing" Target="../drawings/vmlDrawing20.vml"/><Relationship Id="rId6" Type="http://schemas.openxmlformats.org/officeDocument/2006/relationships/diagramColors" Target="../diagrams/colors16.xml"/><Relationship Id="rId11" Type="http://schemas.openxmlformats.org/officeDocument/2006/relationships/oleObject" Target="../embeddings/oleObject39.bin"/><Relationship Id="rId5" Type="http://schemas.openxmlformats.org/officeDocument/2006/relationships/diagramQuickStyle" Target="../diagrams/quickStyle16.xml"/><Relationship Id="rId15" Type="http://schemas.openxmlformats.org/officeDocument/2006/relationships/oleObject" Target="../embeddings/_____Microsoft_Excel_97-200341.xls"/><Relationship Id="rId10" Type="http://schemas.openxmlformats.org/officeDocument/2006/relationships/image" Target="../media/image106.emf"/><Relationship Id="rId4" Type="http://schemas.openxmlformats.org/officeDocument/2006/relationships/diagramLayout" Target="../diagrams/layout16.xml"/><Relationship Id="rId9" Type="http://schemas.openxmlformats.org/officeDocument/2006/relationships/oleObject" Target="../embeddings/_____Microsoft_Excel_97-200339.xls"/><Relationship Id="rId14" Type="http://schemas.openxmlformats.org/officeDocument/2006/relationships/oleObject" Target="../embeddings/oleObject40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1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13" Type="http://schemas.openxmlformats.org/officeDocument/2006/relationships/image" Target="../media/image111.emf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12" Type="http://schemas.openxmlformats.org/officeDocument/2006/relationships/oleObject" Target="../embeddings/_____Microsoft_Excel_97-200343.xls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21.vml"/><Relationship Id="rId6" Type="http://schemas.openxmlformats.org/officeDocument/2006/relationships/diagramColors" Target="../diagrams/colors17.xml"/><Relationship Id="rId11" Type="http://schemas.openxmlformats.org/officeDocument/2006/relationships/oleObject" Target="../embeddings/oleObject42.bin"/><Relationship Id="rId5" Type="http://schemas.openxmlformats.org/officeDocument/2006/relationships/diagramQuickStyle" Target="../diagrams/quickStyle17.xml"/><Relationship Id="rId10" Type="http://schemas.openxmlformats.org/officeDocument/2006/relationships/image" Target="../media/image110.emf"/><Relationship Id="rId4" Type="http://schemas.openxmlformats.org/officeDocument/2006/relationships/diagramLayout" Target="../diagrams/layout17.xml"/><Relationship Id="rId9" Type="http://schemas.openxmlformats.org/officeDocument/2006/relationships/oleObject" Target="../embeddings/_____Microsoft_Excel_97-200342.xls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3.bin"/><Relationship Id="rId13" Type="http://schemas.openxmlformats.org/officeDocument/2006/relationships/image" Target="../media/image113.emf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12" Type="http://schemas.openxmlformats.org/officeDocument/2006/relationships/oleObject" Target="../embeddings/_____Microsoft_Excel_97-200345.xls"/><Relationship Id="rId2" Type="http://schemas.openxmlformats.org/officeDocument/2006/relationships/slideLayout" Target="../slideLayouts/slideLayout21.xml"/><Relationship Id="rId16" Type="http://schemas.openxmlformats.org/officeDocument/2006/relationships/image" Target="../media/image114.emf"/><Relationship Id="rId1" Type="http://schemas.openxmlformats.org/officeDocument/2006/relationships/vmlDrawing" Target="../drawings/vmlDrawing22.vml"/><Relationship Id="rId6" Type="http://schemas.openxmlformats.org/officeDocument/2006/relationships/diagramColors" Target="../diagrams/colors18.xml"/><Relationship Id="rId11" Type="http://schemas.openxmlformats.org/officeDocument/2006/relationships/oleObject" Target="../embeddings/oleObject44.bin"/><Relationship Id="rId5" Type="http://schemas.openxmlformats.org/officeDocument/2006/relationships/diagramQuickStyle" Target="../diagrams/quickStyle18.xml"/><Relationship Id="rId15" Type="http://schemas.openxmlformats.org/officeDocument/2006/relationships/oleObject" Target="../embeddings/_____Microsoft_Excel_97-200346.xls"/><Relationship Id="rId10" Type="http://schemas.openxmlformats.org/officeDocument/2006/relationships/image" Target="../media/image112.emf"/><Relationship Id="rId4" Type="http://schemas.openxmlformats.org/officeDocument/2006/relationships/diagramLayout" Target="../diagrams/layout18.xml"/><Relationship Id="rId9" Type="http://schemas.openxmlformats.org/officeDocument/2006/relationships/oleObject" Target="../embeddings/_____Microsoft_Excel_97-200344.xls"/><Relationship Id="rId14" Type="http://schemas.openxmlformats.org/officeDocument/2006/relationships/oleObject" Target="../embeddings/oleObject45.bin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6.bin"/><Relationship Id="rId13" Type="http://schemas.openxmlformats.org/officeDocument/2006/relationships/oleObject" Target="../embeddings/_____Microsoft_Excel_97-200348.xls"/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12" Type="http://schemas.openxmlformats.org/officeDocument/2006/relationships/oleObject" Target="../embeddings/oleObject47.bin"/><Relationship Id="rId17" Type="http://schemas.openxmlformats.org/officeDocument/2006/relationships/image" Target="../media/image120.emf"/><Relationship Id="rId2" Type="http://schemas.openxmlformats.org/officeDocument/2006/relationships/slideLayout" Target="../slideLayouts/slideLayout21.xml"/><Relationship Id="rId16" Type="http://schemas.openxmlformats.org/officeDocument/2006/relationships/oleObject" Target="../embeddings/_____Microsoft_Excel_97-200349.xls"/><Relationship Id="rId1" Type="http://schemas.openxmlformats.org/officeDocument/2006/relationships/vmlDrawing" Target="../drawings/vmlDrawing23.vml"/><Relationship Id="rId6" Type="http://schemas.openxmlformats.org/officeDocument/2006/relationships/diagramColors" Target="../diagrams/colors19.xml"/><Relationship Id="rId11" Type="http://schemas.openxmlformats.org/officeDocument/2006/relationships/image" Target="../media/image121.png"/><Relationship Id="rId5" Type="http://schemas.openxmlformats.org/officeDocument/2006/relationships/diagramQuickStyle" Target="../diagrams/quickStyle19.xml"/><Relationship Id="rId15" Type="http://schemas.openxmlformats.org/officeDocument/2006/relationships/oleObject" Target="../embeddings/oleObject48.bin"/><Relationship Id="rId10" Type="http://schemas.openxmlformats.org/officeDocument/2006/relationships/image" Target="../media/image118.emf"/><Relationship Id="rId4" Type="http://schemas.openxmlformats.org/officeDocument/2006/relationships/diagramLayout" Target="../diagrams/layout19.xml"/><Relationship Id="rId9" Type="http://schemas.openxmlformats.org/officeDocument/2006/relationships/oleObject" Target="../embeddings/_____Microsoft_Excel_97-200347.xls"/><Relationship Id="rId14" Type="http://schemas.openxmlformats.org/officeDocument/2006/relationships/image" Target="../media/image119.emf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jpeg"/><Relationship Id="rId13" Type="http://schemas.openxmlformats.org/officeDocument/2006/relationships/oleObject" Target="../embeddings/oleObject50.bin"/><Relationship Id="rId18" Type="http://schemas.openxmlformats.org/officeDocument/2006/relationships/image" Target="../media/image124.emf"/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12" Type="http://schemas.openxmlformats.org/officeDocument/2006/relationships/image" Target="../media/image122.emf"/><Relationship Id="rId17" Type="http://schemas.openxmlformats.org/officeDocument/2006/relationships/oleObject" Target="../embeddings/_____Microsoft_Excel_97-200352.xls"/><Relationship Id="rId2" Type="http://schemas.openxmlformats.org/officeDocument/2006/relationships/slideLayout" Target="../slideLayouts/slideLayout21.xml"/><Relationship Id="rId16" Type="http://schemas.openxmlformats.org/officeDocument/2006/relationships/oleObject" Target="../embeddings/oleObject51.bin"/><Relationship Id="rId1" Type="http://schemas.openxmlformats.org/officeDocument/2006/relationships/vmlDrawing" Target="../drawings/vmlDrawing24.vml"/><Relationship Id="rId6" Type="http://schemas.openxmlformats.org/officeDocument/2006/relationships/diagramColors" Target="../diagrams/colors20.xml"/><Relationship Id="rId11" Type="http://schemas.openxmlformats.org/officeDocument/2006/relationships/oleObject" Target="../embeddings/_____Microsoft_Excel_97-200350.xls"/><Relationship Id="rId5" Type="http://schemas.openxmlformats.org/officeDocument/2006/relationships/diagramQuickStyle" Target="../diagrams/quickStyle20.xml"/><Relationship Id="rId15" Type="http://schemas.openxmlformats.org/officeDocument/2006/relationships/image" Target="../media/image123.emf"/><Relationship Id="rId10" Type="http://schemas.openxmlformats.org/officeDocument/2006/relationships/oleObject" Target="../embeddings/oleObject49.bin"/><Relationship Id="rId4" Type="http://schemas.openxmlformats.org/officeDocument/2006/relationships/diagramLayout" Target="../diagrams/layout20.xml"/><Relationship Id="rId9" Type="http://schemas.openxmlformats.org/officeDocument/2006/relationships/image" Target="../media/image126.jpeg"/><Relationship Id="rId14" Type="http://schemas.openxmlformats.org/officeDocument/2006/relationships/oleObject" Target="../embeddings/_____Microsoft_Excel_97-200351.xls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1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jpeg"/><Relationship Id="rId13" Type="http://schemas.openxmlformats.org/officeDocument/2006/relationships/oleObject" Target="../embeddings/_____Microsoft_Excel_97-200354.xls"/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12" Type="http://schemas.openxmlformats.org/officeDocument/2006/relationships/oleObject" Target="../embeddings/oleObject53.bin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25.vml"/><Relationship Id="rId6" Type="http://schemas.openxmlformats.org/officeDocument/2006/relationships/diagramColors" Target="../diagrams/colors21.xml"/><Relationship Id="rId11" Type="http://schemas.openxmlformats.org/officeDocument/2006/relationships/image" Target="../media/image129.emf"/><Relationship Id="rId5" Type="http://schemas.openxmlformats.org/officeDocument/2006/relationships/diagramQuickStyle" Target="../diagrams/quickStyle21.xml"/><Relationship Id="rId10" Type="http://schemas.openxmlformats.org/officeDocument/2006/relationships/oleObject" Target="../embeddings/_____Microsoft_Excel_97-200353.xls"/><Relationship Id="rId4" Type="http://schemas.openxmlformats.org/officeDocument/2006/relationships/diagramLayout" Target="../diagrams/layout21.xml"/><Relationship Id="rId9" Type="http://schemas.openxmlformats.org/officeDocument/2006/relationships/oleObject" Target="../embeddings/oleObject52.bin"/><Relationship Id="rId14" Type="http://schemas.openxmlformats.org/officeDocument/2006/relationships/image" Target="../media/image130.emf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2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4.bin"/><Relationship Id="rId13" Type="http://schemas.openxmlformats.org/officeDocument/2006/relationships/image" Target="../media/image135.emf"/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12" Type="http://schemas.openxmlformats.org/officeDocument/2006/relationships/oleObject" Target="../embeddings/_____Microsoft_Excel_97-200356.xls"/><Relationship Id="rId2" Type="http://schemas.openxmlformats.org/officeDocument/2006/relationships/slideLayout" Target="../slideLayouts/slideLayout21.xml"/><Relationship Id="rId16" Type="http://schemas.openxmlformats.org/officeDocument/2006/relationships/image" Target="../media/image136.emf"/><Relationship Id="rId1" Type="http://schemas.openxmlformats.org/officeDocument/2006/relationships/vmlDrawing" Target="../drawings/vmlDrawing26.vml"/><Relationship Id="rId6" Type="http://schemas.openxmlformats.org/officeDocument/2006/relationships/diagramColors" Target="../diagrams/colors22.xml"/><Relationship Id="rId11" Type="http://schemas.openxmlformats.org/officeDocument/2006/relationships/oleObject" Target="../embeddings/oleObject55.bin"/><Relationship Id="rId5" Type="http://schemas.openxmlformats.org/officeDocument/2006/relationships/diagramQuickStyle" Target="../diagrams/quickStyle22.xml"/><Relationship Id="rId15" Type="http://schemas.openxmlformats.org/officeDocument/2006/relationships/oleObject" Target="../embeddings/_____Microsoft_Excel_97-200357.xls"/><Relationship Id="rId10" Type="http://schemas.openxmlformats.org/officeDocument/2006/relationships/image" Target="../media/image134.emf"/><Relationship Id="rId4" Type="http://schemas.openxmlformats.org/officeDocument/2006/relationships/diagramLayout" Target="../diagrams/layout22.xml"/><Relationship Id="rId9" Type="http://schemas.openxmlformats.org/officeDocument/2006/relationships/oleObject" Target="../embeddings/_____Microsoft_Excel_97-200355.xls"/><Relationship Id="rId14" Type="http://schemas.openxmlformats.org/officeDocument/2006/relationships/oleObject" Target="../embeddings/oleObject56.bin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2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2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41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"/>
          <p:cNvSpPr>
            <a:spLocks noGrp="1"/>
          </p:cNvSpPr>
          <p:nvPr>
            <p:ph type="body" sz="quarter" idx="10"/>
          </p:nvPr>
        </p:nvSpPr>
        <p:spPr>
          <a:xfrm>
            <a:off x="179512" y="4725144"/>
            <a:ext cx="8721601" cy="1773387"/>
          </a:xfrm>
        </p:spPr>
        <p:txBody>
          <a:bodyPr/>
          <a:lstStyle/>
          <a:p>
            <a:pPr algn="ctr"/>
            <a:r>
              <a:rPr b="1" dirty="0" smtClean="0"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  <a:p>
            <a:pPr algn="ctr"/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проекту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решения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Думы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ЗАТО Северск о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бюджете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2020-2022 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годы</a:t>
            </a:r>
            <a:endParaRPr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61" name="Picture 1" descr="U:\Кириллова\Рисунок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6632"/>
            <a:ext cx="8698344" cy="4581128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Grp="1"/>
          </p:cNvSpPr>
          <p:nvPr>
            <p:ph type="body" sz="quarter" idx="31"/>
          </p:nvPr>
        </p:nvSpPr>
        <p:spPr>
          <a:xfrm>
            <a:off x="214313" y="285750"/>
            <a:ext cx="8229600" cy="2286000"/>
          </a:xfrm>
        </p:spPr>
        <p:txBody>
          <a:bodyPr rtlCol="0">
            <a:noAutofit/>
          </a:bodyPr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северчане!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b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Одной из основных целей бюджетной политики является обеспечение прозрачности, открытости и доступности бюджетного процесса для жителей ЗАТО Северск. Инструментом для достижения этой цели является реализация проекта «Бюджет для граждан».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b="1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b="1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endParaRPr dirty="0"/>
          </a:p>
        </p:txBody>
      </p:sp>
      <p:pic>
        <p:nvPicPr>
          <p:cNvPr id="5" name="Рисунок 4" descr="IMG_9871.JPG"/>
          <p:cNvPicPr>
            <a:picLocks noChangeAspect="1"/>
          </p:cNvPicPr>
          <p:nvPr/>
        </p:nvPicPr>
        <p:blipFill>
          <a:blip r:embed="rId3" cstate="print"/>
          <a:srcRect l="15798" r="14235"/>
          <a:stretch>
            <a:fillRect/>
          </a:stretch>
        </p:blipFill>
        <p:spPr>
          <a:xfrm>
            <a:off x="-32" y="2637718"/>
            <a:ext cx="4429156" cy="422028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1204" name="Прямоугольник 6"/>
          <p:cNvSpPr>
            <a:spLocks noChangeArrowheads="1"/>
          </p:cNvSpPr>
          <p:nvPr/>
        </p:nvSpPr>
        <p:spPr bwMode="auto">
          <a:xfrm>
            <a:off x="4429125" y="3286125"/>
            <a:ext cx="4143375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Перед Вами </a:t>
            </a:r>
          </a:p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«Бюджет для граждан», </a:t>
            </a:r>
          </a:p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который познакомит Вас </a:t>
            </a:r>
          </a:p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основными положениями проекта бюджета ЗАТО Северск </a:t>
            </a:r>
          </a:p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2020 год и плановый период 2021 и 2022 годов</a:t>
            </a:r>
          </a:p>
          <a:p>
            <a:pPr algn="ctr"/>
            <a:endParaRPr lang="ru-RU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Глава Администрации ЗАТО Северск</a:t>
            </a:r>
          </a:p>
          <a:p>
            <a:pPr algn="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Н.В.Диденко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513" cy="1319213"/>
          </a:xfrm>
        </p:spPr>
        <p:txBody>
          <a:bodyPr/>
          <a:lstStyle/>
          <a:p>
            <a:pPr algn="ctr"/>
            <a:r>
              <a:rPr b="1" smtClean="0">
                <a:latin typeface="Times New Roman" pitchFamily="18" charset="0"/>
                <a:cs typeface="Times New Roman" pitchFamily="18" charset="0"/>
              </a:rPr>
              <a:t>ОБЩИЕ СВЕДЕНИЯ О БЮДЖЕТЕ</a:t>
            </a:r>
            <a:endParaRPr sz="38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2227" name="Рисунок 4" descr="P60805-113831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 l="6982" t="10725" r="16124"/>
          <a:stretch>
            <a:fillRect/>
          </a:stretch>
        </p:blipFill>
        <p:spPr>
          <a:xfrm>
            <a:off x="228600" y="169863"/>
            <a:ext cx="6843713" cy="5221287"/>
          </a:xfrm>
          <a:ln w="9525"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572500" cy="1000125"/>
          </a:xfrm>
        </p:spPr>
        <p:txBody>
          <a:bodyPr rtlCol="0">
            <a:noAutofit/>
          </a:bodyPr>
          <a:lstStyle/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sz="2800" b="1" dirty="0" smtClean="0">
                <a:latin typeface="Times New Roman" pitchFamily="18" charset="0"/>
                <a:cs typeface="Times New Roman" pitchFamily="18" charset="0"/>
              </a:rPr>
              <a:t>СТРУКТУРА БЮДЖЕТНОЙ СИСТЕМЫ РОССИЙСКОЙ ФЕДЕРАЦИИ</a:t>
            </a:r>
            <a:endParaRPr sz="2800" b="1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928662" y="1071546"/>
          <a:ext cx="7643866" cy="564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3252" name="Рисунок 5" descr="1f51bef118816e78a2817150d2c9e73e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000125"/>
            <a:ext cx="3143250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Прямоугольник 4"/>
          <p:cNvSpPr>
            <a:spLocks noChangeArrowheads="1"/>
          </p:cNvSpPr>
          <p:nvPr/>
        </p:nvSpPr>
        <p:spPr bwMode="auto">
          <a:xfrm>
            <a:off x="285750" y="1714500"/>
            <a:ext cx="2643188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latin typeface="Times New Roman" pitchFamily="18" charset="0"/>
                <a:cs typeface="Times New Roman" pitchFamily="18" charset="0"/>
              </a:rPr>
              <a:t>Бюджетная система - </a:t>
            </a:r>
            <a:r>
              <a:rPr lang="ru-RU" sz="1400">
                <a:latin typeface="Times New Roman" pitchFamily="18" charset="0"/>
                <a:cs typeface="Times New Roman" pitchFamily="18" charset="0"/>
              </a:rPr>
              <a:t>это совокупность бюджетов государства, административно-территориальных образований, самостоятельных в бюджетном отношении государственных учреждений и фондов, основанная на экономических отношениях, государственном устройстве и правовых нормах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643938" cy="500063"/>
          </a:xfrm>
        </p:spPr>
        <p:txBody>
          <a:bodyPr/>
          <a:lstStyle/>
          <a:p>
            <a:pPr marL="273050" indent="-273050" algn="ctr" eaLnBrk="1" hangingPunct="1">
              <a:spcBef>
                <a:spcPts val="575"/>
              </a:spcBef>
              <a:buFont typeface="Wingdings 2" pitchFamily="18" charset="2"/>
              <a:buNone/>
            </a:pPr>
            <a:r>
              <a:rPr sz="2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ЧЕГО ЗАТО СЕВЕРСК НЕОБХОДИМ БЮДЖЕТ?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1500" y="714375"/>
            <a:ext cx="8072438" cy="4524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обеспечения деятельности учреждений образования,  культуры, спорта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строительства и ремонта дорог, объектов социального назначения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Для обеспечения благоустройства городских улиц, площадей, скверов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оказания поддержки малому и среднему предпринимательству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Для обеспечения транспортного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ообщения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строительства, ремонта, поддержания в надлежащем состоянии объектов городской инфраструктуры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Для оказания социальной поддержки гражданам, в том числе в виде частичной компенсации стоимости жилищно-коммунальных услуг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" name="Рисунок 26" descr="M0003.jpg"/>
          <p:cNvPicPr>
            <a:picLocks noChangeAspect="1"/>
          </p:cNvPicPr>
          <p:nvPr/>
        </p:nvPicPr>
        <p:blipFill>
          <a:blip r:embed="rId2" cstate="print"/>
          <a:srcRect t="12943" b="6166"/>
          <a:stretch>
            <a:fillRect/>
          </a:stretch>
        </p:blipFill>
        <p:spPr>
          <a:xfrm>
            <a:off x="214313" y="5000625"/>
            <a:ext cx="8286750" cy="17859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4277" name="Рисунок 11" descr="russia_64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38"/>
            <a:ext cx="66675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8" name="Рисунок 12" descr="russia_64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14438"/>
            <a:ext cx="66675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9" name="Рисунок 14" descr="russia_64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85938"/>
            <a:ext cx="66675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0" name="Рисунок 17" descr="russia_64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57438"/>
            <a:ext cx="66675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1" name="Рисунок 19" descr="russia_64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28938"/>
            <a:ext cx="66675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2" name="Рисунок 20" descr="russia_64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1875"/>
            <a:ext cx="66675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3" name="Рисунок 10" descr="russia_64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86250"/>
            <a:ext cx="66675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type="body" sz="quarter" idx="16"/>
          </p:nvPr>
        </p:nvSpPr>
        <p:spPr>
          <a:xfrm>
            <a:off x="434975" y="5791200"/>
            <a:ext cx="7086600" cy="566738"/>
          </a:xfrm>
        </p:spPr>
        <p:txBody>
          <a:bodyPr rtlCol="0">
            <a:normAutofit/>
          </a:bodyPr>
          <a:lstStyle>
            <a:extLst/>
          </a:lstStyle>
          <a:p>
            <a:pPr fontAlgn="auto">
              <a:spcAft>
                <a:spcPts val="0"/>
              </a:spcAft>
              <a:defRPr/>
            </a:pPr>
            <a:r>
              <a:rPr sz="2000" smtClean="0">
                <a:latin typeface="Times New Roman" pitchFamily="18" charset="0"/>
                <a:cs typeface="Times New Roman" pitchFamily="18" charset="0"/>
              </a:rPr>
              <a:t>Профицит бюджета 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sz="2000" smtClean="0">
                <a:latin typeface="Times New Roman" pitchFamily="18" charset="0"/>
                <a:cs typeface="Times New Roman" pitchFamily="18" charset="0"/>
              </a:rPr>
              <a:t> это превышение доходов над расходами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>
            <a:spLocks noGrp="1"/>
          </p:cNvSpPr>
          <p:nvPr>
            <p:ph type="body" sz="quarter" idx="17"/>
          </p:nvPr>
        </p:nvSpPr>
        <p:spPr>
          <a:xfrm>
            <a:off x="434975" y="4214813"/>
            <a:ext cx="7086600" cy="1576387"/>
          </a:xfrm>
        </p:spPr>
        <p:txBody>
          <a:bodyPr rtlCol="0">
            <a:normAutofit fontScale="92500" lnSpcReduction="20000"/>
          </a:bodyPr>
          <a:lstStyle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Основным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принципом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формирования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любого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является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его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b="1" dirty="0" err="1" smtClean="0">
                <a:latin typeface="Times New Roman" pitchFamily="18" charset="0"/>
                <a:cs typeface="Times New Roman" pitchFamily="18" charset="0"/>
              </a:rPr>
              <a:t>сбалансированность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Это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означает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что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целом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должны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быть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обеспечены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доходными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источниками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поступлениями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из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источников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финансирования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дефицита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dirty="0" err="1" smtClean="0"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5300" name="TextBox 11"/>
          <p:cNvSpPr txBox="1">
            <a:spLocks noChangeArrowheads="1"/>
          </p:cNvSpPr>
          <p:nvPr/>
        </p:nvSpPr>
        <p:spPr bwMode="auto">
          <a:xfrm>
            <a:off x="428625" y="142875"/>
            <a:ext cx="707231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u="sng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 муниципального образования</a:t>
            </a:r>
          </a:p>
          <a:p>
            <a:pPr algn="ctr"/>
            <a:endParaRPr lang="en-US" sz="2400" b="1" u="sng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это</a:t>
            </a:r>
            <a:r>
              <a:rPr lang="en-US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форма образования и расходования денежных средств, предназначенных для финансового обеспечения задач и функций местного самоуправления</a:t>
            </a:r>
          </a:p>
        </p:txBody>
      </p:sp>
      <p:sp>
        <p:nvSpPr>
          <p:cNvPr id="55301" name="TextBox 7"/>
          <p:cNvSpPr txBox="1">
            <a:spLocks noChangeArrowheads="1"/>
          </p:cNvSpPr>
          <p:nvPr/>
        </p:nvSpPr>
        <p:spPr bwMode="auto">
          <a:xfrm>
            <a:off x="0" y="2000250"/>
            <a:ext cx="2714625" cy="226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2000" b="1" u="sng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ДОХОДЫ БЮДЖЕТА </a:t>
            </a:r>
          </a:p>
          <a:p>
            <a:pPr algn="ctr"/>
            <a:r>
              <a:rPr lang="ru-RU" sz="200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– это поступающие в бюджет денежные средства </a:t>
            </a:r>
            <a:r>
              <a:rPr lang="ru-RU" i="1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(в виде налогов, сборов, трансфертов из других бюджетов и т.д.)</a:t>
            </a:r>
          </a:p>
        </p:txBody>
      </p:sp>
      <p:sp>
        <p:nvSpPr>
          <p:cNvPr id="55302" name="TextBox 10"/>
          <p:cNvSpPr txBox="1">
            <a:spLocks noChangeArrowheads="1"/>
          </p:cNvSpPr>
          <p:nvPr/>
        </p:nvSpPr>
        <p:spPr bwMode="auto">
          <a:xfrm>
            <a:off x="5786438" y="2000250"/>
            <a:ext cx="2571750" cy="170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2000" b="1" u="sng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РАСХОДЫ БЮДЖЕТА </a:t>
            </a:r>
          </a:p>
          <a:p>
            <a:pPr algn="ctr"/>
            <a:r>
              <a:rPr lang="ru-RU" sz="20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– это </a:t>
            </a:r>
            <a:r>
              <a:rPr lang="ru-RU" sz="20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выплачиваемые из бюджета денежные средства </a:t>
            </a:r>
            <a:endParaRPr lang="ru-RU" sz="20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2"/>
          <p:cNvSpPr txBox="1">
            <a:spLocks/>
          </p:cNvSpPr>
          <p:nvPr/>
        </p:nvSpPr>
        <p:spPr>
          <a:xfrm>
            <a:off x="428625" y="6291263"/>
            <a:ext cx="7086600" cy="56673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anchor="ctr">
            <a:normAutofit/>
          </a:bodyPr>
          <a:lstStyle>
            <a:extLst/>
          </a:lstStyle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00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Дефицит</a:t>
            </a:r>
            <a:r>
              <a:rPr lang="ru-RU" sz="20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бюджета – это превышение расходов над доходами</a:t>
            </a:r>
          </a:p>
        </p:txBody>
      </p:sp>
      <p:pic>
        <p:nvPicPr>
          <p:cNvPr id="12" name="Рисунок 11" descr="IMG_89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63" y="2071688"/>
            <a:ext cx="3071812" cy="20478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/>
          </p:cNvSpPr>
          <p:nvPr>
            <p:ph type="body" sz="quarter" idx="11"/>
          </p:nvPr>
        </p:nvSpPr>
        <p:spPr>
          <a:xfrm>
            <a:off x="214313" y="0"/>
            <a:ext cx="8091487" cy="1428750"/>
          </a:xfrm>
        </p:spPr>
        <p:txBody>
          <a:bodyPr/>
          <a:lstStyle/>
          <a:p>
            <a:pPr algn="ctr"/>
            <a:r>
              <a:rPr sz="32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нормативные правовые акты, </a:t>
            </a:r>
          </a:p>
          <a:p>
            <a:pPr algn="ctr"/>
            <a:r>
              <a:rPr sz="32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регулирующие бюджетный процесс               в ЗАТО Северск</a:t>
            </a:r>
          </a:p>
        </p:txBody>
      </p:sp>
      <p:sp>
        <p:nvSpPr>
          <p:cNvPr id="5" name="Блок-схема: узел 4"/>
          <p:cNvSpPr/>
          <p:nvPr/>
        </p:nvSpPr>
        <p:spPr>
          <a:xfrm>
            <a:off x="285720" y="1857364"/>
            <a:ext cx="428628" cy="428628"/>
          </a:xfrm>
          <a:prstGeom prst="flowChartConnector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285720" y="2786058"/>
            <a:ext cx="428628" cy="428628"/>
          </a:xfrm>
          <a:prstGeom prst="flowChartConnector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285720" y="4000504"/>
            <a:ext cx="428628" cy="428628"/>
          </a:xfrm>
          <a:prstGeom prst="flowChartConnector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Rectangle 3"/>
          <p:cNvSpPr txBox="1">
            <a:spLocks/>
          </p:cNvSpPr>
          <p:nvPr/>
        </p:nvSpPr>
        <p:spPr>
          <a:xfrm>
            <a:off x="857250" y="1714500"/>
            <a:ext cx="7734300" cy="714375"/>
          </a:xfrm>
          <a:prstGeom prst="rect">
            <a:avLst/>
          </a:prstGeom>
        </p:spPr>
        <p:txBody>
          <a:bodyPr tIns="91440" bIns="91440">
            <a:normAutofit/>
          </a:bodyPr>
          <a:lstStyle>
            <a:extLst/>
          </a:lstStyle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кодекс Российской Федерации</a:t>
            </a:r>
          </a:p>
        </p:txBody>
      </p:sp>
      <p:sp>
        <p:nvSpPr>
          <p:cNvPr id="11" name="Rectangle 3"/>
          <p:cNvSpPr txBox="1">
            <a:spLocks/>
          </p:cNvSpPr>
          <p:nvPr/>
        </p:nvSpPr>
        <p:spPr>
          <a:xfrm>
            <a:off x="857250" y="3714750"/>
            <a:ext cx="7734300" cy="857250"/>
          </a:xfrm>
          <a:prstGeom prst="rect">
            <a:avLst/>
          </a:prstGeom>
        </p:spPr>
        <p:txBody>
          <a:bodyPr tIns="91440" bIns="91440"/>
          <a:lstStyle>
            <a:extLst/>
          </a:lstStyle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Решение Думы ЗАТО Северск №17/4 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«Об утверждении Положения о бюджетном процессе»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857250" y="2422525"/>
            <a:ext cx="7715250" cy="12922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Закон Томской области № 170-ОЗ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 межбюджетных отношениях в Томской области»</a:t>
            </a:r>
            <a:endParaRPr lang="ru-RU" sz="26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Площадь им В.И. Ленина.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3" y="4775200"/>
            <a:ext cx="8286750" cy="19653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572500" cy="642938"/>
          </a:xfrm>
        </p:spPr>
        <p:txBody>
          <a:bodyPr rtlCol="0">
            <a:noAutofit/>
          </a:bodyPr>
          <a:lstStyle/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БЮДЖЕТ ЗАТО Северск </a:t>
            </a:r>
          </a:p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СОСТАВЛЯЕТСЯ и ИСПОЛНЯЕТСЯ </a:t>
            </a:r>
          </a:p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sz="2400" b="1" dirty="0" smtClean="0">
                <a:latin typeface="Times New Roman" pitchFamily="18" charset="0"/>
                <a:cs typeface="Times New Roman" pitchFamily="18" charset="0"/>
              </a:rPr>
              <a:t>с соблюдением общих принципов бюджетной системы:</a:t>
            </a:r>
            <a:endParaRPr sz="2400" b="1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347" name="Прямоугольник 9"/>
          <p:cNvSpPr>
            <a:spLocks noChangeArrowheads="1"/>
          </p:cNvSpPr>
          <p:nvPr/>
        </p:nvSpPr>
        <p:spPr bwMode="auto">
          <a:xfrm>
            <a:off x="5357813" y="1357313"/>
            <a:ext cx="3286125" cy="195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ПРИНЦИПА СБАЛАНСИРОВАННОСТИ:</a:t>
            </a:r>
          </a:p>
          <a:p>
            <a:pPr algn="ctr"/>
            <a:r>
              <a:rPr lang="ru-RU" sz="1700">
                <a:latin typeface="Times New Roman" pitchFamily="18" charset="0"/>
                <a:cs typeface="Times New Roman" pitchFamily="18" charset="0"/>
              </a:rPr>
              <a:t>означает, что объем расходов должен соответствовать суммарному объему доходов бюджета и источников финансирования его дефицита</a:t>
            </a:r>
          </a:p>
        </p:txBody>
      </p:sp>
      <p:sp>
        <p:nvSpPr>
          <p:cNvPr id="57348" name="Прямоугольник 11"/>
          <p:cNvSpPr>
            <a:spLocks noChangeArrowheads="1"/>
          </p:cNvSpPr>
          <p:nvPr/>
        </p:nvSpPr>
        <p:spPr bwMode="auto">
          <a:xfrm>
            <a:off x="0" y="5357813"/>
            <a:ext cx="86439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ПРИНЦИПА ОБЩЕГО СОВОКУПНОГО ПОКРЫТИЯ РАСХОДОВ: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означает, что расходы бюджета не могут быть увязаны с определенными доходами бюджета и источниками финансирования дефицита бюджета (за исключением дорожного фонда и целевых расходов за счет целевых МБТ)</a:t>
            </a:r>
          </a:p>
        </p:txBody>
      </p:sp>
      <p:sp>
        <p:nvSpPr>
          <p:cNvPr id="57349" name="Прямоугольник 12"/>
          <p:cNvSpPr>
            <a:spLocks noChangeArrowheads="1"/>
          </p:cNvSpPr>
          <p:nvPr/>
        </p:nvSpPr>
        <p:spPr bwMode="auto">
          <a:xfrm>
            <a:off x="0" y="3143250"/>
            <a:ext cx="31432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ПРИНЦИПА ПРОЗРАЧНОСТИ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означает обязанность по опубликованию утвержденных бюджетов, отчетов об их исполнении</a:t>
            </a:r>
          </a:p>
        </p:txBody>
      </p:sp>
      <p:sp>
        <p:nvSpPr>
          <p:cNvPr id="57350" name="Прямоугольник 13"/>
          <p:cNvSpPr>
            <a:spLocks noChangeArrowheads="1"/>
          </p:cNvSpPr>
          <p:nvPr/>
        </p:nvSpPr>
        <p:spPr bwMode="auto">
          <a:xfrm>
            <a:off x="5357813" y="3286125"/>
            <a:ext cx="3214687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ПРИНЦИПА ЕДИНСТВА КАССЫ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означает зачисление всех кассовых поступлений и осуществление всех кассовых выплат с единого счета бюджета</a:t>
            </a:r>
          </a:p>
        </p:txBody>
      </p:sp>
      <p:sp>
        <p:nvSpPr>
          <p:cNvPr id="57351" name="Прямоугольник 17"/>
          <p:cNvSpPr>
            <a:spLocks noChangeArrowheads="1"/>
          </p:cNvSpPr>
          <p:nvPr/>
        </p:nvSpPr>
        <p:spPr bwMode="auto">
          <a:xfrm>
            <a:off x="0" y="1428750"/>
            <a:ext cx="3214688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ПРИНЦИПА САМОСТОЯТЕЛЬНОСТИ: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означает право и обязанность самостоятельно осуществлять </a:t>
            </a: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бюджетный процесс </a:t>
            </a:r>
          </a:p>
        </p:txBody>
      </p:sp>
      <p:pic>
        <p:nvPicPr>
          <p:cNvPr id="9" name="Рисунок 8" descr="389731.jpg"/>
          <p:cNvPicPr>
            <a:picLocks noChangeAspect="1"/>
          </p:cNvPicPr>
          <p:nvPr/>
        </p:nvPicPr>
        <p:blipFill>
          <a:blip r:embed="rId2" cstate="print"/>
          <a:srcRect t="7643" b="17269"/>
          <a:stretch>
            <a:fillRect/>
          </a:stretch>
        </p:blipFill>
        <p:spPr>
          <a:xfrm>
            <a:off x="3143250" y="1714500"/>
            <a:ext cx="2243138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8"/>
          <p:cNvSpPr>
            <a:spLocks noGrp="1"/>
          </p:cNvSpPr>
          <p:nvPr>
            <p:ph type="body" sz="quarter" idx="13"/>
          </p:nvPr>
        </p:nvSpPr>
        <p:spPr>
          <a:xfrm>
            <a:off x="428625" y="0"/>
            <a:ext cx="7786688" cy="500063"/>
          </a:xfrm>
        </p:spPr>
        <p:txBody>
          <a:bodyPr/>
          <a:lstStyle/>
          <a:p>
            <a:pPr algn="ctr"/>
            <a:r>
              <a:rPr sz="2800" b="1" smtClean="0">
                <a:latin typeface="Times New Roman" pitchFamily="18" charset="0"/>
                <a:cs typeface="Times New Roman" pitchFamily="18" charset="0"/>
              </a:rPr>
              <a:t>ОБЩАЯ ИНФОРМАЦИЯ О ЗАТО СЕВЕРСК</a:t>
            </a:r>
          </a:p>
        </p:txBody>
      </p:sp>
      <p:sp>
        <p:nvSpPr>
          <p:cNvPr id="15" name="Rectangle 8"/>
          <p:cNvSpPr>
            <a:spLocks noGrp="1"/>
          </p:cNvSpPr>
          <p:nvPr>
            <p:ph type="body" sz="quarter" idx="14"/>
          </p:nvPr>
        </p:nvSpPr>
        <p:spPr>
          <a:xfrm>
            <a:off x="1500188" y="4071938"/>
            <a:ext cx="5500687" cy="500062"/>
          </a:xfrm>
        </p:spPr>
        <p:txBody>
          <a:bodyPr rtlCol="0"/>
          <a:lstStyle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b="1" u="sng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Административно-территориальное деление</a:t>
            </a:r>
            <a:endParaRPr b="1" u="sng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383" name="Rectangle 8"/>
          <p:cNvSpPr>
            <a:spLocks noGrp="1"/>
          </p:cNvSpPr>
          <p:nvPr>
            <p:ph type="body" sz="quarter" idx="15"/>
          </p:nvPr>
        </p:nvSpPr>
        <p:spPr>
          <a:xfrm>
            <a:off x="500063" y="3357563"/>
            <a:ext cx="7786687" cy="500062"/>
          </a:xfrm>
        </p:spPr>
        <p:txBody>
          <a:bodyPr/>
          <a:lstStyle/>
          <a:p>
            <a:pPr algn="ctr"/>
            <a:r>
              <a:rPr b="1" smtClean="0">
                <a:latin typeface="Times New Roman" pitchFamily="18" charset="0"/>
                <a:cs typeface="Times New Roman" pitchFamily="18" charset="0"/>
              </a:rPr>
              <a:t>Площадь ЗАТО Северск составляет </a:t>
            </a: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48 565 га,</a:t>
            </a:r>
          </a:p>
          <a:p>
            <a:pPr algn="ctr"/>
            <a:r>
              <a:rPr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Общая численность населения </a:t>
            </a: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113,3 тыс.чел.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857224" y="4572008"/>
            <a:ext cx="2714644" cy="214314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8375" name="TextBox 16"/>
          <p:cNvSpPr txBox="1">
            <a:spLocks noChangeArrowheads="1"/>
          </p:cNvSpPr>
          <p:nvPr/>
        </p:nvSpPr>
        <p:spPr bwMode="auto">
          <a:xfrm>
            <a:off x="857250" y="4643438"/>
            <a:ext cx="264318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Северск </a:t>
            </a:r>
          </a:p>
          <a:p>
            <a:pPr algn="ctr"/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</a:t>
            </a:r>
          </a:p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107,0 тыс.человек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857752" y="4572008"/>
            <a:ext cx="2714644" cy="214314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8379" name="TextBox 18"/>
          <p:cNvSpPr txBox="1">
            <a:spLocks noChangeArrowheads="1"/>
          </p:cNvSpPr>
          <p:nvPr/>
        </p:nvSpPr>
        <p:spPr bwMode="auto">
          <a:xfrm>
            <a:off x="5000625" y="4572000"/>
            <a:ext cx="2500313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Внегородские территории</a:t>
            </a:r>
          </a:p>
          <a:p>
            <a:r>
              <a: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п.Самусь, п.Орловка, </a:t>
            </a:r>
            <a:r>
              <a:rPr lang="ru-RU" sz="1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д.Кижирово</a:t>
            </a:r>
            <a:r>
              <a: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д.Семиозерки</a:t>
            </a:r>
            <a:r>
              <a: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д.Чернильщиково</a:t>
            </a:r>
            <a:endParaRPr lang="ru-RU" sz="1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Численность 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населения</a:t>
            </a:r>
          </a:p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6,3 тыс.человек</a:t>
            </a:r>
          </a:p>
        </p:txBody>
      </p:sp>
      <p:sp>
        <p:nvSpPr>
          <p:cNvPr id="22" name="Двойная стрелка влево/вверх 21"/>
          <p:cNvSpPr/>
          <p:nvPr/>
        </p:nvSpPr>
        <p:spPr>
          <a:xfrm rot="13609065">
            <a:off x="3919111" y="4562061"/>
            <a:ext cx="642942" cy="642942"/>
          </a:xfrm>
          <a:prstGeom prst="leftUpArrow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3" name="Рисунок 12" descr="bimhbblpallilipo.png"/>
          <p:cNvPicPr>
            <a:picLocks noChangeAspect="1"/>
          </p:cNvPicPr>
          <p:nvPr/>
        </p:nvPicPr>
        <p:blipFill>
          <a:blip r:embed="rId3" cstate="print"/>
          <a:srcRect t="30917" b="10416"/>
          <a:stretch>
            <a:fillRect/>
          </a:stretch>
        </p:blipFill>
        <p:spPr>
          <a:xfrm>
            <a:off x="1428750" y="500063"/>
            <a:ext cx="5786438" cy="28622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571472" y="142852"/>
            <a:ext cx="7929618" cy="42862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42938" y="688975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Составление проекта бюджета ЗАТО Северск на очередной финансовый год и плановый период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ИЮНЬ - СЕНТЯБРЬ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2938" y="1331913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Бюджетной комиссии Администрации ЗАТО Северск по проекту бюджета ЗАТО Северск (согласование распределения объемов по средствам местного бюджета):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СЕНТЯБРЬ-ОКТЯБРЬ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2938" y="1974850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Формирование проекта бюджета ЗАТО Северск и направление его в Думу ЗАТО Северск: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ОКТЯБРЬ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2938" y="3260725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совместной комиссии Думы ЗАТО Северск и Администрации ЗАТО Северск, представленной на паритетных началах, по рассмотрению проекта бюджета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21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НОЯБРЯ -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26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НОЯБРЯ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1560" y="4869160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Совет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Думы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ЗАТО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принятию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решения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проекту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29 НОЯБРЯ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1560" y="5661248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Утверждение бюджета ЗАТО Северск на очередной финансовый год и плановый период на сессии Думы ЗАТО Северск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ДЕКАБРЯ</a:t>
            </a:r>
          </a:p>
        </p:txBody>
      </p:sp>
      <p:sp>
        <p:nvSpPr>
          <p:cNvPr id="29" name="Rectangle 3"/>
          <p:cNvSpPr txBox="1">
            <a:spLocks/>
          </p:cNvSpPr>
          <p:nvPr/>
        </p:nvSpPr>
        <p:spPr>
          <a:xfrm>
            <a:off x="571500" y="142875"/>
            <a:ext cx="7929563" cy="428625"/>
          </a:xfrm>
          <a:prstGeom prst="rect">
            <a:avLst/>
          </a:prstGeom>
        </p:spPr>
        <p:txBody>
          <a:bodyPr tIns="91440" bIns="91440" anchor="ctr">
            <a:normAutofit fontScale="70000" lnSpcReduction="20000"/>
          </a:bodyPr>
          <a:lstStyle>
            <a:extLst/>
          </a:lstStyle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Этапы составления, рассмотрения и утверждения проекта бюджета в </a:t>
            </a:r>
            <a:r>
              <a:rPr lang="ru-RU" sz="2400" b="1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4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sp>
        <p:nvSpPr>
          <p:cNvPr id="30" name="Блок-схема: узел 29"/>
          <p:cNvSpPr/>
          <p:nvPr/>
        </p:nvSpPr>
        <p:spPr>
          <a:xfrm>
            <a:off x="142844" y="7143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Блок-схема: узел 30"/>
          <p:cNvSpPr/>
          <p:nvPr/>
        </p:nvSpPr>
        <p:spPr>
          <a:xfrm>
            <a:off x="142844" y="4143380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Блок-схема: узел 31"/>
          <p:cNvSpPr/>
          <p:nvPr/>
        </p:nvSpPr>
        <p:spPr>
          <a:xfrm>
            <a:off x="142844" y="3429000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Блок-схема: узел 32"/>
          <p:cNvSpPr/>
          <p:nvPr/>
        </p:nvSpPr>
        <p:spPr>
          <a:xfrm>
            <a:off x="142844" y="2643182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Блок-схема: узел 33"/>
          <p:cNvSpPr/>
          <p:nvPr/>
        </p:nvSpPr>
        <p:spPr>
          <a:xfrm>
            <a:off x="142844" y="2000240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Блок-схема: узел 34"/>
          <p:cNvSpPr/>
          <p:nvPr/>
        </p:nvSpPr>
        <p:spPr>
          <a:xfrm>
            <a:off x="142844" y="1357298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22" name="TextBox 35"/>
          <p:cNvSpPr txBox="1">
            <a:spLocks noChangeArrowheads="1"/>
          </p:cNvSpPr>
          <p:nvPr/>
        </p:nvSpPr>
        <p:spPr bwMode="auto">
          <a:xfrm>
            <a:off x="265113" y="714375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59423" name="TextBox 36"/>
          <p:cNvSpPr txBox="1">
            <a:spLocks noChangeArrowheads="1"/>
          </p:cNvSpPr>
          <p:nvPr/>
        </p:nvSpPr>
        <p:spPr bwMode="auto">
          <a:xfrm>
            <a:off x="257175" y="1357313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59424" name="TextBox 37"/>
          <p:cNvSpPr txBox="1">
            <a:spLocks noChangeArrowheads="1"/>
          </p:cNvSpPr>
          <p:nvPr/>
        </p:nvSpPr>
        <p:spPr bwMode="auto">
          <a:xfrm>
            <a:off x="252413" y="4143375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  <p:sp>
        <p:nvSpPr>
          <p:cNvPr id="59425" name="TextBox 38"/>
          <p:cNvSpPr txBox="1">
            <a:spLocks noChangeArrowheads="1"/>
          </p:cNvSpPr>
          <p:nvPr/>
        </p:nvSpPr>
        <p:spPr bwMode="auto">
          <a:xfrm>
            <a:off x="260350" y="3429000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59426" name="TextBox 39"/>
          <p:cNvSpPr txBox="1">
            <a:spLocks noChangeArrowheads="1"/>
          </p:cNvSpPr>
          <p:nvPr/>
        </p:nvSpPr>
        <p:spPr bwMode="auto">
          <a:xfrm>
            <a:off x="273050" y="2000250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59427" name="TextBox 40"/>
          <p:cNvSpPr txBox="1">
            <a:spLocks noChangeArrowheads="1"/>
          </p:cNvSpPr>
          <p:nvPr/>
        </p:nvSpPr>
        <p:spPr bwMode="auto">
          <a:xfrm>
            <a:off x="260350" y="2643188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2938" y="2617788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Рассмотрение проекта бюджета на совместном заседании Комитетов Думы ЗАТО Северск: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13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НОЯБРЯ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42938" y="4117975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Публичные слушания по проекту бюджета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НОЯБРЯ</a:t>
            </a:r>
          </a:p>
        </p:txBody>
      </p:sp>
      <p:sp>
        <p:nvSpPr>
          <p:cNvPr id="45" name="Блок-схема: узел 44"/>
          <p:cNvSpPr/>
          <p:nvPr/>
        </p:nvSpPr>
        <p:spPr>
          <a:xfrm>
            <a:off x="107504" y="4941168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34" name="TextBox 45"/>
          <p:cNvSpPr txBox="1">
            <a:spLocks noChangeArrowheads="1"/>
          </p:cNvSpPr>
          <p:nvPr/>
        </p:nvSpPr>
        <p:spPr bwMode="auto">
          <a:xfrm>
            <a:off x="251520" y="4941168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sp>
        <p:nvSpPr>
          <p:cNvPr id="47" name="Блок-схема: узел 46"/>
          <p:cNvSpPr/>
          <p:nvPr/>
        </p:nvSpPr>
        <p:spPr>
          <a:xfrm>
            <a:off x="107504" y="57332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38" name="TextBox 47"/>
          <p:cNvSpPr txBox="1">
            <a:spLocks noChangeArrowheads="1"/>
          </p:cNvSpPr>
          <p:nvPr/>
        </p:nvSpPr>
        <p:spPr bwMode="auto">
          <a:xfrm>
            <a:off x="251520" y="5733256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vseverske.info/uploads/posts/2016-06/1467007891_image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6939851" cy="4581128"/>
          </a:xfrm>
          <a:prstGeom prst="rect">
            <a:avLst/>
          </a:prstGeom>
          <a:noFill/>
        </p:spPr>
      </p:pic>
      <p:sp>
        <p:nvSpPr>
          <p:cNvPr id="60418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365104"/>
            <a:ext cx="8701088" cy="2421459"/>
          </a:xfrm>
        </p:spPr>
        <p:txBody>
          <a:bodyPr/>
          <a:lstStyle/>
          <a:p>
            <a:pPr algn="ctr"/>
            <a:r>
              <a:rPr sz="4000" b="1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</a:t>
            </a:r>
          </a:p>
          <a:p>
            <a:pPr algn="ctr"/>
            <a:r>
              <a:rPr sz="4000" b="1" dirty="0" smtClean="0">
                <a:latin typeface="Times New Roman" pitchFamily="18" charset="0"/>
                <a:cs typeface="Times New Roman" pitchFamily="18" charset="0"/>
              </a:rPr>
              <a:t>РАЗВИТИЯ ТЕРРИТОРИИ</a:t>
            </a:r>
            <a:endParaRPr sz="4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71406" y="5357826"/>
          <a:ext cx="8429685" cy="1414961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911205"/>
                <a:gridCol w="879620"/>
                <a:gridCol w="879620"/>
                <a:gridCol w="879620"/>
                <a:gridCol w="879620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Ввод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эксплуатацию жилья за счет всех источников финансирования, тыс.кв.м.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Общая площадь жилищного фонда на конец года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тыс.кв.м.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2 623,9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2 645,4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2 657,0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2 678,7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1" name="Скругленный прямоугольник 16"/>
          <p:cNvSpPr>
            <a:spLocks noChangeArrowheads="1"/>
          </p:cNvSpPr>
          <p:nvPr/>
        </p:nvSpPr>
        <p:spPr bwMode="auto">
          <a:xfrm>
            <a:off x="2771800" y="116632"/>
            <a:ext cx="371477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Демографические показатели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6"/>
          <p:cNvSpPr>
            <a:spLocks noChangeArrowheads="1"/>
          </p:cNvSpPr>
          <p:nvPr/>
        </p:nvSpPr>
        <p:spPr bwMode="auto">
          <a:xfrm>
            <a:off x="2571736" y="4929198"/>
            <a:ext cx="371477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Показатели жилищного фонда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ES-_008.jpg"/>
          <p:cNvPicPr>
            <a:picLocks noChangeAspect="1"/>
          </p:cNvPicPr>
          <p:nvPr/>
        </p:nvPicPr>
        <p:blipFill>
          <a:blip r:embed="rId2" cstate="print"/>
          <a:srcRect l="12851" r="10156"/>
          <a:stretch>
            <a:fillRect/>
          </a:stretch>
        </p:blipFill>
        <p:spPr>
          <a:xfrm>
            <a:off x="5292081" y="1052736"/>
            <a:ext cx="3312368" cy="3429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509490944"/>
              </p:ext>
            </p:extLst>
          </p:nvPr>
        </p:nvGraphicFramePr>
        <p:xfrm>
          <a:off x="0" y="476672"/>
          <a:ext cx="5326030" cy="42988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95536" y="3501008"/>
            <a:ext cx="4968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постоянного населения,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тыс.чел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 useBgFill="1">
        <p:nvSpPr>
          <p:cNvPr id="8" name="Овал 7"/>
          <p:cNvSpPr/>
          <p:nvPr/>
        </p:nvSpPr>
        <p:spPr>
          <a:xfrm>
            <a:off x="107504" y="404664"/>
            <a:ext cx="360040" cy="28803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49902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1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6873836"/>
              </p:ext>
            </p:extLst>
          </p:nvPr>
        </p:nvGraphicFramePr>
        <p:xfrm>
          <a:off x="251520" y="3717032"/>
          <a:ext cx="3670300" cy="1308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0" name="Worksheet" r:id="rId4" imgW="3162176" imgH="1247670" progId="Excel.Sheet.8">
                  <p:embed/>
                </p:oleObj>
              </mc:Choice>
              <mc:Fallback>
                <p:oleObj name="Worksheet" r:id="rId4" imgW="3162176" imgH="1247670" progId="Excel.Sheet.8">
                  <p:embed/>
                  <p:pic>
                    <p:nvPicPr>
                      <p:cNvPr id="0" name="Picture 149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3717032"/>
                        <a:ext cx="3670300" cy="1308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1406" y="571480"/>
          <a:ext cx="5357850" cy="2798104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500331"/>
                <a:gridCol w="714380"/>
                <a:gridCol w="714380"/>
                <a:gridCol w="714380"/>
                <a:gridCol w="714379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Среднесписочная численность работников списочного состава, чел.</a:t>
                      </a:r>
                      <a:endParaRPr lang="ru-RU" sz="10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25 786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26 234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26 653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26 821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Среднесписочная численность работников списочного состава в организациях муниципальной формы собственности, чел.</a:t>
                      </a:r>
                      <a:endParaRPr lang="ru-RU" sz="10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6 657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6 657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6 659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6 661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Среднемесячная начисленная заработная плата по работникам списочного состава, руб.</a:t>
                      </a:r>
                      <a:endParaRPr lang="ru-RU" sz="10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41 156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43 042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44 965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46 799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Среднемесячная начисленная заработная плата по работникам списочного состава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организациях муниципальной формы собственности, руб.</a:t>
                      </a:r>
                      <a:endParaRPr lang="ru-RU" sz="10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32 593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33 949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35 093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36 486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500034" y="-24"/>
            <a:ext cx="764386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Показатели занятости и безработицы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5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5248442"/>
              </p:ext>
            </p:extLst>
          </p:nvPr>
        </p:nvGraphicFramePr>
        <p:xfrm>
          <a:off x="5435600" y="404813"/>
          <a:ext cx="3065463" cy="302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1" name="Лист" r:id="rId7" imgW="3171901" imgH="2809890" progId="Excel.Sheet.8">
                  <p:embed/>
                </p:oleObj>
              </mc:Choice>
              <mc:Fallback>
                <p:oleObj name="Лист" r:id="rId7" imgW="3171901" imgH="2809890" progId="Excel.Sheet.8">
                  <p:embed/>
                  <p:pic>
                    <p:nvPicPr>
                      <p:cNvPr id="0" name="Picture 15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404813"/>
                        <a:ext cx="3065463" cy="3024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5" name="TextBox 10"/>
          <p:cNvSpPr txBox="1">
            <a:spLocks noChangeArrowheads="1"/>
          </p:cNvSpPr>
          <p:nvPr/>
        </p:nvSpPr>
        <p:spPr bwMode="auto">
          <a:xfrm>
            <a:off x="7643813" y="1571625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26%</a:t>
            </a:r>
          </a:p>
        </p:txBody>
      </p:sp>
      <p:sp>
        <p:nvSpPr>
          <p:cNvPr id="2056" name="TextBox 11"/>
          <p:cNvSpPr txBox="1">
            <a:spLocks noChangeArrowheads="1"/>
          </p:cNvSpPr>
          <p:nvPr/>
        </p:nvSpPr>
        <p:spPr bwMode="auto">
          <a:xfrm>
            <a:off x="7643813" y="1071563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74%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71405" y="5169875"/>
          <a:ext cx="8429685" cy="1545273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911205"/>
                <a:gridCol w="879620"/>
                <a:gridCol w="879620"/>
                <a:gridCol w="879620"/>
                <a:gridCol w="879620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Уровень зарегистрированной безработицы,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1" kern="1200" baseline="0" dirty="0" err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Справочно</a:t>
                      </a:r>
                      <a:r>
                        <a:rPr lang="ru-RU" sz="1200" b="0" i="1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 </a:t>
                      </a:r>
                      <a:r>
                        <a:rPr lang="ru-RU" sz="1200" b="0" i="1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уровень зарегистрированной безработицы в РФ, %</a:t>
                      </a:r>
                      <a:endParaRPr lang="ru-RU" sz="1200" b="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5%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0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0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0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Численность безработных на конец года, чел.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2052" name="Диаграмма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18919859"/>
              </p:ext>
            </p:extLst>
          </p:nvPr>
        </p:nvGraphicFramePr>
        <p:xfrm>
          <a:off x="4067175" y="3714750"/>
          <a:ext cx="4291013" cy="1314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2" name="Лист" r:id="rId10" imgW="4572000" imgH="1190700" progId="Excel.Sheet.8">
                  <p:embed/>
                </p:oleObj>
              </mc:Choice>
              <mc:Fallback>
                <p:oleObj name="Лист" r:id="rId10" imgW="4572000" imgH="1190700" progId="Excel.Sheet.8">
                  <p:embed/>
                  <p:pic>
                    <p:nvPicPr>
                      <p:cNvPr id="0" name="Picture 151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7175" y="3714750"/>
                        <a:ext cx="4291013" cy="1314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0" y="3357562"/>
            <a:ext cx="8572528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 безработных по полу и уровню образования по прогнозу на 2019 год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16"/>
          <p:cNvSpPr>
            <a:spLocks noChangeArrowheads="1"/>
          </p:cNvSpPr>
          <p:nvPr/>
        </p:nvSpPr>
        <p:spPr bwMode="auto">
          <a:xfrm>
            <a:off x="500034" y="71414"/>
            <a:ext cx="764386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Иные экономические показатели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6" y="571481"/>
          <a:ext cx="8429684" cy="2765344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3933854"/>
                <a:gridCol w="1123958"/>
                <a:gridCol w="1123958"/>
                <a:gridCol w="1123958"/>
                <a:gridCol w="1123956"/>
              </a:tblGrid>
              <a:tr h="43316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95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Объем отгруженной продукции собственного производства по организациям ЗАТО </a:t>
                      </a:r>
                      <a:r>
                        <a:rPr lang="ru-RU" sz="1600" kern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r>
                        <a:rPr lang="ru-RU" sz="16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млн.руб.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24 237,2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23 261,7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27 162,3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31 123,6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850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Объем инвестиций в основной капитал, млн.руб.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7 274,1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8 325,8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7 229,5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10 066,5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55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Оборот розничной торговли, млн.руб.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9 724,5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10 195,8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10 626,8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11 142,4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Протяженность улично-дорожной сети, км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227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227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227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227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Рисунок 4" descr="seversk_12_mikrora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8" y="3500438"/>
            <a:ext cx="2786062" cy="20891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 descr="65c748b3058162062c315aa790b2cb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0688" y="3500438"/>
            <a:ext cx="3000375" cy="19954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 descr="big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00375" y="4572000"/>
            <a:ext cx="2428875" cy="1819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"/>
          <p:cNvSpPr>
            <a:spLocks noGrp="1"/>
          </p:cNvSpPr>
          <p:nvPr>
            <p:ph type="body" sz="quarter" idx="10"/>
          </p:nvPr>
        </p:nvSpPr>
        <p:spPr>
          <a:xfrm>
            <a:off x="220663" y="3143250"/>
            <a:ext cx="8701087" cy="3643313"/>
          </a:xfrm>
        </p:spPr>
        <p:txBody>
          <a:bodyPr/>
          <a:lstStyle/>
          <a:p>
            <a:pPr algn="ctr"/>
            <a:r>
              <a:rPr sz="4000" b="1" smtClean="0">
                <a:latin typeface="Times New Roman" pitchFamily="18" charset="0"/>
                <a:cs typeface="Times New Roman" pitchFamily="18" charset="0"/>
              </a:rPr>
              <a:t>ОСНОВНЫЕ ХАРАКТЕРИСТИКИ ПРОЕКТА БЮДЖЕТА, ОСНОВНЫЕ ЗАДАЧИ И ПРИОРИТЕТНЫЕ НАПРАВЛЕНИЯ БЮДЖЕТНОЙ И НАЛОГОВОЙ ПОЛИТИКИ</a:t>
            </a:r>
            <a:endParaRPr sz="40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7" name="Рисунок 4" descr="1372758075_i.jpg"/>
          <p:cNvPicPr>
            <a:picLocks noChangeAspect="1"/>
          </p:cNvPicPr>
          <p:nvPr/>
        </p:nvPicPr>
        <p:blipFill>
          <a:blip r:embed="rId3" cstate="print"/>
          <a:srcRect r="3906" b="38287"/>
          <a:stretch>
            <a:fillRect/>
          </a:stretch>
        </p:blipFill>
        <p:spPr bwMode="auto">
          <a:xfrm>
            <a:off x="222250" y="150813"/>
            <a:ext cx="6858000" cy="290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16"/>
          <p:cNvSpPr>
            <a:spLocks noChangeArrowheads="1"/>
          </p:cNvSpPr>
          <p:nvPr/>
        </p:nvSpPr>
        <p:spPr bwMode="auto">
          <a:xfrm>
            <a:off x="0" y="-24"/>
            <a:ext cx="8572528" cy="78579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 В ОБЛАСТИ БЮДЖЕТНОЙ И НАЛОГОВОЙ  ПОЛИТИКИ ЗАТО СЕВЕРСК В 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2020-2022 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Объект 5"/>
          <p:cNvGraphicFramePr>
            <a:graphicFrameLocks/>
          </p:cNvGraphicFramePr>
          <p:nvPr/>
        </p:nvGraphicFramePr>
        <p:xfrm>
          <a:off x="285720" y="890126"/>
          <a:ext cx="8249000" cy="59499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214290"/>
            <a:ext cx="8572528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ПАРАМЕТРЫ</a:t>
            </a:r>
            <a:b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 ЗАТО СЕВЕРСК НА 2020 ГОД </a:t>
            </a:r>
            <a:b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ПЛАНОВЫЙ ПЕРИОД 2021-2022 ГОДОВ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10"/>
          <p:cNvGraphicFramePr>
            <a:graphicFrameLocks/>
          </p:cNvGraphicFramePr>
          <p:nvPr/>
        </p:nvGraphicFramePr>
        <p:xfrm>
          <a:off x="857224" y="1433458"/>
          <a:ext cx="2438878" cy="3224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Объект 10"/>
          <p:cNvGraphicFramePr>
            <a:graphicFrameLocks/>
          </p:cNvGraphicFramePr>
          <p:nvPr/>
        </p:nvGraphicFramePr>
        <p:xfrm>
          <a:off x="3857620" y="1428736"/>
          <a:ext cx="2428892" cy="3224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Равно 6"/>
          <p:cNvSpPr/>
          <p:nvPr/>
        </p:nvSpPr>
        <p:spPr>
          <a:xfrm>
            <a:off x="6357950" y="1689774"/>
            <a:ext cx="430408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8" name="Равно 7"/>
          <p:cNvSpPr/>
          <p:nvPr/>
        </p:nvSpPr>
        <p:spPr>
          <a:xfrm>
            <a:off x="3357554" y="2785681"/>
            <a:ext cx="430409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9" name="Равно 8"/>
          <p:cNvSpPr/>
          <p:nvPr/>
        </p:nvSpPr>
        <p:spPr>
          <a:xfrm>
            <a:off x="3357554" y="3865801"/>
            <a:ext cx="430409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32" y="1546898"/>
            <a:ext cx="800219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440" y="2618468"/>
            <a:ext cx="800219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-32" y="3761476"/>
            <a:ext cx="87716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2022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429000" y="1903413"/>
            <a:ext cx="285750" cy="1428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929455" y="1499268"/>
            <a:ext cx="1571636" cy="708479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sp>
      <p:sp>
        <p:nvSpPr>
          <p:cNvPr id="19" name="Скругленный прямоугольник 4"/>
          <p:cNvSpPr/>
          <p:nvPr/>
        </p:nvSpPr>
        <p:spPr>
          <a:xfrm>
            <a:off x="6955977" y="1533853"/>
            <a:ext cx="1518592" cy="639309"/>
          </a:xfrm>
          <a:prstGeom prst="rect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64529" tIns="0" rIns="64529" bIns="0" spcCol="1270" anchor="ctr"/>
          <a:lstStyle/>
          <a:p>
            <a:pPr algn="ctr" defTabSz="800100" fontAlgn="auto">
              <a:lnSpc>
                <a:spcPct val="90000"/>
              </a:lnSpc>
              <a:spcAft>
                <a:spcPts val="882"/>
              </a:spcAft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ДЕФИЦИТ</a:t>
            </a:r>
          </a:p>
          <a:p>
            <a:pPr algn="ctr" defTabSz="800100" fontAlgn="auto">
              <a:lnSpc>
                <a:spcPct val="90000"/>
              </a:lnSpc>
              <a:spcAft>
                <a:spcPts val="882"/>
              </a:spcAft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40,5 млн.руб.</a:t>
            </a:r>
            <a:endParaRPr lang="ru-RU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</a:endParaRPr>
          </a:p>
        </p:txBody>
      </p:sp>
      <p:pic>
        <p:nvPicPr>
          <p:cNvPr id="17" name="Рисунок 16" descr="1294588449istoriya-severska-90.jpg"/>
          <p:cNvPicPr>
            <a:picLocks noChangeAspect="1"/>
          </p:cNvPicPr>
          <p:nvPr/>
        </p:nvPicPr>
        <p:blipFill>
          <a:blip r:embed="rId12" cstate="print"/>
          <a:srcRect l="13547" r="4377" b="7901"/>
          <a:stretch>
            <a:fillRect/>
          </a:stretch>
        </p:blipFill>
        <p:spPr>
          <a:xfrm>
            <a:off x="142875" y="4781550"/>
            <a:ext cx="4092575" cy="20002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" name="Рисунок 19" descr="P60805-114326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500563" y="4791075"/>
            <a:ext cx="3857625" cy="19716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Прямоугольник 11"/>
          <p:cNvSpPr>
            <a:spLocks noChangeArrowheads="1"/>
          </p:cNvSpPr>
          <p:nvPr/>
        </p:nvSpPr>
        <p:spPr bwMode="auto">
          <a:xfrm>
            <a:off x="0" y="4429125"/>
            <a:ext cx="607218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             Покрытие дефицита бюджета должно обеспечиваться за счет соответствующих источников.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Законодательством определены для муниципальных образований такие источники покрытия дефицита как: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Кредиты кредитных организаций;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Бюджетные кредиты (предоставляемые из бюджетов других уровней бюджетной системы);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Остатки средств, сформированные на едином счете бюджета на начало финансового года и др.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1438" y="0"/>
            <a:ext cx="8358187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ИСТОЧНИКИ ФИНАНСИРОВАНИЯ ДЕФИЦИТА БЮДЖЕТА ЗАТО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endParaRPr lang="ru-RU" sz="32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42844" y="1285860"/>
          <a:ext cx="8358248" cy="297165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86082"/>
                <a:gridCol w="1214446"/>
                <a:gridCol w="1143007"/>
                <a:gridCol w="1071571"/>
                <a:gridCol w="1071570"/>
                <a:gridCol w="1071572"/>
              </a:tblGrid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 за 2018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r>
                        <a:rPr lang="ru-RU" sz="14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Дефицит бюджета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-16,3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-112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-40,5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 бюджета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112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Привлечение кредитов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140,5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140,5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Погашение кредитов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-56,7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-165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-100,0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-102,4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-140,5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Остатки на едином счете бюджета, сформированные на начало года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74,6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000875" y="1000125"/>
            <a:ext cx="15716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(млн.руб.)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85720" y="4214818"/>
            <a:ext cx="410690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!</a:t>
            </a:r>
          </a:p>
        </p:txBody>
      </p:sp>
      <p:pic>
        <p:nvPicPr>
          <p:cNvPr id="10" name="Рисунок 9" descr="image-132.jpg"/>
          <p:cNvPicPr>
            <a:picLocks noChangeAspect="1"/>
          </p:cNvPicPr>
          <p:nvPr/>
        </p:nvPicPr>
        <p:blipFill>
          <a:blip r:embed="rId2" cstate="print">
            <a:lum contrast="-20000"/>
          </a:blip>
          <a:srcRect r="25000"/>
          <a:stretch>
            <a:fillRect/>
          </a:stretch>
        </p:blipFill>
        <p:spPr>
          <a:xfrm>
            <a:off x="6000750" y="4357688"/>
            <a:ext cx="2500313" cy="24288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Прямоугольник 5"/>
          <p:cNvSpPr>
            <a:spLocks noChangeArrowheads="1"/>
          </p:cNvSpPr>
          <p:nvPr/>
        </p:nvSpPr>
        <p:spPr bwMode="auto">
          <a:xfrm>
            <a:off x="3286125" y="642938"/>
            <a:ext cx="52863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latin typeface="Times New Roman" pitchFamily="18" charset="0"/>
                <a:cs typeface="Times New Roman" pitchFamily="18" charset="0"/>
              </a:rPr>
              <a:t>Для того чтобы при наличии дефицита все расходные обязательства  бюджета ЗАТО Северск исполнялись в полном объеме в качестве источников финансирования дефицита бюджета привлекаются </a:t>
            </a:r>
          </a:p>
          <a:p>
            <a:pPr algn="ctr"/>
            <a:r>
              <a:rPr lang="ru-RU" sz="1600" b="1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БАНКОВСКИЕ ИЛИ БЮДЖЕТНЫЕ КРЕДИТЫ.</a:t>
            </a:r>
            <a:endParaRPr lang="ru-RU" sz="1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0" y="1"/>
            <a:ext cx="8572528" cy="714355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МУНИЦИПАЛЬНОМ ДОЛГЕ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7" name="Прямоугольник 7"/>
          <p:cNvSpPr>
            <a:spLocks noChangeArrowheads="1"/>
          </p:cNvSpPr>
          <p:nvPr/>
        </p:nvSpPr>
        <p:spPr bwMode="auto">
          <a:xfrm>
            <a:off x="3059832" y="1916832"/>
            <a:ext cx="5572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связи с этим возникает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МУНИЦИПАЛЬНЫЙ ДОЛГ.</a:t>
            </a:r>
          </a:p>
        </p:txBody>
      </p:sp>
      <p:sp>
        <p:nvSpPr>
          <p:cNvPr id="10" name="Овал 9"/>
          <p:cNvSpPr/>
          <p:nvPr/>
        </p:nvSpPr>
        <p:spPr>
          <a:xfrm>
            <a:off x="285720" y="6286520"/>
            <a:ext cx="714380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81" name="Прямоугольник 10"/>
          <p:cNvSpPr>
            <a:spLocks noChangeArrowheads="1"/>
          </p:cNvSpPr>
          <p:nvPr/>
        </p:nvSpPr>
        <p:spPr bwMode="auto">
          <a:xfrm>
            <a:off x="714375" y="6215063"/>
            <a:ext cx="3429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191919"/>
                </a:solidFill>
                <a:latin typeface="Times New Roman" pitchFamily="18" charset="0"/>
                <a:cs typeface="Times New Roman" pitchFamily="18" charset="0"/>
              </a:rPr>
              <a:t>Коммерческий  кредит</a:t>
            </a:r>
            <a:endParaRPr lang="ru-RU">
              <a:solidFill>
                <a:srgbClr val="19191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9512" y="3789040"/>
            <a:ext cx="5715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4499992" y="2348880"/>
          <a:ext cx="3929089" cy="425563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24912"/>
                <a:gridCol w="1285884"/>
                <a:gridCol w="1118293"/>
              </a:tblGrid>
              <a:tr h="723960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000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Процентная ставка по банковскому кредиту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Процентная ставка по бюджетному кредиту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62403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за 2016 год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13,9 % и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14,17 %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8,25%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10,00%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9018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за 2017 год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14,17 % и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9,04%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8,25%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10,00%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60986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9,04 %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8,25% , 10,00%, 7,75% 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9018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2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9,04 % и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8,96 %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7,75% и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10,00%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4358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10,03 %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4358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2021-2022 годы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 результатам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аукциона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6" name="Овал 15"/>
          <p:cNvSpPr/>
          <p:nvPr/>
        </p:nvSpPr>
        <p:spPr>
          <a:xfrm>
            <a:off x="285720" y="5929330"/>
            <a:ext cx="714380" cy="28575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87" name="Прямоугольник 16"/>
          <p:cNvSpPr>
            <a:spLocks noChangeArrowheads="1"/>
          </p:cNvSpPr>
          <p:nvPr/>
        </p:nvSpPr>
        <p:spPr bwMode="auto">
          <a:xfrm>
            <a:off x="571500" y="5857875"/>
            <a:ext cx="3429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191919"/>
                </a:solidFill>
                <a:latin typeface="Times New Roman" pitchFamily="18" charset="0"/>
                <a:cs typeface="Times New Roman" pitchFamily="18" charset="0"/>
              </a:rPr>
              <a:t>Бюджетный  кредит</a:t>
            </a:r>
            <a:endParaRPr lang="ru-RU">
              <a:solidFill>
                <a:srgbClr val="19191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1494984530_img_3102.jpg"/>
          <p:cNvPicPr>
            <a:picLocks noChangeAspect="1"/>
          </p:cNvPicPr>
          <p:nvPr/>
        </p:nvPicPr>
        <p:blipFill>
          <a:blip r:embed="rId2" cstate="print"/>
          <a:srcRect l="6250" r="10156"/>
          <a:stretch>
            <a:fillRect/>
          </a:stretch>
        </p:blipFill>
        <p:spPr bwMode="auto">
          <a:xfrm>
            <a:off x="53975" y="642938"/>
            <a:ext cx="3017838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2202834338"/>
              </p:ext>
            </p:extLst>
          </p:nvPr>
        </p:nvGraphicFramePr>
        <p:xfrm>
          <a:off x="-252536" y="1340768"/>
          <a:ext cx="4824536" cy="4924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636"/>
            <a:ext cx="8572528" cy="428604"/>
          </a:xfrm>
          <a:noFill/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54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ЗАТО СЕВЕРСК</a:t>
            </a:r>
            <a:endParaRPr sz="5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 descr="Barges_on_Tom_River_in_Tomsk.jpg"/>
          <p:cNvPicPr>
            <a:picLocks noChangeAspect="1"/>
          </p:cNvPicPr>
          <p:nvPr/>
        </p:nvPicPr>
        <p:blipFill>
          <a:blip r:embed="rId3" cstate="print"/>
          <a:srcRect r="16017" b="42857"/>
          <a:stretch>
            <a:fillRect/>
          </a:stretch>
        </p:blipFill>
        <p:spPr>
          <a:xfrm>
            <a:off x="214313" y="214313"/>
            <a:ext cx="8189912" cy="37147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Box 12"/>
          <p:cNvSpPr txBox="1">
            <a:spLocks noChangeArrowheads="1"/>
          </p:cNvSpPr>
          <p:nvPr/>
        </p:nvSpPr>
        <p:spPr bwMode="auto">
          <a:xfrm>
            <a:off x="4143375" y="5929313"/>
            <a:ext cx="44291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После доведения объемов целевых средств областного бюджета данный показатель существенно возрастет, оценочно – до уровня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года (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39,5 </a:t>
            </a:r>
            <a:r>
              <a:rPr lang="ru-RU" sz="1400" b="1" i="1" dirty="0" err="1">
                <a:latin typeface="Times New Roman" pitchFamily="18" charset="0"/>
                <a:cs typeface="Times New Roman" pitchFamily="18" charset="0"/>
              </a:rPr>
              <a:t>тыс.рублей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pic>
        <p:nvPicPr>
          <p:cNvPr id="4100" name="Рисунок 9" descr="1f51bef118816e78a2817150d2c9e73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63" y="4000500"/>
            <a:ext cx="22860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0"/>
            <a:ext cx="8893652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ДОХОДОВ В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2018-2019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 </a:t>
            </a:r>
          </a:p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НА ПЕРИОД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2020-2022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ГОДОВ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71109" y="4000500"/>
            <a:ext cx="845103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kern="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4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103" name="TextBox 18"/>
          <p:cNvSpPr txBox="1">
            <a:spLocks noChangeArrowheads="1"/>
          </p:cNvSpPr>
          <p:nvPr/>
        </p:nvSpPr>
        <p:spPr bwMode="auto">
          <a:xfrm>
            <a:off x="0" y="928688"/>
            <a:ext cx="1785938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Налоговые 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поступления в бюджет от уплаты налогов и сборов;</a:t>
            </a: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Неналоговые 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доходы от использования муниципального имущества, </a:t>
            </a:r>
          </a:p>
          <a:p>
            <a:pPr>
              <a:buFontTx/>
              <a:buChar char="-"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штрафы, санкции, </a:t>
            </a:r>
          </a:p>
          <a:p>
            <a:pPr>
              <a:buFontTx/>
              <a:buChar char="-"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 др.;</a:t>
            </a: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дотации, субсидии, 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субвенции и иные межбюджетные трансферты.</a:t>
            </a:r>
          </a:p>
          <a:p>
            <a:pPr>
              <a:buFontTx/>
              <a:buChar char="-"/>
            </a:pPr>
            <a:endParaRPr lang="ru-RU" sz="14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4" name="TextBox 37"/>
          <p:cNvSpPr txBox="1">
            <a:spLocks noChangeArrowheads="1"/>
          </p:cNvSpPr>
          <p:nvPr/>
        </p:nvSpPr>
        <p:spPr bwMode="auto">
          <a:xfrm>
            <a:off x="6215063" y="4643438"/>
            <a:ext cx="23574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Объем доходов на одного жителя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году составит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32,9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тыс.рублей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098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23593066"/>
              </p:ext>
            </p:extLst>
          </p:nvPr>
        </p:nvGraphicFramePr>
        <p:xfrm>
          <a:off x="1730375" y="719924"/>
          <a:ext cx="6842125" cy="3754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9" name="Лист" r:id="rId4" imgW="7153390" imgH="3752730" progId="Excel.Sheet.8">
                  <p:embed/>
                </p:oleObj>
              </mc:Choice>
              <mc:Fallback>
                <p:oleObj name="Лист" r:id="rId4" imgW="7153390" imgH="3752730" progId="Excel.Sheet.8">
                  <p:embed/>
                  <p:pic>
                    <p:nvPicPr>
                      <p:cNvPr id="0" name="Picture 52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0375" y="719924"/>
                        <a:ext cx="6842125" cy="37544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Рисунок 10" descr="комета.jpg"/>
          <p:cNvPicPr>
            <a:picLocks noChangeAspect="1"/>
          </p:cNvPicPr>
          <p:nvPr/>
        </p:nvPicPr>
        <p:blipFill>
          <a:blip r:embed="rId6" cstate="print"/>
          <a:srcRect l="14062" r="14062" b="19160"/>
          <a:stretch>
            <a:fillRect/>
          </a:stretch>
        </p:blipFill>
        <p:spPr>
          <a:xfrm>
            <a:off x="142875" y="4509120"/>
            <a:ext cx="3500437" cy="22145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5-конечная звезда 11"/>
          <p:cNvSpPr/>
          <p:nvPr/>
        </p:nvSpPr>
        <p:spPr>
          <a:xfrm>
            <a:off x="4286248" y="6000768"/>
            <a:ext cx="285752" cy="285752"/>
          </a:xfrm>
          <a:prstGeom prst="star5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571472" y="0"/>
            <a:ext cx="8208912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И ДИНАМИКА НАЛОГОВЫХ ДОХОДОВ БЮДЖЕТА ЗАТО СЕВЕРСК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3286125" y="1000125"/>
            <a:ext cx="5214938" cy="928688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налоговых доходов бюджета ЗАТО Северск в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2018-2022 </a:t>
            </a: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 (млн. руб.)</a:t>
            </a:r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142875" y="1000125"/>
            <a:ext cx="3071813" cy="928688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налоговых доходов бюджета ЗАТО Северск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600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sp>
        <p:nvSpPr>
          <p:cNvPr id="5126" name="TextBox 18"/>
          <p:cNvSpPr txBox="1">
            <a:spLocks noChangeArrowheads="1"/>
          </p:cNvSpPr>
          <p:nvPr/>
        </p:nvSpPr>
        <p:spPr bwMode="auto">
          <a:xfrm>
            <a:off x="0" y="5786438"/>
            <a:ext cx="864393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3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НДФЛ </a:t>
            </a:r>
            <a:r>
              <a:rPr lang="ru-RU" sz="1300" b="1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13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норматив </a:t>
            </a: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зачисления в бюджет ЗАТО Северск в </a:t>
            </a:r>
            <a:r>
              <a:rPr lang="ru-RU" sz="13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году </a:t>
            </a:r>
            <a:r>
              <a:rPr lang="ru-RU" sz="13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37,26%, 2021 - 37,93%, в 2022 - 36,75%;</a:t>
            </a:r>
            <a:endParaRPr lang="ru-RU" sz="13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300" b="1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УСН     – </a:t>
            </a:r>
            <a:r>
              <a:rPr lang="ru-RU" sz="13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норматив </a:t>
            </a: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зачисления в бюджет ЗАТО Северск - </a:t>
            </a:r>
            <a:r>
              <a:rPr lang="ru-RU" sz="13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30%;</a:t>
            </a:r>
            <a:endParaRPr lang="ru-RU" sz="13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3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ЕНВД</a:t>
            </a: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 – норматив </a:t>
            </a: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зачисления в бюджет ЗАТО Северск - </a:t>
            </a:r>
            <a:r>
              <a:rPr lang="ru-RU" sz="13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100%;</a:t>
            </a:r>
            <a:endParaRPr lang="ru-RU" sz="13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НИФЛ</a:t>
            </a: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– норматив </a:t>
            </a: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зачисления в бюджета ЗАТО Северск – </a:t>
            </a:r>
            <a:r>
              <a:rPr lang="ru-RU" sz="13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100%.</a:t>
            </a:r>
            <a:endParaRPr lang="ru-RU" sz="13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2733177"/>
              </p:ext>
            </p:extLst>
          </p:nvPr>
        </p:nvGraphicFramePr>
        <p:xfrm>
          <a:off x="3286116" y="2000240"/>
          <a:ext cx="5214975" cy="3792096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118637"/>
                <a:gridCol w="838978"/>
                <a:gridCol w="769063"/>
                <a:gridCol w="769063"/>
                <a:gridCol w="838978"/>
                <a:gridCol w="880256"/>
              </a:tblGrid>
              <a:tr h="437125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Вид дохода</a:t>
                      </a:r>
                      <a:endParaRPr lang="ru-RU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Факт 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2018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Оценка 2019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Прогноз</a:t>
                      </a:r>
                      <a:r>
                        <a:rPr lang="ru-RU" sz="11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2020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Прогноз 2021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Прогноз 2022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4633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НДФЛ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647,5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689,1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724,4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755,0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749,6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2784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Акцизы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7,5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8,9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9,4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9,8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2784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УСН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46,0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53,1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60,0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78,3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81,5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78801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ЕНВД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42,0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42,2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35,8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2528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НИФЛ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28,7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34,5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37,0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41,3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45,2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06668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Земельный налог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116,5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109,4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109,7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109,9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2784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3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Госпошлина</a:t>
                      </a:r>
                      <a:endParaRPr lang="ru-RU" sz="13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12,9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13,6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14,0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14,6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15,1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2784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Прочие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507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Всего: </a:t>
                      </a:r>
                      <a:endParaRPr lang="ru-RU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u="non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902,0</a:t>
                      </a:r>
                      <a:endParaRPr lang="ru-RU" sz="1600" b="0" u="non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952,0</a:t>
                      </a:r>
                      <a:endParaRPr lang="ru-RU" sz="1600" b="0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991,5</a:t>
                      </a:r>
                      <a:endParaRPr lang="ru-RU" sz="1600" b="1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1 019,7</a:t>
                      </a:r>
                      <a:endParaRPr lang="ru-RU" sz="1600" b="1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1 013,9</a:t>
                      </a:r>
                      <a:endParaRPr lang="ru-RU" sz="1600" b="1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5122" name="Объект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15206809"/>
              </p:ext>
            </p:extLst>
          </p:nvPr>
        </p:nvGraphicFramePr>
        <p:xfrm>
          <a:off x="-1588" y="1497930"/>
          <a:ext cx="3219451" cy="445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5" name="Лист" r:id="rId4" imgW="3108906" imgH="4450032" progId="Excel.Sheet.8">
                  <p:embed/>
                </p:oleObj>
              </mc:Choice>
              <mc:Fallback>
                <p:oleObj name="Лист" r:id="rId4" imgW="3108906" imgH="4450032" progId="Excel.Sheet.8">
                  <p:embed/>
                  <p:pic>
                    <p:nvPicPr>
                      <p:cNvPr id="0" name="Picture 5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588" y="1497930"/>
                        <a:ext cx="3219451" cy="4451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Рисунок 10" descr="1483597529_image-1.jpg"/>
          <p:cNvPicPr>
            <a:picLocks noChangeAspect="1"/>
          </p:cNvPicPr>
          <p:nvPr/>
        </p:nvPicPr>
        <p:blipFill>
          <a:blip r:embed="rId6" cstate="print">
            <a:lum contrast="-20000"/>
          </a:blip>
          <a:srcRect l="23437" t="22974" r="19531" b="22003"/>
          <a:stretch>
            <a:fillRect/>
          </a:stretch>
        </p:blipFill>
        <p:spPr>
          <a:xfrm>
            <a:off x="714375" y="4500563"/>
            <a:ext cx="2005013" cy="12858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0"/>
            <a:ext cx="8572528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И ДИНАМИКА НЕНАЛОГОВЫХ ДОХОДОВ БЮДЖЕТА ЗАТО СЕВЕРСК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3348038" y="1000125"/>
            <a:ext cx="5153025" cy="92868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неналоговых доходов бюджета ЗАТО Северск в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2018-2022 </a:t>
            </a: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 (млн. руб.)</a:t>
            </a:r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142875" y="1000125"/>
            <a:ext cx="3133725" cy="912813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неналоговых доходов бюджета ЗАТО Северск в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graphicFrame>
        <p:nvGraphicFramePr>
          <p:cNvPr id="6146" name="Объект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8711072"/>
              </p:ext>
            </p:extLst>
          </p:nvPr>
        </p:nvGraphicFramePr>
        <p:xfrm>
          <a:off x="-142875" y="1635125"/>
          <a:ext cx="3390900" cy="3468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9" name="Лист" r:id="rId4" imgW="4770115" imgH="4739688" progId="Excel.Sheet.8">
                  <p:embed/>
                </p:oleObj>
              </mc:Choice>
              <mc:Fallback>
                <p:oleObj name="Лист" r:id="rId4" imgW="4770115" imgH="4739688" progId="Excel.Sheet.8">
                  <p:embed/>
                  <p:pic>
                    <p:nvPicPr>
                      <p:cNvPr id="0" name="Picture 5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42875" y="1635125"/>
                        <a:ext cx="3390900" cy="3468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684614"/>
              </p:ext>
            </p:extLst>
          </p:nvPr>
        </p:nvGraphicFramePr>
        <p:xfrm>
          <a:off x="3500430" y="1971698"/>
          <a:ext cx="4938911" cy="4814888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456345"/>
                <a:gridCol w="615356"/>
                <a:gridCol w="714380"/>
                <a:gridCol w="714380"/>
                <a:gridCol w="714380"/>
                <a:gridCol w="724070"/>
              </a:tblGrid>
              <a:tr h="415531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Вид дохода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 </a:t>
                      </a:r>
                    </a:p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Оценка 2019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</a:t>
                      </a:r>
                      <a:r>
                        <a:rPr lang="ru-RU" sz="105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7123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использования имущества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88,3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85,7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87,0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84,0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83,4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92010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Платежи за пользование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природными ресурсами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13,0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19,9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12,2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7,0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7,5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7123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продажи мат.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</a:t>
                      </a:r>
                      <a:r>
                        <a:rPr lang="ru-RU" sz="14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немат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активов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65,9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22,7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36,6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3,5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12787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Штрафы,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санкции, возмещение ущерба и пр. доходы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15,6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11,5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5,7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5,7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1164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9,7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4,7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13157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Всего: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198,1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149,5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147,6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106,4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104,9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0" name="Рисунок 9" descr="maxresdefault.jpg"/>
          <p:cNvPicPr>
            <a:picLocks noChangeAspect="1"/>
          </p:cNvPicPr>
          <p:nvPr/>
        </p:nvPicPr>
        <p:blipFill>
          <a:blip r:embed="rId6" cstate="print"/>
          <a:srcRect l="23437" t="11389" r="25000" b="15278"/>
          <a:stretch>
            <a:fillRect/>
          </a:stretch>
        </p:blipFill>
        <p:spPr>
          <a:xfrm>
            <a:off x="732214" y="5091351"/>
            <a:ext cx="2236783" cy="17894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428596" y="1"/>
            <a:ext cx="8208912" cy="71435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БЕЗВОЗМЕЗДНЫЕ ПОСТУПЛЕНИЯ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172" name="Группа 8"/>
          <p:cNvGrpSpPr>
            <a:grpSpLocks/>
          </p:cNvGrpSpPr>
          <p:nvPr/>
        </p:nvGrpSpPr>
        <p:grpSpPr bwMode="auto">
          <a:xfrm>
            <a:off x="142875" y="571500"/>
            <a:ext cx="4643438" cy="3500438"/>
            <a:chOff x="4643438" y="571501"/>
            <a:chExt cx="4643470" cy="3500461"/>
          </a:xfrm>
        </p:grpSpPr>
        <p:sp>
          <p:nvSpPr>
            <p:cNvPr id="7183" name="TextBox 17"/>
            <p:cNvSpPr txBox="1">
              <a:spLocks noChangeArrowheads="1"/>
            </p:cNvSpPr>
            <p:nvPr/>
          </p:nvSpPr>
          <p:spPr bwMode="auto">
            <a:xfrm>
              <a:off x="4643438" y="571501"/>
              <a:ext cx="4500562" cy="1077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 algn="ctr"/>
              <a:r>
                <a:rPr lang="ru-RU" sz="1600">
                  <a:latin typeface="Times New Roman" pitchFamily="18" charset="0"/>
                  <a:cs typeface="Times New Roman" pitchFamily="18" charset="0"/>
                </a:rPr>
                <a:t>Безвозмездные поступления </a:t>
              </a:r>
            </a:p>
            <a:p>
              <a:pPr marL="342900" indent="-342900" algn="ctr"/>
              <a:r>
                <a:rPr lang="ru-RU" sz="1600">
                  <a:latin typeface="Times New Roman" pitchFamily="18" charset="0"/>
                  <a:cs typeface="Times New Roman" pitchFamily="18" charset="0"/>
                </a:rPr>
                <a:t>(другое название – межбюджетные трансферты) делятся на 2 группы:</a:t>
              </a:r>
            </a:p>
            <a:p>
              <a:pPr marL="342900" indent="-342900"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714876" y="1571633"/>
              <a:ext cx="2071701" cy="523878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Имеющие целевое назначение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215206" y="1571633"/>
              <a:ext cx="2071702" cy="523878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Не имеющие целевого назначения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714876" y="3517920"/>
              <a:ext cx="2071701" cy="554042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000" dirty="0">
                  <a:latin typeface="Times New Roman" pitchFamily="18" charset="0"/>
                  <a:cs typeface="Times New Roman" pitchFamily="18" charset="0"/>
                </a:rPr>
                <a:t>направление расходов определяет субъект  (АТО), муниципалитет не имеет права их изменять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215206" y="2571764"/>
              <a:ext cx="2071702" cy="646117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60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муниципалитет вправе самостоятельно определять направление расходов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714876" y="2160599"/>
              <a:ext cx="2071701" cy="307977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Субсидии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714876" y="2528902"/>
              <a:ext cx="2071701" cy="307977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Субвенции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714876" y="2916254"/>
              <a:ext cx="2071701" cy="523878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Иные межбюджетные трансферты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215206" y="2171712"/>
              <a:ext cx="2071702" cy="307977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Дотации</a:t>
              </a:r>
            </a:p>
          </p:txBody>
        </p:sp>
      </p:grpSp>
      <p:cxnSp>
        <p:nvCxnSpPr>
          <p:cNvPr id="25" name="Прямая со стрелкой 24"/>
          <p:cNvCxnSpPr/>
          <p:nvPr/>
        </p:nvCxnSpPr>
        <p:spPr>
          <a:xfrm rot="5400000">
            <a:off x="2286000" y="1357313"/>
            <a:ext cx="142875" cy="1428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rot="16200000" flipH="1">
            <a:off x="2571750" y="1357313"/>
            <a:ext cx="142875" cy="1428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500938" y="4714875"/>
            <a:ext cx="78581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7170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91756343"/>
              </p:ext>
            </p:extLst>
          </p:nvPr>
        </p:nvGraphicFramePr>
        <p:xfrm>
          <a:off x="4810918" y="571500"/>
          <a:ext cx="3743325" cy="317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1" name="Лист" r:id="rId4" imgW="3743232" imgH="3181410" progId="Excel.Sheet.8">
                  <p:embed/>
                </p:oleObj>
              </mc:Choice>
              <mc:Fallback>
                <p:oleObj name="Лист" r:id="rId4" imgW="3743232" imgH="3181410" progId="Excel.Sheet.8">
                  <p:embed/>
                  <p:pic>
                    <p:nvPicPr>
                      <p:cNvPr id="0" name="Picture 5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0918" y="571500"/>
                        <a:ext cx="3743325" cy="31797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8041801"/>
              </p:ext>
            </p:extLst>
          </p:nvPr>
        </p:nvGraphicFramePr>
        <p:xfrm>
          <a:off x="71406" y="4957786"/>
          <a:ext cx="8143933" cy="1828800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500198"/>
                <a:gridCol w="1000132"/>
                <a:gridCol w="1185561"/>
                <a:gridCol w="1010647"/>
                <a:gridCol w="1188998"/>
                <a:gridCol w="1129548"/>
                <a:gridCol w="1128849"/>
              </a:tblGrid>
              <a:tr h="314308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Наименование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Факт 2018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Перв.план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Оценка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Прогноз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Прогноз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Дотации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1 242,6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1 218,7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1 223,1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1 252,9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1 004,0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1 072,8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Субсидии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423,5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49,7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581,4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50,5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47,9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44,8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Субвенции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1 267,5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577,0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1 300,6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1 280,7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1 278,8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1 278,8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Иные МБТ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228,3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273,3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ВСЕГО, 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3 161,9</a:t>
                      </a:r>
                      <a:endParaRPr lang="ru-RU" sz="12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1 848,4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3 378,4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2 593,1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2 339,7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2 404,4</a:t>
                      </a:r>
                      <a:endParaRPr lang="ru-RU" sz="12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24" name="Рисунок 23" descr="024_expert-sibir_23.jpg"/>
          <p:cNvPicPr>
            <a:picLocks noChangeAspect="1"/>
          </p:cNvPicPr>
          <p:nvPr/>
        </p:nvPicPr>
        <p:blipFill>
          <a:blip r:embed="rId6" cstate="print"/>
          <a:srcRect b="22103"/>
          <a:stretch>
            <a:fillRect/>
          </a:stretch>
        </p:blipFill>
        <p:spPr>
          <a:xfrm>
            <a:off x="4832350" y="3143250"/>
            <a:ext cx="3700463" cy="14446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9" name="5-конечная звезда 18"/>
          <p:cNvSpPr/>
          <p:nvPr/>
        </p:nvSpPr>
        <p:spPr>
          <a:xfrm>
            <a:off x="71406" y="4286256"/>
            <a:ext cx="428628" cy="428628"/>
          </a:xfrm>
          <a:prstGeom prst="star5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81" name="TextBox 19"/>
          <p:cNvSpPr txBox="1">
            <a:spLocks noChangeArrowheads="1"/>
          </p:cNvSpPr>
          <p:nvPr/>
        </p:nvSpPr>
        <p:spPr bwMode="auto">
          <a:xfrm>
            <a:off x="500063" y="4214813"/>
            <a:ext cx="421481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Прогноз на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2020-2022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годы будет уточнен в сторону увеличения после доведения до ЗАТО Северск сумм целевых трансфертов из областного бюджета</a:t>
            </a:r>
          </a:p>
        </p:txBody>
      </p:sp>
      <p:cxnSp>
        <p:nvCxnSpPr>
          <p:cNvPr id="35" name="Соединительная линия уступом 34"/>
          <p:cNvCxnSpPr/>
          <p:nvPr/>
        </p:nvCxnSpPr>
        <p:spPr>
          <a:xfrm>
            <a:off x="4143375" y="4786313"/>
            <a:ext cx="1071563" cy="500062"/>
          </a:xfrm>
          <a:prstGeom prst="bentConnector3">
            <a:avLst>
              <a:gd name="adj1" fmla="val 50000"/>
            </a:avLst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2866975"/>
              </p:ext>
            </p:extLst>
          </p:nvPr>
        </p:nvGraphicFramePr>
        <p:xfrm>
          <a:off x="50800" y="825500"/>
          <a:ext cx="8574088" cy="3535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5" name="Лист" r:id="rId4" imgW="8582123" imgH="3543210" progId="Excel.Sheet.8">
                  <p:embed/>
                </p:oleObj>
              </mc:Choice>
              <mc:Fallback>
                <p:oleObj name="Лист" r:id="rId4" imgW="8582123" imgH="3543210" progId="Excel.Sheet.8">
                  <p:embed/>
                  <p:pic>
                    <p:nvPicPr>
                      <p:cNvPr id="0" name="Picture 5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00" y="825500"/>
                        <a:ext cx="8574088" cy="3535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36066" y="-24"/>
            <a:ext cx="8536462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ПОСТУПЛЕНИЯ ДОТАЦИЙ В </a:t>
            </a:r>
          </a:p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2015-2019 </a:t>
            </a: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 И ПРОГНОЗ НА </a:t>
            </a: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2020-2022 </a:t>
            </a: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4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0" y="3643313"/>
            <a:ext cx="839788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pic>
        <p:nvPicPr>
          <p:cNvPr id="6" name="Рисунок 5" descr="IMG_793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97881" y="4364038"/>
            <a:ext cx="4714875" cy="24939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5643578"/>
            <a:ext cx="8572528" cy="42860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54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РАСХОДЫ БЮДЖЕТА ЗАТО СЕВЕРСК</a:t>
            </a:r>
          </a:p>
        </p:txBody>
      </p:sp>
      <p:pic>
        <p:nvPicPr>
          <p:cNvPr id="67589" name="Рисунок 4" descr="IMG_9036.jpg"/>
          <p:cNvPicPr>
            <a:picLocks noChangeAspect="1"/>
          </p:cNvPicPr>
          <p:nvPr/>
        </p:nvPicPr>
        <p:blipFill>
          <a:blip r:embed="rId2" cstate="print"/>
          <a:srcRect b="11539"/>
          <a:stretch>
            <a:fillRect/>
          </a:stretch>
        </p:blipFill>
        <p:spPr bwMode="auto">
          <a:xfrm>
            <a:off x="142875" y="142875"/>
            <a:ext cx="8358188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1459590"/>
              </p:ext>
            </p:extLst>
          </p:nvPr>
        </p:nvGraphicFramePr>
        <p:xfrm>
          <a:off x="152400" y="322263"/>
          <a:ext cx="8296275" cy="502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8" name="Лист" r:id="rId5" imgW="8229600" imgH="4981500" progId="Excel.Sheet.8">
                  <p:embed/>
                </p:oleObj>
              </mc:Choice>
              <mc:Fallback>
                <p:oleObj name="Лист" r:id="rId5" imgW="8229600" imgH="4981500" progId="Excel.Sheet.8">
                  <p:embed/>
                  <p:pic>
                    <p:nvPicPr>
                      <p:cNvPr id="0" name="Picture 51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322263"/>
                        <a:ext cx="8296275" cy="5022850"/>
                      </a:xfrm>
                      <a:prstGeom prst="rect">
                        <a:avLst/>
                      </a:prstGeom>
                      <a:solidFill>
                        <a:schemeClr val="bg2">
                          <a:alpha val="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Рисунок 7" descr="_VD99726.JPG"/>
          <p:cNvPicPr>
            <a:picLocks noChangeAspect="1"/>
          </p:cNvPicPr>
          <p:nvPr/>
        </p:nvPicPr>
        <p:blipFill>
          <a:blip r:embed="rId7" cstate="print"/>
          <a:srcRect l="12195" r="7317" b="19512"/>
          <a:stretch>
            <a:fillRect/>
          </a:stretch>
        </p:blipFill>
        <p:spPr>
          <a:xfrm>
            <a:off x="5940152" y="476672"/>
            <a:ext cx="2536825" cy="19288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572528" cy="428604"/>
          </a:xfrm>
          <a:noFill/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28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по функциональной классификации</a:t>
            </a:r>
            <a:endParaRPr sz="28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640cc4.jpg"/>
          <p:cNvPicPr>
            <a:picLocks noChangeAspect="1"/>
          </p:cNvPicPr>
          <p:nvPr/>
        </p:nvPicPr>
        <p:blipFill>
          <a:blip r:embed="rId8" cstate="print"/>
          <a:srcRect r="7568" b="18918"/>
          <a:stretch>
            <a:fillRect/>
          </a:stretch>
        </p:blipFill>
        <p:spPr>
          <a:xfrm>
            <a:off x="179512" y="476672"/>
            <a:ext cx="2714625" cy="19288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348" name="TextBox 8"/>
          <p:cNvSpPr txBox="1">
            <a:spLocks noChangeArrowheads="1"/>
          </p:cNvSpPr>
          <p:nvPr/>
        </p:nvSpPr>
        <p:spPr bwMode="auto">
          <a:xfrm>
            <a:off x="8518525" y="6488113"/>
            <a:ext cx="428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11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107504" y="2780928"/>
          <a:ext cx="8358250" cy="394716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213452"/>
                <a:gridCol w="994012"/>
                <a:gridCol w="1084375"/>
                <a:gridCol w="1084375"/>
                <a:gridCol w="994012"/>
                <a:gridCol w="994012"/>
                <a:gridCol w="994012"/>
              </a:tblGrid>
              <a:tr h="185340">
                <a:tc rowSpan="2"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2018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Перв.план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2019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2019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 vMerge="1">
                  <a:txBody>
                    <a:bodyPr/>
                    <a:lstStyle/>
                    <a:p>
                      <a:pPr algn="ctr"/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вопросы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323,2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325,1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341,2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344,1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351,2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407,8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оборона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Правоохранительная деятельность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25,6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экономика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467,8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391,1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540,4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382,4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336,3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327,6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ЖКХ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256,8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204,1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363,4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213,7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204,0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215,4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Охрана окружающей среды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100" b="1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570,0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100" b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585,1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2 566,2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100" b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313,7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100" b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111,4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100" b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114,5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384,2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227,6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454,7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221,0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200,9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198,7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126,8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r>
                        <a:rPr lang="ru-RU" sz="1100" b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131,7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85,8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85,4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Физкультура и спорт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103,0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146,1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152,2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130,7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129,9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муниципального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долга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8,7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24,0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4 266,4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100" b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957,3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4 584,00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100" b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772,7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100" b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465,8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100" b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523,2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Выноска-облако 18"/>
          <p:cNvSpPr/>
          <p:nvPr/>
        </p:nvSpPr>
        <p:spPr>
          <a:xfrm>
            <a:off x="5429256" y="4929198"/>
            <a:ext cx="2857520" cy="1785950"/>
          </a:xfrm>
          <a:prstGeom prst="cloudCallout">
            <a:avLst>
              <a:gd name="adj1" fmla="val -75790"/>
              <a:gd name="adj2" fmla="val -42375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024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220789"/>
              </p:ext>
            </p:extLst>
          </p:nvPr>
        </p:nvGraphicFramePr>
        <p:xfrm>
          <a:off x="1187624" y="1916832"/>
          <a:ext cx="6103739" cy="24046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2" name="Лист" r:id="rId5" imgW="5533943" imgH="2028780" progId="Excel.Sheet.8">
                  <p:embed/>
                </p:oleObj>
              </mc:Choice>
              <mc:Fallback>
                <p:oleObj name="Лист" r:id="rId5" imgW="5533943" imgH="2028780" progId="Excel.Sheet.8">
                  <p:embed/>
                  <p:pic>
                    <p:nvPicPr>
                      <p:cNvPr id="0" name="Picture 51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624" y="1916832"/>
                        <a:ext cx="6103739" cy="240461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572528" cy="476672"/>
          </a:xfrm>
          <a:noFill/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3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Приоритетные направления расходов</a:t>
            </a:r>
            <a:endParaRPr sz="32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99792" y="1700808"/>
            <a:ext cx="3643312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 расходов на 1 жителя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403648" y="1988840"/>
            <a:ext cx="9286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14282" y="4429132"/>
            <a:ext cx="4786314" cy="100013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социальную сферу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2 790,3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млн.руб. или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74%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 общего объема расходов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0" y="5857892"/>
            <a:ext cx="5357850" cy="47667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капитальное строительство, капитальный ремонт и приобретение оборудования составляет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136,5 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млн.руб. или 4% от общего объема расходов</a:t>
            </a:r>
          </a:p>
        </p:txBody>
      </p:sp>
      <p:sp>
        <p:nvSpPr>
          <p:cNvPr id="10257" name="Прямоугольник 6"/>
          <p:cNvSpPr>
            <a:spLocks noChangeArrowheads="1"/>
          </p:cNvSpPr>
          <p:nvPr/>
        </p:nvSpPr>
        <p:spPr bwMode="auto">
          <a:xfrm>
            <a:off x="500063" y="571500"/>
            <a:ext cx="735806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Обеспечение деятельности муниципальных учреждений в сфере образования, культуры, спорта, жилищно-коммунального хозяйства;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Бюджетные инвестиции в объекты капитального строительства и капитальные ремонты, в том числе улично-дорожной сети.</a:t>
            </a:r>
            <a:endParaRPr lang="ru-RU" sz="1600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8" name="Прямоугольник 10"/>
          <p:cNvSpPr>
            <a:spLocks noChangeArrowheads="1"/>
          </p:cNvSpPr>
          <p:nvPr/>
        </p:nvSpPr>
        <p:spPr bwMode="auto">
          <a:xfrm>
            <a:off x="5500688" y="5357813"/>
            <a:ext cx="27860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том числе предоставление субсидий муниципальным учреждениям социальной сферы 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2 431,9 </a:t>
            </a: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Ð Ð¡ÐµÐ²ÐµÑÑÐºÐµ Ð¾ÑÐºÑÑÐ»Ð¸ Ð¿Ð°Ð¼ÑÑÐ½Ð¸Ðº Ð°ÑÐ¾Ð¼ÑÐ¸ÐºÐ°Ð¼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6632"/>
            <a:ext cx="6912768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0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38"/>
            <a:ext cx="8672513" cy="2714625"/>
          </a:xfrm>
        </p:spPr>
        <p:txBody>
          <a:bodyPr/>
          <a:lstStyle/>
          <a:p>
            <a:pPr algn="ctr"/>
            <a:r>
              <a:rPr b="1" dirty="0" smtClean="0">
                <a:latin typeface="Times New Roman" pitchFamily="18" charset="0"/>
                <a:cs typeface="Times New Roman" pitchFamily="18" charset="0"/>
              </a:rPr>
              <a:t>СВЕДЕНИЯ О ПЛАНИРУЕМЫХ РАСХОДАХ НА РЕАЛИЗАЦИЮ ПРОГРАММ</a:t>
            </a:r>
            <a:endParaRPr sz="3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IMG_8941.jpg"/>
          <p:cNvPicPr>
            <a:picLocks noChangeAspect="1"/>
          </p:cNvPicPr>
          <p:nvPr/>
        </p:nvPicPr>
        <p:blipFill>
          <a:blip r:embed="rId2" cstate="print"/>
          <a:srcRect t="29765" b="9888"/>
          <a:stretch>
            <a:fillRect/>
          </a:stretch>
        </p:blipFill>
        <p:spPr>
          <a:xfrm>
            <a:off x="214313" y="4143375"/>
            <a:ext cx="8286750" cy="26431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" name="Скругленный прямоугольник 16"/>
          <p:cNvSpPr/>
          <p:nvPr/>
        </p:nvSpPr>
        <p:spPr bwMode="auto">
          <a:xfrm>
            <a:off x="714348" y="3071810"/>
            <a:ext cx="7786742" cy="857256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/>
          </a:p>
        </p:txBody>
      </p:sp>
      <p:sp>
        <p:nvSpPr>
          <p:cNvPr id="18" name="Прямоугольник 3"/>
          <p:cNvSpPr>
            <a:spLocks noChangeArrowheads="1"/>
          </p:cNvSpPr>
          <p:nvPr/>
        </p:nvSpPr>
        <p:spPr bwMode="auto">
          <a:xfrm>
            <a:off x="714348" y="3143248"/>
            <a:ext cx="771530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представляет собой комплекс взаимоувязанных по</a:t>
            </a:r>
            <a:r>
              <a:rPr lang="en-US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ресурсам, исполнителям, срокам осуществления и показателям результативности мероприятий</a:t>
            </a:r>
          </a:p>
        </p:txBody>
      </p:sp>
      <p:sp>
        <p:nvSpPr>
          <p:cNvPr id="69641" name="TextBox 8"/>
          <p:cNvSpPr txBox="1">
            <a:spLocks noChangeArrowheads="1"/>
          </p:cNvSpPr>
          <p:nvPr/>
        </p:nvSpPr>
        <p:spPr bwMode="auto">
          <a:xfrm>
            <a:off x="785813" y="0"/>
            <a:ext cx="75009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Times New Roman" pitchFamily="18" charset="0"/>
                <a:cs typeface="Times New Roman" pitchFamily="18" charset="0"/>
              </a:rPr>
              <a:t>МУНИЦИПАЛЬНЫЕ ПРОГРАММЫ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14348" y="2350052"/>
            <a:ext cx="7786742" cy="578882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Каждая программа направлена на достижение одной из среднесрочных целей развития ЗАТО Северск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0" y="357166"/>
            <a:ext cx="8715436" cy="73866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 ЗАТО Северск на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годы сформирован по программно-целевому принципу на базе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17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муниципальных программ и Комплексной программы развития систем коммунальной и инженерной инфраструктуры, охватывающих все сферы социально-экономического жизни муниципалитета.</a:t>
            </a:r>
          </a:p>
        </p:txBody>
      </p:sp>
      <p:sp>
        <p:nvSpPr>
          <p:cNvPr id="29" name="Скругленный прямоугольник 28"/>
          <p:cNvSpPr/>
          <p:nvPr/>
        </p:nvSpPr>
        <p:spPr bwMode="auto">
          <a:xfrm>
            <a:off x="714348" y="1214422"/>
            <a:ext cx="7786742" cy="1000132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Программно-целевой метод бюджетного планирования заключается в установлении или отборе приоритетных целей и задач использования бюджетных средств и разработке взаимоувязанных мероприятий по их достижению в заданные сроки. 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9651" name="Рисунок 9" descr="RkiKeaTjB.png"/>
          <p:cNvPicPr>
            <a:picLocks noChangeAspect="1"/>
          </p:cNvPicPr>
          <p:nvPr/>
        </p:nvPicPr>
        <p:blipFill>
          <a:blip r:embed="rId3" cstate="print"/>
          <a:srcRect l="1563" t="3125" r="51563" b="1563"/>
          <a:stretch>
            <a:fillRect/>
          </a:stretch>
        </p:blipFill>
        <p:spPr bwMode="auto">
          <a:xfrm>
            <a:off x="33338" y="1357313"/>
            <a:ext cx="642937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52" name="Рисунок 10" descr="RkiKeaTjB.png"/>
          <p:cNvPicPr>
            <a:picLocks noChangeAspect="1"/>
          </p:cNvPicPr>
          <p:nvPr/>
        </p:nvPicPr>
        <p:blipFill>
          <a:blip r:embed="rId3" cstate="print"/>
          <a:srcRect l="1563" t="3125" r="51563" b="1563"/>
          <a:stretch>
            <a:fillRect/>
          </a:stretch>
        </p:blipFill>
        <p:spPr bwMode="auto">
          <a:xfrm>
            <a:off x="41275" y="2286000"/>
            <a:ext cx="64293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53" name="Рисунок 11" descr="RkiKeaTjB.png"/>
          <p:cNvPicPr>
            <a:picLocks noChangeAspect="1"/>
          </p:cNvPicPr>
          <p:nvPr/>
        </p:nvPicPr>
        <p:blipFill>
          <a:blip r:embed="rId3" cstate="print"/>
          <a:srcRect l="1563" t="3125" r="51563" b="1563"/>
          <a:stretch>
            <a:fillRect/>
          </a:stretch>
        </p:blipFill>
        <p:spPr bwMode="auto">
          <a:xfrm>
            <a:off x="30163" y="3143250"/>
            <a:ext cx="642937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Рисунок 46" descr="20598484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36462" y="4941168"/>
            <a:ext cx="240794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59" name="Прямоугольник 49"/>
          <p:cNvSpPr>
            <a:spLocks noChangeArrowheads="1"/>
          </p:cNvSpPr>
          <p:nvPr/>
        </p:nvSpPr>
        <p:spPr bwMode="auto">
          <a:xfrm>
            <a:off x="2428875" y="5187950"/>
            <a:ext cx="2286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Формирование современной городской среды</a:t>
            </a:r>
          </a:p>
        </p:txBody>
      </p:sp>
      <p:sp>
        <p:nvSpPr>
          <p:cNvPr id="70660" name="Прямоугольник 26"/>
          <p:cNvSpPr>
            <a:spLocks noChangeArrowheads="1"/>
          </p:cNvSpPr>
          <p:nvPr/>
        </p:nvSpPr>
        <p:spPr bwMode="auto">
          <a:xfrm>
            <a:off x="2428875" y="4629150"/>
            <a:ext cx="22145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территорий</a:t>
            </a:r>
          </a:p>
        </p:txBody>
      </p:sp>
      <p:sp>
        <p:nvSpPr>
          <p:cNvPr id="70661" name="Прямоугольник 23"/>
          <p:cNvSpPr>
            <a:spLocks noChangeArrowheads="1"/>
          </p:cNvSpPr>
          <p:nvPr/>
        </p:nvSpPr>
        <p:spPr bwMode="auto">
          <a:xfrm>
            <a:off x="2428875" y="5592763"/>
            <a:ext cx="2286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Комплексное развитие систем коммунальной и инженерной инфраструктуры</a:t>
            </a:r>
          </a:p>
        </p:txBody>
      </p:sp>
      <p:sp>
        <p:nvSpPr>
          <p:cNvPr id="70662" name="Прямоугольник 44"/>
          <p:cNvSpPr>
            <a:spLocks noChangeArrowheads="1"/>
          </p:cNvSpPr>
          <p:nvPr/>
        </p:nvSpPr>
        <p:spPr bwMode="auto">
          <a:xfrm>
            <a:off x="5868144" y="5085184"/>
            <a:ext cx="2232248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Общий объем финансирования программ </a:t>
            </a:r>
          </a:p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составляет  </a:t>
            </a:r>
          </a:p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3 485,9 млн.руб</a:t>
            </a:r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0663" name="TextBox 17"/>
          <p:cNvSpPr txBox="1">
            <a:spLocks noChangeArrowheads="1"/>
          </p:cNvSpPr>
          <p:nvPr/>
        </p:nvSpPr>
        <p:spPr bwMode="auto">
          <a:xfrm>
            <a:off x="0" y="0"/>
            <a:ext cx="85725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900" b="1">
                <a:latin typeface="Times New Roman" pitchFamily="18" charset="0"/>
                <a:cs typeface="Times New Roman" pitchFamily="18" charset="0"/>
              </a:rPr>
              <a:t>Группировка муниципальных программ по их направленности на решение задач социально-экономического развития ЗАТО Северск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4282" y="1509466"/>
            <a:ext cx="2071702" cy="817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Модернизация социальных </a:t>
            </a:r>
            <a:r>
              <a:rPr lang="ru-RU" sz="1400" b="1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инфрастуктур</a:t>
            </a:r>
            <a:endParaRPr lang="ru-RU" sz="14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57422" y="1509467"/>
            <a:ext cx="2286016" cy="791706"/>
          </a:xfrm>
          <a:prstGeom prst="roundRect">
            <a:avLst/>
          </a:prstGeom>
          <a:solidFill>
            <a:srgbClr val="76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5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Модернизация городской среды и инженерных инфраструктур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1509467"/>
            <a:ext cx="2071702" cy="91940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Совершенствование действующей системы муниципального управления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58016" y="1509466"/>
            <a:ext cx="1643074" cy="57888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Диверсификация экономики</a:t>
            </a:r>
          </a:p>
        </p:txBody>
      </p:sp>
      <p:sp>
        <p:nvSpPr>
          <p:cNvPr id="70676" name="Прямоугольник 12"/>
          <p:cNvSpPr>
            <a:spLocks noChangeArrowheads="1"/>
          </p:cNvSpPr>
          <p:nvPr/>
        </p:nvSpPr>
        <p:spPr bwMode="auto">
          <a:xfrm>
            <a:off x="2428875" y="6342063"/>
            <a:ext cx="2286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Обеспечение безопасности населения</a:t>
            </a:r>
          </a:p>
        </p:txBody>
      </p:sp>
      <p:sp>
        <p:nvSpPr>
          <p:cNvPr id="70677" name="Прямоугольник 13"/>
          <p:cNvSpPr>
            <a:spLocks noChangeArrowheads="1"/>
          </p:cNvSpPr>
          <p:nvPr/>
        </p:nvSpPr>
        <p:spPr bwMode="auto">
          <a:xfrm>
            <a:off x="6929438" y="2857500"/>
            <a:ext cx="16430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Развитие предпринимательства</a:t>
            </a:r>
          </a:p>
        </p:txBody>
      </p:sp>
      <p:sp>
        <p:nvSpPr>
          <p:cNvPr id="70678" name="Прямоугольник 14"/>
          <p:cNvSpPr>
            <a:spLocks noChangeArrowheads="1"/>
          </p:cNvSpPr>
          <p:nvPr/>
        </p:nvSpPr>
        <p:spPr bwMode="auto">
          <a:xfrm>
            <a:off x="2428875" y="6156325"/>
            <a:ext cx="22860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Охрана окружающей среды</a:t>
            </a:r>
          </a:p>
        </p:txBody>
      </p:sp>
      <p:sp>
        <p:nvSpPr>
          <p:cNvPr id="70679" name="Прямоугольник 15"/>
          <p:cNvSpPr>
            <a:spLocks noChangeArrowheads="1"/>
          </p:cNvSpPr>
          <p:nvPr/>
        </p:nvSpPr>
        <p:spPr bwMode="auto">
          <a:xfrm>
            <a:off x="4786313" y="2857500"/>
            <a:ext cx="2000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муниципальными финансами </a:t>
            </a:r>
          </a:p>
        </p:txBody>
      </p:sp>
      <p:sp>
        <p:nvSpPr>
          <p:cNvPr id="70680" name="Прямоугольник 16"/>
          <p:cNvSpPr>
            <a:spLocks noChangeArrowheads="1"/>
          </p:cNvSpPr>
          <p:nvPr/>
        </p:nvSpPr>
        <p:spPr bwMode="auto">
          <a:xfrm>
            <a:off x="4786313" y="3500438"/>
            <a:ext cx="20716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 имуществом</a:t>
            </a:r>
          </a:p>
        </p:txBody>
      </p:sp>
      <p:sp>
        <p:nvSpPr>
          <p:cNvPr id="70681" name="Прямоугольник 17"/>
          <p:cNvSpPr>
            <a:spLocks noChangeArrowheads="1"/>
          </p:cNvSpPr>
          <p:nvPr/>
        </p:nvSpPr>
        <p:spPr bwMode="auto">
          <a:xfrm>
            <a:off x="2428875" y="2786063"/>
            <a:ext cx="221456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Улучшение качественного состояния объектов улично-дорожной сети, благоустройства и озеленения</a:t>
            </a:r>
          </a:p>
        </p:txBody>
      </p:sp>
      <p:sp>
        <p:nvSpPr>
          <p:cNvPr id="70682" name="Прямоугольник 18"/>
          <p:cNvSpPr>
            <a:spLocks noChangeArrowheads="1"/>
          </p:cNvSpPr>
          <p:nvPr/>
        </p:nvSpPr>
        <p:spPr bwMode="auto">
          <a:xfrm>
            <a:off x="142875" y="3538538"/>
            <a:ext cx="2143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Развитие физической культуры и спорта</a:t>
            </a:r>
          </a:p>
        </p:txBody>
      </p:sp>
      <p:sp>
        <p:nvSpPr>
          <p:cNvPr id="70683" name="Прямоугольник 19"/>
          <p:cNvSpPr>
            <a:spLocks noChangeArrowheads="1"/>
          </p:cNvSpPr>
          <p:nvPr/>
        </p:nvSpPr>
        <p:spPr bwMode="auto">
          <a:xfrm>
            <a:off x="142875" y="4010025"/>
            <a:ext cx="17811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Молодежная политика</a:t>
            </a:r>
          </a:p>
        </p:txBody>
      </p:sp>
      <p:sp>
        <p:nvSpPr>
          <p:cNvPr id="70684" name="Прямоугольник 20"/>
          <p:cNvSpPr>
            <a:spLocks noChangeArrowheads="1"/>
          </p:cNvSpPr>
          <p:nvPr/>
        </p:nvSpPr>
        <p:spPr bwMode="auto">
          <a:xfrm>
            <a:off x="142875" y="4273550"/>
            <a:ext cx="2071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культуры и туризма</a:t>
            </a:r>
          </a:p>
        </p:txBody>
      </p:sp>
      <p:sp>
        <p:nvSpPr>
          <p:cNvPr id="70685" name="Прямоугольник 21"/>
          <p:cNvSpPr>
            <a:spLocks noChangeArrowheads="1"/>
          </p:cNvSpPr>
          <p:nvPr/>
        </p:nvSpPr>
        <p:spPr bwMode="auto">
          <a:xfrm>
            <a:off x="142875" y="2786063"/>
            <a:ext cx="17414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Развитие образования</a:t>
            </a:r>
          </a:p>
        </p:txBody>
      </p:sp>
      <p:sp>
        <p:nvSpPr>
          <p:cNvPr id="70686" name="Прямоугольник 22"/>
          <p:cNvSpPr>
            <a:spLocks noChangeArrowheads="1"/>
          </p:cNvSpPr>
          <p:nvPr/>
        </p:nvSpPr>
        <p:spPr bwMode="auto">
          <a:xfrm>
            <a:off x="152400" y="3071813"/>
            <a:ext cx="20621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Социальная поддержка населения</a:t>
            </a:r>
          </a:p>
        </p:txBody>
      </p:sp>
      <p:sp>
        <p:nvSpPr>
          <p:cNvPr id="70687" name="Прямоугольник 24"/>
          <p:cNvSpPr>
            <a:spLocks noChangeArrowheads="1"/>
          </p:cNvSpPr>
          <p:nvPr/>
        </p:nvSpPr>
        <p:spPr bwMode="auto">
          <a:xfrm>
            <a:off x="2428875" y="3695700"/>
            <a:ext cx="22145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Повышение энергоэффективности</a:t>
            </a:r>
          </a:p>
        </p:txBody>
      </p:sp>
      <p:sp>
        <p:nvSpPr>
          <p:cNvPr id="70688" name="Прямоугольник 25"/>
          <p:cNvSpPr>
            <a:spLocks noChangeArrowheads="1"/>
          </p:cNvSpPr>
          <p:nvPr/>
        </p:nvSpPr>
        <p:spPr bwMode="auto">
          <a:xfrm>
            <a:off x="2428875" y="4070350"/>
            <a:ext cx="20716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Обеспечения доступным и комфортным жильем граждан ЗАТО Северск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71438" y="2714625"/>
            <a:ext cx="2143125" cy="292893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357438" y="2714625"/>
            <a:ext cx="2286000" cy="4071938"/>
          </a:xfrm>
          <a:prstGeom prst="round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4714874" y="2714625"/>
            <a:ext cx="2089373" cy="2082527"/>
          </a:xfrm>
          <a:prstGeom prst="round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6929438" y="2714625"/>
            <a:ext cx="1571625" cy="785813"/>
          </a:xfrm>
          <a:prstGeom prst="roundRect">
            <a:avLst/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214313" y="3071813"/>
            <a:ext cx="17145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242888" y="4286250"/>
            <a:ext cx="17145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238125" y="3535363"/>
            <a:ext cx="17145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214313" y="4000500"/>
            <a:ext cx="17145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2555875" y="3751263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2517775" y="6381750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2536825" y="4119563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2536825" y="4676775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2536825" y="5229225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2525713" y="6202363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4929188" y="3500438"/>
            <a:ext cx="1714500" cy="158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4" name="Скругленный прямоугольник 43"/>
          <p:cNvSpPr/>
          <p:nvPr/>
        </p:nvSpPr>
        <p:spPr>
          <a:xfrm>
            <a:off x="42863" y="1071563"/>
            <a:ext cx="8501062" cy="1428750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0705" name="TextBox 17"/>
          <p:cNvSpPr txBox="1">
            <a:spLocks noChangeArrowheads="1"/>
          </p:cNvSpPr>
          <p:nvPr/>
        </p:nvSpPr>
        <p:spPr bwMode="auto">
          <a:xfrm>
            <a:off x="142875" y="1071563"/>
            <a:ext cx="8572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Задачи социально-экономического развития ЗАТО Северск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142875" y="4714875"/>
            <a:ext cx="1928813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алкоголизма, наркомании, токсикомании и ВИЧ-инфекции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>
            <a:off x="250825" y="4729163"/>
            <a:ext cx="17145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2533650" y="5627688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7" name="Прямоугольник 46"/>
          <p:cNvSpPr/>
          <p:nvPr/>
        </p:nvSpPr>
        <p:spPr>
          <a:xfrm>
            <a:off x="4860032" y="4149081"/>
            <a:ext cx="1728192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Развитие  информационного общества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>
            <a:off x="4932040" y="4149080"/>
            <a:ext cx="1728192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s://zato-govorim.ru/wp-content/uploads/DSC_64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6632"/>
            <a:ext cx="6912920" cy="4350820"/>
          </a:xfrm>
          <a:prstGeom prst="rect">
            <a:avLst/>
          </a:prstGeom>
          <a:noFill/>
        </p:spPr>
      </p:pic>
      <p:sp>
        <p:nvSpPr>
          <p:cNvPr id="7168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38"/>
            <a:ext cx="8672513" cy="2714625"/>
          </a:xfrm>
        </p:spPr>
        <p:txBody>
          <a:bodyPr/>
          <a:lstStyle/>
          <a:p>
            <a:pPr algn="ctr"/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endParaRPr sz="3200" b="1" dirty="0" smtClean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Модернизация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социальных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инфрастуктур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"</a:t>
            </a:r>
          </a:p>
          <a:p>
            <a:pPr algn="ctr"/>
            <a:endParaRPr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lang="ru-RU" sz="2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9" name="TextBox 17"/>
          <p:cNvSpPr txBox="1">
            <a:spLocks noChangeArrowheads="1"/>
          </p:cNvSpPr>
          <p:nvPr/>
        </p:nvSpPr>
        <p:spPr bwMode="auto">
          <a:xfrm>
            <a:off x="4857750" y="571500"/>
            <a:ext cx="364331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 рамках программы обеспечивается деятельность: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22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дошкольных образовательных организаций;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18 общеобразовательных школ;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1 учреждение дополнительного образования;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иных учреждения.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1438" y="2411685"/>
            <a:ext cx="3786187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Удельный вес численности обучающихся по основным общеобразовательным программам, участвующих в олимпиадах и конкурсах различного уровня, в общей численности обучающихся по основным общеобразовательным программам, %</a:t>
            </a:r>
          </a:p>
        </p:txBody>
      </p:sp>
      <p:sp>
        <p:nvSpPr>
          <p:cNvPr id="11271" name="Прямоугольник 15"/>
          <p:cNvSpPr>
            <a:spLocks noChangeArrowheads="1"/>
          </p:cNvSpPr>
          <p:nvPr/>
        </p:nvSpPr>
        <p:spPr bwMode="auto">
          <a:xfrm>
            <a:off x="114626" y="4013463"/>
            <a:ext cx="35718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детей в возрасте от одного года до шести лет, состоящих на учете для определения в муниципальные дошкольные образовательные учреждения, в общей численности детей в возрасте от 1 года до 6 лет, %</a:t>
            </a:r>
          </a:p>
        </p:txBody>
      </p:sp>
      <p:sp>
        <p:nvSpPr>
          <p:cNvPr id="18" name="Двойная стрелка влево/вправо 17"/>
          <p:cNvSpPr/>
          <p:nvPr/>
        </p:nvSpPr>
        <p:spPr>
          <a:xfrm>
            <a:off x="71438" y="3714752"/>
            <a:ext cx="8429652" cy="142876"/>
          </a:xfrm>
          <a:prstGeom prst="left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817913" y="2801012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801228" y="4399224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28" name="Схема 27"/>
          <p:cNvGraphicFramePr/>
          <p:nvPr/>
        </p:nvGraphicFramePr>
        <p:xfrm>
          <a:off x="0" y="428604"/>
          <a:ext cx="4786314" cy="2214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9" name="Рисунок 28" descr="0_112f39_f3233c86_orig.jpg"/>
          <p:cNvPicPr>
            <a:picLocks noChangeAspect="1"/>
          </p:cNvPicPr>
          <p:nvPr/>
        </p:nvPicPr>
        <p:blipFill>
          <a:blip r:embed="rId8" cstate="print"/>
          <a:srcRect b="30424"/>
          <a:stretch>
            <a:fillRect/>
          </a:stretch>
        </p:blipFill>
        <p:spPr>
          <a:xfrm>
            <a:off x="571500" y="5357813"/>
            <a:ext cx="3214688" cy="14668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0" name="Рисунок 29" descr="14693008.jpg"/>
          <p:cNvPicPr>
            <a:picLocks noChangeAspect="1"/>
          </p:cNvPicPr>
          <p:nvPr/>
        </p:nvPicPr>
        <p:blipFill>
          <a:blip r:embed="rId9" cstate="print"/>
          <a:srcRect t="11583" b="20125"/>
          <a:stretch>
            <a:fillRect/>
          </a:stretch>
        </p:blipFill>
        <p:spPr>
          <a:xfrm>
            <a:off x="4786313" y="5383213"/>
            <a:ext cx="2928937" cy="14287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6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249932"/>
              </p:ext>
            </p:extLst>
          </p:nvPr>
        </p:nvGraphicFramePr>
        <p:xfrm>
          <a:off x="4286250" y="2463802"/>
          <a:ext cx="4259263" cy="1187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6" name="Worksheet" r:id="rId11" imgW="4257665" imgH="1190689" progId="Excel.Sheet.8">
                  <p:embed/>
                </p:oleObj>
              </mc:Choice>
              <mc:Fallback>
                <p:oleObj name="Worksheet" r:id="rId11" imgW="4257665" imgH="1190689" progId="Excel.Sheet.8">
                  <p:embed/>
                  <p:pic>
                    <p:nvPicPr>
                      <p:cNvPr id="0" name="Picture 28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0" y="2463802"/>
                        <a:ext cx="4259263" cy="1187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54090944"/>
              </p:ext>
            </p:extLst>
          </p:nvPr>
        </p:nvGraphicFramePr>
        <p:xfrm>
          <a:off x="4344583" y="3957905"/>
          <a:ext cx="4259263" cy="1390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7" name="Worksheet" r:id="rId14" imgW="4257665" imgH="1390714" progId="Excel.Sheet.8">
                  <p:embed/>
                </p:oleObj>
              </mc:Choice>
              <mc:Fallback>
                <p:oleObj name="Worksheet" r:id="rId14" imgW="4257665" imgH="1390714" progId="Excel.Sheet.8">
                  <p:embed/>
                  <p:pic>
                    <p:nvPicPr>
                      <p:cNvPr id="0" name="Picture 29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4583" y="3957905"/>
                        <a:ext cx="4259263" cy="1390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24"/>
          <p:cNvSpPr txBox="1">
            <a:spLocks noChangeArrowheads="1"/>
          </p:cNvSpPr>
          <p:nvPr/>
        </p:nvSpPr>
        <p:spPr bwMode="auto">
          <a:xfrm>
            <a:off x="4394327" y="3404929"/>
            <a:ext cx="285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20" name="TextBox 24"/>
          <p:cNvSpPr txBox="1">
            <a:spLocks noChangeArrowheads="1"/>
          </p:cNvSpPr>
          <p:nvPr/>
        </p:nvSpPr>
        <p:spPr bwMode="auto">
          <a:xfrm>
            <a:off x="4394327" y="5065184"/>
            <a:ext cx="285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229967984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lang="ru-RU" sz="2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42844" y="2234588"/>
          <a:ext cx="8358246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7718"/>
                <a:gridCol w="1000132"/>
                <a:gridCol w="1000132"/>
                <a:gridCol w="1000132"/>
                <a:gridCol w="1000132"/>
              </a:tblGrid>
              <a:tr h="60989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 млн.руб.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60989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1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«Организация деятельности образовательных организаций ЗАТО Северск, организация работы по развитию форм жизнеустройства детей-сирот …»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2 021,4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1 851,7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1 740,1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1 752,7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138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дошкольных учреждений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1037,7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930,6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868,4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872,0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56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общеобразовательных учреждений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983,7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921,1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871,6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880,6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138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инфраструктуры образования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56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приобретение дошкольной образовательной организации в рамках ГЧП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563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«Организация деятельности МАУ «РЦО» 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МКУ «ЦБОУ»»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563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«Развитие системы выявления, сопровождения и поддержки одаренных детей»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138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6 «Педагогические кадры»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138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138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2 134,6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1 964,1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1 824,5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1 837,3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8" name="Рисунок 7" descr="f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" y="571500"/>
            <a:ext cx="2316163" cy="1519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2709" name="Рисунок 8" descr="Zvonok_11k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25" y="571500"/>
            <a:ext cx="2284413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IMG_7796.jpg"/>
          <p:cNvPicPr>
            <a:picLocks noChangeAspect="1"/>
          </p:cNvPicPr>
          <p:nvPr/>
        </p:nvPicPr>
        <p:blipFill>
          <a:blip r:embed="rId4" cstate="print"/>
          <a:srcRect l="8891" r="12546" b="11165"/>
          <a:stretch>
            <a:fillRect/>
          </a:stretch>
        </p:blipFill>
        <p:spPr>
          <a:xfrm>
            <a:off x="5286375" y="571500"/>
            <a:ext cx="3143250" cy="15716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Рисунок 15" descr="Lid5bbezT.png"/>
          <p:cNvPicPr>
            <a:picLocks noChangeAspect="1"/>
          </p:cNvPicPr>
          <p:nvPr/>
        </p:nvPicPr>
        <p:blipFill>
          <a:blip r:embed="rId3" cstate="print"/>
          <a:srcRect l="8240" t="6451" r="11293" b="14516"/>
          <a:stretch>
            <a:fillRect/>
          </a:stretch>
        </p:blipFill>
        <p:spPr bwMode="auto">
          <a:xfrm>
            <a:off x="5429250" y="2500313"/>
            <a:ext cx="27146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51520" y="4725144"/>
            <a:ext cx="4143375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Средняя стоимость содержания 1 ребенка в детском саду за счет средств родителей составит 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1,4 тыс.руб. в месяц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(в 2019 году также 1,4 тыс.руб.)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290" name="Диаграмма 10"/>
          <p:cNvGraphicFramePr>
            <a:graphicFrameLocks/>
          </p:cNvGraphicFramePr>
          <p:nvPr/>
        </p:nvGraphicFramePr>
        <p:xfrm>
          <a:off x="0" y="1071563"/>
          <a:ext cx="4413250" cy="2173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0" name="Worksheet" r:id="rId5" imgW="6076982" imgH="2657359" progId="Excel.Sheet.8">
                  <p:embed/>
                </p:oleObj>
              </mc:Choice>
              <mc:Fallback>
                <p:oleObj name="Worksheet" r:id="rId5" imgW="6076982" imgH="2657359" progId="Excel.Sheet.8">
                  <p:embed/>
                  <p:pic>
                    <p:nvPicPr>
                      <p:cNvPr id="0" name="Picture 51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071563"/>
                        <a:ext cx="4413250" cy="21732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23528" y="3429000"/>
            <a:ext cx="4143375" cy="1169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содержания 1 ребенка в детском саду за счет средств бюджета составит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13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тыс.руб. в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месяц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(первоначально в 2019году эта сумма составляла 11,2 тыс.руб.)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251520" y="3429000"/>
            <a:ext cx="4143404" cy="1143008"/>
          </a:xfrm>
          <a:prstGeom prst="wedgeRoundRectCallout">
            <a:avLst>
              <a:gd name="adj1" fmla="val 24068"/>
              <a:gd name="adj2" fmla="val 58835"/>
              <a:gd name="adj3" fmla="val 16667"/>
            </a:avLst>
          </a:prstGeom>
          <a:noFill/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/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 rot="10800000">
            <a:off x="251520" y="4653136"/>
            <a:ext cx="4143404" cy="1000108"/>
          </a:xfrm>
          <a:prstGeom prst="wedgeRoundRectCallout">
            <a:avLst>
              <a:gd name="adj1" fmla="val -23665"/>
              <a:gd name="adj2" fmla="val 61284"/>
              <a:gd name="adj3" fmla="val 16667"/>
            </a:avLst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/>
          </a:p>
        </p:txBody>
      </p:sp>
      <p:sp>
        <p:nvSpPr>
          <p:cNvPr id="12301" name="Прямоугольник 11"/>
          <p:cNvSpPr>
            <a:spLocks noChangeArrowheads="1"/>
          </p:cNvSpPr>
          <p:nvPr/>
        </p:nvSpPr>
        <p:spPr bwMode="auto">
          <a:xfrm>
            <a:off x="5715000" y="3071813"/>
            <a:ext cx="1898650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solidFill>
                  <a:srgbClr val="808000"/>
                </a:solidFill>
                <a:latin typeface="Times New Roman" pitchFamily="18" charset="0"/>
                <a:cs typeface="Times New Roman" pitchFamily="18" charset="0"/>
              </a:rPr>
              <a:t>Целевые группы: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b="1">
                <a:latin typeface="Times New Roman" pitchFamily="18" charset="0"/>
                <a:cs typeface="Times New Roman" pitchFamily="18" charset="0"/>
              </a:rPr>
              <a:t> дети в возрасте от 1 года до 8 лет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b="1">
                <a:latin typeface="Times New Roman" pitchFamily="18" charset="0"/>
                <a:cs typeface="Times New Roman" pitchFamily="18" charset="0"/>
              </a:rPr>
              <a:t> дети в возрасте от 6 до 17 лет</a:t>
            </a:r>
          </a:p>
        </p:txBody>
      </p:sp>
      <p:sp>
        <p:nvSpPr>
          <p:cNvPr id="12302" name="Прямоугольник 12"/>
          <p:cNvSpPr>
            <a:spLocks noChangeArrowheads="1"/>
          </p:cNvSpPr>
          <p:nvPr/>
        </p:nvSpPr>
        <p:spPr bwMode="auto">
          <a:xfrm>
            <a:off x="0" y="642938"/>
            <a:ext cx="49291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Численность «целевых групп»</a:t>
            </a:r>
          </a:p>
        </p:txBody>
      </p:sp>
      <p:pic>
        <p:nvPicPr>
          <p:cNvPr id="17" name="Рисунок 16" descr="70531590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00688" y="500063"/>
            <a:ext cx="2960687" cy="19542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" name="Рисунок 17" descr="image-68.jpg"/>
          <p:cNvPicPr>
            <a:picLocks noChangeAspect="1"/>
          </p:cNvPicPr>
          <p:nvPr/>
        </p:nvPicPr>
        <p:blipFill>
          <a:blip r:embed="rId8" cstate="print">
            <a:lum contrast="20000"/>
          </a:blip>
          <a:srcRect b="12903"/>
          <a:stretch>
            <a:fillRect/>
          </a:stretch>
        </p:blipFill>
        <p:spPr>
          <a:xfrm>
            <a:off x="5500688" y="4786313"/>
            <a:ext cx="2952750" cy="19288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sz="2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Социальная поддержка населения ЗАТО Северск</a:t>
            </a:r>
            <a:r>
              <a:rPr lang="ru-RU" sz="2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graphicFrame>
        <p:nvGraphicFramePr>
          <p:cNvPr id="10" name="Схема 9"/>
          <p:cNvGraphicFramePr/>
          <p:nvPr/>
        </p:nvGraphicFramePr>
        <p:xfrm>
          <a:off x="142844" y="357166"/>
          <a:ext cx="8358246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319" name="Прямоугольник 10"/>
          <p:cNvSpPr>
            <a:spLocks noChangeArrowheads="1"/>
          </p:cNvSpPr>
          <p:nvPr/>
        </p:nvSpPr>
        <p:spPr bwMode="auto">
          <a:xfrm>
            <a:off x="0" y="1942298"/>
            <a:ext cx="3571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граждан, получающих социальную поддержку, от общей численности населения ЗАТО Северск,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200" dirty="0">
              <a:latin typeface="Calibri" pitchFamily="34" charset="0"/>
            </a:endParaRPr>
          </a:p>
        </p:txBody>
      </p:sp>
      <p:sp>
        <p:nvSpPr>
          <p:cNvPr id="13320" name="Прямоугольник 13"/>
          <p:cNvSpPr>
            <a:spLocks noChangeArrowheads="1"/>
          </p:cNvSpPr>
          <p:nvPr/>
        </p:nvSpPr>
        <p:spPr bwMode="auto">
          <a:xfrm>
            <a:off x="142875" y="4112411"/>
            <a:ext cx="35718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Количество общественных объединений и садоводческих обществ, получивших финансовую и имущественную поддержку, единиц</a:t>
            </a:r>
            <a:endParaRPr lang="ru-RU" sz="1200" dirty="0">
              <a:latin typeface="Calibri" pitchFamily="34" charset="0"/>
            </a:endParaRPr>
          </a:p>
        </p:txBody>
      </p:sp>
      <p:sp>
        <p:nvSpPr>
          <p:cNvPr id="13321" name="Прямоугольник 20"/>
          <p:cNvSpPr>
            <a:spLocks noChangeArrowheads="1"/>
          </p:cNvSpPr>
          <p:nvPr/>
        </p:nvSpPr>
        <p:spPr bwMode="auto">
          <a:xfrm>
            <a:off x="-1" y="3013869"/>
            <a:ext cx="35718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Количество детей-сирот и детей, оставшихся без попечения родителей, и родителей, получивших меры соц. поддержки, чел.</a:t>
            </a:r>
            <a:endParaRPr lang="ru-RU" sz="1200" dirty="0">
              <a:latin typeface="Calibri" pitchFamily="34" charset="0"/>
            </a:endParaRPr>
          </a:p>
        </p:txBody>
      </p:sp>
      <p:sp>
        <p:nvSpPr>
          <p:cNvPr id="13322" name="Прямоугольник 25"/>
          <p:cNvSpPr>
            <a:spLocks noChangeArrowheads="1"/>
          </p:cNvSpPr>
          <p:nvPr/>
        </p:nvSpPr>
        <p:spPr bwMode="auto">
          <a:xfrm>
            <a:off x="2214563" y="1571625"/>
            <a:ext cx="42148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200" b="1">
              <a:latin typeface="Calibri" pitchFamily="34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>
            <a:off x="3740315" y="2102640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>
            <a:off x="3740315" y="4354510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>
            <a:off x="3740315" y="3194304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7" name="Рисунок 16" descr="seversk_gorod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929188" y="5357813"/>
            <a:ext cx="2857500" cy="13811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" name="Рисунок 17" descr="1456911906_103.jpg"/>
          <p:cNvPicPr>
            <a:picLocks noChangeAspect="1"/>
          </p:cNvPicPr>
          <p:nvPr/>
        </p:nvPicPr>
        <p:blipFill>
          <a:blip r:embed="rId9" cstate="print"/>
          <a:srcRect r="6250" b="11491"/>
          <a:stretch>
            <a:fillRect/>
          </a:stretch>
        </p:blipFill>
        <p:spPr>
          <a:xfrm>
            <a:off x="1357313" y="5357813"/>
            <a:ext cx="2357437" cy="13747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6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0438152"/>
              </p:ext>
            </p:extLst>
          </p:nvPr>
        </p:nvGraphicFramePr>
        <p:xfrm>
          <a:off x="4168943" y="1839053"/>
          <a:ext cx="4259263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4" name="Worksheet" r:id="rId11" imgW="4257665" imgH="1190689" progId="Excel.Sheet.8">
                  <p:embed/>
                </p:oleObj>
              </mc:Choice>
              <mc:Fallback>
                <p:oleObj name="Worksheet" r:id="rId11" imgW="4257665" imgH="1190689" progId="Excel.Sheet.8">
                  <p:embed/>
                  <p:pic>
                    <p:nvPicPr>
                      <p:cNvPr id="0" name="Picture 41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8943" y="1839053"/>
                        <a:ext cx="4259263" cy="1189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3796673"/>
              </p:ext>
            </p:extLst>
          </p:nvPr>
        </p:nvGraphicFramePr>
        <p:xfrm>
          <a:off x="4089060" y="3011852"/>
          <a:ext cx="4278312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5" name="Лист" r:id="rId14" imgW="4276825" imgH="1181229" progId="Excel.Sheet.8">
                  <p:embed/>
                </p:oleObj>
              </mc:Choice>
              <mc:Fallback>
                <p:oleObj name="Лист" r:id="rId14" imgW="4276825" imgH="1181229" progId="Excel.Sheet.8">
                  <p:embed/>
                  <p:pic>
                    <p:nvPicPr>
                      <p:cNvPr id="0" name="Picture 42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9060" y="3011852"/>
                        <a:ext cx="4278312" cy="1181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Диаграмма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11917187"/>
              </p:ext>
            </p:extLst>
          </p:nvPr>
        </p:nvGraphicFramePr>
        <p:xfrm>
          <a:off x="4218781" y="4176713"/>
          <a:ext cx="4278313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6" name="Worksheet" r:id="rId17" imgW="4276825" imgH="1181229" progId="Excel.Sheet.8">
                  <p:embed/>
                </p:oleObj>
              </mc:Choice>
              <mc:Fallback>
                <p:oleObj name="Worksheet" r:id="rId17" imgW="4276825" imgH="1181229" progId="Excel.Sheet.8">
                  <p:embed/>
                  <p:pic>
                    <p:nvPicPr>
                      <p:cNvPr id="0" name="Picture 43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8781" y="4176713"/>
                        <a:ext cx="4278313" cy="1181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3472996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692696"/>
            <a:ext cx="2786062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4357694"/>
          <a:ext cx="8358245" cy="2330782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5000660"/>
                <a:gridCol w="857256"/>
                <a:gridCol w="857256"/>
                <a:gridCol w="818245"/>
                <a:gridCol w="824828"/>
              </a:tblGrid>
              <a:tr h="49583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Предоставление дополнительных мер социальной поддержки отдельным категориям граждан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73,6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Поддержка общественных объединений и садоводческих обществ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5,6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720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«Доступная среда»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«Опека детей-сирот и детей, оставшихся без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попечения родителей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67,2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146,4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sz="2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Социальная поддержка населения ЗАТО Северск</a:t>
            </a:r>
            <a:r>
              <a:rPr lang="ru-RU" sz="2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73733" name="TextBox 17"/>
          <p:cNvSpPr txBox="1">
            <a:spLocks noChangeArrowheads="1"/>
          </p:cNvSpPr>
          <p:nvPr/>
        </p:nvSpPr>
        <p:spPr bwMode="auto">
          <a:xfrm>
            <a:off x="714375" y="428625"/>
            <a:ext cx="71437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900" b="1">
                <a:latin typeface="Times New Roman" pitchFamily="18" charset="0"/>
                <a:cs typeface="Times New Roman" pitchFamily="18" charset="0"/>
              </a:rPr>
              <a:t>в рамках программы предусмотрены расходы на:</a:t>
            </a:r>
          </a:p>
        </p:txBody>
      </p:sp>
      <p:sp>
        <p:nvSpPr>
          <p:cNvPr id="73735" name="Прямоугольник 12"/>
          <p:cNvSpPr>
            <a:spLocks noChangeArrowheads="1"/>
          </p:cNvSpPr>
          <p:nvPr/>
        </p:nvSpPr>
        <p:spPr bwMode="auto">
          <a:xfrm>
            <a:off x="2267744" y="1484784"/>
            <a:ext cx="16700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предоставление скидки по оплате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коммунальнызх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услуг жителям внегородских территорий</a:t>
            </a:r>
            <a:endParaRPr lang="ru-RU" sz="1200" dirty="0">
              <a:latin typeface="Calibri" pitchFamily="34" charset="0"/>
            </a:endParaRPr>
          </a:p>
        </p:txBody>
      </p:sp>
      <p:grpSp>
        <p:nvGrpSpPr>
          <p:cNvPr id="73736" name="Группа 13"/>
          <p:cNvGrpSpPr>
            <a:grpSpLocks/>
          </p:cNvGrpSpPr>
          <p:nvPr/>
        </p:nvGrpSpPr>
        <p:grpSpPr bwMode="auto">
          <a:xfrm>
            <a:off x="5857875" y="714375"/>
            <a:ext cx="2857500" cy="2357438"/>
            <a:chOff x="654269" y="3714752"/>
            <a:chExt cx="3591251" cy="3143248"/>
          </a:xfrm>
        </p:grpSpPr>
        <p:pic>
          <p:nvPicPr>
            <p:cNvPr id="73740" name="Рисунок 14" descr="Lid5bbezT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54269" y="3714752"/>
              <a:ext cx="3591251" cy="3143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3741" name="Прямоугольник 15"/>
            <p:cNvSpPr>
              <a:spLocks noChangeArrowheads="1"/>
            </p:cNvSpPr>
            <p:nvPr/>
          </p:nvSpPr>
          <p:spPr bwMode="auto">
            <a:xfrm>
              <a:off x="1071538" y="4786322"/>
              <a:ext cx="2214578" cy="7686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Font typeface="Wingdings" pitchFamily="2" charset="2"/>
                <a:buChar char="ü"/>
              </a:pPr>
              <a:r>
                <a:rPr lang="ru-RU" sz="1200" b="1">
                  <a:latin typeface="Times New Roman" pitchFamily="18" charset="0"/>
                  <a:cs typeface="Times New Roman" pitchFamily="18" charset="0"/>
                </a:rPr>
                <a:t> выплаты гражданам, </a:t>
              </a:r>
            </a:p>
            <a:p>
              <a:pPr algn="ctr"/>
              <a:r>
                <a:rPr lang="ru-RU" sz="1200" b="1">
                  <a:latin typeface="Times New Roman" pitchFamily="18" charset="0"/>
                  <a:cs typeface="Times New Roman" pitchFamily="18" charset="0"/>
                </a:rPr>
                <a:t>оказавшимся в трудной жизненной ситуации</a:t>
              </a:r>
              <a:endParaRPr lang="ru-RU" sz="1200">
                <a:latin typeface="Calibri" pitchFamily="34" charset="0"/>
              </a:endParaRPr>
            </a:p>
          </p:txBody>
        </p:sp>
      </p:grpSp>
      <p:sp>
        <p:nvSpPr>
          <p:cNvPr id="73737" name="TextBox 19"/>
          <p:cNvSpPr txBox="1">
            <a:spLocks noChangeArrowheads="1"/>
          </p:cNvSpPr>
          <p:nvPr/>
        </p:nvSpPr>
        <p:spPr bwMode="auto">
          <a:xfrm>
            <a:off x="7500938" y="400050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21" name="Рисунок 20" descr="1456910141_image-56.jpg"/>
          <p:cNvPicPr>
            <a:picLocks noChangeAspect="1"/>
          </p:cNvPicPr>
          <p:nvPr/>
        </p:nvPicPr>
        <p:blipFill>
          <a:blip r:embed="rId4" cstate="print">
            <a:grayscl/>
          </a:blip>
          <a:srcRect b="7744"/>
          <a:stretch>
            <a:fillRect/>
          </a:stretch>
        </p:blipFill>
        <p:spPr>
          <a:xfrm>
            <a:off x="251520" y="2780928"/>
            <a:ext cx="2000250" cy="15224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2" name="Рисунок 21" descr="692_9231_c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23928" y="2852936"/>
            <a:ext cx="2143125" cy="14303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Рисунок 11" descr="Lid5bbezT.png"/>
          <p:cNvPicPr>
            <a:picLocks noChangeAspect="1"/>
          </p:cNvPicPr>
          <p:nvPr/>
        </p:nvPicPr>
        <p:blipFill>
          <a:blip r:embed="rId3" cstate="print"/>
          <a:srcRect l="8762" t="6181" b="13029"/>
          <a:stretch>
            <a:fillRect/>
          </a:stretch>
        </p:blipFill>
        <p:spPr bwMode="auto">
          <a:xfrm>
            <a:off x="142875" y="4643438"/>
            <a:ext cx="28575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0" y="0"/>
            <a:ext cx="85725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физической культуры и спорта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29250" y="4929188"/>
            <a:ext cx="3100388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«целевой группы» (учащихся спортивных школ) составит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144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обучения 1 ребенка составит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5,5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в месяц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42875" y="5357813"/>
            <a:ext cx="2214563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Целевая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группа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дети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возрасте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err="1">
                <a:latin typeface="Times New Roman" pitchFamily="18" charset="0"/>
                <a:cs typeface="Times New Roman" pitchFamily="18" charset="0"/>
              </a:rPr>
              <a:t>от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ru-RU" b="1" err="1">
                <a:latin typeface="Times New Roman" pitchFamily="18" charset="0"/>
                <a:cs typeface="Times New Roman" pitchFamily="18" charset="0"/>
              </a:rPr>
              <a:t>до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 18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лет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Схема 12"/>
          <p:cNvGraphicFramePr/>
          <p:nvPr/>
        </p:nvGraphicFramePr>
        <p:xfrm>
          <a:off x="142844" y="357166"/>
          <a:ext cx="8358246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156443" y="3330452"/>
            <a:ext cx="3571875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Уровень обеспеченности населения спортивными сооружениями, исходя из единовременной пропускной способности объектов спорта, %</a:t>
            </a:r>
          </a:p>
        </p:txBody>
      </p:sp>
      <p:sp>
        <p:nvSpPr>
          <p:cNvPr id="14346" name="Прямоугольник 14"/>
          <p:cNvSpPr>
            <a:spLocks noChangeArrowheads="1"/>
          </p:cNvSpPr>
          <p:nvPr/>
        </p:nvSpPr>
        <p:spPr bwMode="auto">
          <a:xfrm>
            <a:off x="129059" y="2106610"/>
            <a:ext cx="3571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населения ЗАТО Северск, систематически занимающегося физической культурой и спортом, %</a:t>
            </a:r>
          </a:p>
        </p:txBody>
      </p:sp>
      <p:sp>
        <p:nvSpPr>
          <p:cNvPr id="18" name="Стрелка вправо 17"/>
          <p:cNvSpPr/>
          <p:nvPr/>
        </p:nvSpPr>
        <p:spPr>
          <a:xfrm>
            <a:off x="3857622" y="3732086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3857622" y="2307430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0" name="Рисунок 19" descr="1456912991_124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714625" y="4857750"/>
            <a:ext cx="2663825" cy="17907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5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66675438"/>
              </p:ext>
            </p:extLst>
          </p:nvPr>
        </p:nvGraphicFramePr>
        <p:xfrm>
          <a:off x="4313237" y="2070100"/>
          <a:ext cx="4259263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5" name="Worksheet" r:id="rId11" imgW="4257665" imgH="1190689" progId="Excel.Sheet.8">
                  <p:embed/>
                </p:oleObj>
              </mc:Choice>
              <mc:Fallback>
                <p:oleObj name="Worksheet" r:id="rId11" imgW="4257665" imgH="1190689" progId="Excel.Sheet.8">
                  <p:embed/>
                  <p:pic>
                    <p:nvPicPr>
                      <p:cNvPr id="0" name="Picture 29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3237" y="2070100"/>
                        <a:ext cx="4259263" cy="1189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2224749"/>
              </p:ext>
            </p:extLst>
          </p:nvPr>
        </p:nvGraphicFramePr>
        <p:xfrm>
          <a:off x="4286250" y="3365623"/>
          <a:ext cx="4279900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6" name="Worksheet" r:id="rId14" imgW="4276825" imgH="1181229" progId="Excel.Sheet.8">
                  <p:embed/>
                </p:oleObj>
              </mc:Choice>
              <mc:Fallback>
                <p:oleObj name="Worksheet" r:id="rId14" imgW="4276825" imgH="1181229" progId="Excel.Sheet.8">
                  <p:embed/>
                  <p:pic>
                    <p:nvPicPr>
                      <p:cNvPr id="0" name="Picture 30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0" y="3365623"/>
                        <a:ext cx="4279900" cy="1181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3858124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0"/>
            <a:ext cx="857250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физической культуры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спорта в ЗАТО Северск»</a:t>
            </a:r>
            <a:endParaRPr lang="ru-RU" sz="24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4283968" y="836712"/>
            <a:ext cx="435768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программы: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обеспечивается деятельность </a:t>
            </a:r>
            <a:endParaRPr lang="ru-RU" sz="20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спортивных школ;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предусмотрены расходы на выплату стипендий одарённым спортсменам.</a:t>
            </a:r>
          </a:p>
        </p:txBody>
      </p:sp>
      <p:sp>
        <p:nvSpPr>
          <p:cNvPr id="74756" name="TextBox 6"/>
          <p:cNvSpPr txBox="1">
            <a:spLocks noChangeArrowheads="1"/>
          </p:cNvSpPr>
          <p:nvPr/>
        </p:nvSpPr>
        <p:spPr bwMode="auto">
          <a:xfrm>
            <a:off x="7452320" y="2564904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07504" y="2852936"/>
          <a:ext cx="8358247" cy="3831783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071966"/>
                <a:gridCol w="1143008"/>
                <a:gridCol w="1071570"/>
                <a:gridCol w="1000132"/>
                <a:gridCol w="1071571"/>
              </a:tblGrid>
              <a:tr h="50255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182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физической культуры и массового спорта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21,1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14,7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9,2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8,4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4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строительство, приобретение, реконструкция объектов спортивного назначения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2,7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1342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развитие массового спорта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проведение соревнований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baseline="0" dirty="0" smtClean="0">
                          <a:latin typeface="Times New Roman" pitchFamily="18" charset="0"/>
                        </a:rPr>
                        <a:t>2,8</a:t>
                      </a:r>
                      <a:endParaRPr lang="ru-RU" sz="1400" b="0" i="1" baseline="0" dirty="0">
                        <a:latin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региональный проект  «Спорт –норма жизни»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18,3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9,2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9,2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8,4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системы подготовки спортивного резерва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316,6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276,8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227,6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228,9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4343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дополнительного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образования физкультурно-спортивной направленности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314,6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274,8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227,6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228,9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4343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спортивных сборных команд, поддержка спортсменов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их тренеров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«Развитие детско-юношеского и массового хоккея»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0038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338,5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292,3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236,8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237,3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0" name="Рисунок 9" descr="Delfin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" y="928688"/>
            <a:ext cx="3997077" cy="17213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8143875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«Молодежная политика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142844" y="214290"/>
          <a:ext cx="8358246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22117" y="3156377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детей, охваченных организованными формами отдыха и оздоровления,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общего числа детей школьного возраста ЗАТО Северск, %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772816"/>
            <a:ext cx="3571875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молодежи, участвующей в мероприятиях, направленных на гражданское и патриотическое воспитание детей и молодежи, % от общей численности молодежи от 14 до 30 лет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3692034" y="3461562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3687677" y="2005476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22283" y="5707058"/>
            <a:ext cx="3571875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молодых семей, улучшивших жилищные условия с использованием ипотечных жилищных кредитов и займов при получении социальной выплаты, семей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9794" y="4385684"/>
            <a:ext cx="371475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участников мероприятий, направленных на возрождение семейных традиций, воспитание у молодежи позитивного отношения к семейным традициям, чел.</a:t>
            </a:r>
          </a:p>
        </p:txBody>
      </p:sp>
      <p:sp>
        <p:nvSpPr>
          <p:cNvPr id="24" name="Стрелка вправо 23"/>
          <p:cNvSpPr/>
          <p:nvPr/>
        </p:nvSpPr>
        <p:spPr>
          <a:xfrm>
            <a:off x="3730373" y="4616013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>
            <a:off x="3701433" y="5991110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5795888"/>
              </p:ext>
            </p:extLst>
          </p:nvPr>
        </p:nvGraphicFramePr>
        <p:xfrm>
          <a:off x="4245344" y="1755389"/>
          <a:ext cx="4273550" cy="1176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26" name="Worksheet" r:id="rId9" imgW="4276745" imgH="1180980" progId="Excel.Sheet.8">
                  <p:embed/>
                </p:oleObj>
              </mc:Choice>
              <mc:Fallback>
                <p:oleObj name="Worksheet" r:id="rId9" imgW="4276745" imgH="1180980" progId="Excel.Sheet.8">
                  <p:embed/>
                  <p:pic>
                    <p:nvPicPr>
                      <p:cNvPr id="0" name="Picture 54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5344" y="1755389"/>
                        <a:ext cx="4273550" cy="117633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1750434"/>
              </p:ext>
            </p:extLst>
          </p:nvPr>
        </p:nvGraphicFramePr>
        <p:xfrm>
          <a:off x="4279205" y="3012305"/>
          <a:ext cx="4244975" cy="1179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27" name="Worksheet" r:id="rId12" imgW="4257565" imgH="1190700" progId="Excel.Sheet.8">
                  <p:embed/>
                </p:oleObj>
              </mc:Choice>
              <mc:Fallback>
                <p:oleObj name="Worksheet" r:id="rId12" imgW="4257565" imgH="1190700" progId="Excel.Sheet.8">
                  <p:embed/>
                  <p:pic>
                    <p:nvPicPr>
                      <p:cNvPr id="0" name="Picture 55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205" y="3012305"/>
                        <a:ext cx="4244975" cy="11795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39317050"/>
              </p:ext>
            </p:extLst>
          </p:nvPr>
        </p:nvGraphicFramePr>
        <p:xfrm>
          <a:off x="4279205" y="4352975"/>
          <a:ext cx="4264025" cy="1169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28" name="Worksheet" r:id="rId15" imgW="4276745" imgH="1180980" progId="Excel.Sheet.8">
                  <p:embed/>
                </p:oleObj>
              </mc:Choice>
              <mc:Fallback>
                <p:oleObj name="Worksheet" r:id="rId15" imgW="4276745" imgH="1180980" progId="Excel.Sheet.8">
                  <p:embed/>
                  <p:pic>
                    <p:nvPicPr>
                      <p:cNvPr id="0" name="Picture 56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205" y="4352975"/>
                        <a:ext cx="4264025" cy="1169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73291852"/>
              </p:ext>
            </p:extLst>
          </p:nvPr>
        </p:nvGraphicFramePr>
        <p:xfrm>
          <a:off x="4280705" y="5566997"/>
          <a:ext cx="4264025" cy="1169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29" name="Worksheet" r:id="rId18" imgW="4276745" imgH="1180980" progId="Excel.Sheet.8">
                  <p:embed/>
                </p:oleObj>
              </mc:Choice>
              <mc:Fallback>
                <p:oleObj name="Worksheet" r:id="rId18" imgW="4276745" imgH="1180980" progId="Excel.Sheet.8">
                  <p:embed/>
                  <p:pic>
                    <p:nvPicPr>
                      <p:cNvPr id="0" name="Picture 57"/>
                      <p:cNvPicPr>
                        <a:picLocks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0705" y="5566997"/>
                        <a:ext cx="4264025" cy="1169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2793423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6" y="3187695"/>
          <a:ext cx="8429683" cy="3527453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643469"/>
                <a:gridCol w="1000132"/>
                <a:gridCol w="1000132"/>
                <a:gridCol w="928694"/>
                <a:gridCol w="857256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09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Молодежь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временная занятость подростков в каникулярное время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Семейная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политика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68,8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73,6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51,9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51,9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отдыха в каникулярное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время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21,1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21,3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функционирование детских оздоровительных лагерей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47,7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30,6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«Обеспечение жильем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молодых семей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выдача молодым семьям социальных выплат на приобретение (строительство)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жилья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9,1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20,6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101,0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0" y="0"/>
            <a:ext cx="85725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«Молодежная политика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5780" name="TextBox 17"/>
          <p:cNvSpPr txBox="1">
            <a:spLocks noChangeArrowheads="1"/>
          </p:cNvSpPr>
          <p:nvPr/>
        </p:nvSpPr>
        <p:spPr bwMode="auto">
          <a:xfrm>
            <a:off x="2643188" y="428625"/>
            <a:ext cx="3286125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latin typeface="Times New Roman" pitchFamily="18" charset="0"/>
                <a:cs typeface="Times New Roman" pitchFamily="18" charset="0"/>
              </a:rPr>
              <a:t>В рамках программы :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обеспечивается деятельность 2 загородных оздоровительных лагерей;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обеспечивается временная занятость и трудоустройство подростков;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предоставляются выплаты молодым семьям на приобретение жилья</a:t>
            </a:r>
          </a:p>
        </p:txBody>
      </p:sp>
      <p:sp>
        <p:nvSpPr>
          <p:cNvPr id="75781" name="TextBox 6"/>
          <p:cNvSpPr txBox="1">
            <a:spLocks noChangeArrowheads="1"/>
          </p:cNvSpPr>
          <p:nvPr/>
        </p:nvSpPr>
        <p:spPr bwMode="auto">
          <a:xfrm>
            <a:off x="7500938" y="285750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8" name="Рисунок 7" descr="1456909129_image-33.jpg"/>
          <p:cNvPicPr>
            <a:picLocks noChangeAspect="1"/>
          </p:cNvPicPr>
          <p:nvPr/>
        </p:nvPicPr>
        <p:blipFill>
          <a:blip r:embed="rId2" cstate="print"/>
          <a:srcRect l="8750" r="12497"/>
          <a:stretch>
            <a:fillRect/>
          </a:stretch>
        </p:blipFill>
        <p:spPr>
          <a:xfrm>
            <a:off x="142875" y="714375"/>
            <a:ext cx="2571750" cy="2193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 descr="13344690401334468005_foto-vysotka.jpg"/>
          <p:cNvPicPr>
            <a:picLocks noChangeAspect="1"/>
          </p:cNvPicPr>
          <p:nvPr/>
        </p:nvPicPr>
        <p:blipFill>
          <a:blip r:embed="rId3" cstate="print"/>
          <a:srcRect t="13542" b="23958"/>
          <a:stretch>
            <a:fillRect/>
          </a:stretch>
        </p:blipFill>
        <p:spPr>
          <a:xfrm>
            <a:off x="5929313" y="642938"/>
            <a:ext cx="2540000" cy="22558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0"/>
            <a:ext cx="85725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культуры и туризма в ЗАТО Северск»</a:t>
            </a:r>
          </a:p>
        </p:txBody>
      </p:sp>
      <p:graphicFrame>
        <p:nvGraphicFramePr>
          <p:cNvPr id="14" name="Схема 13"/>
          <p:cNvGraphicFramePr/>
          <p:nvPr/>
        </p:nvGraphicFramePr>
        <p:xfrm>
          <a:off x="0" y="357166"/>
          <a:ext cx="8572528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643438" y="4643438"/>
            <a:ext cx="3929062" cy="2032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«целевой группы»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(учащихся школ художественно-эстетической направленности) составит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2 797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обучения 1 ребенка составит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2,9 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в месяц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0" y="1916832"/>
            <a:ext cx="371475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Количество посещений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культурно-досуговых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мероприятий, организованных муниципальными учреждениями культуры, в расчете на 1 жителя, единиц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3723217" y="2177488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71437" y="3290020"/>
            <a:ext cx="3571875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Количество благоустроенных и введенных в действие объектов туристской инфраструктуры, единиц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право 23"/>
          <p:cNvSpPr/>
          <p:nvPr/>
        </p:nvSpPr>
        <p:spPr>
          <a:xfrm>
            <a:off x="3723217" y="3525837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9" name="Рисунок 11" descr="20598484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86063" y="4714875"/>
            <a:ext cx="2170112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2928938" y="5072063"/>
            <a:ext cx="1857375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Целевая</a:t>
            </a: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группа</a:t>
            </a: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дети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1600" b="1" err="1">
                <a:latin typeface="Times New Roman" pitchFamily="18" charset="0"/>
                <a:cs typeface="Times New Roman" pitchFamily="18" charset="0"/>
              </a:rPr>
              <a:t>возрасте</a:t>
            </a:r>
            <a:r>
              <a:rPr lang="ru-RU" sz="1600" b="1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до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17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лет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25e352104b4b.jpg"/>
          <p:cNvPicPr>
            <a:picLocks noChangeAspect="1"/>
          </p:cNvPicPr>
          <p:nvPr/>
        </p:nvPicPr>
        <p:blipFill>
          <a:blip r:embed="rId9" cstate="print"/>
          <a:srcRect l="10156"/>
          <a:stretch>
            <a:fillRect/>
          </a:stretch>
        </p:blipFill>
        <p:spPr>
          <a:xfrm>
            <a:off x="142875" y="4714875"/>
            <a:ext cx="2527300" cy="19288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5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8841568"/>
              </p:ext>
            </p:extLst>
          </p:nvPr>
        </p:nvGraphicFramePr>
        <p:xfrm>
          <a:off x="4299099" y="1916832"/>
          <a:ext cx="4264025" cy="1169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2" name="Worksheet" r:id="rId11" imgW="4276745" imgH="1180980" progId="Excel.Sheet.8">
                  <p:embed/>
                </p:oleObj>
              </mc:Choice>
              <mc:Fallback>
                <p:oleObj name="Worksheet" r:id="rId11" imgW="4276745" imgH="1180980" progId="Excel.Sheet.8">
                  <p:embed/>
                  <p:pic>
                    <p:nvPicPr>
                      <p:cNvPr id="0" name="Picture 28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9099" y="1916832"/>
                        <a:ext cx="4264025" cy="1169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4785635"/>
              </p:ext>
            </p:extLst>
          </p:nvPr>
        </p:nvGraphicFramePr>
        <p:xfrm>
          <a:off x="4309765" y="3164248"/>
          <a:ext cx="4244975" cy="1182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3" name="Worksheet" r:id="rId14" imgW="4257565" imgH="1190700" progId="Excel.Sheet.8">
                  <p:embed/>
                </p:oleObj>
              </mc:Choice>
              <mc:Fallback>
                <p:oleObj name="Worksheet" r:id="rId14" imgW="4257565" imgH="1190700" progId="Excel.Sheet.8">
                  <p:embed/>
                  <p:pic>
                    <p:nvPicPr>
                      <p:cNvPr id="0" name="Picture 29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9765" y="3164248"/>
                        <a:ext cx="4244975" cy="1182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8736800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0" y="0"/>
            <a:ext cx="85725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культуры и туризма в ЗАТО Северск»</a:t>
            </a:r>
          </a:p>
        </p:txBody>
      </p:sp>
      <p:sp>
        <p:nvSpPr>
          <p:cNvPr id="76803" name="TextBox 6"/>
          <p:cNvSpPr txBox="1">
            <a:spLocks noChangeArrowheads="1"/>
          </p:cNvSpPr>
          <p:nvPr/>
        </p:nvSpPr>
        <p:spPr bwMode="auto">
          <a:xfrm>
            <a:off x="7524328" y="2564904"/>
            <a:ext cx="9937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79512" y="2852495"/>
          <a:ext cx="8358245" cy="3816865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572032"/>
                <a:gridCol w="928694"/>
                <a:gridCol w="1000132"/>
                <a:gridCol w="928694"/>
                <a:gridCol w="928693"/>
              </a:tblGrid>
              <a:tr h="507138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8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культуры в ЗАТО Северск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576,6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304,8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279,0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276,8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71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дополнительного</a:t>
                      </a:r>
                      <a:r>
                        <a:rPr lang="ru-RU" sz="14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образования художественно-эстетической направленности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124,8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96,7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91,5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91,5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71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населению услуг учреждениями культуры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400" b="0" i="1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57,7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201,0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184,1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184,4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71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и проведение культурно-массовых и творческих мероприятий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r>
                        <a:rPr lang="ru-RU" sz="1400" b="0" i="1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,5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7,1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116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участие в региональном проекте</a:t>
                      </a:r>
                      <a:r>
                        <a:rPr lang="ru-RU" sz="1400" b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«Культурная среда»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65,6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71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внутреннего и въездного туризма на территории ЗАТО Северск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8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0435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576,9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315,0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289,2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287,0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9" name="Рисунок 8" descr="j4afwqnfj2auijfz5k.jpg"/>
          <p:cNvPicPr>
            <a:picLocks noChangeAspect="1"/>
          </p:cNvPicPr>
          <p:nvPr/>
        </p:nvPicPr>
        <p:blipFill>
          <a:blip r:embed="rId2" cstate="print"/>
          <a:srcRect b="7400"/>
          <a:stretch>
            <a:fillRect/>
          </a:stretch>
        </p:blipFill>
        <p:spPr>
          <a:xfrm>
            <a:off x="251520" y="476673"/>
            <a:ext cx="3731518" cy="20882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3972" name="Picture 4" descr="http://vseverske.info/uploads/posts/2014-12/1419917892_mlpqyxklaw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76672"/>
            <a:ext cx="3689442" cy="198884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/>
        </p:nvGraphicFramePr>
        <p:xfrm>
          <a:off x="71406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1408" y="4830359"/>
          <a:ext cx="8429682" cy="1884789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962635"/>
                <a:gridCol w="883757"/>
                <a:gridCol w="883757"/>
                <a:gridCol w="883757"/>
                <a:gridCol w="815776"/>
              </a:tblGrid>
              <a:tr h="49583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«Совершенствование форм и методов профилактики злоупотребления спиртными напитками и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психоактивными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веществами»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«Информационное обеспечение в профилактике злоупотребления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спиртными напитками, психотропными веществами и распространения ВИЧ-инфекции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0"/>
            <a:ext cx="857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алкоголизма, наркомании,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токсикомании и ВИЧ-инфекции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7414" name="Прямоугольник 11"/>
          <p:cNvSpPr>
            <a:spLocks noChangeArrowheads="1"/>
          </p:cNvSpPr>
          <p:nvPr/>
        </p:nvSpPr>
        <p:spPr bwMode="auto">
          <a:xfrm>
            <a:off x="395536" y="2060848"/>
            <a:ext cx="37147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Количество обучающихся, родителей обучающихся и волонтеров, привлеченных к профилактическим мероприятиям, человек</a:t>
            </a:r>
          </a:p>
        </p:txBody>
      </p:sp>
      <p:graphicFrame>
        <p:nvGraphicFramePr>
          <p:cNvPr id="17410" name="Диаграмма 12"/>
          <p:cNvGraphicFramePr>
            <a:graphicFrameLocks/>
          </p:cNvGraphicFramePr>
          <p:nvPr/>
        </p:nvGraphicFramePr>
        <p:xfrm>
          <a:off x="179512" y="3645024"/>
          <a:ext cx="4159250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60" name="Worksheet" r:id="rId9" imgW="4162409" imgH="904978" progId="Excel.Sheet.8">
                  <p:embed/>
                </p:oleObj>
              </mc:Choice>
              <mc:Fallback>
                <p:oleObj name="Worksheet" r:id="rId9" imgW="4162409" imgH="904978" progId="Excel.Sheet.8">
                  <p:embed/>
                  <p:pic>
                    <p:nvPicPr>
                      <p:cNvPr id="0" name="Picture 5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3645024"/>
                        <a:ext cx="4159250" cy="908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Стрелка вправо 13"/>
          <p:cNvSpPr/>
          <p:nvPr/>
        </p:nvSpPr>
        <p:spPr>
          <a:xfrm rot="5400000">
            <a:off x="2051720" y="2996952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18" name="TextBox 8"/>
          <p:cNvSpPr txBox="1">
            <a:spLocks noChangeArrowheads="1"/>
          </p:cNvSpPr>
          <p:nvPr/>
        </p:nvSpPr>
        <p:spPr bwMode="auto">
          <a:xfrm>
            <a:off x="7500938" y="4473575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11" name="Рисунок 10" descr="ad56cec6fd4d0d29780b42cbe2b673fd.jpg"/>
          <p:cNvPicPr>
            <a:picLocks noChangeAspect="1"/>
          </p:cNvPicPr>
          <p:nvPr/>
        </p:nvPicPr>
        <p:blipFill>
          <a:blip r:embed="rId11" cstate="print"/>
          <a:srcRect b="6297"/>
          <a:stretch>
            <a:fillRect/>
          </a:stretch>
        </p:blipFill>
        <p:spPr>
          <a:xfrm>
            <a:off x="4572000" y="2214563"/>
            <a:ext cx="3668713" cy="228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http://www.esosedi.ru/fiber/124677/fit/1400x1000/kommunichsticheskiy_1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6632"/>
            <a:ext cx="6912768" cy="4681816"/>
          </a:xfrm>
          <a:prstGeom prst="rect">
            <a:avLst/>
          </a:prstGeom>
          <a:noFill/>
        </p:spPr>
      </p:pic>
      <p:sp>
        <p:nvSpPr>
          <p:cNvPr id="77826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38"/>
            <a:ext cx="8672513" cy="2714625"/>
          </a:xfrm>
        </p:spPr>
        <p:txBody>
          <a:bodyPr/>
          <a:lstStyle/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"Модернизация городской среды и  инженерных инфрастуктур"</a:t>
            </a:r>
          </a:p>
          <a:p>
            <a:pPr algn="ctr"/>
            <a:endParaRPr sz="32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501063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«Улучшение качественного состояния объектов улично-дорожной сети, благоустройства и озеленения  на территории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г.Северска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71406" y="500042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-121907" y="3205515"/>
            <a:ext cx="3929062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ликвидированных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старовозрастных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деревьев относительно общего количества деревьев, подлежащих сносу,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029" y="4309757"/>
            <a:ext cx="3786187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Количество обоснованных письменных обращений жителей по вопросам состояния и качества содержания объектов улично-дорожной сети, благоустройства и озеленения, ед.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6322" y="5571350"/>
            <a:ext cx="3786187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Повышение качества транспортного обслуживания населения ЗАТО Северск,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-180528" y="1988840"/>
            <a:ext cx="3929062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Доля протяженности автомобильных дорог, не отвечающих нормативным требованиям в общей протяженности автомобильных дорог общего пользования местного значения,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право 23"/>
          <p:cNvSpPr/>
          <p:nvPr/>
        </p:nvSpPr>
        <p:spPr>
          <a:xfrm>
            <a:off x="3842509" y="2313975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трелка вправо 29"/>
          <p:cNvSpPr/>
          <p:nvPr/>
        </p:nvSpPr>
        <p:spPr>
          <a:xfrm>
            <a:off x="3833216" y="5700841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>
            <a:off x="3868922" y="4561282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>
            <a:off x="3833216" y="3421723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5193424"/>
              </p:ext>
            </p:extLst>
          </p:nvPr>
        </p:nvGraphicFramePr>
        <p:xfrm>
          <a:off x="4328180" y="2009800"/>
          <a:ext cx="424497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77" name="Worksheet" r:id="rId9" imgW="4257565" imgH="1000080" progId="Excel.Sheet.8">
                  <p:embed/>
                </p:oleObj>
              </mc:Choice>
              <mc:Fallback>
                <p:oleObj name="Worksheet" r:id="rId9" imgW="4257565" imgH="1000080" progId="Excel.Sheet.8">
                  <p:embed/>
                  <p:pic>
                    <p:nvPicPr>
                      <p:cNvPr id="0" name="Picture 57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8180" y="2009800"/>
                        <a:ext cx="4244975" cy="990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7029580"/>
              </p:ext>
            </p:extLst>
          </p:nvPr>
        </p:nvGraphicFramePr>
        <p:xfrm>
          <a:off x="4311272" y="3088700"/>
          <a:ext cx="4273550" cy="120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78" name="Worksheet" r:id="rId12" imgW="4286199" imgH="1219320" progId="Excel.Sheet.8">
                  <p:embed/>
                </p:oleObj>
              </mc:Choice>
              <mc:Fallback>
                <p:oleObj name="Worksheet" r:id="rId12" imgW="4286199" imgH="1219320" progId="Excel.Sheet.8">
                  <p:embed/>
                  <p:pic>
                    <p:nvPicPr>
                      <p:cNvPr id="0" name="Picture 58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1272" y="3088700"/>
                        <a:ext cx="4273550" cy="120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7156766"/>
              </p:ext>
            </p:extLst>
          </p:nvPr>
        </p:nvGraphicFramePr>
        <p:xfrm>
          <a:off x="4299605" y="4385088"/>
          <a:ext cx="427355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79" name="Worksheet" r:id="rId15" imgW="4286199" imgH="1019250" progId="Excel.Sheet.8">
                  <p:embed/>
                </p:oleObj>
              </mc:Choice>
              <mc:Fallback>
                <p:oleObj name="Worksheet" r:id="rId15" imgW="4286199" imgH="1019250" progId="Excel.Sheet.8">
                  <p:embed/>
                  <p:pic>
                    <p:nvPicPr>
                      <p:cNvPr id="0" name="Picture 59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9605" y="4385088"/>
                        <a:ext cx="4273550" cy="1016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8451416"/>
              </p:ext>
            </p:extLst>
          </p:nvPr>
        </p:nvGraphicFramePr>
        <p:xfrm>
          <a:off x="4301705" y="5512332"/>
          <a:ext cx="427355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80" name="Worksheet" r:id="rId18" imgW="4286199" imgH="1019250" progId="Excel.Sheet.8">
                  <p:embed/>
                </p:oleObj>
              </mc:Choice>
              <mc:Fallback>
                <p:oleObj name="Worksheet" r:id="rId18" imgW="4286199" imgH="1019250" progId="Excel.Sheet.8">
                  <p:embed/>
                  <p:pic>
                    <p:nvPicPr>
                      <p:cNvPr id="0" name="Picture 60"/>
                      <p:cNvPicPr>
                        <a:picLocks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1705" y="5512332"/>
                        <a:ext cx="4273550" cy="1016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79954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4375" y="0"/>
            <a:ext cx="78581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«Улучшение качественного состояния объектов улично-дорожной сети, благоустройства и озеленения  на территории  </a:t>
            </a:r>
            <a:r>
              <a:rPr lang="ru-RU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г.Северска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17"/>
          <p:cNvSpPr txBox="1">
            <a:spLocks noChangeArrowheads="1"/>
          </p:cNvSpPr>
          <p:nvPr/>
        </p:nvSpPr>
        <p:spPr bwMode="auto">
          <a:xfrm>
            <a:off x="2786063" y="714375"/>
            <a:ext cx="3000375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endParaRPr lang="ru-RU" sz="1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2020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49,0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кап. ремонт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автодороги ул.Северная;</a:t>
            </a:r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25,0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млн.руб.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благоустройство внутриквартальных территорий;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22,7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строительство муниципального общественного кладбища </a:t>
            </a:r>
          </a:p>
        </p:txBody>
      </p:sp>
      <p:sp>
        <p:nvSpPr>
          <p:cNvPr id="78852" name="TextBox 9"/>
          <p:cNvSpPr txBox="1">
            <a:spLocks noChangeArrowheads="1"/>
          </p:cNvSpPr>
          <p:nvPr/>
        </p:nvSpPr>
        <p:spPr bwMode="auto">
          <a:xfrm>
            <a:off x="7452320" y="2636912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107504" y="2924944"/>
          <a:ext cx="8429687" cy="38404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040560"/>
                <a:gridCol w="864096"/>
                <a:gridCol w="864096"/>
                <a:gridCol w="864096"/>
                <a:gridCol w="796839"/>
              </a:tblGrid>
              <a:tr h="43322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1886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«Улучшение качественного состояния улично-дорожной сети»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190,9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3257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«Содержание зеленых насаждений»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15,1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462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«Создание комфортной среды в местах массового посещения»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32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5 «Организация гостевых стоянок и расширение внутриквартальных проездов на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внутридворовых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территориях»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5087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6 «Текущее содержание и ремонт объектов улично-дорожной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сети и внешнего благоустройства»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238,7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218,7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218,7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81704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автомобильных дорог общего пользования</a:t>
                      </a:r>
                      <a:endParaRPr lang="ru-RU" sz="12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485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ремонт автомобильных дорог общего пользования</a:t>
                      </a:r>
                      <a:endParaRPr lang="ru-RU" sz="120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2002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ремонт дворовых территорий МКД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проездов к ним</a:t>
                      </a:r>
                      <a:endParaRPr lang="ru-RU" sz="12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52,9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ПП 9 «Транспортное обслуживание</a:t>
                      </a:r>
                      <a:r>
                        <a:rPr lang="ru-RU" sz="1200" b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населения в границах ЗАТО Северск»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543,8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409,2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363,5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363,5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2" name="Рисунок 11" descr="b7363496.jpg"/>
          <p:cNvPicPr>
            <a:picLocks noChangeAspect="1"/>
          </p:cNvPicPr>
          <p:nvPr/>
        </p:nvPicPr>
        <p:blipFill>
          <a:blip r:embed="rId2" cstate="print"/>
          <a:srcRect l="18750" b="11537"/>
          <a:stretch>
            <a:fillRect/>
          </a:stretch>
        </p:blipFill>
        <p:spPr>
          <a:xfrm>
            <a:off x="71438" y="1071563"/>
            <a:ext cx="2682875" cy="16430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Рисунок 12" descr="IMG_8909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t="7769"/>
          <a:stretch>
            <a:fillRect/>
          </a:stretch>
        </p:blipFill>
        <p:spPr>
          <a:xfrm>
            <a:off x="5857875" y="1019175"/>
            <a:ext cx="2643188" cy="16954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«Повышение </a:t>
            </a:r>
            <a:r>
              <a:rPr lang="ru-RU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0" y="285728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6286500" y="2000250"/>
            <a:ext cx="22860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(водоснабжение),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куб.метров на 1 человека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9458" name="Диаграмма 13"/>
          <p:cNvGraphicFramePr>
            <a:graphicFrameLocks/>
          </p:cNvGraphicFramePr>
          <p:nvPr/>
        </p:nvGraphicFramePr>
        <p:xfrm>
          <a:off x="0" y="1854200"/>
          <a:ext cx="4270375" cy="1427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08" name="Worksheet" r:id="rId9" imgW="4276745" imgH="1428840" progId="Excel.Sheet.8">
                  <p:embed/>
                </p:oleObj>
              </mc:Choice>
              <mc:Fallback>
                <p:oleObj name="Worksheet" r:id="rId9" imgW="4276745" imgH="1428840" progId="Excel.Sheet.8">
                  <p:embed/>
                  <p:pic>
                    <p:nvPicPr>
                      <p:cNvPr id="0" name="Picture 149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854200"/>
                        <a:ext cx="4270375" cy="1427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Диаграмма 17"/>
          <p:cNvGraphicFramePr>
            <a:graphicFrameLocks/>
          </p:cNvGraphicFramePr>
          <p:nvPr/>
        </p:nvGraphicFramePr>
        <p:xfrm>
          <a:off x="0" y="3568700"/>
          <a:ext cx="4273550" cy="120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09" name="Worksheet" r:id="rId12" imgW="4286199" imgH="1219320" progId="Excel.Sheet.8">
                  <p:embed/>
                </p:oleObj>
              </mc:Choice>
              <mc:Fallback>
                <p:oleObj name="Worksheet" r:id="rId12" imgW="4286199" imgH="1219320" progId="Excel.Sheet.8">
                  <p:embed/>
                  <p:pic>
                    <p:nvPicPr>
                      <p:cNvPr id="0" name="Picture 150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568700"/>
                        <a:ext cx="4273550" cy="1208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6357938" y="3429000"/>
            <a:ext cx="2214562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(теплоснабжение),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Гкал на 1 кв. метр общей площади помещений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9460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4117206"/>
              </p:ext>
            </p:extLst>
          </p:nvPr>
        </p:nvGraphicFramePr>
        <p:xfrm>
          <a:off x="0" y="5143500"/>
          <a:ext cx="4454525" cy="1081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10" name="Лист" r:id="rId15" imgW="4467188" imgH="1085940" progId="Excel.Sheet.8">
                  <p:embed/>
                </p:oleObj>
              </mc:Choice>
              <mc:Fallback>
                <p:oleObj name="Лист" r:id="rId15" imgW="4467188" imgH="1085940" progId="Excel.Sheet.8">
                  <p:embed/>
                  <p:pic>
                    <p:nvPicPr>
                      <p:cNvPr id="0" name="Picture 151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143500"/>
                        <a:ext cx="4454525" cy="1081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6357938" y="5214938"/>
            <a:ext cx="2214562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(электроснабжение),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кВт*ч на 1 человека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9466" name="Группа 29"/>
          <p:cNvGrpSpPr>
            <a:grpSpLocks/>
          </p:cNvGrpSpPr>
          <p:nvPr/>
        </p:nvGrpSpPr>
        <p:grpSpPr bwMode="auto">
          <a:xfrm>
            <a:off x="4143375" y="1714500"/>
            <a:ext cx="2038350" cy="1604963"/>
            <a:chOff x="4176324" y="1857364"/>
            <a:chExt cx="2038750" cy="1604673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4184264" y="2357337"/>
              <a:ext cx="285806" cy="714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4176324" y="2000213"/>
              <a:ext cx="285806" cy="71425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4192202" y="3143007"/>
              <a:ext cx="285806" cy="71425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76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4184264" y="2762075"/>
              <a:ext cx="285806" cy="7142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4500238" y="1857364"/>
              <a:ext cx="1714836" cy="4618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Холодная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4500238" y="2252581"/>
              <a:ext cx="1714836" cy="46187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Горячая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4500238" y="2635098"/>
              <a:ext cx="1714836" cy="4618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Холодная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</a:t>
              </a: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ун.учреждения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4500238" y="3000157"/>
              <a:ext cx="1714836" cy="4618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Горячая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</a:t>
              </a: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ун.учреждения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1" name="Правая фигурная скобка 30"/>
          <p:cNvSpPr/>
          <p:nvPr/>
        </p:nvSpPr>
        <p:spPr>
          <a:xfrm>
            <a:off x="6072188" y="1714500"/>
            <a:ext cx="214312" cy="15716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9468" name="Группа 40"/>
          <p:cNvGrpSpPr>
            <a:grpSpLocks/>
          </p:cNvGrpSpPr>
          <p:nvPr/>
        </p:nvGrpSpPr>
        <p:grpSpPr bwMode="auto">
          <a:xfrm>
            <a:off x="4214813" y="3714750"/>
            <a:ext cx="2000250" cy="928688"/>
            <a:chOff x="4286248" y="3896029"/>
            <a:chExt cx="2030512" cy="851892"/>
          </a:xfrm>
        </p:grpSpPr>
        <p:sp>
          <p:nvSpPr>
            <p:cNvPr id="33" name="Прямоугольник 32"/>
            <p:cNvSpPr/>
            <p:nvPr/>
          </p:nvSpPr>
          <p:spPr>
            <a:xfrm>
              <a:off x="4294305" y="4000877"/>
              <a:ext cx="285239" cy="7135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4286248" y="4500363"/>
              <a:ext cx="285238" cy="71355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4602105" y="4286297"/>
              <a:ext cx="1714655" cy="4616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Теплоэнергия,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4594047" y="3896029"/>
              <a:ext cx="1714655" cy="4616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Теплоэнергия,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2" name="Правая фигурная скобка 41"/>
          <p:cNvSpPr/>
          <p:nvPr/>
        </p:nvSpPr>
        <p:spPr>
          <a:xfrm>
            <a:off x="6072188" y="3587750"/>
            <a:ext cx="214312" cy="107156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9470" name="Группа 42"/>
          <p:cNvGrpSpPr>
            <a:grpSpLocks/>
          </p:cNvGrpSpPr>
          <p:nvPr/>
        </p:nvGrpSpPr>
        <p:grpSpPr bwMode="auto">
          <a:xfrm>
            <a:off x="4286250" y="5286375"/>
            <a:ext cx="2000250" cy="887413"/>
            <a:chOff x="4286248" y="3896029"/>
            <a:chExt cx="2030512" cy="813713"/>
          </a:xfrm>
        </p:grpSpPr>
        <p:sp>
          <p:nvSpPr>
            <p:cNvPr id="44" name="Прямоугольник 43"/>
            <p:cNvSpPr/>
            <p:nvPr/>
          </p:nvSpPr>
          <p:spPr>
            <a:xfrm>
              <a:off x="4294306" y="4000836"/>
              <a:ext cx="285238" cy="713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4286248" y="4500127"/>
              <a:ext cx="285239" cy="71327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4602105" y="4286145"/>
              <a:ext cx="1714655" cy="42359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Электроэнергия,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594048" y="3896029"/>
              <a:ext cx="1714655" cy="42359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Электроэнергия,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8" name="Правая фигурная скобка 47"/>
          <p:cNvSpPr/>
          <p:nvPr/>
        </p:nvSpPr>
        <p:spPr>
          <a:xfrm>
            <a:off x="6143625" y="5214938"/>
            <a:ext cx="214313" cy="1071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07504" y="4437112"/>
          <a:ext cx="8245010" cy="210312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112568"/>
                <a:gridCol w="720080"/>
                <a:gridCol w="828186"/>
                <a:gridCol w="792088"/>
                <a:gridCol w="792088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838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«Энергосбережение в муниципальном секторе»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9754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«Энергосбережение в жилищном фонде»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1125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«Энергосбережение в коммунальной сфере и благоустройстве»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2496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4 «Развитие газоснабжения и газификации территории ЗАТО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66669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ПП 5 «Развитие газоснабжения и газификации территории ЗАТО Северск»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8038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0"/>
            <a:ext cx="85725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«Повышение </a:t>
            </a:r>
            <a:r>
              <a:rPr lang="ru-RU" sz="20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179512" y="3140968"/>
            <a:ext cx="83581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программы предусмотрены расходы на: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установку приборов учета коммунальных ресурсов в жилищном фонде;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организацию уличного 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освещения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877" name="TextBox 5"/>
          <p:cNvSpPr txBox="1">
            <a:spLocks noChangeArrowheads="1"/>
          </p:cNvSpPr>
          <p:nvPr/>
        </p:nvSpPr>
        <p:spPr bwMode="auto">
          <a:xfrm>
            <a:off x="7380312" y="414908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9" name="Рисунок 8" descr="1448359893_image-7.jpg"/>
          <p:cNvPicPr>
            <a:picLocks noChangeAspect="1"/>
          </p:cNvPicPr>
          <p:nvPr/>
        </p:nvPicPr>
        <p:blipFill>
          <a:blip r:embed="rId2" cstate="print"/>
          <a:srcRect b="10470"/>
          <a:stretch>
            <a:fillRect/>
          </a:stretch>
        </p:blipFill>
        <p:spPr>
          <a:xfrm>
            <a:off x="142875" y="500063"/>
            <a:ext cx="3952875" cy="23574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Рисунок 9" descr="P8180035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26279" r="8593"/>
          <a:stretch>
            <a:fillRect/>
          </a:stretch>
        </p:blipFill>
        <p:spPr>
          <a:xfrm>
            <a:off x="4429125" y="500063"/>
            <a:ext cx="4016375" cy="23542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64393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доступным и комфортным жильем граждан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0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107504" y="2437201"/>
            <a:ext cx="3643312" cy="9540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общей отремонтированной площади в общей площади муниципального жилищного фонда, 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6066" y="3750726"/>
            <a:ext cx="3786188" cy="738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капитально отремонтированных многоквартирных домов, 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56472" y="5045987"/>
            <a:ext cx="37147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</a:t>
            </a:r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проведенных мероприятий               по благоустройству микрорайона территории ТОС, </a:t>
            </a:r>
            <a:r>
              <a:rPr lang="ru-RU" sz="1400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шт</a:t>
            </a:r>
            <a:endParaRPr lang="ru-RU" sz="1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0" name="Прямоугольник 16"/>
          <p:cNvSpPr>
            <a:spLocks noChangeArrowheads="1"/>
          </p:cNvSpPr>
          <p:nvPr/>
        </p:nvSpPr>
        <p:spPr bwMode="auto">
          <a:xfrm>
            <a:off x="2143125" y="1928813"/>
            <a:ext cx="42148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200" b="1">
              <a:latin typeface="Calibri" pitchFamily="34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3888762" y="5429664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821903" y="3853314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821903" y="2478862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7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9348354"/>
              </p:ext>
            </p:extLst>
          </p:nvPr>
        </p:nvGraphicFramePr>
        <p:xfrm>
          <a:off x="4352470" y="2209395"/>
          <a:ext cx="4079875" cy="1384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84" name="Worksheet" r:id="rId9" imgW="4191013" imgH="1390714" progId="Excel.Sheet.8">
                  <p:embed/>
                </p:oleObj>
              </mc:Choice>
              <mc:Fallback>
                <p:oleObj name="Worksheet" r:id="rId9" imgW="4191013" imgH="1390714" progId="Excel.Sheet.8">
                  <p:embed/>
                  <p:pic>
                    <p:nvPicPr>
                      <p:cNvPr id="0" name="Picture 4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2470" y="2209395"/>
                        <a:ext cx="4079875" cy="1384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1994658"/>
              </p:ext>
            </p:extLst>
          </p:nvPr>
        </p:nvGraphicFramePr>
        <p:xfrm>
          <a:off x="4352470" y="3564996"/>
          <a:ext cx="4079875" cy="1390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85" name="Worksheet" r:id="rId12" imgW="4191013" imgH="1390714" progId="Excel.Sheet.8">
                  <p:embed/>
                </p:oleObj>
              </mc:Choice>
              <mc:Fallback>
                <p:oleObj name="Worksheet" r:id="rId12" imgW="4191013" imgH="1390714" progId="Excel.Sheet.8">
                  <p:embed/>
                  <p:pic>
                    <p:nvPicPr>
                      <p:cNvPr id="0" name="Picture 4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2470" y="3564996"/>
                        <a:ext cx="4079875" cy="1390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7344844"/>
              </p:ext>
            </p:extLst>
          </p:nvPr>
        </p:nvGraphicFramePr>
        <p:xfrm>
          <a:off x="4352470" y="5157192"/>
          <a:ext cx="3941763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86" name="Worksheet" r:id="rId15" imgW="4047993" imgH="1028777" progId="Excel.Sheet.8">
                  <p:embed/>
                </p:oleObj>
              </mc:Choice>
              <mc:Fallback>
                <p:oleObj name="Worksheet" r:id="rId15" imgW="4047993" imgH="1028777" progId="Excel.Sheet.8">
                  <p:embed/>
                  <p:pic>
                    <p:nvPicPr>
                      <p:cNvPr id="0" name="Picture 43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2470" y="5157192"/>
                        <a:ext cx="3941763" cy="1028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2546465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4038902"/>
          <a:ext cx="8358247" cy="2676246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786346"/>
                <a:gridCol w="928694"/>
                <a:gridCol w="928694"/>
                <a:gridCol w="889684"/>
                <a:gridCol w="824829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9874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(приобретение) жилья и ликвидация  аварийного жилищного фонда в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 и управление многоквартирными домами в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14,3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капитальный и текущий ремонт муниципального жилищного фонда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взносы за капитальный ремонт общего имущества многоквартирных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домов в части муниципальной доли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18,9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доступным и комфортным жильем граждан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5" name="Рисунок 4" descr="1488515874_image-4.jpg"/>
          <p:cNvPicPr>
            <a:picLocks noChangeAspect="1"/>
          </p:cNvPicPr>
          <p:nvPr/>
        </p:nvPicPr>
        <p:blipFill>
          <a:blip r:embed="rId2" cstate="print"/>
          <a:srcRect b="24644"/>
          <a:stretch>
            <a:fillRect/>
          </a:stretch>
        </p:blipFill>
        <p:spPr>
          <a:xfrm>
            <a:off x="142875" y="571500"/>
            <a:ext cx="8358188" cy="31432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0901" name="TextBox 5"/>
          <p:cNvSpPr txBox="1">
            <a:spLocks noChangeArrowheads="1"/>
          </p:cNvSpPr>
          <p:nvPr/>
        </p:nvSpPr>
        <p:spPr bwMode="auto">
          <a:xfrm>
            <a:off x="7500938" y="3692525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64393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«Формирование современной городской среды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57666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0" y="2455861"/>
            <a:ext cx="3643312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благоустроенных дворовых территорий от общего количества дворовых территорий, нарастающим итогом, 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-71438" y="3783011"/>
            <a:ext cx="3786188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площади благоустроенных муниципальных территорий общего пользования от общей площади муниципальных территорий общего пользования, нарастающим итогом, 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0" y="5514199"/>
            <a:ext cx="371475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финансового участия заинтересованных лиц в выполнении дополнительного перечня работ по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благоустройству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дворовых территорий, %</a:t>
            </a:r>
          </a:p>
        </p:txBody>
      </p:sp>
      <p:sp>
        <p:nvSpPr>
          <p:cNvPr id="21514" name="Прямоугольник 16"/>
          <p:cNvSpPr>
            <a:spLocks noChangeArrowheads="1"/>
          </p:cNvSpPr>
          <p:nvPr/>
        </p:nvSpPr>
        <p:spPr bwMode="auto">
          <a:xfrm>
            <a:off x="2143125" y="1928813"/>
            <a:ext cx="42148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200" b="1">
              <a:latin typeface="Calibri" pitchFamily="34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3714750" y="5715016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714750" y="4085438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714750" y="2656678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7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3906118"/>
              </p:ext>
            </p:extLst>
          </p:nvPr>
        </p:nvGraphicFramePr>
        <p:xfrm>
          <a:off x="4312841" y="2455861"/>
          <a:ext cx="4248150" cy="995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8" name="Worksheet" r:id="rId9" imgW="4257565" imgH="1000080" progId="Excel.Sheet.8">
                  <p:embed/>
                </p:oleObj>
              </mc:Choice>
              <mc:Fallback>
                <p:oleObj name="Worksheet" r:id="rId9" imgW="4257565" imgH="1000080" progId="Excel.Sheet.8">
                  <p:embed/>
                  <p:pic>
                    <p:nvPicPr>
                      <p:cNvPr id="0" name="Picture 4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2841" y="2455861"/>
                        <a:ext cx="4248150" cy="995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82242787"/>
              </p:ext>
            </p:extLst>
          </p:nvPr>
        </p:nvGraphicFramePr>
        <p:xfrm>
          <a:off x="4279388" y="3801068"/>
          <a:ext cx="4248150" cy="995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9" name="Worksheet" r:id="rId12" imgW="4257565" imgH="1000080" progId="Excel.Sheet.8">
                  <p:embed/>
                </p:oleObj>
              </mc:Choice>
              <mc:Fallback>
                <p:oleObj name="Worksheet" r:id="rId12" imgW="4257565" imgH="1000080" progId="Excel.Sheet.8">
                  <p:embed/>
                  <p:pic>
                    <p:nvPicPr>
                      <p:cNvPr id="0" name="Picture 4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388" y="3801068"/>
                        <a:ext cx="4248150" cy="995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091300"/>
              </p:ext>
            </p:extLst>
          </p:nvPr>
        </p:nvGraphicFramePr>
        <p:xfrm>
          <a:off x="4321969" y="5350686"/>
          <a:ext cx="4248150" cy="99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10" name="Worksheet" r:id="rId15" imgW="4257565" imgH="1000080" progId="Excel.Sheet.8">
                  <p:embed/>
                </p:oleObj>
              </mc:Choice>
              <mc:Fallback>
                <p:oleObj name="Worksheet" r:id="rId15" imgW="4257565" imgH="1000080" progId="Excel.Sheet.8">
                  <p:embed/>
                  <p:pic>
                    <p:nvPicPr>
                      <p:cNvPr id="0" name="Picture 43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1969" y="5350686"/>
                        <a:ext cx="4248150" cy="993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285142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79512" y="5229200"/>
          <a:ext cx="8358247" cy="1334458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072097"/>
                <a:gridCol w="921645"/>
                <a:gridCol w="769838"/>
                <a:gridCol w="769838"/>
                <a:gridCol w="824829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8657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дворовых территорий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22294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общественных</a:t>
                      </a:r>
                      <a:r>
                        <a:rPr lang="ru-RU" sz="1200" b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пространств, из них: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70,3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70041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Региональный проект «Формирование комфортной городской среды»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69,8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864393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«Формирование современной городской среды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214282" y="285728"/>
          <a:ext cx="8358246" cy="2286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1925" name="TextBox 7"/>
          <p:cNvSpPr txBox="1">
            <a:spLocks noChangeArrowheads="1"/>
          </p:cNvSpPr>
          <p:nvPr/>
        </p:nvSpPr>
        <p:spPr bwMode="auto">
          <a:xfrm>
            <a:off x="7524328" y="4941168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9" name="Рисунок 8" descr="1456912217_10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7504" y="2564904"/>
            <a:ext cx="4214813" cy="23701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Рисунок 9" descr="P60805-113833.jpg"/>
          <p:cNvPicPr>
            <a:picLocks noChangeAspect="1"/>
          </p:cNvPicPr>
          <p:nvPr/>
        </p:nvPicPr>
        <p:blipFill>
          <a:blip r:embed="rId8" cstate="print"/>
          <a:srcRect t="13557" b="11877"/>
          <a:stretch>
            <a:fillRect/>
          </a:stretch>
        </p:blipFill>
        <p:spPr>
          <a:xfrm>
            <a:off x="4427984" y="2564904"/>
            <a:ext cx="4087813" cy="23574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/>
        </p:nvGraphicFramePr>
        <p:xfrm>
          <a:off x="90618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0" y="0"/>
            <a:ext cx="85725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территорий ЗАТО Северск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22535" name="Прямоугольник 9"/>
          <p:cNvSpPr>
            <a:spLocks noChangeArrowheads="1"/>
          </p:cNvSpPr>
          <p:nvPr/>
        </p:nvSpPr>
        <p:spPr bwMode="auto">
          <a:xfrm>
            <a:off x="1928813" y="2214563"/>
            <a:ext cx="55006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1520" y="2780928"/>
            <a:ext cx="3000375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отремонтированных 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дорог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(по отношению к общей площади), 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52144" y="5292736"/>
            <a:ext cx="3286125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 ликвидированных 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свалок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мусор, куб.м.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80909" y="3942563"/>
            <a:ext cx="3071813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Оказание государственной поддержки субъектам малых форм хозяйствования , ед.</a:t>
            </a:r>
          </a:p>
        </p:txBody>
      </p:sp>
      <p:sp>
        <p:nvSpPr>
          <p:cNvPr id="19" name="Стрелка вправо 18"/>
          <p:cNvSpPr/>
          <p:nvPr/>
        </p:nvSpPr>
        <p:spPr>
          <a:xfrm>
            <a:off x="3438269" y="2819003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>
            <a:off x="3438269" y="4016976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>
            <a:off x="3438269" y="5370522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4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36954544"/>
              </p:ext>
            </p:extLst>
          </p:nvPr>
        </p:nvGraphicFramePr>
        <p:xfrm>
          <a:off x="4427984" y="2652340"/>
          <a:ext cx="3924300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35" name="Worksheet" r:id="rId9" imgW="4183387" imgH="1005912" progId="Excel.Sheet.8">
                  <p:embed/>
                </p:oleObj>
              </mc:Choice>
              <mc:Fallback>
                <p:oleObj name="Worksheet" r:id="rId9" imgW="4183387" imgH="1005912" progId="Excel.Sheet.8">
                  <p:embed/>
                  <p:pic>
                    <p:nvPicPr>
                      <p:cNvPr id="0" name="Picture 44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984" y="2652340"/>
                        <a:ext cx="3924300" cy="108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3150041"/>
              </p:ext>
            </p:extLst>
          </p:nvPr>
        </p:nvGraphicFramePr>
        <p:xfrm>
          <a:off x="4286250" y="3879062"/>
          <a:ext cx="4032250" cy="957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36" name="Worksheet" r:id="rId12" imgW="4206294" imgH="822960" progId="Excel.Sheet.8">
                  <p:embed/>
                </p:oleObj>
              </mc:Choice>
              <mc:Fallback>
                <p:oleObj name="Worksheet" r:id="rId12" imgW="4206294" imgH="822960" progId="Excel.Sheet.8">
                  <p:embed/>
                  <p:pic>
                    <p:nvPicPr>
                      <p:cNvPr id="0" name="Picture 45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0" y="3879062"/>
                        <a:ext cx="4032250" cy="957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5211111"/>
              </p:ext>
            </p:extLst>
          </p:nvPr>
        </p:nvGraphicFramePr>
        <p:xfrm>
          <a:off x="4265116" y="5167328"/>
          <a:ext cx="4027488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37" name="Worksheet" r:id="rId15" imgW="4206294" imgH="1028808" progId="Excel.Sheet.8">
                  <p:embed/>
                </p:oleObj>
              </mc:Choice>
              <mc:Fallback>
                <p:oleObj name="Worksheet" r:id="rId15" imgW="4206294" imgH="1028808" progId="Excel.Sheet.8">
                  <p:embed/>
                  <p:pic>
                    <p:nvPicPr>
                      <p:cNvPr id="0" name="Picture 46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5116" y="5167328"/>
                        <a:ext cx="4027488" cy="95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15171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Рисунок 6" descr="20598484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714375"/>
            <a:ext cx="3214687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5" y="3786190"/>
          <a:ext cx="8429685" cy="3018492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857784"/>
                <a:gridCol w="928694"/>
                <a:gridCol w="857256"/>
                <a:gridCol w="928694"/>
                <a:gridCol w="857257"/>
              </a:tblGrid>
              <a:tr h="46977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3688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«Содержание и ремонт улично-дорожной сети внегородских территорий»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555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«Благоустройство внегородских территорий»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555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«Развитие субъектов малых форм хозяйствования»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555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4 «Обеспечение деятельности, связанной с оказанием коммунальных услуг на внегородских территориях»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15,7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55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4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8701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0" y="0"/>
            <a:ext cx="85725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территорий ЗАТО Северск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500063" y="857250"/>
            <a:ext cx="242887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r>
              <a:rPr lang="ru-RU" sz="1200" b="1">
                <a:latin typeface="Times New Roman" pitchFamily="18" charset="0"/>
                <a:cs typeface="Times New Roman" pitchFamily="18" charset="0"/>
              </a:rPr>
              <a:t>предусмотрены расходы на: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екущее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содержание дорог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5,6 млн.руб.;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екущий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ремонт дорог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3,6 млн.руб.;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предоставление субсидий на развитие личных и подсобных хозяйств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50" name="TextBox 7"/>
          <p:cNvSpPr txBox="1">
            <a:spLocks noChangeArrowheads="1"/>
          </p:cNvSpPr>
          <p:nvPr/>
        </p:nvSpPr>
        <p:spPr bwMode="auto">
          <a:xfrm>
            <a:off x="7500938" y="3500438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97282" name="Picture 2" descr="http://vseverske.info/uploads/posts/2016-08/1470894719_es_21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692696"/>
            <a:ext cx="4392370" cy="2808312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6" y="4929198"/>
          <a:ext cx="8429685" cy="1787589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000659"/>
                <a:gridCol w="928694"/>
                <a:gridCol w="857256"/>
                <a:gridCol w="857256"/>
                <a:gridCol w="785820"/>
              </a:tblGrid>
              <a:tr h="62361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1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Чистый город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1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 особо охраняемой природной  территории местного значения «Озерный комплекс пос.Самусь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7523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8572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«Охрана окружающей среды на территории ЗАТО Северск»</a:t>
            </a:r>
          </a:p>
        </p:txBody>
      </p:sp>
      <p:graphicFrame>
        <p:nvGraphicFramePr>
          <p:cNvPr id="13" name="Схема 12"/>
          <p:cNvGraphicFramePr/>
          <p:nvPr/>
        </p:nvGraphicFramePr>
        <p:xfrm>
          <a:off x="142844" y="285728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3559" name="Прямоугольник 15"/>
          <p:cNvSpPr>
            <a:spLocks noChangeArrowheads="1"/>
          </p:cNvSpPr>
          <p:nvPr/>
        </p:nvSpPr>
        <p:spPr bwMode="auto">
          <a:xfrm>
            <a:off x="107504" y="2308225"/>
            <a:ext cx="310147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Площадь земельных участков очищенных от несанкционированных свалок, га</a:t>
            </a:r>
            <a:endParaRPr lang="ru-RU" sz="1400" dirty="0">
              <a:latin typeface="Calibri" pitchFamily="34" charset="0"/>
            </a:endParaRPr>
          </a:p>
        </p:txBody>
      </p:sp>
      <p:sp>
        <p:nvSpPr>
          <p:cNvPr id="23560" name="Прямоугольник 16"/>
          <p:cNvSpPr>
            <a:spLocks noChangeArrowheads="1"/>
          </p:cNvSpPr>
          <p:nvPr/>
        </p:nvSpPr>
        <p:spPr bwMode="auto">
          <a:xfrm>
            <a:off x="107504" y="3620160"/>
            <a:ext cx="324549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Площадь очищаемой пляжной зоны,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га</a:t>
            </a:r>
            <a:endParaRPr lang="ru-RU" sz="1400" dirty="0">
              <a:latin typeface="Calibri" pitchFamily="34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3580904" y="3667456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3563888" y="2535564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567" name="Прямоугольник 21"/>
          <p:cNvSpPr>
            <a:spLocks noChangeArrowheads="1"/>
          </p:cNvSpPr>
          <p:nvPr/>
        </p:nvSpPr>
        <p:spPr bwMode="auto">
          <a:xfrm>
            <a:off x="1928813" y="2000250"/>
            <a:ext cx="53578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400" b="1">
              <a:latin typeface="Calibri" pitchFamily="34" charset="0"/>
            </a:endParaRPr>
          </a:p>
        </p:txBody>
      </p:sp>
      <p:sp>
        <p:nvSpPr>
          <p:cNvPr id="23568" name="TextBox 11"/>
          <p:cNvSpPr txBox="1">
            <a:spLocks noChangeArrowheads="1"/>
          </p:cNvSpPr>
          <p:nvPr/>
        </p:nvSpPr>
        <p:spPr bwMode="auto">
          <a:xfrm>
            <a:off x="7572375" y="457200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14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7727750"/>
              </p:ext>
            </p:extLst>
          </p:nvPr>
        </p:nvGraphicFramePr>
        <p:xfrm>
          <a:off x="4067944" y="2308225"/>
          <a:ext cx="4270375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2" name="Worksheet" r:id="rId9" imgW="4276745" imgH="1028700" progId="Excel.Sheet.8">
                  <p:embed/>
                </p:oleObj>
              </mc:Choice>
              <mc:Fallback>
                <p:oleObj name="Worksheet" r:id="rId9" imgW="4276745" imgH="1028700" progId="Excel.Sheet.8">
                  <p:embed/>
                  <p:pic>
                    <p:nvPicPr>
                      <p:cNvPr id="0" name="Picture 28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7944" y="2308225"/>
                        <a:ext cx="4270375" cy="1016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76963735"/>
              </p:ext>
            </p:extLst>
          </p:nvPr>
        </p:nvGraphicFramePr>
        <p:xfrm>
          <a:off x="4132486" y="3459956"/>
          <a:ext cx="4213225" cy="97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3" name="Worksheet" r:id="rId12" imgW="4257565" imgH="990630" progId="Excel.Sheet.8">
                  <p:embed/>
                </p:oleObj>
              </mc:Choice>
              <mc:Fallback>
                <p:oleObj name="Worksheet" r:id="rId12" imgW="4257565" imgH="990630" progId="Excel.Sheet.8">
                  <p:embed/>
                  <p:pic>
                    <p:nvPicPr>
                      <p:cNvPr id="0" name="Picture 29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2486" y="3459956"/>
                        <a:ext cx="4213225" cy="976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1994258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безопасности населения на территории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142844" y="285728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583" name="Прямоугольник 9"/>
          <p:cNvSpPr>
            <a:spLocks noChangeArrowheads="1"/>
          </p:cNvSpPr>
          <p:nvPr/>
        </p:nvSpPr>
        <p:spPr bwMode="auto">
          <a:xfrm>
            <a:off x="1785938" y="2143125"/>
            <a:ext cx="50720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400" b="1">
              <a:latin typeface="Calibri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0" y="2615836"/>
            <a:ext cx="3571875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Удельный вес преступлений, совершенных в общественных местах, от общего числа зарегистрированных преступлений,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38171" y="5117734"/>
            <a:ext cx="3571875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A304FC"/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Социальный риск (число лиц, погибших в дорожно-транспортных происшествиях, на 100 тыс. населения)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3866785"/>
            <a:ext cx="3571875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Противоклещевая обработка лесопарковой зоны на территории г. Северска (площадь обработки, с учетом кратности, га)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>
            <a:off x="3722787" y="2730314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>
            <a:off x="3722787" y="4067602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>
            <a:off x="3722787" y="5318551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4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6886842"/>
              </p:ext>
            </p:extLst>
          </p:nvPr>
        </p:nvGraphicFramePr>
        <p:xfrm>
          <a:off x="4272269" y="2550928"/>
          <a:ext cx="42545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80" name="Worksheet" r:id="rId9" imgW="4257665" imgH="790639" progId="Excel.Sheet.8">
                  <p:embed/>
                </p:oleObj>
              </mc:Choice>
              <mc:Fallback>
                <p:oleObj name="Worksheet" r:id="rId9" imgW="4257665" imgH="790639" progId="Excel.Sheet.8">
                  <p:embed/>
                  <p:pic>
                    <p:nvPicPr>
                      <p:cNvPr id="0" name="Picture 4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2269" y="2550928"/>
                        <a:ext cx="4254500" cy="787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9660851"/>
              </p:ext>
            </p:extLst>
          </p:nvPr>
        </p:nvGraphicFramePr>
        <p:xfrm>
          <a:off x="4286250" y="3866785"/>
          <a:ext cx="4135438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81" name="Worksheet" r:id="rId12" imgW="4133805" imgH="847674" progId="Excel.Sheet.8">
                  <p:embed/>
                </p:oleObj>
              </mc:Choice>
              <mc:Fallback>
                <p:oleObj name="Worksheet" r:id="rId12" imgW="4133805" imgH="847674" progId="Excel.Sheet.8">
                  <p:embed/>
                  <p:pic>
                    <p:nvPicPr>
                      <p:cNvPr id="0" name="Picture 4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0" y="3866785"/>
                        <a:ext cx="4135438" cy="849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8160545"/>
              </p:ext>
            </p:extLst>
          </p:nvPr>
        </p:nvGraphicFramePr>
        <p:xfrm>
          <a:off x="4272269" y="5159009"/>
          <a:ext cx="4259263" cy="788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82" name="Worksheet" r:id="rId15" imgW="4257665" imgH="790639" progId="Excel.Sheet.8">
                  <p:embed/>
                </p:oleObj>
              </mc:Choice>
              <mc:Fallback>
                <p:oleObj name="Worksheet" r:id="rId15" imgW="4257665" imgH="790639" progId="Excel.Sheet.8">
                  <p:embed/>
                  <p:pic>
                    <p:nvPicPr>
                      <p:cNvPr id="0" name="Picture 43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2269" y="5159009"/>
                        <a:ext cx="4259263" cy="788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4801609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6" y="2375998"/>
          <a:ext cx="8429684" cy="4410588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714907"/>
                <a:gridCol w="928694"/>
                <a:gridCol w="1000132"/>
                <a:gridCol w="928694"/>
                <a:gridCol w="857257"/>
              </a:tblGrid>
              <a:tr h="50167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066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Профилактика преступлений и иных правонарушений»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первичных мер пожарной безопасности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21,2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пожарной безопасности в образовательных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учреждениях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пожарной безопасности  в оздоровительных лагерях и учреждениях культуры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8,3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1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уровня защиты населения и территории от ЧС мирного и военного времени», из них: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16,6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деятельности МКУ ЕДДС</a:t>
                      </a:r>
                      <a:endParaRPr lang="ru-RU" sz="120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12,8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12,9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безопасности дорожного движения»</a:t>
                      </a:r>
                      <a:endParaRPr lang="ru-RU" sz="1200" b="1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18,2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1575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нанесение дорожной разметки</a:t>
                      </a:r>
                      <a:endParaRPr lang="ru-RU" sz="1200" b="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8,3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655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установка, замена и модернизация знаков</a:t>
                      </a:r>
                      <a:endParaRPr lang="ru-RU" sz="1200" b="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3,7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67,0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65,5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безопасности населения на территории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5" name="Рисунок 4" descr="17_evgeniy-ryabov-leto.jpg"/>
          <p:cNvPicPr>
            <a:picLocks noChangeAspect="1"/>
          </p:cNvPicPr>
          <p:nvPr/>
        </p:nvPicPr>
        <p:blipFill>
          <a:blip r:embed="rId2" cstate="print"/>
          <a:srcRect b="20582"/>
          <a:stretch>
            <a:fillRect/>
          </a:stretch>
        </p:blipFill>
        <p:spPr>
          <a:xfrm>
            <a:off x="4714875" y="357188"/>
            <a:ext cx="3382963" cy="17859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 descr="61_big.jpg"/>
          <p:cNvPicPr>
            <a:picLocks noChangeAspect="1"/>
          </p:cNvPicPr>
          <p:nvPr/>
        </p:nvPicPr>
        <p:blipFill>
          <a:blip r:embed="rId3" cstate="print"/>
          <a:srcRect b="23664"/>
          <a:stretch>
            <a:fillRect/>
          </a:stretch>
        </p:blipFill>
        <p:spPr>
          <a:xfrm>
            <a:off x="214313" y="357188"/>
            <a:ext cx="3929062" cy="17859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3974" name="TextBox 6"/>
          <p:cNvSpPr txBox="1">
            <a:spLocks noChangeArrowheads="1"/>
          </p:cNvSpPr>
          <p:nvPr/>
        </p:nvSpPr>
        <p:spPr bwMode="auto">
          <a:xfrm>
            <a:off x="7572375" y="2071688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7" name="Picture 1" descr="D:\Мои документы\Холоша\СЕВЕРСК ФОТО\_VD997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6632"/>
            <a:ext cx="6912768" cy="4608512"/>
          </a:xfrm>
          <a:prstGeom prst="rect">
            <a:avLst/>
          </a:prstGeom>
          <a:noFill/>
        </p:spPr>
      </p:pic>
      <p:sp>
        <p:nvSpPr>
          <p:cNvPr id="84994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38"/>
            <a:ext cx="8672513" cy="2714625"/>
          </a:xfrm>
        </p:spPr>
        <p:txBody>
          <a:bodyPr/>
          <a:lstStyle/>
          <a:p>
            <a:pPr algn="ctr"/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endParaRPr sz="3200" b="1" dirty="0" smtClean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Совершенствование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действующей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системы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управления</a:t>
            </a:r>
            <a:r>
              <a:rPr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"</a:t>
            </a:r>
          </a:p>
          <a:p>
            <a:pPr algn="ctr"/>
            <a:endParaRPr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/>
        </p:nvGraphicFramePr>
        <p:xfrm>
          <a:off x="142844" y="0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8572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муниципальными финансами ЗАТО Северск»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71406" y="4500570"/>
          <a:ext cx="8429683" cy="2279157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5000659"/>
                <a:gridCol w="857256"/>
                <a:gridCol w="857256"/>
                <a:gridCol w="882635"/>
                <a:gridCol w="831877"/>
              </a:tblGrid>
              <a:tr h="5326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663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качества управления муниципальными финансами участниками бюджетного процесса в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8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качества и уровня автоматизации бюджетного процесса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«Обеспечение устойчивости бюджета ЗАТО Северск»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14,7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25,7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41,5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49,0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0" y="1495987"/>
            <a:ext cx="428625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расходов бюджета, сформированных в рамках муниципальных программ, не менее, %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673855" y="3342480"/>
            <a:ext cx="257175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A304FC"/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Средняя балльная оценка финансового менеджмента главных распорядителей бюджетных средств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644008" y="1475846"/>
            <a:ext cx="357187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Темп роста налоговых и неналоговых доходов в сравнении с предыдущим годом, %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5604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7579889"/>
              </p:ext>
            </p:extLst>
          </p:nvPr>
        </p:nvGraphicFramePr>
        <p:xfrm>
          <a:off x="5356936" y="3262311"/>
          <a:ext cx="3208337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4" name="Worksheet" r:id="rId9" imgW="3533663" imgH="990664" progId="Excel.Sheet.8">
                  <p:embed/>
                </p:oleObj>
              </mc:Choice>
              <mc:Fallback>
                <p:oleObj name="Worksheet" r:id="rId9" imgW="3533663" imgH="990664" progId="Excel.Sheet.8">
                  <p:embed/>
                  <p:pic>
                    <p:nvPicPr>
                      <p:cNvPr id="0" name="Picture 4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56936" y="3262311"/>
                        <a:ext cx="3208337" cy="990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11" name="TextBox 10"/>
          <p:cNvSpPr txBox="1">
            <a:spLocks noChangeArrowheads="1"/>
          </p:cNvSpPr>
          <p:nvPr/>
        </p:nvSpPr>
        <p:spPr bwMode="auto">
          <a:xfrm>
            <a:off x="7500938" y="4214813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25612" name="Рисунок 14" descr="59ea1d56c92a515f3a829b28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143250"/>
            <a:ext cx="2643188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3699124"/>
              </p:ext>
            </p:extLst>
          </p:nvPr>
        </p:nvGraphicFramePr>
        <p:xfrm>
          <a:off x="-36512" y="2083643"/>
          <a:ext cx="4202113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5" name="Worksheet" r:id="rId13" imgW="4200458" imgH="1152576" progId="Excel.Sheet.8">
                  <p:embed/>
                </p:oleObj>
              </mc:Choice>
              <mc:Fallback>
                <p:oleObj name="Worksheet" r:id="rId13" imgW="4200458" imgH="1152576" progId="Excel.Sheet.8">
                  <p:embed/>
                  <p:pic>
                    <p:nvPicPr>
                      <p:cNvPr id="0" name="Picture 42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6512" y="2083643"/>
                        <a:ext cx="4202113" cy="1150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04360399"/>
              </p:ext>
            </p:extLst>
          </p:nvPr>
        </p:nvGraphicFramePr>
        <p:xfrm>
          <a:off x="4376828" y="2057424"/>
          <a:ext cx="4200525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6" name="Worksheet" r:id="rId16" imgW="4200458" imgH="1152576" progId="Excel.Sheet.8">
                  <p:embed/>
                </p:oleObj>
              </mc:Choice>
              <mc:Fallback>
                <p:oleObj name="Worksheet" r:id="rId16" imgW="4200458" imgH="1152576" progId="Excel.Sheet.8">
                  <p:embed/>
                  <p:pic>
                    <p:nvPicPr>
                      <p:cNvPr id="0" name="Picture 43"/>
                      <p:cNvPicPr>
                        <a:picLocks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76828" y="2057424"/>
                        <a:ext cx="4200525" cy="1150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25938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 имуществом»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142844" y="285728"/>
          <a:ext cx="8429684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631" name="Прямоугольник 12"/>
          <p:cNvSpPr>
            <a:spLocks noChangeArrowheads="1"/>
          </p:cNvSpPr>
          <p:nvPr/>
        </p:nvSpPr>
        <p:spPr bwMode="auto">
          <a:xfrm>
            <a:off x="107504" y="1706554"/>
            <a:ext cx="35718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объектов недвижимости, прошедших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гос.регистрацию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права собственности, от общего количества объектов недвижимости, на конец года, %</a:t>
            </a:r>
          </a:p>
        </p:txBody>
      </p:sp>
      <p:sp>
        <p:nvSpPr>
          <p:cNvPr id="26632" name="Прямоугольник 16"/>
          <p:cNvSpPr>
            <a:spLocks noChangeArrowheads="1"/>
          </p:cNvSpPr>
          <p:nvPr/>
        </p:nvSpPr>
        <p:spPr bwMode="auto">
          <a:xfrm>
            <a:off x="107504" y="4059220"/>
            <a:ext cx="3571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Снижение задолженности по плате за использование муниципального имущества (аренде) по сравнению с предыдущим годом, %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2979999"/>
            <a:ext cx="3571875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Доля площади земельных участков, вовлеченных в экономический оборот,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3861897" y="1935163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861897" y="3088741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>
            <a:off x="3819524" y="4242319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A304FC"/>
              </a:solidFill>
            </a:endParaRPr>
          </a:p>
        </p:txBody>
      </p:sp>
      <p:pic>
        <p:nvPicPr>
          <p:cNvPr id="15" name="Рисунок 14" descr="1456910888_image-75.jpg"/>
          <p:cNvPicPr>
            <a:picLocks noChangeAspect="1"/>
          </p:cNvPicPr>
          <p:nvPr/>
        </p:nvPicPr>
        <p:blipFill>
          <a:blip r:embed="rId8" cstate="print">
            <a:lum contrast="40000"/>
          </a:blip>
          <a:srcRect b="12838"/>
          <a:stretch>
            <a:fillRect/>
          </a:stretch>
        </p:blipFill>
        <p:spPr>
          <a:xfrm>
            <a:off x="1357313" y="5143500"/>
            <a:ext cx="2676525" cy="16430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Рисунок 15" descr="68529063.jpg"/>
          <p:cNvPicPr>
            <a:picLocks noChangeAspect="1"/>
          </p:cNvPicPr>
          <p:nvPr/>
        </p:nvPicPr>
        <p:blipFill>
          <a:blip r:embed="rId9" cstate="print">
            <a:lum contrast="20000"/>
          </a:blip>
          <a:srcRect l="4651" r="6976" b="10625"/>
          <a:stretch>
            <a:fillRect/>
          </a:stretch>
        </p:blipFill>
        <p:spPr>
          <a:xfrm>
            <a:off x="4572000" y="5148263"/>
            <a:ext cx="2714625" cy="16383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7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868328"/>
              </p:ext>
            </p:extLst>
          </p:nvPr>
        </p:nvGraphicFramePr>
        <p:xfrm>
          <a:off x="4313237" y="1580075"/>
          <a:ext cx="4259263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31" name="Worksheet" r:id="rId11" imgW="4257665" imgH="1190689" progId="Excel.Sheet.8">
                  <p:embed/>
                </p:oleObj>
              </mc:Choice>
              <mc:Fallback>
                <p:oleObj name="Worksheet" r:id="rId11" imgW="4257665" imgH="1190689" progId="Excel.Sheet.8">
                  <p:embed/>
                  <p:pic>
                    <p:nvPicPr>
                      <p:cNvPr id="0" name="Picture 44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3237" y="1580075"/>
                        <a:ext cx="4259263" cy="1193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6611928"/>
              </p:ext>
            </p:extLst>
          </p:nvPr>
        </p:nvGraphicFramePr>
        <p:xfrm>
          <a:off x="4242331" y="2795024"/>
          <a:ext cx="4259263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32" name="Worksheet" r:id="rId14" imgW="4257665" imgH="1190689" progId="Excel.Sheet.8">
                  <p:embed/>
                </p:oleObj>
              </mc:Choice>
              <mc:Fallback>
                <p:oleObj name="Worksheet" r:id="rId14" imgW="4257665" imgH="1190689" progId="Excel.Sheet.8">
                  <p:embed/>
                  <p:pic>
                    <p:nvPicPr>
                      <p:cNvPr id="0" name="Picture 45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2331" y="2795024"/>
                        <a:ext cx="4259263" cy="1189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7607792"/>
              </p:ext>
            </p:extLst>
          </p:nvPr>
        </p:nvGraphicFramePr>
        <p:xfrm>
          <a:off x="4289533" y="4177634"/>
          <a:ext cx="4259263" cy="798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33" name="Worksheet" r:id="rId17" imgW="4257665" imgH="800100" progId="Excel.Sheet.8">
                  <p:embed/>
                </p:oleObj>
              </mc:Choice>
              <mc:Fallback>
                <p:oleObj name="Worksheet" r:id="rId17" imgW="4257665" imgH="800100" progId="Excel.Sheet.8">
                  <p:embed/>
                  <p:pic>
                    <p:nvPicPr>
                      <p:cNvPr id="0" name="Picture 46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9533" y="4177634"/>
                        <a:ext cx="4259263" cy="7985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032334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2844" y="357166"/>
          <a:ext cx="8396744" cy="3353209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4753408"/>
                <a:gridCol w="928694"/>
                <a:gridCol w="928694"/>
                <a:gridCol w="928694"/>
                <a:gridCol w="857254"/>
              </a:tblGrid>
              <a:tr h="43279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089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Признание прав и регулирование отношений по муниципальной собственности ЗАТО Северск, оценка рыночной стоимости имущества ЗАТО Северск»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45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Управление земельными ресурсами на территории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27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Содержание, обслуживание и капитальный ремонт муниципального имущества ЗАТО Северск и общего имущества в многоквартирных домах»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20,8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453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 объектов муниципальной казны</a:t>
                      </a:r>
                      <a:endParaRPr lang="ru-RU" sz="120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18,5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10,9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015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5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устойчивого управления лесами ЗАТО Северск»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12,6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084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45,6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458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 имуществом»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20" name="TextBox 7"/>
          <p:cNvSpPr txBox="1">
            <a:spLocks noChangeArrowheads="1"/>
          </p:cNvSpPr>
          <p:nvPr/>
        </p:nvSpPr>
        <p:spPr bwMode="auto">
          <a:xfrm>
            <a:off x="7829550" y="123825"/>
            <a:ext cx="82391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1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9" name="Рисунок 8" descr="0_1da7fc_502875b6_or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8" y="3786188"/>
            <a:ext cx="2833687" cy="20716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Рисунок 9" descr="1386737971_s8ucvngb3tw.jpg"/>
          <p:cNvPicPr>
            <a:picLocks noChangeAspect="1"/>
          </p:cNvPicPr>
          <p:nvPr/>
        </p:nvPicPr>
        <p:blipFill>
          <a:blip r:embed="rId3" cstate="print"/>
          <a:srcRect l="14063" r="6249" b="17623"/>
          <a:stretch>
            <a:fillRect/>
          </a:stretch>
        </p:blipFill>
        <p:spPr>
          <a:xfrm>
            <a:off x="5668963" y="3786188"/>
            <a:ext cx="2857500" cy="20716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Штриховая стрелка вправо 14"/>
          <p:cNvSpPr/>
          <p:nvPr/>
        </p:nvSpPr>
        <p:spPr>
          <a:xfrm rot="5400000">
            <a:off x="4036215" y="3679033"/>
            <a:ext cx="714380" cy="785818"/>
          </a:xfrm>
          <a:prstGeom prst="stripedRightArrow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2857500" y="4365625"/>
            <a:ext cx="2928938" cy="2492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муниципальной программе также предусмотрены расходы в объеме         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4,6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млн.руб., связанные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сопровождением программных продуктов, эксплуатируемых всеми муниципальными учреждениями: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2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АЦК-Планирование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200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АЦК-автоматизированный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центр контроля);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2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АЦК-Финансы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2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АЦК-Муниципальный</a:t>
            </a: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заказ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Информационная система обеспечения градостроительной деятельности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(ИСОГД)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«Развитие информационного общества ЗАТО Северск»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Схема 11"/>
          <p:cNvGraphicFramePr/>
          <p:nvPr>
            <p:extLst/>
          </p:nvPr>
        </p:nvGraphicFramePr>
        <p:xfrm>
          <a:off x="467544" y="245688"/>
          <a:ext cx="8429684" cy="17545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631" name="Прямоугольник 12"/>
          <p:cNvSpPr>
            <a:spLocks noChangeArrowheads="1"/>
          </p:cNvSpPr>
          <p:nvPr/>
        </p:nvSpPr>
        <p:spPr bwMode="auto">
          <a:xfrm>
            <a:off x="179512" y="1911264"/>
            <a:ext cx="357187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Количество информационных систем муниципальной информационной системы ЗАТО Северск (далее-МИС) передачи, обработки и хранения данных в цифровой форме ЗАТО Северск, единиц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79511" y="3509498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граждан ЗАТО Северск из числа опрошенных, удовлетворенных проводимой политикой в сфере информатизации ЗАТО Северск,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3995936" y="2082884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995936" y="3516333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8685" name="Picture 13" descr="https://economic-definition.com/Images/Forex_Otzovik/290/380/3251090491-dostup_k_informacii_cherez_global_nuyu_cifrovuyu_set_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55776" y="4653136"/>
            <a:ext cx="3475539" cy="2088232"/>
          </a:xfrm>
          <a:prstGeom prst="rect">
            <a:avLst/>
          </a:prstGeom>
          <a:noFill/>
        </p:spPr>
      </p:pic>
      <p:graphicFrame>
        <p:nvGraphicFramePr>
          <p:cNvPr id="11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6864274"/>
              </p:ext>
            </p:extLst>
          </p:nvPr>
        </p:nvGraphicFramePr>
        <p:xfrm>
          <a:off x="4398585" y="1906907"/>
          <a:ext cx="4278313" cy="13549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38" name="Лист" r:id="rId10" imgW="4276745" imgH="1781190" progId="Excel.Sheet.8">
                  <p:embed/>
                </p:oleObj>
              </mc:Choice>
              <mc:Fallback>
                <p:oleObj name="Лист" r:id="rId10" imgW="4276745" imgH="1781190" progId="Excel.Sheet.8">
                  <p:embed/>
                  <p:pic>
                    <p:nvPicPr>
                      <p:cNvPr id="0" name="Picture 28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8585" y="1906907"/>
                        <a:ext cx="4278313" cy="135494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23548927"/>
              </p:ext>
            </p:extLst>
          </p:nvPr>
        </p:nvGraphicFramePr>
        <p:xfrm>
          <a:off x="4398585" y="3262446"/>
          <a:ext cx="4278313" cy="1415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39" name="Лист" r:id="rId13" imgW="4276745" imgH="1209600" progId="Excel.Sheet.8">
                  <p:embed/>
                </p:oleObj>
              </mc:Choice>
              <mc:Fallback>
                <p:oleObj name="Лист" r:id="rId13" imgW="4276745" imgH="1209600" progId="Excel.Sheet.8">
                  <p:embed/>
                  <p:pic>
                    <p:nvPicPr>
                      <p:cNvPr id="0" name="Picture 29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8585" y="3262446"/>
                        <a:ext cx="4278313" cy="1415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7491873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7268187"/>
              </p:ext>
            </p:extLst>
          </p:nvPr>
        </p:nvGraphicFramePr>
        <p:xfrm>
          <a:off x="93445" y="728835"/>
          <a:ext cx="8396744" cy="2592288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4753408"/>
                <a:gridCol w="928694"/>
                <a:gridCol w="928694"/>
                <a:gridCol w="928694"/>
                <a:gridCol w="857254"/>
              </a:tblGrid>
              <a:tr h="43279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089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«Информационная инфраструктура в 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ЗАТО Северск»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488,4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566,0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544,7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544,7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45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«Информационная безопасность в ЗАТО Северск»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1 734,5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870,6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870,6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870,6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27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«Эффективное управление с использование информационно-телекоммуникационных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технологий в ЗАТО Северск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2 303,3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1 015,7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790,7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790,7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015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«Информатизация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социальной и экономической сферах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ЗАТО Северск»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b="0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281,4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2 152,3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2 398,6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2 398,6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3745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5 807,6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4 604,58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4 604,58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4 604,58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07155" y="92247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«Развитие информационного общества ЗАТО Северск»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20" name="TextBox 7"/>
          <p:cNvSpPr txBox="1">
            <a:spLocks noChangeArrowheads="1"/>
          </p:cNvSpPr>
          <p:nvPr/>
        </p:nvSpPr>
        <p:spPr bwMode="auto">
          <a:xfrm>
            <a:off x="7666276" y="438501"/>
            <a:ext cx="82391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100" b="1" dirty="0" err="1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pic>
        <p:nvPicPr>
          <p:cNvPr id="109570" name="Picture 2" descr="D:\Мои документы\Холоша\СЕВЕРСК ФОТО\1488515885_image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356992"/>
            <a:ext cx="4860540" cy="32403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8005107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38"/>
            <a:ext cx="8672513" cy="2714625"/>
          </a:xfrm>
        </p:spPr>
        <p:txBody>
          <a:bodyPr/>
          <a:lstStyle/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"Диверсификация экономики"</a:t>
            </a:r>
          </a:p>
          <a:p>
            <a:pPr algn="ctr"/>
            <a:endParaRPr sz="32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bd1bd15-fa40-4248-bb7f-db403c08da2c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t="4912" r="17187" b="6676"/>
          <a:stretch>
            <a:fillRect/>
          </a:stretch>
        </p:blipFill>
        <p:spPr>
          <a:xfrm>
            <a:off x="214313" y="142875"/>
            <a:ext cx="6858000" cy="38576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предпринимательства в ЗАТО Северск»</a:t>
            </a:r>
          </a:p>
        </p:txBody>
      </p:sp>
      <p:graphicFrame>
        <p:nvGraphicFramePr>
          <p:cNvPr id="12" name="Схема 11"/>
          <p:cNvGraphicFramePr/>
          <p:nvPr/>
        </p:nvGraphicFramePr>
        <p:xfrm>
          <a:off x="0" y="428604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251520" y="2207516"/>
            <a:ext cx="314325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Число субъектов малого и среднего предпринимательства в расчете на 10 тыс. человек населения, единиц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44364" y="3492504"/>
            <a:ext cx="3357562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занятых в сфере малого и среднего предпринимательства в общей численности населения, занятого на территории ЗАТО Северск, 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51520" y="5098333"/>
            <a:ext cx="3071813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работающих на малых предприятиях от численности экономически активного населения,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3707904" y="2408333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3707904" y="3786190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707904" y="5299517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3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9857817"/>
              </p:ext>
            </p:extLst>
          </p:nvPr>
        </p:nvGraphicFramePr>
        <p:xfrm>
          <a:off x="4282223" y="2207516"/>
          <a:ext cx="4202113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76" name="Worksheet" r:id="rId9" imgW="4200458" imgH="1152576" progId="Excel.Sheet.8">
                  <p:embed/>
                </p:oleObj>
              </mc:Choice>
              <mc:Fallback>
                <p:oleObj name="Worksheet" r:id="rId9" imgW="4200458" imgH="1152576" progId="Excel.Sheet.8">
                  <p:embed/>
                  <p:pic>
                    <p:nvPicPr>
                      <p:cNvPr id="0" name="Picture 4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2223" y="2207516"/>
                        <a:ext cx="4202113" cy="1152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7798325"/>
              </p:ext>
            </p:extLst>
          </p:nvPr>
        </p:nvGraphicFramePr>
        <p:xfrm>
          <a:off x="4282222" y="3489056"/>
          <a:ext cx="4202113" cy="1154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77" name="Worksheet" r:id="rId12" imgW="4200458" imgH="1152576" progId="Excel.Sheet.8">
                  <p:embed/>
                </p:oleObj>
              </mc:Choice>
              <mc:Fallback>
                <p:oleObj name="Worksheet" r:id="rId12" imgW="4200458" imgH="1152576" progId="Excel.Sheet.8">
                  <p:embed/>
                  <p:pic>
                    <p:nvPicPr>
                      <p:cNvPr id="0" name="Picture 4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2222" y="3489056"/>
                        <a:ext cx="4202113" cy="1154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1593216"/>
              </p:ext>
            </p:extLst>
          </p:nvPr>
        </p:nvGraphicFramePr>
        <p:xfrm>
          <a:off x="4299982" y="4970112"/>
          <a:ext cx="4108450" cy="1087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78" name="Worksheet" r:id="rId15" imgW="4162409" imgH="990664" progId="Excel.Sheet.8">
                  <p:embed/>
                </p:oleObj>
              </mc:Choice>
              <mc:Fallback>
                <p:oleObj name="Worksheet" r:id="rId15" imgW="4162409" imgH="990664" progId="Excel.Sheet.8">
                  <p:embed/>
                  <p:pic>
                    <p:nvPicPr>
                      <p:cNvPr id="0" name="Picture 43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9982" y="4970112"/>
                        <a:ext cx="4108450" cy="1087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085836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предпринимательства в ЗАТО Северск»</a:t>
            </a:r>
          </a:p>
        </p:txBody>
      </p:sp>
      <p:sp>
        <p:nvSpPr>
          <p:cNvPr id="88067" name="TextBox 7"/>
          <p:cNvSpPr txBox="1">
            <a:spLocks noChangeArrowheads="1"/>
          </p:cNvSpPr>
          <p:nvPr/>
        </p:nvSpPr>
        <p:spPr bwMode="auto">
          <a:xfrm>
            <a:off x="7452320" y="2276872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07504" y="2575899"/>
          <a:ext cx="8358246" cy="4064743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786346"/>
                <a:gridCol w="928694"/>
                <a:gridCol w="928694"/>
                <a:gridCol w="857256"/>
                <a:gridCol w="857256"/>
              </a:tblGrid>
              <a:tr h="44975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497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Создание и развитие инфраструктуры поддержки предпринимательства»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62966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текущей деятельности Фонда «</a:t>
                      </a:r>
                      <a:r>
                        <a:rPr lang="ru-RU" sz="1200" i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Микрокредитная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компания фонд развития малого и среднего предпринимательства ЗАТО Северск», Ассоциации НП «АРП» 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2,8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2,7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4975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«Финансовая, имущественная поддержка деятельности субъектов малого и среднего предпринимательства…»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4975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Региональный проект «Акселерация субъектов малого и среднего предпринимательства»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4975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«Создание общественной (социальной) среды, благоприятной для развития бизнеса»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7,1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8095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доступности финансовых ресурсов для субъектов предпринимательской деятельности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(предоставление субсидии       на обеспечение деятельности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микрофинансовых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организаций, в т.ч.   на выдачу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микрозаймов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; на модернизацию производства)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4,0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1570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18,0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6,0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3,5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9625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404664"/>
            <a:ext cx="3816424" cy="2070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4067944" y="476672"/>
            <a:ext cx="4392488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200" b="1" dirty="0" smtClean="0">
                <a:solidFill>
                  <a:srgbClr val="FF0000"/>
                </a:solidFill>
              </a:rPr>
              <a:t>НАЦИОНАЛЬНЫЙ ПРОЕКТ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200" b="1" dirty="0" smtClean="0">
                <a:solidFill>
                  <a:srgbClr val="FFC000"/>
                </a:solidFill>
              </a:rPr>
              <a:t> «Малое и среднее предпринимательство и поддержка индивидуальной предпринимательской инициативы»</a:t>
            </a: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sz="1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sz="12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РЕГИОНАЛЬНЫЙ ПРОЕКТ ТОМСКОЙ ОБЛАСТИ</a:t>
            </a: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1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«Акселерация субъектов малого и среднего предпринимательства»</a:t>
            </a:r>
            <a:endParaRPr lang="ru-RU" altLang="ru-RU" sz="14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трелка вправо с вырезом 9"/>
          <p:cNvSpPr/>
          <p:nvPr/>
        </p:nvSpPr>
        <p:spPr>
          <a:xfrm rot="5400000">
            <a:off x="6038228" y="1098675"/>
            <a:ext cx="504056" cy="412177"/>
          </a:xfrm>
          <a:prstGeom prst="notchedRightArrow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НЕПРОГРАММНЫЕ НАПРАВЛЕНИЯ РАСХОДОВ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857194" y="357166"/>
          <a:ext cx="6929516" cy="3540364"/>
        </p:xfrm>
        <a:graphic>
          <a:graphicData uri="http://schemas.openxmlformats.org/drawingml/2006/table">
            <a:tbl>
              <a:tblPr>
                <a:tableStyleId>{E8034E78-7F5D-4C2E-B375-FC64B27BC917}</a:tableStyleId>
              </a:tblPr>
              <a:tblGrid>
                <a:gridCol w="2857519"/>
                <a:gridCol w="1018466"/>
                <a:gridCol w="1017833"/>
                <a:gridCol w="1017833"/>
                <a:gridCol w="1017865"/>
              </a:tblGrid>
              <a:tr h="524167">
                <a:tc rowSpan="2"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2019года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407686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/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млн.рублей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/>
                </a:tc>
              </a:tr>
              <a:tr h="4076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Непрограммные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расходы,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294,5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286,8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301,8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358,3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3191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200,4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208,5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186,7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186,7</a:t>
                      </a: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Дума ЗАТО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55,9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47,1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47,3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Счетная палата ЗАТО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53,6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109,9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условно утвержденные расходы (ст.184.1 БК РФ)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53,3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109,6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i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фонд непредвиденных расходов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5,8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0,2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0,2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41525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i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резервный фонд по предупреждению и ликвидации </a:t>
                      </a:r>
                      <a:r>
                        <a:rPr lang="ru-RU" sz="14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ЧС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1,4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0,1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0,1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pic>
        <p:nvPicPr>
          <p:cNvPr id="109570" name="Picture 2" descr="D:\Мои документы\Холоша\СЕВЕРСК ФОТО\IMG_89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933056"/>
            <a:ext cx="4211965" cy="2808312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51520" y="357166"/>
          <a:ext cx="5544616" cy="638420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638055"/>
                <a:gridCol w="906561"/>
              </a:tblGrid>
              <a:tr h="36831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0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План </a:t>
                      </a:r>
                      <a:endParaRPr lang="ru-RU" sz="100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/>
                      <a:r>
                        <a:rPr lang="ru-RU" sz="10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на 2020 </a:t>
                      </a:r>
                      <a:r>
                        <a:rPr lang="ru-RU" sz="100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0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7550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ВСЕГО по объектам капитального строительства: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34 314,73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6012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корпоративной оптической сети передачи данных между городскими организациями и Администрацией ЗАТО Северск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100,00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435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муниципального общественного кладбища в г.Северске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22 660,59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435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полигона твердых бытовых отходов в г.Северске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5 439,41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435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Полигон ТБО в п.Самусь ЗАТО Северск Томской области (строительство)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6 114,73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4357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объектам капитального ремонта:</a:t>
                      </a:r>
                      <a:endParaRPr lang="ru-RU" sz="1200" b="1" i="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77 724,48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435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автодороги ул.Северная в г.Северске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49 000,00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4357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муниципального жилищного фонда в ЗАТО Северск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1 391,86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57357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кровли МБДОУ "Детский сад № 55" (корпус № 2, ул.Калинина, 141)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6 265,97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57696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здания МБДОУ "Детский сад № 55" корпус № 1, по адресу: Томская область, г. Северск, ул. Калинина, 107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13 058,72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5153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асфальтового покрытия территории МБДОУ "</a:t>
                      </a:r>
                      <a:r>
                        <a:rPr lang="ru-RU" sz="10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ЦРР-Детский</a:t>
                      </a:r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l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сад № 56"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3 205,44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74522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благоустройства прилегающей территории к МБОУ "Северская школа-интернат для обучающихся с ограниченными возможностями здоровья" по адресу: Томская область, </a:t>
                      </a:r>
                      <a:r>
                        <a:rPr lang="ru-RU" sz="10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</a:t>
                      </a:r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, ул.Калинина, 104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2 084,10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56652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здания МБУДО ДЮСШ «Русь», расположенного по адресу: </a:t>
                      </a:r>
                      <a:r>
                        <a:rPr lang="ru-RU" sz="10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</a:t>
                      </a:r>
                      <a:r>
                        <a:rPr lang="ru-RU" sz="10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, просп. Коммунистический, 8/1 (пристройка)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2 718,39</a:t>
                      </a:r>
                      <a:endParaRPr lang="ru-RU" sz="10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85725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ОБЪЕКТЫ КАПИТАЛЬНОГО СТРОИТЕЛЬСТВА И КАПИТАЛЬНОГО РЕМОНТА</a:t>
            </a:r>
            <a:endParaRPr lang="ru-RU" sz="16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404664"/>
            <a:ext cx="266429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8068" name="Picture 4" descr="https://avatars.mds.yandex.net/get-altay/239474/2a0000015e9ef3b4eb07ffa0cefc4d42f96e/X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653136"/>
            <a:ext cx="2664297" cy="2088232"/>
          </a:xfrm>
          <a:prstGeom prst="rect">
            <a:avLst/>
          </a:prstGeom>
          <a:noFill/>
        </p:spPr>
      </p:pic>
      <p:pic>
        <p:nvPicPr>
          <p:cNvPr id="90114" name="Picture 2" descr="Ð Ð³Ð¾ÑÐ¾Ð´Ðµ ÑÐ´Ð°Ð½ Ð² ÑÐºÑÐ¿Ð»ÑÐ°ÑÐ°ÑÐ¸Ñ Ð½Ð¾Ð²ÑÐ¹ Ð´ÐµÑÑÐ°Ð´ Ð½Ð° 145 Ð¼ÐµÑÑ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2492896"/>
            <a:ext cx="2664296" cy="2088232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513" cy="1319213"/>
          </a:xfrm>
        </p:spPr>
        <p:txBody>
          <a:bodyPr/>
          <a:lstStyle/>
          <a:p>
            <a:pPr algn="ctr"/>
            <a:r>
              <a:rPr b="1" dirty="0" smtClean="0">
                <a:latin typeface="Times New Roman" pitchFamily="18" charset="0"/>
                <a:cs typeface="Times New Roman" pitchFamily="18" charset="0"/>
              </a:rPr>
              <a:t>КОНТАКТНАЯ ИНФОРМАЦИЯ</a:t>
            </a:r>
            <a:endParaRPr sz="3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7767" name="Picture 7" descr="https://www.tomsk.gov.ru/uploads/1/729f73cc4bfdc73400699f1feaa09e4be824b2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6912768" cy="5112568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Grp="1"/>
          </p:cNvSpPr>
          <p:nvPr>
            <p:ph type="body" sz="quarter" idx="11"/>
          </p:nvPr>
        </p:nvSpPr>
        <p:spPr>
          <a:xfrm>
            <a:off x="467544" y="2564904"/>
            <a:ext cx="7467600" cy="2868478"/>
          </a:xfrm>
        </p:spPr>
        <p:txBody>
          <a:bodyPr wrap="square">
            <a:spAutoFit/>
          </a:bodyPr>
          <a:lstStyle/>
          <a:p>
            <a:pPr algn="l"/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636070,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г.Северск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пр. Коммунистический,51</a:t>
            </a:r>
          </a:p>
          <a:p>
            <a:pPr algn="l"/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 : 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финансы.зато-северск.рф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Телефон: 8(3823) 77 23 95</a:t>
            </a:r>
          </a:p>
          <a:p>
            <a:pPr algn="l"/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Факс: 8(3823) 99 67 37</a:t>
            </a:r>
          </a:p>
          <a:p>
            <a:pPr algn="l"/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gorfu@sesversknet.ru</a:t>
            </a:r>
          </a:p>
          <a:p>
            <a:pPr algn="l"/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работы: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пн-чт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8.30 до 17.30, </a:t>
            </a:r>
            <a:endParaRPr lang="ru-RU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2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8.30 до 16.15,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сб-вс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выходной</a:t>
            </a:r>
            <a:endParaRPr sz="2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47664" y="692696"/>
            <a:ext cx="698477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Финансовое управление 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Администрации ЗАТО Северск </a:t>
            </a:r>
          </a:p>
        </p:txBody>
      </p:sp>
      <p:pic>
        <p:nvPicPr>
          <p:cNvPr id="116740" name="Picture 4" descr="https://chrontime.com/public/city/64/64753/_full-4cc803f2fbe8d2265a7cf82c12fac7f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60648"/>
            <a:ext cx="1320146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60732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513" cy="1319213"/>
          </a:xfrm>
        </p:spPr>
        <p:txBody>
          <a:bodyPr/>
          <a:lstStyle/>
          <a:p>
            <a:pPr algn="ctr"/>
            <a:r>
              <a:rPr b="1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sz="38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4211" name="Рисунок 4" descr="346715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lum contrast="-20000"/>
          </a:blip>
          <a:srcRect l="4691" r="4691"/>
          <a:stretch>
            <a:fillRect/>
          </a:stretch>
        </p:blipFill>
        <p:spPr>
          <a:ln w="9525"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овременный фотоальбом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6450</Words>
  <Application>Microsoft Office PowerPoint</Application>
  <PresentationFormat>Экран (4:3)</PresentationFormat>
  <Paragraphs>1720</Paragraphs>
  <Slides>72</Slides>
  <Notes>20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72</vt:i4>
      </vt:variant>
    </vt:vector>
  </HeadingPairs>
  <TitlesOfParts>
    <vt:vector size="82" baseType="lpstr">
      <vt:lpstr>Batang</vt:lpstr>
      <vt:lpstr>Arial</vt:lpstr>
      <vt:lpstr>Calibri</vt:lpstr>
      <vt:lpstr>Times New Roman</vt:lpstr>
      <vt:lpstr>Wingdings</vt:lpstr>
      <vt:lpstr>Wingdings 2</vt:lpstr>
      <vt:lpstr>Современный фотоальбом</vt:lpstr>
      <vt:lpstr>Worksheet</vt:lpstr>
      <vt:lpstr>Лист</vt:lpstr>
      <vt:lpstr>Лист Microsoft Excel 97-2003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ДОХОДЫ БЮДЖЕТА ЗАТО СЕВЕРСК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Расходы по функциональной классификации</vt:lpstr>
      <vt:lpstr>Приоритетные направления расходов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2016-11-14T07:17:02Z</dcterms:created>
  <dcterms:modified xsi:type="dcterms:W3CDTF">2019-11-13T08:00:59Z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