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Override1.xml" ContentType="application/vnd.openxmlformats-officedocument.themeOverr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3"/>
  </p:notesMasterIdLst>
  <p:handoutMasterIdLst>
    <p:handoutMasterId r:id="rId14"/>
  </p:handoutMasterIdLst>
  <p:sldIdLst>
    <p:sldId id="283" r:id="rId6"/>
    <p:sldId id="261" r:id="rId7"/>
    <p:sldId id="276" r:id="rId8"/>
    <p:sldId id="272" r:id="rId9"/>
    <p:sldId id="284" r:id="rId10"/>
    <p:sldId id="285" r:id="rId11"/>
    <p:sldId id="281" r:id="rId12"/>
  </p:sldIdLst>
  <p:sldSz cx="9144000" cy="6858000" type="screen4x3"/>
  <p:notesSz cx="6669088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85" d="100"/>
          <a:sy n="85" d="100"/>
        </p:scale>
        <p:origin x="-65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server-fin\_money\Ovcharenko\&#1092;&#1080;&#1085;&#1072;&#1085;&#1089;&#1099;\&#1082;%20&#1072;&#1087;&#1087;&#1072;&#1088;&#1072;&#1090;&#1085;&#1086;&#1084;&#1091;\2019\&#1053;&#1072;%2001.05.2019\&#1056;&#1072;&#1079;&#1076;&#1077;&#1083;&#1099;_&#1080;&#1089;&#1087;&#1086;&#1083;&#1085;&#1077;&#1085;&#1080;&#1077;_&#1072;&#1087;&#1088;&#1077;&#1083;&#1100;_2019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view3D>
      <c:rAngAx val="1"/>
    </c:view3D>
    <c:plotArea>
      <c:layout>
        <c:manualLayout>
          <c:layoutTarget val="inner"/>
          <c:xMode val="edge"/>
          <c:yMode val="edge"/>
          <c:x val="0.17297536043302394"/>
          <c:y val="5.6872037914692197E-2"/>
          <c:w val="0.76825538916684522"/>
          <c:h val="0.86752606635071094"/>
        </c:manualLayout>
      </c:layout>
      <c:bar3DChart>
        <c:barDir val="bar"/>
        <c:grouping val="stacked"/>
        <c:ser>
          <c:idx val="0"/>
          <c:order val="0"/>
          <c:tx>
            <c:strRef>
              <c:f>Лист1!$D$5</c:f>
              <c:strCache>
                <c:ptCount val="1"/>
                <c:pt idx="0">
                  <c:v>БК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dLbls>
            <c:dLbl>
              <c:idx val="1"/>
              <c:layout>
                <c:manualLayout>
                  <c:x val="-2.5008191659630242E-3"/>
                  <c:y val="-3.4754732791562635E-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7,9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01.11.2019</c:v>
                </c:pt>
              </c:strCache>
            </c:strRef>
          </c:cat>
          <c:val>
            <c:numRef>
              <c:f>Лист1!$E$5:$F$5</c:f>
              <c:numCache>
                <c:formatCode>General</c:formatCode>
                <c:ptCount val="2"/>
                <c:pt idx="0">
                  <c:v>116.5</c:v>
                </c:pt>
                <c:pt idx="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Лист1!$D$6</c:f>
              <c:strCache>
                <c:ptCount val="1"/>
                <c:pt idx="0">
                  <c:v>КК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100,0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01.11.2019</c:v>
                </c:pt>
              </c:strCache>
            </c:strRef>
          </c:cat>
          <c:val>
            <c:numRef>
              <c:f>Лист1!$E$6:$F$6</c:f>
              <c:numCache>
                <c:formatCode>General</c:formatCode>
                <c:ptCount val="2"/>
                <c:pt idx="0">
                  <c:v>48.5</c:v>
                </c:pt>
                <c:pt idx="1">
                  <c:v>100</c:v>
                </c:pt>
              </c:numCache>
            </c:numRef>
          </c:val>
        </c:ser>
        <c:dLbls/>
        <c:shape val="box"/>
        <c:axId val="65367424"/>
        <c:axId val="65381504"/>
        <c:axId val="0"/>
      </c:bar3DChart>
      <c:catAx>
        <c:axId val="65367424"/>
        <c:scaling>
          <c:orientation val="minMax"/>
        </c:scaling>
        <c:axPos val="l"/>
        <c:numFmt formatCode="General" sourceLinked="0"/>
        <c:tickLblPos val="nextTo"/>
        <c:crossAx val="65381504"/>
        <c:crosses val="autoZero"/>
        <c:auto val="1"/>
        <c:lblAlgn val="ctr"/>
        <c:lblOffset val="100"/>
      </c:catAx>
      <c:valAx>
        <c:axId val="65381504"/>
        <c:scaling>
          <c:orientation val="minMax"/>
        </c:scaling>
        <c:axPos val="b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crossAx val="65367424"/>
        <c:crosses val="autoZero"/>
        <c:crossBetween val="between"/>
      </c:valAx>
    </c:plotArea>
    <c:plotVisOnly val="1"/>
    <c:dispBlanksAs val="gap"/>
  </c:chart>
  <c:spPr>
    <a:ln>
      <a:noFill/>
    </a:ln>
  </c:spPr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22094280597502483"/>
          <c:y val="4.3196542997767741E-2"/>
          <c:w val="0.52260302036715767"/>
          <c:h val="0.64980544747082791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УО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УКС</c:v>
                </c:pt>
                <c:pt idx="5">
                  <c:v>УИО</c:v>
                </c:pt>
                <c:pt idx="6">
                  <c:v>Дума</c:v>
                </c:pt>
                <c:pt idx="7">
                  <c:v>УВГТ</c:v>
                </c:pt>
                <c:pt idx="8">
                  <c:v>Финансовое управление</c:v>
                </c:pt>
                <c:pt idx="9">
                  <c:v>Управление ЧС</c:v>
                </c:pt>
                <c:pt idx="10">
                  <c:v>Счетная палата</c:v>
                </c:pt>
              </c:strCache>
            </c:strRef>
          </c:cat>
          <c:val>
            <c:numRef>
              <c:f>Лист1!$B$2:$B$12</c:f>
              <c:numCache>
                <c:formatCode>#,##0.0</c:formatCode>
                <c:ptCount val="11"/>
                <c:pt idx="0">
                  <c:v>197.7</c:v>
                </c:pt>
                <c:pt idx="1">
                  <c:v>63</c:v>
                </c:pt>
                <c:pt idx="2">
                  <c:v>33</c:v>
                </c:pt>
                <c:pt idx="3">
                  <c:v>25.2</c:v>
                </c:pt>
                <c:pt idx="4">
                  <c:v>23.3</c:v>
                </c:pt>
                <c:pt idx="5">
                  <c:v>6.7</c:v>
                </c:pt>
                <c:pt idx="6">
                  <c:v>4.3</c:v>
                </c:pt>
                <c:pt idx="7">
                  <c:v>3.8</c:v>
                </c:pt>
                <c:pt idx="8">
                  <c:v>2.7</c:v>
                </c:pt>
                <c:pt idx="9">
                  <c:v>2.2000000000000002</c:v>
                </c:pt>
                <c:pt idx="10">
                  <c:v>1.2</c:v>
                </c:pt>
              </c:numCache>
            </c:numRef>
          </c:val>
        </c:ser>
        <c:dLbls/>
        <c:axId val="78274944"/>
        <c:axId val="78276864"/>
      </c:barChart>
      <c:catAx>
        <c:axId val="78274944"/>
        <c:scaling>
          <c:orientation val="minMax"/>
        </c:scaling>
        <c:axPos val="l"/>
        <c:numFmt formatCode="General" sourceLinked="1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8276864"/>
        <c:crosses val="autoZero"/>
        <c:auto val="1"/>
        <c:lblAlgn val="ctr"/>
        <c:lblOffset val="100"/>
      </c:catAx>
      <c:valAx>
        <c:axId val="78276864"/>
        <c:scaling>
          <c:orientation val="minMax"/>
        </c:scaling>
        <c:axPos val="b"/>
        <c:numFmt formatCode="#,##0.0" sourceLinked="1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827494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7688E-2"/>
          <c:w val="0.5380347110304512"/>
          <c:h val="0.8623916688138361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27%</a:t>
                    </a:r>
                    <a:endParaRPr lang="en-US" dirty="0"/>
                  </a:p>
                </c:rich>
              </c:tx>
              <c:spPr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7716535433070883E-2"/>
                  <c:y val="-0.17360042638348366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4%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69%</a:t>
                    </a:r>
                    <a:endParaRPr lang="en-US" dirty="0"/>
                  </a:p>
                </c:rich>
              </c:tx>
              <c:spPr/>
              <c:showCatNam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110.2</c:v>
                </c:pt>
                <c:pt idx="1">
                  <c:v>17.600000000000001</c:v>
                </c:pt>
                <c:pt idx="2">
                  <c:v>283.60000000000002</c:v>
                </c:pt>
              </c:numCache>
            </c:numRef>
          </c:val>
        </c:ser>
        <c:dLbls/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6867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13.11.2019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630"/>
            <a:ext cx="2890665" cy="496411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6867" y="9428630"/>
            <a:ext cx="2890665" cy="496411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6867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13.11.2019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597" y="4715113"/>
            <a:ext cx="5335894" cy="4467706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630"/>
            <a:ext cx="2890665" cy="496411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6867" y="9428630"/>
            <a:ext cx="2890665" cy="496411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CB878-399B-45DA-983C-B1B6E82BDA16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283C8646-D9D8-4E8B-9A10-E3AA442BC6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1009056"/>
      </p:ext>
    </p:extLst>
  </p:cSld>
  <p:clrMapOvr>
    <a:masterClrMapping/>
  </p:clrMapOvr>
  <p:transition spd="slow" advClick="0">
    <p:circl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6B7548B-CEA9-4C22-9195-9DBCA81CB8D7}" type="datetimeFigureOut">
              <a:rPr lang="en-US"/>
              <a:pPr>
                <a:defRPr/>
              </a:pPr>
              <a:t>11/13/2019</a:t>
            </a:fld>
            <a:endParaRPr lang="en-US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9E9F36-41E0-49B0-A1E3-E8C239D5223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9925706"/>
      </p:ext>
    </p:extLst>
  </p:cSld>
  <p:clrMapOvr>
    <a:masterClrMapping/>
  </p:clrMapOvr>
  <p:transition spd="slow" advClick="0">
    <p:circl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646E3-801A-4CAE-AA83-EE8C4F1E9B44}" type="datetimeFigureOut">
              <a:rPr lang="en-US"/>
              <a:pPr>
                <a:defRPr/>
              </a:pPr>
              <a:t>11/13/2019</a:t>
            </a:fld>
            <a:endParaRPr lang="en-US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C926F907-B7C2-48E5-8277-7539A13286F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7618333"/>
      </p:ext>
    </p:extLst>
  </p:cSld>
  <p:clrMapOvr>
    <a:masterClrMapping/>
  </p:clrMapOvr>
  <p:transition spd="slow" advClick="0">
    <p:circl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82C22-FB9A-486A-9524-8012791FA956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65528-0E97-42C3-8E8C-E607446A734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4358269"/>
      </p:ext>
    </p:extLst>
  </p:cSld>
  <p:clrMapOvr>
    <a:masterClrMapping/>
  </p:clrMapOvr>
  <p:transition spd="slow" advClick="0">
    <p:circl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19749-FD63-4358-B3C8-E5A352393C33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1A525-7D97-4BC4-8208-BC70E59142D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4741782"/>
      </p:ext>
    </p:extLst>
  </p:cSld>
  <p:clrMapOvr>
    <a:masterClrMapping/>
  </p:clrMapOvr>
  <p:transition spd="slow" advClick="0">
    <p:circl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081902-CD95-4F2B-8690-4A4F06AE6967}" type="datetimeFigureOut">
              <a:rPr lang="en-US"/>
              <a:pPr>
                <a:defRPr/>
              </a:pPr>
              <a:t>11/13/2019</a:t>
            </a:fld>
            <a:endParaRPr lang="en-US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694356-DB5E-428E-AEC1-BEE6D52692C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0681713"/>
      </p:ext>
    </p:extLst>
  </p:cSld>
  <p:clrMapOvr>
    <a:masterClrMapping/>
  </p:clrMapOvr>
  <p:transition spd="slow" advClick="0">
    <p:circl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F82BA-5C31-4F29-AA82-ADE83EA09A49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EC35C-2737-4F0C-9E9F-6696331118D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4406364"/>
      </p:ext>
    </p:extLst>
  </p:cSld>
  <p:clrMapOvr>
    <a:masterClrMapping/>
  </p:clrMapOvr>
  <p:transition spd="slow" advClick="0">
    <p:circl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E515144-0864-4DDF-A125-ADB4CD484C0F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F21963-1BA9-47ED-A595-7BA08036AB6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71949855"/>
      </p:ext>
    </p:extLst>
  </p:cSld>
  <p:clrMapOvr>
    <a:masterClrMapping/>
  </p:clrMapOvr>
  <p:transition spd="slow" advClick="0">
    <p:circl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1F24BA6-68E3-487F-AA14-32750A15934A}" type="datetimeFigureOut">
              <a:rPr lang="en-US"/>
              <a:pPr>
                <a:defRPr/>
              </a:pPr>
              <a:t>11/13/2019</a:t>
            </a:fld>
            <a:endParaRPr lang="en-US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97C2E8-4B75-416F-8A20-11C7F667D51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6290465"/>
      </p:ext>
    </p:extLst>
  </p:cSld>
  <p:clrMapOvr>
    <a:masterClrMapping/>
  </p:clrMapOvr>
  <p:transition spd="slow" advClick="0">
    <p:circl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22C11-DC5F-4D07-A281-0D7D7874A05C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BE997-369F-40EC-BBC2-43003B88E8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1917687"/>
      </p:ext>
    </p:extLst>
  </p:cSld>
  <p:clrMapOvr>
    <a:masterClrMapping/>
  </p:clrMapOvr>
  <p:transition spd="slow" advClick="0">
    <p:circl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302BB-514D-4B14-861C-2DC5CBD12805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F1781-3CB4-4B75-8D4F-13CEA529F3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019754"/>
      </p:ext>
    </p:extLst>
  </p:cSld>
  <p:clrMapOvr>
    <a:masterClrMapping/>
  </p:clrMapOvr>
  <p:transition spd="slow" advClick="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172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345129-73AE-43FB-8289-2E75E5EADF3E}" type="datetimeFigureOut">
              <a:rPr lang="en-US"/>
              <a:pPr>
                <a:defRPr/>
              </a:pPr>
              <a:t>11/13/2019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128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30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solidFill>
                  <a:srgbClr val="FFFFFF"/>
                </a:solidFill>
                <a:latin typeface="Century Schoolbook" panose="02040604050505020304" pitchFamily="18" charset="0"/>
              </a:defRPr>
            </a:lvl1pPr>
          </a:lstStyle>
          <a:p>
            <a:fld id="{9ABE21C5-CF7E-4AA2-9590-47F85568476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65" r:id="rId1"/>
    <p:sldLayoutId id="2147491366" r:id="rId2"/>
    <p:sldLayoutId id="2147491367" r:id="rId3"/>
    <p:sldLayoutId id="2147491325" r:id="rId4"/>
    <p:sldLayoutId id="2147491326" r:id="rId5"/>
    <p:sldLayoutId id="2147491368" r:id="rId6"/>
    <p:sldLayoutId id="2147491327" r:id="rId7"/>
    <p:sldLayoutId id="2147491369" r:id="rId8"/>
    <p:sldLayoutId id="2147491370" r:id="rId9"/>
    <p:sldLayoutId id="2147491328" r:id="rId10"/>
    <p:sldLayoutId id="2147491329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86B300"/>
        </a:buClr>
        <a:buSzPct val="6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CAE2AA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8B8AD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jpeg"/><Relationship Id="rId4" Type="http://schemas.openxmlformats.org/officeDocument/2006/relationships/oleObject" Target="../embeddings/_____Microsoft_Office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843808" y="836712"/>
            <a:ext cx="5688632" cy="187220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октябрь 2019 года</a:t>
            </a:r>
            <a:endParaRPr lang="ru-RU" sz="3200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6" name="Рисунок 2" descr="682_8217_c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8640960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60648"/>
            <a:ext cx="2592288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4154555"/>
      </p:ext>
    </p:extLst>
  </p:cSld>
  <p:clrMapOvr>
    <a:masterClrMapping/>
  </p:clrMapOvr>
  <p:transition spd="slow" advClick="0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11430021"/>
              </p:ext>
            </p:extLst>
          </p:nvPr>
        </p:nvGraphicFramePr>
        <p:xfrm>
          <a:off x="3340100" y="1689100"/>
          <a:ext cx="5541963" cy="4048125"/>
        </p:xfrm>
        <a:graphic>
          <a:graphicData uri="http://schemas.openxmlformats.org/presentationml/2006/ole">
            <p:oleObj spid="_x0000_s1147" name="Worksheet" r:id="rId4" imgW="5577871" imgH="4084402" progId="Excel.Sheet.8">
              <p:embed/>
            </p:oleObj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0" y="357166"/>
            <a:ext cx="4357718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31.10.2019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октябрь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411,4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363,1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48,3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072438" y="5715000"/>
            <a:ext cx="642937" cy="64293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4864100" y="1489075"/>
            <a:ext cx="16414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488,8 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858000" y="1571625"/>
            <a:ext cx="1548886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600,91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347154" y="2857496"/>
            <a:ext cx="9699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3 798,9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83%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673144" y="2533646"/>
            <a:ext cx="9286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3 686,5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82%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112,1млн.руб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28596" y="142852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313" y="4077073"/>
            <a:ext cx="876300" cy="307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5786438" y="42148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01.11.2019  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100,0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5715000" y="1000125"/>
            <a:ext cx="27146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01.01.2019  </a:t>
            </a:r>
          </a:p>
          <a:p>
            <a:pPr algn="ctr" eaLnBrk="1" hangingPunct="1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165,0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625" y="5805265"/>
            <a:ext cx="357188" cy="360039"/>
          </a:xfrm>
          <a:prstGeom prst="flowChartMagneticDisk">
            <a:avLst/>
          </a:prstGeom>
          <a:solidFill>
            <a:srgbClr val="FFC0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28625" y="5157193"/>
            <a:ext cx="357188" cy="288031"/>
          </a:xfrm>
          <a:prstGeom prst="flowChartMagneticDisk">
            <a:avLst/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50" y="5085185"/>
            <a:ext cx="3714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9" name="Прямоугольник 14"/>
          <p:cNvSpPr>
            <a:spLocks noChangeArrowheads="1"/>
          </p:cNvSpPr>
          <p:nvPr/>
        </p:nvSpPr>
        <p:spPr bwMode="auto">
          <a:xfrm>
            <a:off x="857250" y="5733257"/>
            <a:ext cx="35707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Коммерческий кредит</a:t>
            </a:r>
            <a:endParaRPr lang="ru-RU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072438" y="5572125"/>
            <a:ext cx="642937" cy="857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643438" y="5214938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октябре составила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0,7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000250"/>
            <a:ext cx="3214688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Диаграмма 17"/>
          <p:cNvGraphicFramePr/>
          <p:nvPr/>
        </p:nvGraphicFramePr>
        <p:xfrm>
          <a:off x="320495" y="1000125"/>
          <a:ext cx="5078336" cy="334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13037419"/>
              </p:ext>
            </p:extLst>
          </p:nvPr>
        </p:nvGraphicFramePr>
        <p:xfrm>
          <a:off x="395536" y="3284984"/>
          <a:ext cx="8424936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38544208"/>
              </p:ext>
            </p:extLst>
          </p:nvPr>
        </p:nvGraphicFramePr>
        <p:xfrm>
          <a:off x="5414963" y="425450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0280426"/>
              </p:ext>
            </p:extLst>
          </p:nvPr>
        </p:nvGraphicFramePr>
        <p:xfrm>
          <a:off x="214313" y="142875"/>
          <a:ext cx="4650804" cy="241776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113,4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17,6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115,0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283,6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283,6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396,1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411,4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643438" y="1000125"/>
            <a:ext cx="2071687" cy="642938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8736" y="908720"/>
            <a:ext cx="2443544" cy="402035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2786063" cy="785812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октябрь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октябрь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363,1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734938" y="125323"/>
            <a:ext cx="7488237" cy="5480718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Clr>
                <a:schemeClr val="tx1"/>
              </a:buClr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31.10.2019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 и направлен в Думу ЗАТО Северск проект решения «О бюджете ЗАТО Северск на 2020 год и на плановый период 2021 и 2022 годов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На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внеочередной сессии приняты решения Думы ЗАТО Северск:</a:t>
            </a:r>
          </a:p>
          <a:p>
            <a:pPr marL="0" indent="0">
              <a:spcBef>
                <a:spcPts val="0"/>
              </a:spcBef>
              <a:buClr>
                <a:schemeClr val="tx1"/>
              </a:buClr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1) по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корректировке бюджета текущего года;</a:t>
            </a:r>
          </a:p>
          <a:p>
            <a:pPr marL="0" indent="0">
              <a:spcBef>
                <a:spcPts val="0"/>
              </a:spcBef>
              <a:buClr>
                <a:schemeClr val="tx1"/>
              </a:buCl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2) по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внесению изменений в Положение о бюджетном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Перечень подготовленных нормативно-правовых актов:</a:t>
            </a:r>
          </a:p>
          <a:p>
            <a:pPr marL="0" lvl="0" indent="0">
              <a:spcBef>
                <a:spcPts val="0"/>
              </a:spcBef>
              <a:buClr>
                <a:schemeClr val="tx1"/>
              </a:buClr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1) проекты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решений Думы ЗАТО Северск о внесении изменений в Решения по налогу на имущество физ. лиц и земельному налогу в связи с изменениями федерального законодательства</a:t>
            </a:r>
          </a:p>
          <a:p>
            <a:pPr marL="0" indent="0">
              <a:spcBef>
                <a:spcPts val="0"/>
              </a:spcBef>
              <a:buClr>
                <a:schemeClr val="tx1"/>
              </a:buCl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2) решение Думы ЗАТО Северск «О внесении изменений в Положение о бюджетном процессе»</a:t>
            </a:r>
          </a:p>
          <a:p>
            <a:pPr marL="0" indent="0">
              <a:spcBef>
                <a:spcPts val="0"/>
              </a:spcBef>
              <a:buClr>
                <a:schemeClr val="tx1"/>
              </a:buClr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3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начальника Финансового управления об организации размещения информации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системе «Электронный бюджет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spcBef>
                <a:spcPts val="0"/>
              </a:spcBef>
              <a:buClr>
                <a:schemeClr val="tx1"/>
              </a:buCl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4) 4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 начальника Финансового управления по внесению изменений в сводную бюджетную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роспись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5013176"/>
            <a:ext cx="2808312" cy="177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трелка вправо 7"/>
          <p:cNvSpPr/>
          <p:nvPr/>
        </p:nvSpPr>
        <p:spPr>
          <a:xfrm>
            <a:off x="899592" y="391324"/>
            <a:ext cx="401987" cy="36004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760576" y="1349740"/>
            <a:ext cx="436507" cy="360040"/>
          </a:xfrm>
          <a:prstGeom prst="rightArrow">
            <a:avLst/>
          </a:prstGeom>
          <a:solidFill>
            <a:schemeClr val="accent1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760576" y="2280043"/>
            <a:ext cx="436507" cy="36004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7963550"/>
      </p:ext>
    </p:extLst>
  </p:cSld>
  <p:clrMapOvr>
    <a:masterClrMapping/>
  </p:clrMapOvr>
  <p:transition spd="slow" advClick="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755576" y="620688"/>
            <a:ext cx="7467600" cy="2996565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indent="0">
              <a:buClr>
                <a:schemeClr val="tx1"/>
              </a:buClr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1) Проведен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по повышению уровня финансовой грамотности населения в рамках VI Всероссийской недели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сбережений;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2) Проведена Комиссия по мобилизации доходов бюджета ЗАТО Северск;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3) Подготовлены и своевременно сданы бюджетная отчетность и мониторинги об исполнении бюджета                        за 9 месяцев в ДФ ТО и МФ РФ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3808" y="4005064"/>
            <a:ext cx="3600400" cy="2448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847771714"/>
      </p:ext>
    </p:extLst>
  </p:cSld>
  <p:clrMapOvr>
    <a:masterClrMapping/>
  </p:clrMapOvr>
  <p:transition spd="slow" advClick="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1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задачах в области финансов на ноябрь</a:t>
            </a: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410439" y="753884"/>
            <a:ext cx="747319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работы над проектом бюджета ЗАТО Северск на 2020-2022 годы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 и представление проекта: </a:t>
            </a:r>
          </a:p>
          <a:p>
            <a:pPr lvl="0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публичных слушаниях; </a:t>
            </a:r>
          </a:p>
          <a:p>
            <a:pPr lvl="0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 по рассмотрению проекта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435971" y="3197089"/>
            <a:ext cx="719569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постановления Администрации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утверждении отчетов об исполнении бюджета ЗАТО Северск за 9 месяцев 2019 года», отчетности об исполнении бюджета ЗАТО Северск за 10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</a:t>
            </a:r>
            <a:endParaRPr lang="ru-RU" sz="16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8108950" y="5619750"/>
            <a:ext cx="623888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69650" y="931406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81581" y="2608227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410439" y="5134460"/>
            <a:ext cx="6946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по внесению изменений в сводную бюджетную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роспись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442367" y="1839436"/>
            <a:ext cx="71892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в области проекта бюджета ЗАТО Северск на 2020 год и на плановый период 2021-2022 годов на согласительной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702681" y="1929538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Штриховая стрелка вправо 11"/>
          <p:cNvSpPr/>
          <p:nvPr/>
        </p:nvSpPr>
        <p:spPr>
          <a:xfrm>
            <a:off x="702681" y="353479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299359" y="4369307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435972" y="4327690"/>
            <a:ext cx="71956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бухгалтерской и бюджетной отчетности за 9 месяцев 2019 года в Министерство финансов РФ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Томской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681755" y="521465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442367" y="2585315"/>
            <a:ext cx="69859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решения Думы ЗАТО Северск по корректировке бюджета текущего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Штриховая стрелка вправо 16"/>
          <p:cNvSpPr/>
          <p:nvPr/>
        </p:nvSpPr>
        <p:spPr>
          <a:xfrm>
            <a:off x="285368" y="589997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8" name="Прямоугольник 1"/>
          <p:cNvSpPr>
            <a:spLocks noChangeArrowheads="1"/>
          </p:cNvSpPr>
          <p:nvPr/>
        </p:nvSpPr>
        <p:spPr bwMode="auto">
          <a:xfrm>
            <a:off x="1473216" y="5885399"/>
            <a:ext cx="6946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работы по подготовке к размещению информации на едином портале Российской Федерации (в системе «Электронный бюджет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Эркер">
  <a:themeElements>
    <a:clrScheme name="Другая 8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99CC00"/>
      </a:accent1>
      <a:accent2>
        <a:srgbClr val="666633"/>
      </a:accent2>
      <a:accent3>
        <a:srgbClr val="CFA809"/>
      </a:accent3>
      <a:accent4>
        <a:srgbClr val="F5CD2D"/>
      </a:accent4>
      <a:accent5>
        <a:srgbClr val="AEBAD5"/>
      </a:accent5>
      <a:accent6>
        <a:srgbClr val="777C84"/>
      </a:accent6>
      <a:hlink>
        <a:srgbClr val="92D050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8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99CC00"/>
    </a:accent1>
    <a:accent2>
      <a:srgbClr val="666633"/>
    </a:accent2>
    <a:accent3>
      <a:srgbClr val="CFA809"/>
    </a:accent3>
    <a:accent4>
      <a:srgbClr val="F5CD2D"/>
    </a:accent4>
    <a:accent5>
      <a:srgbClr val="AEBAD5"/>
    </a:accent5>
    <a:accent6>
      <a:srgbClr val="777C84"/>
    </a:accent6>
    <a:hlink>
      <a:srgbClr val="92D050"/>
    </a:hlink>
    <a:folHlink>
      <a:srgbClr val="3B435B"/>
    </a:folHlink>
  </a:clrScheme>
  <a:fontScheme name="Эркер">
    <a:majorFont>
      <a:latin typeface="Century Schoolbook"/>
      <a:ea typeface=""/>
      <a:cs typeface=""/>
      <a:font script="Jpan" typeface="ＭＳ Ｐ明朝"/>
      <a:font script="Hang" typeface="휴먼매직체"/>
      <a:font script="Hans" typeface="华文楷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entury Schoolbook"/>
      <a:ea typeface=""/>
      <a:cs typeface=""/>
      <a:font script="Jpan" typeface="ＭＳ Ｐ明朝"/>
      <a:font script="Hang" typeface="휴먼매직체"/>
      <a:font script="Hans" typeface="宋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Эркер">
    <a:fillStyleLst>
      <a:solidFill>
        <a:schemeClr val="phClr"/>
      </a:solidFill>
      <a:gradFill rotWithShape="1">
        <a:gsLst>
          <a:gs pos="0">
            <a:schemeClr val="phClr">
              <a:tint val="35000"/>
              <a:satMod val="260000"/>
            </a:schemeClr>
          </a:gs>
          <a:gs pos="30000">
            <a:schemeClr val="phClr">
              <a:tint val="38000"/>
              <a:satMod val="260000"/>
            </a:schemeClr>
          </a:gs>
          <a:gs pos="75000">
            <a:schemeClr val="phClr">
              <a:tint val="55000"/>
              <a:satMod val="255000"/>
            </a:schemeClr>
          </a:gs>
          <a:gs pos="100000">
            <a:schemeClr val="phClr">
              <a:tint val="70000"/>
              <a:satMod val="255000"/>
            </a:schemeClr>
          </a:gs>
        </a:gsLst>
        <a:path path="circle">
          <a:fillToRect l="5000" t="100000" r="120000" b="10000"/>
        </a:path>
      </a:gradFill>
      <a:gradFill rotWithShape="1">
        <a:gsLst>
          <a:gs pos="0">
            <a:schemeClr val="phClr">
              <a:shade val="63000"/>
              <a:satMod val="165000"/>
            </a:schemeClr>
          </a:gs>
          <a:gs pos="30000">
            <a:schemeClr val="phClr">
              <a:shade val="58000"/>
              <a:satMod val="165000"/>
            </a:schemeClr>
          </a:gs>
          <a:gs pos="75000">
            <a:schemeClr val="phClr">
              <a:shade val="30000"/>
              <a:satMod val="175000"/>
            </a:schemeClr>
          </a:gs>
          <a:gs pos="100000">
            <a:schemeClr val="phClr">
              <a:shade val="15000"/>
              <a:satMod val="175000"/>
            </a:schemeClr>
          </a:gs>
        </a:gsLst>
        <a:path path="circle">
          <a:fillToRect l="5000" t="100000" r="120000" b="10000"/>
        </a:path>
      </a:gradFill>
    </a:fillStyleLst>
    <a:lnStyleLst>
      <a:ln w="12700" cap="flat" cmpd="sng" algn="ctr">
        <a:solidFill>
          <a:schemeClr val="phClr">
            <a:shade val="70000"/>
            <a:satMod val="15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250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58000"/>
              <a:satMod val="125000"/>
            </a:schemeClr>
          </a:gs>
          <a:gs pos="40000">
            <a:schemeClr val="phClr">
              <a:tint val="90000"/>
              <a:shade val="90000"/>
              <a:satMod val="120000"/>
            </a:schemeClr>
          </a:gs>
          <a:gs pos="100000">
            <a:schemeClr val="phClr">
              <a:tint val="5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80000"/>
            </a:schemeClr>
            <a:schemeClr val="phClr">
              <a:tint val="91000"/>
            </a:schemeClr>
          </a:duotone>
        </a:blip>
        <a:tile tx="0" ty="0" sx="40000" sy="50000" flip="y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7588</TotalTime>
  <Words>383</Words>
  <Application>Microsoft Office PowerPoint</Application>
  <PresentationFormat>Экран (4:3)</PresentationFormat>
  <Paragraphs>89</Paragraphs>
  <Slides>7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Тема5</vt:lpstr>
      <vt:lpstr>Тема2</vt:lpstr>
      <vt:lpstr>Специальное оформление</vt:lpstr>
      <vt:lpstr>1_Специальное оформление</vt:lpstr>
      <vt:lpstr>Эркер</vt:lpstr>
      <vt:lpstr>Лист Microsoft Office Excel 97-2003</vt:lpstr>
      <vt:lpstr>Слайд 1</vt:lpstr>
      <vt:lpstr>ИСПОЛНЕНИЕ БЮДЖЕТА ЗАТО СЕВЕРСК на 31.10.2019</vt:lpstr>
      <vt:lpstr>МУНИЦИПАЛЬНЫЙ ДОЛГ</vt:lpstr>
      <vt:lpstr>Слайд 4</vt:lpstr>
      <vt:lpstr>Слайд 5</vt:lpstr>
      <vt:lpstr>Слайд 6</vt:lpstr>
      <vt:lpstr>     О задачах в области финансов на ноябрь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Кузнецова Л.В.</cp:lastModifiedBy>
  <cp:revision>1202</cp:revision>
  <cp:lastPrinted>2019-04-29T02:12:51Z</cp:lastPrinted>
  <dcterms:created xsi:type="dcterms:W3CDTF">2014-04-07T04:52:52Z</dcterms:created>
  <dcterms:modified xsi:type="dcterms:W3CDTF">2019-11-13T01:44:20Z</dcterms:modified>
</cp:coreProperties>
</file>