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notesSlides/notesSlide3.xml" ContentType="application/vnd.openxmlformats-officedocument.presentationml.notesSl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7" r:id="rId4"/>
    <p:sldMasterId id="2147483710" r:id="rId5"/>
  </p:sldMasterIdLst>
  <p:notesMasterIdLst>
    <p:notesMasterId r:id="rId12"/>
  </p:notesMasterIdLst>
  <p:handoutMasterIdLst>
    <p:handoutMasterId r:id="rId13"/>
  </p:handoutMasterIdLst>
  <p:sldIdLst>
    <p:sldId id="283" r:id="rId6"/>
    <p:sldId id="261" r:id="rId7"/>
    <p:sldId id="276" r:id="rId8"/>
    <p:sldId id="272" r:id="rId9"/>
    <p:sldId id="282" r:id="rId10"/>
    <p:sldId id="281" r:id="rId11"/>
  </p:sldIdLst>
  <p:sldSz cx="9144000" cy="6858000" type="screen4x3"/>
  <p:notesSz cx="6669088" cy="9926638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996633"/>
    <a:srgbClr val="800000"/>
    <a:srgbClr val="FFFFFF"/>
    <a:srgbClr val="FFFFCC"/>
    <a:srgbClr val="0066FF"/>
    <a:srgbClr val="FFFF00"/>
    <a:srgbClr val="CCFF99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9631B5-78F2-41C9-869B-9F39066F8104}" styleName="Средний стиль 3 -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A488322-F2BA-4B5B-9748-0D474271808F}" styleName="Средний стиль 3 - 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EB344D84-9AFB-497E-A393-DC336BA19D2E}" styleName="Средний стиль 3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72833802-FEF1-4C79-8D5D-14CF1EAF98D9}" styleName="Светлый стиль 2 -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4588" autoAdjust="0"/>
    <p:restoredTop sz="96788" autoAdjust="0"/>
  </p:normalViewPr>
  <p:slideViewPr>
    <p:cSldViewPr>
      <p:cViewPr varScale="1">
        <p:scale>
          <a:sx n="113" d="100"/>
          <a:sy n="113" d="100"/>
        </p:scale>
        <p:origin x="114" y="18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2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5.xml"/><Relationship Id="rId15" Type="http://schemas.openxmlformats.org/officeDocument/2006/relationships/viewProps" Target="viewProps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presProps" Target="presProps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\\server-fin\_money\Ovcharenko\&#1092;&#1080;&#1085;&#1072;&#1085;&#1089;&#1099;\&#1082;%20&#1072;&#1087;&#1087;&#1072;&#1088;&#1072;&#1090;&#1085;&#1086;&#1084;&#1091;\2019\&#1053;&#1072;%2001.05.2019\&#1056;&#1072;&#1079;&#1076;&#1077;&#1083;&#1099;_&#1080;&#1089;&#1087;&#1086;&#1083;&#1085;&#1077;&#1085;&#1080;&#1077;_&#1072;&#1087;&#1088;&#1077;&#1083;&#1100;_2019.xls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7297536043302394"/>
          <c:y val="5.6872037914692121E-2"/>
          <c:w val="0.76825538916684522"/>
          <c:h val="0.86752606635071094"/>
        </c:manualLayout>
      </c:layout>
      <c:bar3DChart>
        <c:barDir val="bar"/>
        <c:grouping val="stacked"/>
        <c:varyColors val="0"/>
        <c:ser>
          <c:idx val="0"/>
          <c:order val="0"/>
          <c:tx>
            <c:strRef>
              <c:f>Лист1!$D$5</c:f>
              <c:strCache>
                <c:ptCount val="1"/>
                <c:pt idx="0">
                  <c:v>БК</c:v>
                </c:pt>
              </c:strCache>
            </c:strRef>
          </c:tx>
          <c:spPr>
            <a:solidFill>
              <a:schemeClr val="accent3">
                <a:lumMod val="50000"/>
              </a:schemeClr>
            </a:solidFill>
          </c:spPr>
          <c:invertIfNegative val="0"/>
          <c:dLbls>
            <c:dLbl>
              <c:idx val="1"/>
              <c:layout>
                <c:manualLayout>
                  <c:x val="-2.5008191659630242E-3"/>
                  <c:y val="-3.4754732791562475E-17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7,9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 sz="1400" b="1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Лист1!$E$4:$F$4</c:f>
              <c:strCache>
                <c:ptCount val="2"/>
                <c:pt idx="0">
                  <c:v>На 01.01.2019</c:v>
                </c:pt>
                <c:pt idx="1">
                  <c:v>На 01.10.2019</c:v>
                </c:pt>
              </c:strCache>
            </c:strRef>
          </c:cat>
          <c:val>
            <c:numRef>
              <c:f>Лист1!$E$5:$F$5</c:f>
              <c:numCache>
                <c:formatCode>General</c:formatCode>
                <c:ptCount val="2"/>
                <c:pt idx="0">
                  <c:v>116.5</c:v>
                </c:pt>
              </c:numCache>
            </c:numRef>
          </c:val>
        </c:ser>
        <c:ser>
          <c:idx val="1"/>
          <c:order val="1"/>
          <c:tx>
            <c:strRef>
              <c:f>Лист1!$D$6</c:f>
              <c:strCache>
                <c:ptCount val="1"/>
                <c:pt idx="0">
                  <c:v>КК</c:v>
                </c:pt>
              </c:strCache>
            </c:strRef>
          </c:tx>
          <c:spPr>
            <a:solidFill>
              <a:srgbClr val="FFC000"/>
            </a:solidFill>
          </c:spPr>
          <c:invertIfNegative val="0"/>
          <c:dLbls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100,0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Лист1!$E$4:$F$4</c:f>
              <c:strCache>
                <c:ptCount val="2"/>
                <c:pt idx="0">
                  <c:v>На 01.01.2019</c:v>
                </c:pt>
                <c:pt idx="1">
                  <c:v>На 01.10.2019</c:v>
                </c:pt>
              </c:strCache>
            </c:strRef>
          </c:cat>
          <c:val>
            <c:numRef>
              <c:f>Лист1!$E$6:$F$6</c:f>
              <c:numCache>
                <c:formatCode>General</c:formatCode>
                <c:ptCount val="2"/>
                <c:pt idx="0">
                  <c:v>48.5</c:v>
                </c:pt>
                <c:pt idx="1">
                  <c:v>100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46603400"/>
        <c:axId val="148177224"/>
        <c:axId val="0"/>
      </c:bar3DChart>
      <c:catAx>
        <c:axId val="146603400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crossAx val="148177224"/>
        <c:crosses val="autoZero"/>
        <c:auto val="1"/>
        <c:lblAlgn val="ctr"/>
        <c:lblOffset val="100"/>
        <c:noMultiLvlLbl val="0"/>
      </c:catAx>
      <c:valAx>
        <c:axId val="148177224"/>
        <c:scaling>
          <c:orientation val="minMax"/>
        </c:scaling>
        <c:delete val="0"/>
        <c:axPos val="b"/>
        <c:majorGridlines>
          <c:spPr>
            <a:ln>
              <a:solidFill>
                <a:schemeClr val="bg1">
                  <a:lumMod val="95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crossAx val="146603400"/>
        <c:crosses val="autoZero"/>
        <c:crossBetween val="between"/>
      </c:valAx>
    </c:plotArea>
    <c:plotVisOnly val="1"/>
    <c:dispBlanksAs val="gap"/>
    <c:showDLblsOverMax val="0"/>
  </c:chart>
  <c:spPr>
    <a:ln>
      <a:noFill/>
    </a:ln>
  </c:spPr>
  <c:txPr>
    <a:bodyPr/>
    <a:lstStyle/>
    <a:p>
      <a:pPr>
        <a:defRPr>
          <a:latin typeface="Times New Roman" pitchFamily="18" charset="0"/>
          <a:cs typeface="Times New Roman" pitchFamily="18" charset="0"/>
        </a:defRPr>
      </a:pPr>
      <a:endParaRPr lang="ru-RU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094280597502469"/>
          <c:y val="4.3196542997767741E-2"/>
          <c:w val="0.52260302036715767"/>
          <c:h val="0.64980544747082669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>
                <a:lumMod val="50000"/>
              </a:schemeClr>
            </a:solidFill>
            <a:scene3d>
              <a:camera prst="orthographicFront"/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c:spPr>
          <c:invertIfNegative val="0"/>
          <c:dLbls>
            <c:dLbl>
              <c:idx val="10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1,4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53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Лист1!$A$2:$A$12</c:f>
              <c:strCache>
                <c:ptCount val="11"/>
                <c:pt idx="0">
                  <c:v>УО</c:v>
                </c:pt>
                <c:pt idx="1">
                  <c:v>УМСП КиС</c:v>
                </c:pt>
                <c:pt idx="2">
                  <c:v>УКС</c:v>
                </c:pt>
                <c:pt idx="3">
                  <c:v>УЖКХ ТиС</c:v>
                </c:pt>
                <c:pt idx="4">
                  <c:v>Администрация</c:v>
                </c:pt>
                <c:pt idx="5">
                  <c:v>УИО</c:v>
                </c:pt>
                <c:pt idx="6">
                  <c:v>Дума</c:v>
                </c:pt>
                <c:pt idx="7">
                  <c:v>Финансовое управление</c:v>
                </c:pt>
                <c:pt idx="8">
                  <c:v>Управление ЧС</c:v>
                </c:pt>
                <c:pt idx="9">
                  <c:v>УВГТ</c:v>
                </c:pt>
                <c:pt idx="10">
                  <c:v>Счетная палата</c:v>
                </c:pt>
              </c:strCache>
            </c:strRef>
          </c:cat>
          <c:val>
            <c:numRef>
              <c:f>Лист1!$B$2:$B$12</c:f>
              <c:numCache>
                <c:formatCode>#,##0.0</c:formatCode>
                <c:ptCount val="11"/>
                <c:pt idx="0">
                  <c:v>159.9</c:v>
                </c:pt>
                <c:pt idx="1">
                  <c:v>71.099999999999994</c:v>
                </c:pt>
                <c:pt idx="2">
                  <c:v>44.2</c:v>
                </c:pt>
                <c:pt idx="3">
                  <c:v>32.799999999999997</c:v>
                </c:pt>
                <c:pt idx="4">
                  <c:v>20.100000000000001</c:v>
                </c:pt>
                <c:pt idx="5">
                  <c:v>5.7</c:v>
                </c:pt>
                <c:pt idx="6">
                  <c:v>4.4000000000000004</c:v>
                </c:pt>
                <c:pt idx="7">
                  <c:v>2.7</c:v>
                </c:pt>
                <c:pt idx="8">
                  <c:v>1.8</c:v>
                </c:pt>
                <c:pt idx="9">
                  <c:v>1.4</c:v>
                </c:pt>
                <c:pt idx="10">
                  <c:v>1.4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46317456"/>
        <c:axId val="146317848"/>
      </c:barChart>
      <c:catAx>
        <c:axId val="146317456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009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46317848"/>
        <c:crosses val="autoZero"/>
        <c:auto val="1"/>
        <c:lblAlgn val="ctr"/>
        <c:lblOffset val="100"/>
        <c:noMultiLvlLbl val="0"/>
      </c:catAx>
      <c:valAx>
        <c:axId val="146317848"/>
        <c:scaling>
          <c:orientation val="minMax"/>
        </c:scaling>
        <c:delete val="0"/>
        <c:axPos val="b"/>
        <c:numFmt formatCode="#,##0.0" sourceLinked="1"/>
        <c:majorTickMark val="out"/>
        <c:minorTickMark val="none"/>
        <c:tickLblPos val="nextTo"/>
        <c:spPr>
          <a:ln>
            <a:solidFill>
              <a:schemeClr val="bg1">
                <a:lumMod val="95000"/>
              </a:schemeClr>
            </a:solidFill>
          </a:ln>
        </c:spPr>
        <c:txPr>
          <a:bodyPr rot="0" vert="horz"/>
          <a:lstStyle/>
          <a:p>
            <a:pPr>
              <a:defRPr sz="1453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4631745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2382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0599815274750939"/>
          <c:y val="8.5071043585067577E-2"/>
          <c:w val="0.5380347110304512"/>
          <c:h val="0.86239166881383555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10"/>
          <c:dPt>
            <c:idx val="0"/>
            <c:bubble3D val="0"/>
            <c:spPr>
              <a:solidFill>
                <a:srgbClr val="C00000"/>
              </a:solidFill>
            </c:spPr>
          </c:dPt>
          <c:dPt>
            <c:idx val="2"/>
            <c:bubble3D val="0"/>
            <c:spPr>
              <a:solidFill>
                <a:schemeClr val="accent5">
                  <a:lumMod val="50000"/>
                </a:schemeClr>
              </a:solidFill>
            </c:spPr>
          </c:dPt>
          <c:dLbls>
            <c:dLbl>
              <c:idx val="0"/>
              <c:layout>
                <c:manualLayout>
                  <c:x val="-2.3127207156949842E-2"/>
                  <c:y val="-4.3958108628021318E-3"/>
                </c:manualLayout>
              </c:layout>
              <c:tx>
                <c:rich>
                  <a:bodyPr/>
                  <a:lstStyle/>
                  <a:p>
                    <a:pPr>
                      <a:defRPr sz="1613" b="1" i="0" u="none" strike="noStrike" baseline="0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en-US" dirty="0" smtClean="0"/>
                      <a:t>17%</a:t>
                    </a:r>
                    <a:endParaRPr lang="en-US" dirty="0"/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3736192550399284"/>
                  <c:y val="-0.15827475588540013"/>
                </c:manualLayout>
              </c:layout>
              <c:tx>
                <c:rich>
                  <a:bodyPr/>
                  <a:lstStyle/>
                  <a:p>
                    <a:pPr>
                      <a:defRPr sz="1618" b="0" i="0" u="none" strike="noStrike" baseline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</a:defRPr>
                    </a:pPr>
                    <a:r>
                      <a:rPr lang="en-US" sz="1613" b="1" i="0" strike="noStrike" dirty="0" smtClean="0">
                        <a:solidFill>
                          <a:schemeClr val="tx1"/>
                        </a:solidFill>
                        <a:latin typeface="Times New Roman"/>
                        <a:cs typeface="Times New Roman"/>
                      </a:rPr>
                      <a:t>5%</a:t>
                    </a:r>
                    <a:endParaRPr lang="en-US" sz="1484" b="1" i="0" strike="noStrike" dirty="0">
                      <a:solidFill>
                        <a:schemeClr val="tx1"/>
                      </a:solidFill>
                      <a:latin typeface="Times New Roman"/>
                      <a:cs typeface="Times New Roman"/>
                    </a:endParaRP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pPr>
                      <a:defRPr sz="1613" b="1" i="0" u="none" strike="noStrike" baseline="0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en-US" dirty="0" smtClean="0"/>
                      <a:t>78%</a:t>
                    </a:r>
                    <a:endParaRPr lang="en-US" dirty="0"/>
                  </a:p>
                </c:rich>
              </c:tx>
              <c:spPr/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 w="25197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620" b="1" i="0" u="none" strike="noStrike" baseline="0">
                    <a:solidFill>
                      <a:srgbClr val="FFFFFF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Кв. 1</c:v>
                </c:pt>
                <c:pt idx="1">
                  <c:v>Кв. 2</c:v>
                </c:pt>
                <c:pt idx="2">
                  <c:v>Кв. 3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59.9</c:v>
                </c:pt>
                <c:pt idx="1">
                  <c:v>16.399999999999999</c:v>
                </c:pt>
                <c:pt idx="2">
                  <c:v>279.5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223"/>
        <c:holeSize val="14"/>
      </c:doughnutChart>
      <c:spPr>
        <a:noFill/>
        <a:ln w="25321">
          <a:noFill/>
        </a:ln>
      </c:spPr>
    </c:plotArea>
    <c:plotVisOnly val="1"/>
    <c:dispBlanksAs val="zero"/>
    <c:showDLblsOverMax val="0"/>
  </c:chart>
  <c:txPr>
    <a:bodyPr/>
    <a:lstStyle/>
    <a:p>
      <a:pPr>
        <a:defRPr sz="162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890665" cy="496412"/>
          </a:xfrm>
          <a:prstGeom prst="rect">
            <a:avLst/>
          </a:prstGeom>
        </p:spPr>
        <p:txBody>
          <a:bodyPr vert="horz" lIns="91734" tIns="45866" rIns="91734" bIns="45866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776867" y="1"/>
            <a:ext cx="2890665" cy="496412"/>
          </a:xfrm>
          <a:prstGeom prst="rect">
            <a:avLst/>
          </a:prstGeom>
        </p:spPr>
        <p:txBody>
          <a:bodyPr vert="horz" lIns="91734" tIns="45866" rIns="91734" bIns="45866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653B44C-4453-41BE-BF76-35C5C4784C82}" type="datetimeFigureOut">
              <a:rPr lang="ru-RU"/>
              <a:pPr>
                <a:defRPr/>
              </a:pPr>
              <a:t>09.10.2019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" y="9428630"/>
            <a:ext cx="2890665" cy="496411"/>
          </a:xfrm>
          <a:prstGeom prst="rect">
            <a:avLst/>
          </a:prstGeom>
        </p:spPr>
        <p:txBody>
          <a:bodyPr vert="horz" lIns="91734" tIns="45866" rIns="91734" bIns="45866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776867" y="9428630"/>
            <a:ext cx="2890665" cy="496411"/>
          </a:xfrm>
          <a:prstGeom prst="rect">
            <a:avLst/>
          </a:prstGeom>
        </p:spPr>
        <p:txBody>
          <a:bodyPr vert="horz" wrap="square" lIns="91734" tIns="45866" rIns="91734" bIns="458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857CD9EB-B4F9-4BDE-92DD-4C1BCE3BB5E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27531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890665" cy="496412"/>
          </a:xfrm>
          <a:prstGeom prst="rect">
            <a:avLst/>
          </a:prstGeom>
        </p:spPr>
        <p:txBody>
          <a:bodyPr vert="horz" lIns="91734" tIns="45866" rIns="91734" bIns="45866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776867" y="1"/>
            <a:ext cx="2890665" cy="496412"/>
          </a:xfrm>
          <a:prstGeom prst="rect">
            <a:avLst/>
          </a:prstGeom>
        </p:spPr>
        <p:txBody>
          <a:bodyPr vert="horz" lIns="91734" tIns="45866" rIns="91734" bIns="45866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0D64BA5-D47A-4F89-93D1-59DB6A49308B}" type="datetimeFigureOut">
              <a:rPr lang="ru-RU"/>
              <a:pPr>
                <a:defRPr/>
              </a:pPr>
              <a:t>09.10.2019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50900" y="742950"/>
            <a:ext cx="4967288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734" tIns="45866" rIns="91734" bIns="45866" rtlCol="0" anchor="ctr"/>
          <a:lstStyle/>
          <a:p>
            <a:pPr lv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66597" y="4715113"/>
            <a:ext cx="5335894" cy="4467706"/>
          </a:xfrm>
          <a:prstGeom prst="rect">
            <a:avLst/>
          </a:prstGeom>
        </p:spPr>
        <p:txBody>
          <a:bodyPr vert="horz" lIns="91734" tIns="45866" rIns="91734" bIns="45866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28630"/>
            <a:ext cx="2890665" cy="496411"/>
          </a:xfrm>
          <a:prstGeom prst="rect">
            <a:avLst/>
          </a:prstGeom>
        </p:spPr>
        <p:txBody>
          <a:bodyPr vert="horz" lIns="91734" tIns="45866" rIns="91734" bIns="45866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776867" y="9428630"/>
            <a:ext cx="2890665" cy="496411"/>
          </a:xfrm>
          <a:prstGeom prst="rect">
            <a:avLst/>
          </a:prstGeom>
        </p:spPr>
        <p:txBody>
          <a:bodyPr vert="horz" wrap="square" lIns="91734" tIns="45866" rIns="91734" bIns="458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CE62094B-BDDB-4DDC-B325-BE4FBE23668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416833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4899555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8701858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4056867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9099285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E4652B3-CCA4-4628-90BF-83957684703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0844368"/>
      </p:ext>
    </p:extLst>
  </p:cSld>
  <p:clrMapOvr>
    <a:masterClrMapping/>
  </p:clrMapOvr>
  <p:transition spd="slow" advClick="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3ACA0C-8332-4C82-90C8-B043CB8B013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1364005"/>
      </p:ext>
    </p:extLst>
  </p:cSld>
  <p:clrMapOvr>
    <a:masterClrMapping/>
  </p:clrMapOvr>
  <p:transition spd="slow" advClick="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1999E9-E1D2-442A-A908-C4E90187167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1238748"/>
      </p:ext>
    </p:extLst>
  </p:cSld>
  <p:clrMapOvr>
    <a:masterClrMapping/>
  </p:clrMapOvr>
  <p:transition spd="slow" advClick="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9863" y="1709738"/>
            <a:ext cx="3559175" cy="4598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51438" y="1709738"/>
            <a:ext cx="3560762" cy="4598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465C01-6D0F-4469-BAD3-B8CD675CEBF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2045873"/>
      </p:ext>
    </p:extLst>
  </p:cSld>
  <p:clrMapOvr>
    <a:masterClrMapping/>
  </p:clrMapOvr>
  <p:transition spd="slow" advClick="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842B3E7-CA4E-4899-AE44-16FF9FC0F87E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8877849"/>
      </p:ext>
    </p:extLst>
  </p:cSld>
  <p:clrMapOvr>
    <a:masterClrMapping/>
  </p:clrMapOvr>
  <p:transition spd="slow" advClick="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8977531-6A97-4839-AC1A-306D862A357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0158676"/>
      </p:ext>
    </p:extLst>
  </p:cSld>
  <p:clrMapOvr>
    <a:masterClrMapping/>
  </p:clrMapOvr>
  <p:transition spd="slow" advClick="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BB6B859-A4D7-49BF-9E06-90ECCACAD9E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0695091"/>
      </p:ext>
    </p:extLst>
  </p:cSld>
  <p:clrMapOvr>
    <a:masterClrMapping/>
  </p:clrMapOvr>
  <p:transition spd="slow" advClick="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EB4CC4-2160-4D50-A18A-105AA5C92F7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2647658"/>
      </p:ext>
    </p:extLst>
  </p:cSld>
  <p:clrMapOvr>
    <a:masterClrMapping/>
  </p:clrMapOvr>
  <p:transition spd="slow" advClick="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555D2E1-4D02-446C-8E22-A7F655DA6D2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3516861"/>
      </p:ext>
    </p:extLst>
  </p:cSld>
  <p:clrMapOvr>
    <a:masterClrMapping/>
  </p:clrMapOvr>
  <p:transition spd="slow" advClick="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37FC1D7-351E-4AB5-91A9-7AE07D5CBBE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6335940"/>
      </p:ext>
    </p:extLst>
  </p:cSld>
  <p:clrMapOvr>
    <a:masterClrMapping/>
  </p:clrMapOvr>
  <p:transition spd="slow" advClick="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94513" y="214313"/>
            <a:ext cx="1817687" cy="60944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439863" y="214313"/>
            <a:ext cx="5302250" cy="60944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2981144-F38F-4339-A06C-6BE932C2090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8762789"/>
      </p:ext>
    </p:extLst>
  </p:cSld>
  <p:clrMapOvr>
    <a:masterClrMapping/>
  </p:clrMapOvr>
  <p:transition spd="slow" advClick="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9789587"/>
      </p:ext>
    </p:extLst>
  </p:cSld>
  <p:clrMapOvr>
    <a:masterClrMapping/>
  </p:clrMapOvr>
  <p:transition spd="slow" advClick="0">
    <p:circl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0992709"/>
      </p:ext>
    </p:extLst>
  </p:cSld>
  <p:clrMapOvr>
    <a:masterClrMapping/>
  </p:clrMapOvr>
  <p:transition spd="slow" advClick="0">
    <p:circl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993571728"/>
      </p:ext>
    </p:extLst>
  </p:cSld>
  <p:clrMapOvr>
    <a:masterClrMapping/>
  </p:clrMapOvr>
  <p:transition spd="slow" advClick="0">
    <p:circl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1180185"/>
      </p:ext>
    </p:extLst>
  </p:cSld>
  <p:clrMapOvr>
    <a:masterClrMapping/>
  </p:clrMapOvr>
  <p:transition spd="slow" advClick="0">
    <p:circl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3632477"/>
      </p:ext>
    </p:extLst>
  </p:cSld>
  <p:clrMapOvr>
    <a:masterClrMapping/>
  </p:clrMapOvr>
  <p:transition spd="slow" advClick="0">
    <p:circl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8404063"/>
      </p:ext>
    </p:extLst>
  </p:cSld>
  <p:clrMapOvr>
    <a:masterClrMapping/>
  </p:clrMapOvr>
  <p:transition spd="slow" advClick="0">
    <p:circl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09324758"/>
      </p:ext>
    </p:extLst>
  </p:cSld>
  <p:clrMapOvr>
    <a:masterClrMapping/>
  </p:clrMapOvr>
  <p:transition spd="slow" advClick="0">
    <p:circl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137265537"/>
      </p:ext>
    </p:extLst>
  </p:cSld>
  <p:clrMapOvr>
    <a:masterClrMapping/>
  </p:clrMapOvr>
  <p:transition spd="slow" advClick="0">
    <p:circl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012542637"/>
      </p:ext>
    </p:extLst>
  </p:cSld>
  <p:clrMapOvr>
    <a:masterClrMapping/>
  </p:clrMapOvr>
  <p:transition spd="slow" advClick="0">
    <p:circl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2254166"/>
      </p:ext>
    </p:extLst>
  </p:cSld>
  <p:clrMapOvr>
    <a:masterClrMapping/>
  </p:clrMapOvr>
  <p:transition spd="slow" advClick="0">
    <p:circl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259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6885174"/>
      </p:ext>
    </p:extLst>
  </p:cSld>
  <p:clrMapOvr>
    <a:masterClrMapping/>
  </p:clrMapOvr>
  <p:transition spd="slow" advClick="0">
    <p:circl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B09BC88-8F25-4134-BDBD-D4C027AA929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8682112"/>
      </p:ext>
    </p:extLst>
  </p:cSld>
  <p:clrMapOvr>
    <a:masterClrMapping/>
  </p:clrMapOvr>
  <p:transition spd="slow" advClick="0">
    <p:circl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E791B07-701B-4125-8826-020CAAE7197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839453"/>
      </p:ext>
    </p:extLst>
  </p:cSld>
  <p:clrMapOvr>
    <a:masterClrMapping/>
  </p:clrMapOvr>
  <p:transition spd="slow" advClick="0">
    <p:circl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6FCA9C8-9310-4806-9CB0-9F2CEE3EBF8A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9272894"/>
      </p:ext>
    </p:extLst>
  </p:cSld>
  <p:clrMapOvr>
    <a:masterClrMapping/>
  </p:clrMapOvr>
  <p:transition spd="slow" advClick="0">
    <p:circl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73688" y="2420938"/>
            <a:ext cx="3313112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F517C1B-D785-406F-AB85-494446686C8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7588229"/>
      </p:ext>
    </p:extLst>
  </p:cSld>
  <p:clrMapOvr>
    <a:masterClrMapping/>
  </p:clrMapOvr>
  <p:transition spd="slow" advClick="0">
    <p:circl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6218C1F-192F-4E89-9399-4A06B881115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89556"/>
      </p:ext>
    </p:extLst>
  </p:cSld>
  <p:clrMapOvr>
    <a:masterClrMapping/>
  </p:clrMapOvr>
  <p:transition spd="slow" advClick="0">
    <p:circl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9E4C841B-A0AE-4C03-9367-6C752670958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2585096"/>
      </p:ext>
    </p:extLst>
  </p:cSld>
  <p:clrMapOvr>
    <a:masterClrMapping/>
  </p:clrMapOvr>
  <p:transition spd="slow" advClick="0">
    <p:circl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F241DE6-FF6F-4A48-A5EC-F30807CE1F0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0436251"/>
      </p:ext>
    </p:extLst>
  </p:cSld>
  <p:clrMapOvr>
    <a:masterClrMapping/>
  </p:clrMapOvr>
  <p:transition spd="slow" advClick="0">
    <p:circl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55A7AA12-61F4-41B0-B179-14F24EA62A47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0652347"/>
      </p:ext>
    </p:extLst>
  </p:cSld>
  <p:clrMapOvr>
    <a:masterClrMapping/>
  </p:clrMapOvr>
  <p:transition spd="slow" advClick="0">
    <p:circl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0364546-DD79-4A5D-B784-AC07F3B2D58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5244040"/>
      </p:ext>
    </p:extLst>
  </p:cSld>
  <p:clrMapOvr>
    <a:masterClrMapping/>
  </p:clrMapOvr>
  <p:transition spd="slow" advClick="0">
    <p:circl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66C2FAD-CD10-498B-A735-43F5D63D1F9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8139803"/>
      </p:ext>
    </p:extLst>
  </p:cSld>
  <p:clrMapOvr>
    <a:masterClrMapping/>
  </p:clrMapOvr>
  <p:transition spd="slow" advClick="0">
    <p:circl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54875" y="-104775"/>
            <a:ext cx="1781175" cy="4902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08175" y="-104775"/>
            <a:ext cx="5194300" cy="4902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F88B4DE-1E9F-4E8D-AC17-4448E627343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7591277"/>
      </p:ext>
    </p:extLst>
  </p:cSld>
  <p:clrMapOvr>
    <a:masterClrMapping/>
  </p:clrMapOvr>
  <p:transition spd="slow" advClick="0">
    <p:circl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8175" y="-104775"/>
            <a:ext cx="7127875" cy="1012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373688" y="2420938"/>
            <a:ext cx="3313112" cy="11112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373688" y="3684588"/>
            <a:ext cx="3313112" cy="11128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ED42169-67BC-4D76-9370-FDE8ECC56CF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6260349"/>
      </p:ext>
    </p:extLst>
  </p:cSld>
  <p:clrMapOvr>
    <a:masterClrMapping/>
  </p:clrMapOvr>
  <p:transition spd="slow" advClick="0">
    <p:circl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583FA4E-BDB6-432A-9D4A-F08292CD993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8882611"/>
      </p:ext>
    </p:extLst>
  </p:cSld>
  <p:clrMapOvr>
    <a:masterClrMapping/>
  </p:clrMapOvr>
  <p:transition spd="slow" advClick="0">
    <p:circl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D4519FD5-1E7D-4AE4-999B-86AE51CE0E7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9570834"/>
      </p:ext>
    </p:extLst>
  </p:cSld>
  <p:clrMapOvr>
    <a:masterClrMapping/>
  </p:clrMapOvr>
  <p:transition spd="slow" advClick="0">
    <p:circl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FB1FE78B-1AD3-4BE7-BB74-17B1B56EB1F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7702835"/>
      </p:ext>
    </p:extLst>
  </p:cSld>
  <p:clrMapOvr>
    <a:masterClrMapping/>
  </p:clrMapOvr>
  <p:transition spd="slow" advClick="0">
    <p:circl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73688" y="2420938"/>
            <a:ext cx="3313112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6712281-ED80-4221-B888-115307E14D5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5880188"/>
      </p:ext>
    </p:extLst>
  </p:cSld>
  <p:clrMapOvr>
    <a:masterClrMapping/>
  </p:clrMapOvr>
  <p:transition spd="slow" advClick="0">
    <p:circl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885161AA-19D5-49E8-87C9-5687CFC7A32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7835135"/>
      </p:ext>
    </p:extLst>
  </p:cSld>
  <p:clrMapOvr>
    <a:masterClrMapping/>
  </p:clrMapOvr>
  <p:transition spd="slow" advClick="0">
    <p:circl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15C324F-4A0F-4C1A-8E9A-5B3F450907E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8259768"/>
      </p:ext>
    </p:extLst>
  </p:cSld>
  <p:clrMapOvr>
    <a:masterClrMapping/>
  </p:clrMapOvr>
  <p:transition spd="slow" advClick="0">
    <p:circl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1859441-7BB1-46E3-BDCC-A9FF6FFF5E1A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7541195"/>
      </p:ext>
    </p:extLst>
  </p:cSld>
  <p:clrMapOvr>
    <a:masterClrMapping/>
  </p:clrMapOvr>
  <p:transition spd="slow" advClick="0">
    <p:circl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8417348-3ED3-4617-B0B3-FBDBC026173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9641224"/>
      </p:ext>
    </p:extLst>
  </p:cSld>
  <p:clrMapOvr>
    <a:masterClrMapping/>
  </p:clrMapOvr>
  <p:transition spd="slow" advClick="0">
    <p:circl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BB36CE1-7F00-434E-B937-5A3D7F69931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8743576"/>
      </p:ext>
    </p:extLst>
  </p:cSld>
  <p:clrMapOvr>
    <a:masterClrMapping/>
  </p:clrMapOvr>
  <p:transition spd="slow" advClick="0">
    <p:circl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CF048E1-D812-41A6-BFAF-90EEEA17311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2916304"/>
      </p:ext>
    </p:extLst>
  </p:cSld>
  <p:clrMapOvr>
    <a:masterClrMapping/>
  </p:clrMapOvr>
  <p:transition spd="slow" advClick="0">
    <p:circle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54875" y="-104775"/>
            <a:ext cx="1781175" cy="4902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08175" y="-104775"/>
            <a:ext cx="5194300" cy="4902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52066C7-C23A-4198-BBB1-5C04794B866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742827"/>
      </p:ext>
    </p:extLst>
  </p:cSld>
  <p:clrMapOvr>
    <a:masterClrMapping/>
  </p:clrMapOvr>
  <p:transition spd="slow" advClick="0">
    <p:circle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8175" y="-104775"/>
            <a:ext cx="7127875" cy="1012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373688" y="2420938"/>
            <a:ext cx="3313112" cy="11112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373688" y="3684588"/>
            <a:ext cx="3313112" cy="11128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3DE29D74-A0F7-48A8-9F09-CA382745C47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7251081"/>
      </p:ext>
    </p:extLst>
  </p:cSld>
  <p:clrMapOvr>
    <a:masterClrMapping/>
  </p:clrMapOvr>
  <p:transition spd="slow" advClick="0">
    <p:circle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6" name="Прямоугольник 15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Овал 16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Овал 17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1" name="Овал 20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22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6CB878-399B-45DA-983C-B1B6E82BDA16}" type="datetimeFigureOut">
              <a:rPr lang="en-US"/>
              <a:pPr>
                <a:defRPr/>
              </a:pPr>
              <a:t>10/9/2019</a:t>
            </a:fld>
            <a:endParaRPr lang="en-US" dirty="0"/>
          </a:p>
        </p:txBody>
      </p:sp>
      <p:sp>
        <p:nvSpPr>
          <p:cNvPr id="23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fld id="{283C8646-D9D8-4E8B-9A10-E3AA442BC67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1009056"/>
      </p:ext>
    </p:extLst>
  </p:cSld>
  <p:clrMapOvr>
    <a:masterClrMapping/>
  </p:clrMapOvr>
  <p:transition spd="slow" advClick="0">
    <p:circle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96B7548B-CEA9-4C22-9195-9DBCA81CB8D7}" type="datetimeFigureOut">
              <a:rPr lang="en-US"/>
              <a:pPr>
                <a:defRPr/>
              </a:pPr>
              <a:t>10/9/2019</a:t>
            </a:fld>
            <a:endParaRPr lang="en-US"/>
          </a:p>
        </p:txBody>
      </p:sp>
      <p:sp>
        <p:nvSpPr>
          <p:cNvPr id="5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F9E9F36-41E0-49B0-A1E3-E8C239D5223A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9925706"/>
      </p:ext>
    </p:extLst>
  </p:cSld>
  <p:clrMapOvr>
    <a:masterClrMapping/>
  </p:clrMapOvr>
  <p:transition spd="slow" advClick="0">
    <p:circle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Прямоугольник 12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Овал 13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5" name="Овал 14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Овал 15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Овал 16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Овал 17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8646E3-801A-4CAE-AA83-EE8C4F1E9B44}" type="datetimeFigureOut">
              <a:rPr lang="en-US"/>
              <a:pPr>
                <a:defRPr/>
              </a:pPr>
              <a:t>10/9/2019</a:t>
            </a:fld>
            <a:endParaRPr lang="en-US"/>
          </a:p>
        </p:txBody>
      </p:sp>
      <p:sp>
        <p:nvSpPr>
          <p:cNvPr id="21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fld id="{C926F907-B7C2-48E5-8277-7539A13286F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7618333"/>
      </p:ext>
    </p:extLst>
  </p:cSld>
  <p:clrMapOvr>
    <a:masterClrMapping/>
  </p:clrMapOvr>
  <p:transition spd="slow" advClick="0">
    <p:circle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782C22-FB9A-486A-9524-8012791FA956}" type="datetimeFigureOut">
              <a:rPr lang="en-US"/>
              <a:pPr>
                <a:defRPr/>
              </a:pPr>
              <a:t>10/9/2019</a:t>
            </a:fld>
            <a:endParaRPr lang="en-US" dirty="0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E65528-0E97-42C3-8E8C-E607446A734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4358269"/>
      </p:ext>
    </p:extLst>
  </p:cSld>
  <p:clrMapOvr>
    <a:masterClrMapping/>
  </p:clrMapOvr>
  <p:transition spd="slow" advClick="0">
    <p:circle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A19749-FD63-4358-B3C8-E5A352393C33}" type="datetimeFigureOut">
              <a:rPr lang="en-US"/>
              <a:pPr>
                <a:defRPr/>
              </a:pPr>
              <a:t>10/9/2019</a:t>
            </a:fld>
            <a:endParaRPr lang="en-US" dirty="0"/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21A525-7D97-4BC4-8208-BC70E59142D9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4741782"/>
      </p:ext>
    </p:extLst>
  </p:cSld>
  <p:clrMapOvr>
    <a:masterClrMapping/>
  </p:clrMapOvr>
  <p:transition spd="slow" advClick="0">
    <p:circle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9F081902-CD95-4F2B-8690-4A4F06AE6967}" type="datetimeFigureOut">
              <a:rPr lang="en-US"/>
              <a:pPr>
                <a:defRPr/>
              </a:pPr>
              <a:t>10/9/2019</a:t>
            </a:fld>
            <a:endParaRPr lang="en-US"/>
          </a:p>
        </p:txBody>
      </p:sp>
      <p:sp>
        <p:nvSpPr>
          <p:cNvPr id="4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1694356-DB5E-428E-AEC1-BEE6D52692CE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5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681713"/>
      </p:ext>
    </p:extLst>
  </p:cSld>
  <p:clrMapOvr>
    <a:masterClrMapping/>
  </p:clrMapOvr>
  <p:transition spd="slow" advClick="0">
    <p:circle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AF82BA-5C31-4F29-AA82-ADE83EA09A49}" type="datetimeFigureOut">
              <a:rPr lang="en-US"/>
              <a:pPr>
                <a:defRPr/>
              </a:pPr>
              <a:t>10/9/2019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9EC35C-2737-4F0C-9E9F-6696331118D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4406364"/>
      </p:ext>
    </p:extLst>
  </p:cSld>
  <p:clrMapOvr>
    <a:masterClrMapping/>
  </p:clrMapOvr>
  <p:transition spd="slow" advClick="0">
    <p:circle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6" name="Прямая соединительная линия 5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2" name="Дата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AE515144-0864-4DDF-A125-ADB4CD484C0F}" type="datetimeFigureOut">
              <a:rPr lang="en-US"/>
              <a:pPr>
                <a:defRPr/>
              </a:pPr>
              <a:t>10/9/2019</a:t>
            </a:fld>
            <a:endParaRPr lang="en-US" dirty="0"/>
          </a:p>
        </p:txBody>
      </p:sp>
      <p:sp>
        <p:nvSpPr>
          <p:cNvPr id="13" name="Номер слайда 2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1F21963-1BA9-47ED-A595-7BA08036AB6F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14" name="Нижний колонтитул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1949855"/>
      </p:ext>
    </p:extLst>
  </p:cSld>
  <p:clrMapOvr>
    <a:masterClrMapping/>
  </p:clrMapOvr>
  <p:transition spd="slow" advClick="0">
    <p:circle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8" name="Прямоугольник 7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D1F24BA6-68E3-487F-AA14-32750A15934A}" type="datetimeFigureOut">
              <a:rPr lang="en-US"/>
              <a:pPr>
                <a:defRPr/>
              </a:pPr>
              <a:t>10/9/2019</a:t>
            </a:fld>
            <a:endParaRPr lang="en-US"/>
          </a:p>
        </p:txBody>
      </p:sp>
      <p:sp>
        <p:nvSpPr>
          <p:cNvPr id="13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F97C2E8-4B75-416F-8A20-11C7F667D51D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14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6290465"/>
      </p:ext>
    </p:extLst>
  </p:cSld>
  <p:clrMapOvr>
    <a:masterClrMapping/>
  </p:clrMapOvr>
  <p:transition spd="slow" advClick="0">
    <p:circle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B22C11-DC5F-4D07-A281-0D7D7874A05C}" type="datetimeFigureOut">
              <a:rPr lang="en-US"/>
              <a:pPr>
                <a:defRPr/>
              </a:pPr>
              <a:t>10/9/2019</a:t>
            </a:fld>
            <a:endParaRPr lang="en-US" dirty="0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4BE997-369F-40EC-BBC2-43003B88E88E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1917687"/>
      </p:ext>
    </p:extLst>
  </p:cSld>
  <p:clrMapOvr>
    <a:masterClrMapping/>
  </p:clrMapOvr>
  <p:transition spd="slow" advClick="0">
    <p:circle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302BB-514D-4B14-861C-2DC5CBD12805}" type="datetimeFigureOut">
              <a:rPr lang="en-US"/>
              <a:pPr>
                <a:defRPr/>
              </a:pPr>
              <a:t>10/9/2019</a:t>
            </a:fld>
            <a:endParaRPr lang="en-US" dirty="0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7F1781-3CB4-4B75-8D4F-13CEA529F32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019754"/>
      </p:ext>
    </p:extLst>
  </p:cSld>
  <p:clrMapOvr>
    <a:masterClrMapping/>
  </p:clrMapOvr>
  <p:transition spd="slow" advClick="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1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image" Target="../media/image1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439863" y="214313"/>
            <a:ext cx="727233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39863" y="1709738"/>
            <a:ext cx="7272337" cy="459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29650" y="6237288"/>
            <a:ext cx="576263" cy="38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2000" b="1">
                <a:solidFill>
                  <a:srgbClr val="FFFFFF"/>
                </a:solidFill>
              </a:defRPr>
            </a:lvl1pPr>
          </a:lstStyle>
          <a:p>
            <a:fld id="{934A6EE9-8302-4300-BD39-507F4B43A379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1314" r:id="rId1"/>
    <p:sldLayoutId id="2147491315" r:id="rId2"/>
    <p:sldLayoutId id="2147491316" r:id="rId3"/>
    <p:sldLayoutId id="2147491317" r:id="rId4"/>
    <p:sldLayoutId id="2147491318" r:id="rId5"/>
    <p:sldLayoutId id="2147491319" r:id="rId6"/>
    <p:sldLayoutId id="2147491320" r:id="rId7"/>
    <p:sldLayoutId id="2147491321" r:id="rId8"/>
    <p:sldLayoutId id="2147491322" r:id="rId9"/>
    <p:sldLayoutId id="2147491323" r:id="rId10"/>
    <p:sldLayoutId id="2147491324" r:id="rId11"/>
  </p:sldLayoutIdLst>
  <p:transition spd="slow" advClick="0">
    <p:circle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55650" y="1773238"/>
            <a:ext cx="7777163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ЕДИНАЯ СИСТЕМА УПРАВЛЕНИЯ </a:t>
            </a:r>
            <a:br>
              <a:rPr lang="ru-RU" smtClean="0"/>
            </a:br>
            <a:r>
              <a:rPr lang="ru-RU" smtClean="0"/>
              <a:t>ОБЩЕСТВЕННЫМИ ФИНАНСАМИ </a:t>
            </a:r>
            <a:br>
              <a:rPr lang="ru-RU" smtClean="0"/>
            </a:br>
            <a:r>
              <a:rPr lang="ru-RU" smtClean="0"/>
              <a:t>И ЭКОНОМИКОЙ</a:t>
            </a:r>
            <a:br>
              <a:rPr lang="ru-RU" smtClean="0"/>
            </a:br>
            <a:endParaRPr lang="ru-RU" smtClean="0"/>
          </a:p>
        </p:txBody>
      </p:sp>
      <p:pic>
        <p:nvPicPr>
          <p:cNvPr id="4099" name="Picture 7" descr="лого copy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763" y="5530850"/>
            <a:ext cx="10795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91330" r:id="rId1"/>
    <p:sldLayoutId id="2147491331" r:id="rId2"/>
    <p:sldLayoutId id="2147491332" r:id="rId3"/>
    <p:sldLayoutId id="2147491333" r:id="rId4"/>
    <p:sldLayoutId id="2147491334" r:id="rId5"/>
    <p:sldLayoutId id="2147491335" r:id="rId6"/>
    <p:sldLayoutId id="2147491336" r:id="rId7"/>
    <p:sldLayoutId id="2147491337" r:id="rId8"/>
    <p:sldLayoutId id="2147491338" r:id="rId9"/>
    <p:sldLayoutId id="2147491339" r:id="rId10"/>
    <p:sldLayoutId id="2147491340" r:id="rId11"/>
  </p:sldLayoutIdLst>
  <p:transition spd="slow" advClick="0">
    <p:circle/>
  </p:transition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08175" y="-104775"/>
            <a:ext cx="712787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 КОМПАНИИ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8175" y="2420938"/>
            <a:ext cx="677862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Год создания компании - 1994</a:t>
            </a:r>
          </a:p>
          <a:p>
            <a:pPr lvl="0"/>
            <a:r>
              <a:rPr lang="ru-RU" smtClean="0"/>
              <a:t>Количество сотрудников  – более 250 человек</a:t>
            </a:r>
          </a:p>
          <a:p>
            <a:pPr lvl="0"/>
            <a:r>
              <a:rPr lang="ru-RU" smtClean="0"/>
              <a:t>Центральный офис в г.Москва, филиал в 7 регионах </a:t>
            </a:r>
          </a:p>
        </p:txBody>
      </p:sp>
      <p:pic>
        <p:nvPicPr>
          <p:cNvPr id="5124" name="Picture 10" descr="лого copy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128588"/>
            <a:ext cx="790575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9213" y="6461125"/>
            <a:ext cx="1439862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102BD3BC-8F8A-420F-93BC-A5CCF10DF619}" type="slidenum">
              <a:rPr lang="ru-RU"/>
              <a:pPr/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341" r:id="rId1"/>
    <p:sldLayoutId id="2147491342" r:id="rId2"/>
    <p:sldLayoutId id="2147491343" r:id="rId3"/>
    <p:sldLayoutId id="2147491344" r:id="rId4"/>
    <p:sldLayoutId id="2147491345" r:id="rId5"/>
    <p:sldLayoutId id="2147491346" r:id="rId6"/>
    <p:sldLayoutId id="2147491347" r:id="rId7"/>
    <p:sldLayoutId id="2147491348" r:id="rId8"/>
    <p:sldLayoutId id="2147491349" r:id="rId9"/>
    <p:sldLayoutId id="2147491350" r:id="rId10"/>
    <p:sldLayoutId id="2147491351" r:id="rId11"/>
    <p:sldLayoutId id="2147491352" r:id="rId12"/>
  </p:sldLayoutIdLst>
  <p:transition spd="slow" advClick="0">
    <p:circle/>
  </p:transition>
  <p:hf sldNum="0" hdr="0" ftr="0" dt="0"/>
  <p:txStyles>
    <p:titleStyle>
      <a:lvl1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9pPr>
    </p:titleStyle>
    <p:bodyStyle>
      <a:lvl1pPr marL="447675" indent="-3429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912813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3208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728788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136775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939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30511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5083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9655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08175" y="-104775"/>
            <a:ext cx="712787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 КОМПАНИИ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8175" y="2420938"/>
            <a:ext cx="677862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Год создания компании - 1994</a:t>
            </a:r>
          </a:p>
          <a:p>
            <a:pPr lvl="0"/>
            <a:r>
              <a:rPr lang="ru-RU" smtClean="0"/>
              <a:t>Количество сотрудников  – более 250 человек</a:t>
            </a:r>
          </a:p>
          <a:p>
            <a:pPr lvl="0"/>
            <a:r>
              <a:rPr lang="ru-RU" smtClean="0"/>
              <a:t>Центральный офис в г.Москва, филиал в 7 регионах </a:t>
            </a:r>
          </a:p>
        </p:txBody>
      </p:sp>
      <p:pic>
        <p:nvPicPr>
          <p:cNvPr id="6148" name="Picture 10" descr="лого copy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128588"/>
            <a:ext cx="790575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9213" y="6461125"/>
            <a:ext cx="1439862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FFFFFF"/>
                </a:solidFill>
              </a:defRPr>
            </a:lvl1pPr>
          </a:lstStyle>
          <a:p>
            <a:fld id="{EF5D9004-29C2-4D67-B640-F9972A5C27B6}" type="slidenum">
              <a:rPr lang="ru-RU"/>
              <a:pPr/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353" r:id="rId1"/>
    <p:sldLayoutId id="2147491354" r:id="rId2"/>
    <p:sldLayoutId id="2147491355" r:id="rId3"/>
    <p:sldLayoutId id="2147491356" r:id="rId4"/>
    <p:sldLayoutId id="2147491357" r:id="rId5"/>
    <p:sldLayoutId id="2147491358" r:id="rId6"/>
    <p:sldLayoutId id="2147491359" r:id="rId7"/>
    <p:sldLayoutId id="2147491360" r:id="rId8"/>
    <p:sldLayoutId id="2147491361" r:id="rId9"/>
    <p:sldLayoutId id="2147491362" r:id="rId10"/>
    <p:sldLayoutId id="2147491363" r:id="rId11"/>
    <p:sldLayoutId id="2147491364" r:id="rId12"/>
  </p:sldLayoutIdLst>
  <p:transition spd="slow" advClick="0">
    <p:circle/>
  </p:transition>
  <p:hf sldNum="0" hdr="0" ftr="0" dt="0"/>
  <p:txStyles>
    <p:titleStyle>
      <a:lvl1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9pPr>
    </p:titleStyle>
    <p:bodyStyle>
      <a:lvl1pPr marL="447675" indent="-3429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912813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3208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728788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136775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939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30511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5083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9655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172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6345129-73AE-43FB-8289-2E75E5EADF3E}" type="datetimeFigureOut">
              <a:rPr lang="en-US"/>
              <a:pPr>
                <a:defRPr/>
              </a:pPr>
              <a:t>10/9/2019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128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130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400" b="1">
                <a:solidFill>
                  <a:srgbClr val="FFFFFF"/>
                </a:solidFill>
                <a:latin typeface="Century Schoolbook" panose="02040604050505020304" pitchFamily="18" charset="0"/>
              </a:defRPr>
            </a:lvl1pPr>
          </a:lstStyle>
          <a:p>
            <a:fld id="{9ABE21C5-CF7E-4AA2-9590-47F855684768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1365" r:id="rId1"/>
    <p:sldLayoutId id="2147491366" r:id="rId2"/>
    <p:sldLayoutId id="2147491367" r:id="rId3"/>
    <p:sldLayoutId id="2147491325" r:id="rId4"/>
    <p:sldLayoutId id="2147491326" r:id="rId5"/>
    <p:sldLayoutId id="2147491368" r:id="rId6"/>
    <p:sldLayoutId id="2147491327" r:id="rId7"/>
    <p:sldLayoutId id="2147491369" r:id="rId8"/>
    <p:sldLayoutId id="2147491370" r:id="rId9"/>
    <p:sldLayoutId id="2147491328" r:id="rId10"/>
    <p:sldLayoutId id="2147491329" r:id="rId11"/>
  </p:sldLayoutIdLst>
  <p:transition spd="slow" advClick="0">
    <p:circle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anose="05000000000000000000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anose="05020102010507070707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eaLnBrk="0" fontAlgn="base" hangingPunct="0">
        <a:spcBef>
          <a:spcPct val="20000"/>
        </a:spcBef>
        <a:spcAft>
          <a:spcPct val="0"/>
        </a:spcAft>
        <a:buClr>
          <a:srgbClr val="86B300"/>
        </a:buClr>
        <a:buSzPct val="60000"/>
        <a:buFont typeface="Wingdings" panose="05000000000000000000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eaLnBrk="0" fontAlgn="base" hangingPunct="0">
        <a:spcBef>
          <a:spcPct val="20000"/>
        </a:spcBef>
        <a:spcAft>
          <a:spcPct val="0"/>
        </a:spcAft>
        <a:buClr>
          <a:srgbClr val="CAE2AA"/>
        </a:buClr>
        <a:buSzPct val="60000"/>
        <a:buFont typeface="Wingdings" panose="05000000000000000000" pitchFamily="2" charset="2"/>
        <a:buChar char="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eaLnBrk="0" fontAlgn="base" hangingPunct="0">
        <a:spcBef>
          <a:spcPct val="20000"/>
        </a:spcBef>
        <a:spcAft>
          <a:spcPct val="0"/>
        </a:spcAft>
        <a:buClr>
          <a:srgbClr val="B8B8AD"/>
        </a:buClr>
        <a:buSzPct val="68000"/>
        <a:buFont typeface="Wingdings 2" panose="05020102010507070707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48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6.jpeg"/><Relationship Id="rId5" Type="http://schemas.openxmlformats.org/officeDocument/2006/relationships/image" Target="../media/image5.emf"/><Relationship Id="rId4" Type="http://schemas.openxmlformats.org/officeDocument/2006/relationships/oleObject" Target="../embeddings/_____Microsoft_Excel_97-20031.xls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8.xml"/><Relationship Id="rId4" Type="http://schemas.openxmlformats.org/officeDocument/2006/relationships/chart" Target="../charts/char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8.xml"/><Relationship Id="rId4" Type="http://schemas.openxmlformats.org/officeDocument/2006/relationships/chart" Target="../charts/char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5"/>
          <p:cNvSpPr txBox="1">
            <a:spLocks/>
          </p:cNvSpPr>
          <p:nvPr/>
        </p:nvSpPr>
        <p:spPr>
          <a:xfrm>
            <a:off x="2843808" y="836712"/>
            <a:ext cx="5688632" cy="1872208"/>
          </a:xfrm>
          <a:prstGeom prst="rect">
            <a:avLst/>
          </a:prstGeom>
        </p:spPr>
        <p:txBody>
          <a:bodyPr vert="horz" anchor="b">
            <a:no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000" kern="1200" cap="sm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9pPr>
          </a:lstStyle>
          <a:p>
            <a:pPr algn="ctr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ru-RU" sz="3200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Информация </a:t>
            </a:r>
            <a:br>
              <a:rPr lang="ru-RU" sz="3200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об исполнении бюджета </a:t>
            </a:r>
            <a:br>
              <a:rPr lang="ru-RU" sz="3200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ЗАТО Северск </a:t>
            </a:r>
            <a:br>
              <a:rPr lang="ru-RU" sz="3200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 сентябрь 2019 года</a:t>
            </a:r>
            <a:endParaRPr lang="ru-RU" sz="3200" spc="150" dirty="0">
              <a:ln w="11430"/>
              <a:solidFill>
                <a:schemeClr val="tx1"/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pic>
        <p:nvPicPr>
          <p:cNvPr id="6" name="Рисунок 2" descr="682_8217_c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140968"/>
            <a:ext cx="8640960" cy="33843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60648"/>
            <a:ext cx="2592288" cy="1872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4154555"/>
      </p:ext>
    </p:extLst>
  </p:cSld>
  <p:clrMapOvr>
    <a:masterClrMapping/>
  </p:clrMapOvr>
  <p:transition spd="slow" advClick="0">
    <p:circl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Диаграмма 3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08906109"/>
              </p:ext>
            </p:extLst>
          </p:nvPr>
        </p:nvGraphicFramePr>
        <p:xfrm>
          <a:off x="3340100" y="1689100"/>
          <a:ext cx="5554663" cy="4008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0" name="Worksheet" r:id="rId4" imgW="5577871" imgH="4030990" progId="Excel.Sheet.8">
                  <p:embed/>
                </p:oleObj>
              </mc:Choice>
              <mc:Fallback>
                <p:oleObj name="Worksheet" r:id="rId4" imgW="5577871" imgH="4030990" progId="Excel.Sheet.8">
                  <p:embed/>
                  <p:pic>
                    <p:nvPicPr>
                      <p:cNvPr id="0" name="Picture 84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40100" y="1689100"/>
                        <a:ext cx="5554663" cy="40084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Скругленный прямоугольник 22"/>
          <p:cNvSpPr/>
          <p:nvPr/>
        </p:nvSpPr>
        <p:spPr>
          <a:xfrm>
            <a:off x="357158" y="4929198"/>
            <a:ext cx="3214710" cy="1071570"/>
          </a:xfrm>
          <a:prstGeom prst="roundRect">
            <a:avLst/>
          </a:prstGeom>
          <a:solidFill>
            <a:srgbClr val="FFFFCC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357158" y="3357562"/>
            <a:ext cx="3214710" cy="1071570"/>
          </a:xfrm>
          <a:prstGeom prst="roundRect">
            <a:avLst/>
          </a:prstGeom>
          <a:solidFill>
            <a:srgbClr val="FFFFCC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357158" y="1785926"/>
            <a:ext cx="3214710" cy="1071570"/>
          </a:xfrm>
          <a:prstGeom prst="roundRect">
            <a:avLst/>
          </a:prstGeom>
          <a:solidFill>
            <a:srgbClr val="FFFFCC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14810" y="357166"/>
            <a:ext cx="4357718" cy="90872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ИСПОЛНЕНИЕ</a:t>
            </a:r>
            <a:b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БЮДЖЕТА ЗАТО СЕВЕРСК</a:t>
            </a:r>
            <a:b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2000" b="1" cap="none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на 30.09.2019</a:t>
            </a:r>
            <a:endParaRPr lang="ru-RU" sz="2000" b="1" cap="none" dirty="0">
              <a:ln w="1905"/>
              <a:solidFill>
                <a:schemeClr val="accent2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214282" y="357166"/>
            <a:ext cx="3929058" cy="928694"/>
          </a:xfrm>
          <a:prstGeom prst="rect">
            <a:avLst/>
          </a:prstGeom>
        </p:spPr>
        <p:txBody>
          <a:bodyPr lIns="0" rIns="0" bIns="0"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ИСПОЛНЕНИЕ</a:t>
            </a:r>
            <a:b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БЮДЖЕТА ЗАТО СЕВЕРСК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 сентябрь</a:t>
            </a:r>
            <a:endParaRPr lang="ru-RU" sz="2000" b="1" dirty="0">
              <a:ln w="1905"/>
              <a:solidFill>
                <a:schemeClr val="accent2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0" y="1714488"/>
            <a:ext cx="3929058" cy="908720"/>
          </a:xfrm>
          <a:prstGeom prst="rect">
            <a:avLst/>
          </a:prstGeom>
        </p:spPr>
        <p:txBody>
          <a:bodyPr lIns="0" rIns="0" bIns="0"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ДОХОДЫ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355,8 </a:t>
            </a: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357158" y="3429000"/>
            <a:ext cx="3286148" cy="765844"/>
          </a:xfrm>
          <a:prstGeom prst="rect">
            <a:avLst/>
          </a:prstGeom>
        </p:spPr>
        <p:txBody>
          <a:bodyPr lIns="0" rIns="0" bIns="0"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РАСХОДЫ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345,5 </a:t>
            </a: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</a:p>
        </p:txBody>
      </p:sp>
      <p:sp>
        <p:nvSpPr>
          <p:cNvPr id="20" name="Заголовок 1"/>
          <p:cNvSpPr txBox="1">
            <a:spLocks/>
          </p:cNvSpPr>
          <p:nvPr/>
        </p:nvSpPr>
        <p:spPr>
          <a:xfrm>
            <a:off x="0" y="4857760"/>
            <a:ext cx="3929058" cy="908720"/>
          </a:xfrm>
          <a:prstGeom prst="rect">
            <a:avLst/>
          </a:prstGeom>
        </p:spPr>
        <p:txBody>
          <a:bodyPr lIns="0" rIns="0" bIns="0"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ПРОФИЦИТ</a:t>
            </a:r>
            <a:endParaRPr lang="ru-RU" sz="2000" b="1" dirty="0">
              <a:ln w="1905"/>
              <a:solidFill>
                <a:schemeClr val="accent2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10,3 МЛН.РУБ</a:t>
            </a: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</a:p>
        </p:txBody>
      </p:sp>
      <p:sp>
        <p:nvSpPr>
          <p:cNvPr id="24" name="Минус 23"/>
          <p:cNvSpPr/>
          <p:nvPr/>
        </p:nvSpPr>
        <p:spPr>
          <a:xfrm>
            <a:off x="1285852" y="2919969"/>
            <a:ext cx="1428760" cy="428628"/>
          </a:xfrm>
          <a:prstGeom prst="mathMinus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" name="Равно 24"/>
          <p:cNvSpPr/>
          <p:nvPr/>
        </p:nvSpPr>
        <p:spPr>
          <a:xfrm>
            <a:off x="1285852" y="4473675"/>
            <a:ext cx="1500230" cy="428628"/>
          </a:xfrm>
          <a:prstGeom prst="mathEqual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8072438" y="5715000"/>
            <a:ext cx="642937" cy="64293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48" name="Рисунок 27" descr="50df0d16dba0c.jp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00" r="9999"/>
          <a:stretch>
            <a:fillRect/>
          </a:stretch>
        </p:blipFill>
        <p:spPr bwMode="auto">
          <a:xfrm>
            <a:off x="3643313" y="5072063"/>
            <a:ext cx="500062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TextBox 35"/>
          <p:cNvSpPr txBox="1"/>
          <p:nvPr/>
        </p:nvSpPr>
        <p:spPr bwMode="auto">
          <a:xfrm>
            <a:off x="4864100" y="1489075"/>
            <a:ext cx="1641475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 </a:t>
            </a:r>
            <a:r>
              <a:rPr lang="ru-RU" sz="1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471,9 </a:t>
            </a:r>
            <a:r>
              <a: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</a:p>
        </p:txBody>
      </p:sp>
      <p:sp>
        <p:nvSpPr>
          <p:cNvPr id="37" name="TextBox 36"/>
          <p:cNvSpPr txBox="1"/>
          <p:nvPr/>
        </p:nvSpPr>
        <p:spPr bwMode="auto">
          <a:xfrm>
            <a:off x="6858000" y="1571625"/>
            <a:ext cx="1459117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ru-RU" sz="1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4 584,0 млн.руб</a:t>
            </a:r>
            <a:r>
              <a: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</a:p>
        </p:txBody>
      </p:sp>
      <p:sp>
        <p:nvSpPr>
          <p:cNvPr id="38" name="TextBox 37"/>
          <p:cNvSpPr txBox="1"/>
          <p:nvPr/>
        </p:nvSpPr>
        <p:spPr bwMode="auto">
          <a:xfrm>
            <a:off x="7347154" y="2857496"/>
            <a:ext cx="969963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12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3 435,8</a:t>
            </a:r>
            <a:endParaRPr lang="ru-RU" sz="12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algn="ctr" eaLnBrk="1" hangingPunct="1">
              <a:defRPr/>
            </a:pPr>
            <a:r>
              <a:rPr lang="ru-RU" sz="12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млн.руб.;</a:t>
            </a:r>
          </a:p>
          <a:p>
            <a:pPr algn="ctr" eaLnBrk="1" hangingPunct="1">
              <a:defRPr/>
            </a:pPr>
            <a:r>
              <a:rPr lang="ru-RU" sz="12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75%</a:t>
            </a:r>
            <a:endParaRPr lang="ru-RU" sz="12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5673144" y="2533646"/>
            <a:ext cx="928688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12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3 275,0</a:t>
            </a:r>
            <a:endParaRPr lang="ru-RU" sz="12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algn="ctr" eaLnBrk="1" hangingPunct="1">
              <a:defRPr/>
            </a:pPr>
            <a:r>
              <a:rPr lang="ru-RU" sz="12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млн.руб.;</a:t>
            </a:r>
          </a:p>
          <a:p>
            <a:pPr algn="ctr" eaLnBrk="1" hangingPunct="1">
              <a:defRPr/>
            </a:pPr>
            <a:r>
              <a:rPr lang="ru-RU" sz="12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73%</a:t>
            </a:r>
            <a:endParaRPr lang="ru-RU" sz="12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 useBgFill="1">
        <p:nvSpPr>
          <p:cNvPr id="26" name="Прямоугольник 15"/>
          <p:cNvSpPr>
            <a:spLocks noChangeArrowheads="1"/>
          </p:cNvSpPr>
          <p:nvPr/>
        </p:nvSpPr>
        <p:spPr bwMode="auto">
          <a:xfrm>
            <a:off x="4171328" y="5796237"/>
            <a:ext cx="4145088" cy="369332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Плановый дефицит 112,1млн.руб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</p:cSld>
  <p:clrMapOvr>
    <a:masterClrMapping/>
  </p:clrMapOvr>
  <p:transition spd="slow" advClick="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428596" y="142852"/>
            <a:ext cx="8028384" cy="437781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200" b="1" dirty="0" smtClean="0">
                <a:ln w="1905"/>
                <a:solidFill>
                  <a:schemeClr val="accent2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МУНИЦИПАЛЬНЫЙ ДОЛГ</a:t>
            </a:r>
            <a:endParaRPr lang="ru-RU" sz="3200" b="1" dirty="0">
              <a:ln w="1905"/>
              <a:solidFill>
                <a:schemeClr val="accent2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14313" y="4077073"/>
            <a:ext cx="876300" cy="3077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err="1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</a:t>
            </a:r>
            <a:r>
              <a: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</a:p>
        </p:txBody>
      </p:sp>
      <p:sp>
        <p:nvSpPr>
          <p:cNvPr id="51204" name="Прямоугольник 5"/>
          <p:cNvSpPr>
            <a:spLocks noChangeArrowheads="1"/>
          </p:cNvSpPr>
          <p:nvPr/>
        </p:nvSpPr>
        <p:spPr bwMode="auto">
          <a:xfrm>
            <a:off x="5786438" y="4214813"/>
            <a:ext cx="278606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4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01.10.2019  </a:t>
            </a:r>
            <a:endParaRPr lang="ru-RU" sz="2400" b="1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100,0 </a:t>
            </a: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млн.руб.</a:t>
            </a:r>
            <a:endParaRPr lang="ru-RU" sz="24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205" name="Прямоугольник 7"/>
          <p:cNvSpPr>
            <a:spLocks noChangeArrowheads="1"/>
          </p:cNvSpPr>
          <p:nvPr/>
        </p:nvSpPr>
        <p:spPr bwMode="auto">
          <a:xfrm>
            <a:off x="5715000" y="1000125"/>
            <a:ext cx="27146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01.01.2019  </a:t>
            </a:r>
          </a:p>
          <a:p>
            <a:pPr algn="ctr" eaLnBrk="1" hangingPunct="1"/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165,0 млн.руб.</a:t>
            </a:r>
            <a:endParaRPr lang="ru-RU" sz="24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Блок-схема: магнитный диск 11"/>
          <p:cNvSpPr/>
          <p:nvPr/>
        </p:nvSpPr>
        <p:spPr>
          <a:xfrm>
            <a:off x="428625" y="5805265"/>
            <a:ext cx="357188" cy="360039"/>
          </a:xfrm>
          <a:prstGeom prst="flowChartMagneticDisk">
            <a:avLst/>
          </a:prstGeom>
          <a:solidFill>
            <a:srgbClr val="FFC000"/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Блок-схема: магнитный диск 12"/>
          <p:cNvSpPr/>
          <p:nvPr/>
        </p:nvSpPr>
        <p:spPr>
          <a:xfrm>
            <a:off x="428625" y="5157193"/>
            <a:ext cx="357188" cy="288031"/>
          </a:xfrm>
          <a:prstGeom prst="flowChartMagneticDisk">
            <a:avLst/>
          </a:prstGeom>
          <a:solidFill>
            <a:srgbClr val="996633"/>
          </a:solidFill>
          <a:ln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857250" y="5085185"/>
            <a:ext cx="37147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Бюджетный</a:t>
            </a:r>
            <a:r>
              <a:rPr lang="ru-RU" sz="2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кредит</a:t>
            </a:r>
            <a:endParaRPr lang="ru-RU" sz="2400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09" name="Прямоугольник 14"/>
          <p:cNvSpPr>
            <a:spLocks noChangeArrowheads="1"/>
          </p:cNvSpPr>
          <p:nvPr/>
        </p:nvSpPr>
        <p:spPr bwMode="auto">
          <a:xfrm>
            <a:off x="857250" y="5733257"/>
            <a:ext cx="357073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Коммерческий кредит</a:t>
            </a:r>
            <a:endParaRPr lang="ru-RU" sz="2400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Овал 18"/>
          <p:cNvSpPr/>
          <p:nvPr/>
        </p:nvSpPr>
        <p:spPr>
          <a:xfrm>
            <a:off x="8072438" y="5572125"/>
            <a:ext cx="642937" cy="857250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pSp>
        <p:nvGrpSpPr>
          <p:cNvPr id="51211" name="Группа 19"/>
          <p:cNvGrpSpPr>
            <a:grpSpLocks/>
          </p:cNvGrpSpPr>
          <p:nvPr/>
        </p:nvGrpSpPr>
        <p:grpSpPr bwMode="auto">
          <a:xfrm>
            <a:off x="4643438" y="5214938"/>
            <a:ext cx="3929062" cy="1500187"/>
            <a:chOff x="5286380" y="4500570"/>
            <a:chExt cx="3714744" cy="1500198"/>
          </a:xfrm>
        </p:grpSpPr>
        <p:sp useBgFill="1">
          <p:nvSpPr>
            <p:cNvPr id="51214" name="Прямоугольник 15"/>
            <p:cNvSpPr>
              <a:spLocks noChangeArrowheads="1"/>
            </p:cNvSpPr>
            <p:nvPr/>
          </p:nvSpPr>
          <p:spPr bwMode="auto">
            <a:xfrm>
              <a:off x="5478523" y="4730858"/>
              <a:ext cx="3429024" cy="923337"/>
            </a:xfrm>
            <a:prstGeom prst="rect">
              <a:avLst/>
            </a:prstGeom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ru-RU" b="1" dirty="0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Оплата % за пользование кредитными ресурсами в </a:t>
              </a:r>
              <a:r>
                <a:rPr lang="ru-RU" b="1" dirty="0" smtClean="0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сентябре составила </a:t>
              </a:r>
              <a:r>
                <a:rPr lang="ru-RU" b="1" dirty="0" smtClean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0,8</a:t>
              </a:r>
              <a:r>
                <a:rPr lang="ru-RU" b="1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b="1" dirty="0" smtClean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млн.руб</a:t>
              </a:r>
              <a:r>
                <a:rPr lang="ru-RU" b="1" dirty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 </a:t>
              </a:r>
            </a:p>
          </p:txBody>
        </p:sp>
        <p:sp>
          <p:nvSpPr>
            <p:cNvPr id="17" name="Скругленный прямоугольник 16"/>
            <p:cNvSpPr/>
            <p:nvPr/>
          </p:nvSpPr>
          <p:spPr>
            <a:xfrm>
              <a:off x="5286380" y="4500570"/>
              <a:ext cx="3714744" cy="1500198"/>
            </a:xfrm>
            <a:prstGeom prst="roundRect">
              <a:avLst/>
            </a:prstGeom>
            <a:noFill/>
            <a:ln w="12700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</p:grpSp>
      <p:pic>
        <p:nvPicPr>
          <p:cNvPr id="51212" name="Рисунок 23" descr="fa19338c7e270d021356f66f466dfba1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9250" y="2000250"/>
            <a:ext cx="3214688" cy="199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8" name="Диаграмма 17"/>
          <p:cNvGraphicFramePr/>
          <p:nvPr/>
        </p:nvGraphicFramePr>
        <p:xfrm>
          <a:off x="320495" y="1000125"/>
          <a:ext cx="5078336" cy="33496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ransition spd="slow" advClick="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Object 5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13037419"/>
              </p:ext>
            </p:extLst>
          </p:nvPr>
        </p:nvGraphicFramePr>
        <p:xfrm>
          <a:off x="395536" y="3284984"/>
          <a:ext cx="8424936" cy="33781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" name="Диаграмма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48949425"/>
              </p:ext>
            </p:extLst>
          </p:nvPr>
        </p:nvGraphicFramePr>
        <p:xfrm>
          <a:off x="5414963" y="425450"/>
          <a:ext cx="3581400" cy="2486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5434336"/>
              </p:ext>
            </p:extLst>
          </p:nvPr>
        </p:nvGraphicFramePr>
        <p:xfrm>
          <a:off x="214313" y="142875"/>
          <a:ext cx="4650804" cy="2417766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837341"/>
                <a:gridCol w="805721"/>
                <a:gridCol w="716716"/>
                <a:gridCol w="692465"/>
                <a:gridCol w="1598561"/>
              </a:tblGrid>
              <a:tr h="640053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План, 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МЛН.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Р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УБ.</a:t>
                      </a:r>
                      <a:endParaRPr lang="ru-RU" sz="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Факт, 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МЛН. РУБ.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Откл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., МЛН. РУБ.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% исп.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Доходы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  <a:tr h="370722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66,1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59,9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-6,2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90,6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Налоговые 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  <a:tr h="370722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19,5</a:t>
                      </a: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16,4</a:t>
                      </a: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-3,1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84,1</a:t>
                      </a:r>
                      <a:endParaRPr lang="ru-RU" sz="1400" b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Неналоговые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  <a:tr h="518133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279,5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279,5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Безвозмездные поступления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  <a:tr h="518133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365,1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355,8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-9,3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97,5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ДОХОДЫ, </a:t>
                      </a:r>
                    </a:p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всего: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</a:tbl>
          </a:graphicData>
        </a:graphic>
      </p:graphicFrame>
      <p:cxnSp>
        <p:nvCxnSpPr>
          <p:cNvPr id="15" name="Соединительная линия уступом 14"/>
          <p:cNvCxnSpPr/>
          <p:nvPr/>
        </p:nvCxnSpPr>
        <p:spPr>
          <a:xfrm>
            <a:off x="4643438" y="1000125"/>
            <a:ext cx="2071687" cy="642938"/>
          </a:xfrm>
          <a:prstGeom prst="bentConnector3">
            <a:avLst>
              <a:gd name="adj1" fmla="val 50000"/>
            </a:avLst>
          </a:prstGeom>
          <a:ln>
            <a:solidFill>
              <a:srgbClr val="C00000"/>
            </a:solidFill>
            <a:prstDash val="sysDot"/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7" name="Соединительная линия уступом 16"/>
          <p:cNvCxnSpPr/>
          <p:nvPr/>
        </p:nvCxnSpPr>
        <p:spPr>
          <a:xfrm flipV="1">
            <a:off x="4643438" y="1214438"/>
            <a:ext cx="2286000" cy="142875"/>
          </a:xfrm>
          <a:prstGeom prst="bentConnector3">
            <a:avLst>
              <a:gd name="adj1" fmla="val 50000"/>
            </a:avLst>
          </a:prstGeom>
          <a:ln>
            <a:solidFill>
              <a:schemeClr val="accent1">
                <a:lumMod val="50000"/>
              </a:schemeClr>
            </a:solidFill>
            <a:prstDash val="sysDot"/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9" name="Соединительная линия уступом 18"/>
          <p:cNvCxnSpPr/>
          <p:nvPr/>
        </p:nvCxnSpPr>
        <p:spPr>
          <a:xfrm>
            <a:off x="4572000" y="1928813"/>
            <a:ext cx="2786063" cy="785812"/>
          </a:xfrm>
          <a:prstGeom prst="bentConnector3">
            <a:avLst>
              <a:gd name="adj1" fmla="val 50000"/>
            </a:avLst>
          </a:prstGeom>
          <a:ln>
            <a:solidFill>
              <a:schemeClr val="accent5">
                <a:lumMod val="50000"/>
              </a:schemeClr>
            </a:solidFill>
            <a:prstDash val="sysDot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2" name="Заголовок 9"/>
          <p:cNvSpPr txBox="1">
            <a:spLocks/>
          </p:cNvSpPr>
          <p:nvPr/>
        </p:nvSpPr>
        <p:spPr>
          <a:xfrm>
            <a:off x="3286116" y="3500438"/>
            <a:ext cx="2214578" cy="285752"/>
          </a:xfrm>
          <a:prstGeom prst="rect">
            <a:avLst/>
          </a:prstGeom>
          <a:noFill/>
        </p:spPr>
        <p:txBody>
          <a:bodyPr anchor="b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b="1" cap="small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РАСХОДЫ</a:t>
            </a:r>
          </a:p>
        </p:txBody>
      </p:sp>
      <p:sp>
        <p:nvSpPr>
          <p:cNvPr id="43" name="Заголовок 9"/>
          <p:cNvSpPr txBox="1">
            <a:spLocks/>
          </p:cNvSpPr>
          <p:nvPr/>
        </p:nvSpPr>
        <p:spPr>
          <a:xfrm>
            <a:off x="5931965" y="116632"/>
            <a:ext cx="2926315" cy="576064"/>
          </a:xfrm>
          <a:prstGeom prst="rect">
            <a:avLst/>
          </a:prstGeom>
          <a:noFill/>
        </p:spPr>
        <p:txBody>
          <a:bodyPr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400" b="1" cap="small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ДОХОДЫ</a:t>
            </a:r>
            <a:r>
              <a:rPr lang="ru-RU" sz="2000" b="1" cap="small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 за сентябрь</a:t>
            </a:r>
            <a:endParaRPr lang="ru-RU" sz="2000" b="1" cap="small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60" name="Заголовок 9"/>
          <p:cNvSpPr txBox="1">
            <a:spLocks/>
          </p:cNvSpPr>
          <p:nvPr/>
        </p:nvSpPr>
        <p:spPr>
          <a:xfrm>
            <a:off x="6643702" y="3429000"/>
            <a:ext cx="2214578" cy="1643050"/>
          </a:xfrm>
          <a:prstGeom prst="rect">
            <a:avLst/>
          </a:prstGeom>
          <a:noFill/>
        </p:spPr>
        <p:txBody>
          <a:bodyPr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cap="small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Общая сумма расходов                    за </a:t>
            </a:r>
            <a:r>
              <a:rPr lang="ru-RU" sz="2000" b="1" cap="small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сентябрь</a:t>
            </a:r>
            <a:endParaRPr lang="ru-RU" sz="2000" b="1" cap="small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cap="small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345,5 </a:t>
            </a:r>
            <a:r>
              <a:rPr lang="ru-RU" sz="2000" b="1" cap="small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500034" y="5929330"/>
            <a:ext cx="765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cap="small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  <a:endParaRPr lang="ru-RU" sz="1200" dirty="0">
              <a:latin typeface="+mn-lt"/>
              <a:cs typeface="+mn-cs"/>
            </a:endParaRPr>
          </a:p>
        </p:txBody>
      </p:sp>
    </p:spTree>
  </p:cSld>
  <p:clrMapOvr>
    <a:masterClrMapping/>
  </p:clrMapOvr>
  <p:transition spd="slow" advClick="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116632"/>
            <a:ext cx="7467600" cy="65293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>
                <a:ln w="1905"/>
                <a:solidFill>
                  <a:schemeClr val="accent1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о работе в области финансов в </a:t>
            </a:r>
            <a:r>
              <a:rPr lang="ru-RU" sz="3200" b="1" dirty="0" smtClean="0">
                <a:ln w="1905"/>
                <a:solidFill>
                  <a:schemeClr val="accent1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сентябре</a:t>
            </a:r>
            <a:endParaRPr lang="ru-RU" sz="3200" dirty="0"/>
          </a:p>
        </p:txBody>
      </p:sp>
      <p:sp>
        <p:nvSpPr>
          <p:cNvPr id="8" name="TextBox 7"/>
          <p:cNvSpPr txBox="1"/>
          <p:nvPr/>
        </p:nvSpPr>
        <p:spPr>
          <a:xfrm>
            <a:off x="1259633" y="799241"/>
            <a:ext cx="7416824" cy="2862322"/>
          </a:xfrm>
          <a:prstGeom prst="rect">
            <a:avLst/>
          </a:prstGeom>
          <a:ln w="31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Утверждены муниципальные правовые акты: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 Решение Думы ЗАТО Северск по корректировке бюджета текущего года (бюджет «прирос» на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16,3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.);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Решение Думы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ЗАТО Северск по налогу на имущество физических лиц от кадастровой стоимости;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- 2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приказа начальника Финансового управления по внесению изменений в сводную бюджетную роспись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Подготовлены муниципальные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правовые акты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dirty="0" smtClean="0"/>
          </a:p>
          <a:p>
            <a:pPr lvl="0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Решение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Думы ЗАТО Северск «О внесении изменений в положение о бюджетном процессе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52980" y="4626987"/>
            <a:ext cx="7416824" cy="646331"/>
          </a:xfrm>
          <a:prstGeom prst="rect">
            <a:avLst/>
          </a:prstGeom>
          <a:ln w="31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just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Проведена Бюджетная комиссия по рассмотрению проекта бюджета ЗАТО Северск на 2020-2022 годы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259632" y="5445040"/>
            <a:ext cx="7416824" cy="923330"/>
          </a:xfrm>
          <a:prstGeom prst="rect">
            <a:avLst/>
          </a:prstGeom>
          <a:ln w="31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just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Сформирована и своевременно сдана бухгалтерская и бюджетная отчетность за 8 месяцев в Министерство финансов РФ и департаменты Томской области</a:t>
            </a:r>
            <a:endParaRPr lang="ru-RU" dirty="0"/>
          </a:p>
        </p:txBody>
      </p:sp>
      <p:grpSp>
        <p:nvGrpSpPr>
          <p:cNvPr id="15" name="Группа 14"/>
          <p:cNvGrpSpPr/>
          <p:nvPr/>
        </p:nvGrpSpPr>
        <p:grpSpPr>
          <a:xfrm>
            <a:off x="361648" y="1700808"/>
            <a:ext cx="787856" cy="1152128"/>
            <a:chOff x="11123" y="1051040"/>
            <a:chExt cx="787856" cy="1125508"/>
          </a:xfrm>
          <a:scene3d>
            <a:camera prst="orthographicFront"/>
            <a:lightRig rig="flat" dir="t"/>
          </a:scene3d>
        </p:grpSpPr>
        <p:sp>
          <p:nvSpPr>
            <p:cNvPr id="16" name="Нашивка 15"/>
            <p:cNvSpPr/>
            <p:nvPr/>
          </p:nvSpPr>
          <p:spPr>
            <a:xfrm rot="5400000">
              <a:off x="-157703" y="1219866"/>
              <a:ext cx="1125508" cy="787856"/>
            </a:xfrm>
            <a:prstGeom prst="chevron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Нашивка 4"/>
            <p:cNvSpPr/>
            <p:nvPr/>
          </p:nvSpPr>
          <p:spPr>
            <a:xfrm>
              <a:off x="11123" y="1444968"/>
              <a:ext cx="787856" cy="337652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400" kern="1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8" name="Группа 17"/>
          <p:cNvGrpSpPr/>
          <p:nvPr/>
        </p:nvGrpSpPr>
        <p:grpSpPr>
          <a:xfrm>
            <a:off x="361648" y="4620320"/>
            <a:ext cx="787856" cy="892511"/>
            <a:chOff x="11123" y="2805609"/>
            <a:chExt cx="787856" cy="1125508"/>
          </a:xfrm>
          <a:scene3d>
            <a:camera prst="orthographicFront"/>
            <a:lightRig rig="flat" dir="t"/>
          </a:scene3d>
        </p:grpSpPr>
        <p:sp>
          <p:nvSpPr>
            <p:cNvPr id="19" name="Нашивка 18"/>
            <p:cNvSpPr/>
            <p:nvPr/>
          </p:nvSpPr>
          <p:spPr>
            <a:xfrm rot="5400000">
              <a:off x="-157703" y="2974435"/>
              <a:ext cx="1125508" cy="787856"/>
            </a:xfrm>
            <a:prstGeom prst="chevron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1">
              <a:schemeClr val="accent2">
                <a:hueOff val="-236359"/>
                <a:satOff val="19445"/>
                <a:lumOff val="4118"/>
                <a:alphaOff val="0"/>
              </a:schemeClr>
            </a:lnRef>
            <a:fillRef idx="3">
              <a:schemeClr val="accent2">
                <a:hueOff val="-236359"/>
                <a:satOff val="19445"/>
                <a:lumOff val="4118"/>
                <a:alphaOff val="0"/>
              </a:schemeClr>
            </a:fillRef>
            <a:effectRef idx="2">
              <a:schemeClr val="accent2">
                <a:hueOff val="-236359"/>
                <a:satOff val="19445"/>
                <a:lumOff val="411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Нашивка 4"/>
            <p:cNvSpPr/>
            <p:nvPr/>
          </p:nvSpPr>
          <p:spPr>
            <a:xfrm>
              <a:off x="11123" y="3199537"/>
              <a:ext cx="787856" cy="337652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400" kern="1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1" name="Группа 20"/>
          <p:cNvGrpSpPr/>
          <p:nvPr/>
        </p:nvGrpSpPr>
        <p:grpSpPr>
          <a:xfrm>
            <a:off x="361648" y="5549498"/>
            <a:ext cx="787856" cy="894576"/>
            <a:chOff x="11123" y="3791576"/>
            <a:chExt cx="787856" cy="1125508"/>
          </a:xfrm>
          <a:scene3d>
            <a:camera prst="orthographicFront"/>
            <a:lightRig rig="flat" dir="t"/>
          </a:scene3d>
        </p:grpSpPr>
        <p:sp>
          <p:nvSpPr>
            <p:cNvPr id="22" name="Нашивка 21"/>
            <p:cNvSpPr/>
            <p:nvPr/>
          </p:nvSpPr>
          <p:spPr>
            <a:xfrm rot="5400000">
              <a:off x="-157703" y="3960402"/>
              <a:ext cx="1125508" cy="787856"/>
            </a:xfrm>
            <a:prstGeom prst="chevron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1">
              <a:schemeClr val="accent2">
                <a:hueOff val="-472719"/>
                <a:satOff val="38890"/>
                <a:lumOff val="8235"/>
                <a:alphaOff val="0"/>
              </a:schemeClr>
            </a:lnRef>
            <a:fillRef idx="3">
              <a:schemeClr val="accent2">
                <a:hueOff val="-472719"/>
                <a:satOff val="38890"/>
                <a:lumOff val="8235"/>
                <a:alphaOff val="0"/>
              </a:schemeClr>
            </a:fillRef>
            <a:effectRef idx="2">
              <a:schemeClr val="accent2">
                <a:hueOff val="-472719"/>
                <a:satOff val="38890"/>
                <a:lumOff val="8235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Нашивка 4"/>
            <p:cNvSpPr/>
            <p:nvPr/>
          </p:nvSpPr>
          <p:spPr>
            <a:xfrm>
              <a:off x="11123" y="4185504"/>
              <a:ext cx="787856" cy="337652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400" kern="1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1256306" y="3808934"/>
            <a:ext cx="7416824" cy="646331"/>
          </a:xfrm>
          <a:prstGeom prst="rect">
            <a:avLst/>
          </a:prstGeom>
          <a:ln w="31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Подготовлен и направлен в ДФ ТО проект бюджета ЗАТО Северск по средствам местного бюджета на 2020-2022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годы</a:t>
            </a:r>
            <a:endParaRPr lang="ru-RU" b="1" dirty="0"/>
          </a:p>
        </p:txBody>
      </p:sp>
      <p:grpSp>
        <p:nvGrpSpPr>
          <p:cNvPr id="25" name="Группа 24"/>
          <p:cNvGrpSpPr/>
          <p:nvPr/>
        </p:nvGrpSpPr>
        <p:grpSpPr>
          <a:xfrm>
            <a:off x="353007" y="3784178"/>
            <a:ext cx="787856" cy="892511"/>
            <a:chOff x="11123" y="2805609"/>
            <a:chExt cx="787856" cy="1125508"/>
          </a:xfrm>
          <a:scene3d>
            <a:camera prst="orthographicFront"/>
            <a:lightRig rig="flat" dir="t"/>
          </a:scene3d>
        </p:grpSpPr>
        <p:sp>
          <p:nvSpPr>
            <p:cNvPr id="26" name="Нашивка 25"/>
            <p:cNvSpPr/>
            <p:nvPr/>
          </p:nvSpPr>
          <p:spPr>
            <a:xfrm rot="5400000">
              <a:off x="-157703" y="2974435"/>
              <a:ext cx="1125508" cy="787856"/>
            </a:xfrm>
            <a:prstGeom prst="chevron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1">
              <a:schemeClr val="accent2">
                <a:hueOff val="-236359"/>
                <a:satOff val="19445"/>
                <a:lumOff val="4118"/>
                <a:alphaOff val="0"/>
              </a:schemeClr>
            </a:lnRef>
            <a:fillRef idx="3">
              <a:schemeClr val="accent2">
                <a:hueOff val="-236359"/>
                <a:satOff val="19445"/>
                <a:lumOff val="4118"/>
                <a:alphaOff val="0"/>
              </a:schemeClr>
            </a:fillRef>
            <a:effectRef idx="2">
              <a:schemeClr val="accent2">
                <a:hueOff val="-236359"/>
                <a:satOff val="19445"/>
                <a:lumOff val="411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7" name="Нашивка 4"/>
            <p:cNvSpPr/>
            <p:nvPr/>
          </p:nvSpPr>
          <p:spPr>
            <a:xfrm>
              <a:off x="11123" y="3199537"/>
              <a:ext cx="787856" cy="337652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400" kern="1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66642638"/>
      </p:ext>
    </p:extLst>
  </p:cSld>
  <p:clrMapOvr>
    <a:masterClrMapping/>
  </p:clrMapOvr>
  <p:transition spd="slow" advClick="0">
    <p:circl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233702" y="287436"/>
            <a:ext cx="8599888" cy="383315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1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О задачах в области финансов на октябрь</a:t>
            </a:r>
            <a:endParaRPr lang="ru-RU" sz="3100" b="1" dirty="0">
              <a:ln w="10160">
                <a:solidFill>
                  <a:schemeClr val="accent5"/>
                </a:solidFill>
                <a:prstDash val="solid"/>
              </a:ln>
              <a:solidFill>
                <a:schemeClr val="tx1"/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53251" name="Прямоугольник 54"/>
          <p:cNvSpPr>
            <a:spLocks noChangeArrowheads="1"/>
          </p:cNvSpPr>
          <p:nvPr/>
        </p:nvSpPr>
        <p:spPr bwMode="auto">
          <a:xfrm>
            <a:off x="1424285" y="908720"/>
            <a:ext cx="738663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Доведение предельных объемов бюджетных ассигнований на 2020-2022 годы до ГРБС</a:t>
            </a:r>
          </a:p>
        </p:txBody>
      </p:sp>
      <p:sp>
        <p:nvSpPr>
          <p:cNvPr id="53252" name="Прямоугольник 15"/>
          <p:cNvSpPr>
            <a:spLocks noChangeArrowheads="1"/>
          </p:cNvSpPr>
          <p:nvPr/>
        </p:nvSpPr>
        <p:spPr bwMode="auto">
          <a:xfrm>
            <a:off x="1451650" y="3622060"/>
            <a:ext cx="67437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приказов начальника Финансового управления по внесению изменений в сводную бюджетную роспись</a:t>
            </a:r>
            <a:endParaRPr lang="ru-RU" b="1" dirty="0"/>
          </a:p>
        </p:txBody>
      </p:sp>
      <p:sp>
        <p:nvSpPr>
          <p:cNvPr id="32" name="Прямоугольник 31"/>
          <p:cNvSpPr/>
          <p:nvPr/>
        </p:nvSpPr>
        <p:spPr>
          <a:xfrm>
            <a:off x="8108950" y="5619750"/>
            <a:ext cx="623888" cy="78581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35" name="Штриховая стрелка вправо 34"/>
          <p:cNvSpPr/>
          <p:nvPr/>
        </p:nvSpPr>
        <p:spPr>
          <a:xfrm>
            <a:off x="269650" y="931406"/>
            <a:ext cx="1143008" cy="582934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9" name="Штриховая стрелка вправо 18"/>
          <p:cNvSpPr/>
          <p:nvPr/>
        </p:nvSpPr>
        <p:spPr>
          <a:xfrm>
            <a:off x="276282" y="2684992"/>
            <a:ext cx="1143008" cy="585349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53260" name="Прямоугольник 1"/>
          <p:cNvSpPr>
            <a:spLocks noChangeArrowheads="1"/>
          </p:cNvSpPr>
          <p:nvPr/>
        </p:nvSpPr>
        <p:spPr bwMode="auto">
          <a:xfrm>
            <a:off x="1425964" y="5553203"/>
            <a:ext cx="694644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Комиссии по мобилизации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доходов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261" name="Прямоугольник 15"/>
          <p:cNvSpPr>
            <a:spLocks noChangeArrowheads="1"/>
          </p:cNvSpPr>
          <p:nvPr/>
        </p:nvSpPr>
        <p:spPr bwMode="auto">
          <a:xfrm>
            <a:off x="1451650" y="1729906"/>
            <a:ext cx="718929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Внесение проекта бюджета ЗАТО Северск на 2020-2022 годы в Думу ЗАТО Северск</a:t>
            </a:r>
          </a:p>
        </p:txBody>
      </p:sp>
      <p:sp>
        <p:nvSpPr>
          <p:cNvPr id="11" name="Штриховая стрелка вправо 10"/>
          <p:cNvSpPr/>
          <p:nvPr/>
        </p:nvSpPr>
        <p:spPr>
          <a:xfrm>
            <a:off x="702681" y="1774995"/>
            <a:ext cx="633418" cy="504124"/>
          </a:xfrm>
          <a:prstGeom prst="striped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2" name="Штриховая стрелка вправо 11"/>
          <p:cNvSpPr/>
          <p:nvPr/>
        </p:nvSpPr>
        <p:spPr>
          <a:xfrm>
            <a:off x="702681" y="3622060"/>
            <a:ext cx="633418" cy="504124"/>
          </a:xfrm>
          <a:prstGeom prst="striped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3" name="Штриховая стрелка вправо 12"/>
          <p:cNvSpPr/>
          <p:nvPr/>
        </p:nvSpPr>
        <p:spPr>
          <a:xfrm>
            <a:off x="308642" y="4509945"/>
            <a:ext cx="1143008" cy="585349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442367" y="4430778"/>
            <a:ext cx="688702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и сдача бухгалтерской и бюджетной отчетности                    за 9 месяцев в Министерство финансов РФ и департаменты Томской области</a:t>
            </a:r>
          </a:p>
        </p:txBody>
      </p:sp>
      <p:sp>
        <p:nvSpPr>
          <p:cNvPr id="15" name="Штриховая стрелка вправо 14"/>
          <p:cNvSpPr/>
          <p:nvPr/>
        </p:nvSpPr>
        <p:spPr>
          <a:xfrm>
            <a:off x="713565" y="5485807"/>
            <a:ext cx="633418" cy="504124"/>
          </a:xfrm>
          <a:prstGeom prst="striped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442367" y="2585315"/>
            <a:ext cx="698597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34925" algn="just">
              <a:spcAft>
                <a:spcPts val="0"/>
              </a:spcAft>
              <a:tabLst>
                <a:tab pos="450215" algn="l"/>
              </a:tabLst>
            </a:pP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Подготовка 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проекта решения Думы ЗАТО Северск о </a:t>
            </a: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внесении изменений в положение о бюджетном процессе в ЗАТО </a:t>
            </a:r>
            <a:r>
              <a:rPr lang="ru-RU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Северск</a:t>
            </a:r>
            <a:endParaRPr lang="ru-RU" sz="1050" b="1" dirty="0">
              <a:effectLst/>
              <a:latin typeface="Times New Roman CYR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Overr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Тема5">
  <a:themeElements>
    <a:clrScheme name="pl-Conclusion5 1">
      <a:dk1>
        <a:srgbClr val="464646"/>
      </a:dk1>
      <a:lt1>
        <a:srgbClr val="FFFFFF"/>
      </a:lt1>
      <a:dk2>
        <a:srgbClr val="000000"/>
      </a:dk2>
      <a:lt2>
        <a:srgbClr val="808080"/>
      </a:lt2>
      <a:accent1>
        <a:srgbClr val="F15D5F"/>
      </a:accent1>
      <a:accent2>
        <a:srgbClr val="333399"/>
      </a:accent2>
      <a:accent3>
        <a:srgbClr val="FFFFFF"/>
      </a:accent3>
      <a:accent4>
        <a:srgbClr val="3A3A3A"/>
      </a:accent4>
      <a:accent5>
        <a:srgbClr val="F7B6B6"/>
      </a:accent5>
      <a:accent6>
        <a:srgbClr val="2D2D8A"/>
      </a:accent6>
      <a:hlink>
        <a:srgbClr val="F15D5F"/>
      </a:hlink>
      <a:folHlink>
        <a:srgbClr val="909090"/>
      </a:folHlink>
    </a:clrScheme>
    <a:fontScheme name="pl-Conclusion5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l-Conclusion5 1">
        <a:dk1>
          <a:srgbClr val="464646"/>
        </a:dk1>
        <a:lt1>
          <a:srgbClr val="FFFFFF"/>
        </a:lt1>
        <a:dk2>
          <a:srgbClr val="000000"/>
        </a:dk2>
        <a:lt2>
          <a:srgbClr val="808080"/>
        </a:lt2>
        <a:accent1>
          <a:srgbClr val="F15D5F"/>
        </a:accent1>
        <a:accent2>
          <a:srgbClr val="333399"/>
        </a:accent2>
        <a:accent3>
          <a:srgbClr val="FFFFFF"/>
        </a:accent3>
        <a:accent4>
          <a:srgbClr val="3A3A3A"/>
        </a:accent4>
        <a:accent5>
          <a:srgbClr val="F7B6B6"/>
        </a:accent5>
        <a:accent6>
          <a:srgbClr val="2D2D8A"/>
        </a:accent6>
        <a:hlink>
          <a:srgbClr val="F15D5F"/>
        </a:hlink>
        <a:folHlink>
          <a:srgbClr val="90909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2">
  <a:themeElements>
    <a:clrScheme name="Оформление по умолчанию 7">
      <a:dk1>
        <a:srgbClr val="5C1F00"/>
      </a:dk1>
      <a:lt1>
        <a:srgbClr val="FFFFFF"/>
      </a:lt1>
      <a:dk2>
        <a:srgbClr val="800000"/>
      </a:dk2>
      <a:lt2>
        <a:srgbClr val="DFD293"/>
      </a:lt2>
      <a:accent1>
        <a:srgbClr val="CC3300"/>
      </a:accent1>
      <a:accent2>
        <a:srgbClr val="BE7960"/>
      </a:accent2>
      <a:accent3>
        <a:srgbClr val="C0AAAA"/>
      </a:accent3>
      <a:accent4>
        <a:srgbClr val="DADADA"/>
      </a:accent4>
      <a:accent5>
        <a:srgbClr val="E2ADAA"/>
      </a:accent5>
      <a:accent6>
        <a:srgbClr val="AC6D56"/>
      </a:accent6>
      <a:hlink>
        <a:srgbClr val="FFFF99"/>
      </a:hlink>
      <a:folHlink>
        <a:srgbClr val="D3A219"/>
      </a:folHlink>
    </a:clrScheme>
    <a:fontScheme name="Оформление по умолчанию">
      <a:majorFont>
        <a:latin typeface="Arial Unicode MS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Специальное оформление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Специальное оформление">
  <a:themeElements>
    <a:clrScheme name="Другая 1">
      <a:dk1>
        <a:sysClr val="windowText" lastClr="000000"/>
      </a:dk1>
      <a:lt1>
        <a:sysClr val="window" lastClr="FFFFFF"/>
      </a:lt1>
      <a:dk2>
        <a:srgbClr val="323232"/>
      </a:dk2>
      <a:lt2>
        <a:srgbClr val="FFFFFF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Эркер">
  <a:themeElements>
    <a:clrScheme name="Другая 8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99CC00"/>
      </a:accent1>
      <a:accent2>
        <a:srgbClr val="666633"/>
      </a:accent2>
      <a:accent3>
        <a:srgbClr val="CFA809"/>
      </a:accent3>
      <a:accent4>
        <a:srgbClr val="F5CD2D"/>
      </a:accent4>
      <a:accent5>
        <a:srgbClr val="AEBAD5"/>
      </a:accent5>
      <a:accent6>
        <a:srgbClr val="777C84"/>
      </a:accent6>
      <a:hlink>
        <a:srgbClr val="92D050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Другая 8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99CC00"/>
    </a:accent1>
    <a:accent2>
      <a:srgbClr val="666633"/>
    </a:accent2>
    <a:accent3>
      <a:srgbClr val="CFA809"/>
    </a:accent3>
    <a:accent4>
      <a:srgbClr val="F5CD2D"/>
    </a:accent4>
    <a:accent5>
      <a:srgbClr val="AEBAD5"/>
    </a:accent5>
    <a:accent6>
      <a:srgbClr val="777C84"/>
    </a:accent6>
    <a:hlink>
      <a:srgbClr val="92D050"/>
    </a:hlink>
    <a:folHlink>
      <a:srgbClr val="3B435B"/>
    </a:folHlink>
  </a:clrScheme>
  <a:fontScheme name="Эркер">
    <a:majorFont>
      <a:latin typeface="Century Schoolbook"/>
      <a:ea typeface=""/>
      <a:cs typeface=""/>
      <a:font script="Jpan" typeface="ＭＳ Ｐ明朝"/>
      <a:font script="Hang" typeface="휴먼매직체"/>
      <a:font script="Hans" typeface="华文楷体"/>
      <a:font script="Hant" typeface="新細明體"/>
      <a:font script="Arab" typeface="Times New Roman"/>
      <a:font script="Hebr" typeface="Times New Roman"/>
      <a:font script="Thai" typeface="KodchiangUPC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entury Schoolbook"/>
      <a:ea typeface=""/>
      <a:cs typeface=""/>
      <a:font script="Jpan" typeface="ＭＳ Ｐ明朝"/>
      <a:font script="Hang" typeface="휴먼매직체"/>
      <a:font script="Hans" typeface="宋体"/>
      <a:font script="Hant" typeface="新細明體"/>
      <a:font script="Arab" typeface="Times New Roman"/>
      <a:font script="Hebr" typeface="Times New Roman"/>
      <a:font script="Thai" typeface="KodchiangUPC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inorFont>
  </a:fontScheme>
  <a:fmtScheme name="Эркер">
    <a:fillStyleLst>
      <a:solidFill>
        <a:schemeClr val="phClr"/>
      </a:solidFill>
      <a:gradFill rotWithShape="1">
        <a:gsLst>
          <a:gs pos="0">
            <a:schemeClr val="phClr">
              <a:tint val="35000"/>
              <a:satMod val="260000"/>
            </a:schemeClr>
          </a:gs>
          <a:gs pos="30000">
            <a:schemeClr val="phClr">
              <a:tint val="38000"/>
              <a:satMod val="260000"/>
            </a:schemeClr>
          </a:gs>
          <a:gs pos="75000">
            <a:schemeClr val="phClr">
              <a:tint val="55000"/>
              <a:satMod val="255000"/>
            </a:schemeClr>
          </a:gs>
          <a:gs pos="100000">
            <a:schemeClr val="phClr">
              <a:tint val="70000"/>
              <a:satMod val="255000"/>
            </a:schemeClr>
          </a:gs>
        </a:gsLst>
        <a:path path="circle">
          <a:fillToRect l="5000" t="100000" r="120000" b="10000"/>
        </a:path>
      </a:gradFill>
      <a:gradFill rotWithShape="1">
        <a:gsLst>
          <a:gs pos="0">
            <a:schemeClr val="phClr">
              <a:shade val="63000"/>
              <a:satMod val="165000"/>
            </a:schemeClr>
          </a:gs>
          <a:gs pos="30000">
            <a:schemeClr val="phClr">
              <a:shade val="58000"/>
              <a:satMod val="165000"/>
            </a:schemeClr>
          </a:gs>
          <a:gs pos="75000">
            <a:schemeClr val="phClr">
              <a:shade val="30000"/>
              <a:satMod val="175000"/>
            </a:schemeClr>
          </a:gs>
          <a:gs pos="100000">
            <a:schemeClr val="phClr">
              <a:shade val="15000"/>
              <a:satMod val="175000"/>
            </a:schemeClr>
          </a:gs>
        </a:gsLst>
        <a:path path="circle">
          <a:fillToRect l="5000" t="100000" r="120000" b="10000"/>
        </a:path>
      </a:gradFill>
    </a:fillStyleLst>
    <a:lnStyleLst>
      <a:ln w="12700" cap="flat" cmpd="sng" algn="ctr">
        <a:solidFill>
          <a:schemeClr val="phClr">
            <a:shade val="70000"/>
            <a:satMod val="150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4925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50800" dist="25000" dir="5400000" rotWithShape="0">
            <a:srgbClr val="000000">
              <a:alpha val="40000"/>
            </a:srgbClr>
          </a:outerShdw>
        </a:effectLst>
      </a:effectStyle>
      <a:effectStyle>
        <a:effectLst>
          <a:outerShdw blurRad="50800" dist="20000" dir="5400000" rotWithShape="0">
            <a:srgbClr val="000000">
              <a:alpha val="42000"/>
            </a:srgbClr>
          </a:outerShdw>
        </a:effectLst>
      </a:effectStyle>
      <a:effectStyle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shade val="58000"/>
              <a:satMod val="125000"/>
            </a:schemeClr>
          </a:gs>
          <a:gs pos="40000">
            <a:schemeClr val="phClr">
              <a:tint val="90000"/>
              <a:shade val="90000"/>
              <a:satMod val="120000"/>
            </a:schemeClr>
          </a:gs>
          <a:gs pos="100000">
            <a:schemeClr val="phClr">
              <a:tint val="50000"/>
            </a:schemeClr>
          </a:gs>
        </a:gsLst>
        <a:lin ang="16200000" scaled="1"/>
      </a:gradFill>
      <a:blipFill>
        <a:blip xmlns:r="http://schemas.openxmlformats.org/officeDocument/2006/relationships" r:embed="rId1">
          <a:duotone>
            <a:schemeClr val="phClr">
              <a:shade val="80000"/>
            </a:schemeClr>
            <a:schemeClr val="phClr">
              <a:tint val="91000"/>
            </a:schemeClr>
          </a:duotone>
        </a:blip>
        <a:tile tx="0" ty="0" sx="40000" sy="50000" flip="y" algn="tl"/>
      </a:blip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Тема5</Template>
  <TotalTime>7417</TotalTime>
  <Words>276</Words>
  <Application>Microsoft Office PowerPoint</Application>
  <PresentationFormat>Экран (4:3)</PresentationFormat>
  <Paragraphs>84</Paragraphs>
  <Slides>6</Slides>
  <Notes>4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5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21" baseType="lpstr">
      <vt:lpstr>Arial Unicode MS</vt:lpstr>
      <vt:lpstr>Batang</vt:lpstr>
      <vt:lpstr>Arial</vt:lpstr>
      <vt:lpstr>Calibri</vt:lpstr>
      <vt:lpstr>Century Schoolbook</vt:lpstr>
      <vt:lpstr>Times New Roman</vt:lpstr>
      <vt:lpstr>Times New Roman CYR</vt:lpstr>
      <vt:lpstr>Wingdings</vt:lpstr>
      <vt:lpstr>Wingdings 2</vt:lpstr>
      <vt:lpstr>Тема5</vt:lpstr>
      <vt:lpstr>Тема2</vt:lpstr>
      <vt:lpstr>Специальное оформление</vt:lpstr>
      <vt:lpstr>1_Специальное оформление</vt:lpstr>
      <vt:lpstr>Эркер</vt:lpstr>
      <vt:lpstr>Worksheet</vt:lpstr>
      <vt:lpstr>Презентация PowerPoint</vt:lpstr>
      <vt:lpstr>ИСПОЛНЕНИЕ БЮДЖЕТА ЗАТО СЕВЕРСК на 30.09.2019</vt:lpstr>
      <vt:lpstr>МУНИЦИПАЛЬНЫЙ ДОЛГ</vt:lpstr>
      <vt:lpstr>Презентация PowerPoint</vt:lpstr>
      <vt:lpstr>о работе в области финансов в сентябре</vt:lpstr>
      <vt:lpstr>     О задачах в области финансов на октябрь</vt:lpstr>
    </vt:vector>
  </TitlesOfParts>
  <Company>Reanimator Extreme Edition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Kologrivova</dc:creator>
  <cp:lastModifiedBy>Alexandra Parfenenko</cp:lastModifiedBy>
  <cp:revision>1156</cp:revision>
  <cp:lastPrinted>2019-04-29T02:12:51Z</cp:lastPrinted>
  <dcterms:created xsi:type="dcterms:W3CDTF">2014-04-07T04:52:52Z</dcterms:created>
  <dcterms:modified xsi:type="dcterms:W3CDTF">2019-10-09T03:13:10Z</dcterms:modified>
</cp:coreProperties>
</file>