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2"/>
  </p:notesMasterIdLst>
  <p:handoutMasterIdLst>
    <p:handoutMasterId r:id="rId13"/>
  </p:handoutMasterIdLst>
  <p:sldIdLst>
    <p:sldId id="283" r:id="rId6"/>
    <p:sldId id="261" r:id="rId7"/>
    <p:sldId id="276" r:id="rId8"/>
    <p:sldId id="272" r:id="rId9"/>
    <p:sldId id="282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588" autoAdjust="0"/>
    <p:restoredTop sz="96788" autoAdjust="0"/>
  </p:normalViewPr>
  <p:slideViewPr>
    <p:cSldViewPr>
      <p:cViewPr varScale="1">
        <p:scale>
          <a:sx n="113" d="100"/>
          <a:sy n="113" d="100"/>
        </p:scale>
        <p:origin x="117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server-fin\_money\Ovcharenko\&#1092;&#1080;&#1085;&#1072;&#1085;&#1089;&#1099;\&#1082;%20&#1072;&#1087;&#1087;&#1072;&#1088;&#1072;&#1090;&#1085;&#1086;&#1084;&#1091;\2019\&#1053;&#1072;%2001.05.2019\&#1056;&#1072;&#1079;&#1076;&#1077;&#1083;&#1099;_&#1080;&#1089;&#1087;&#1086;&#1083;&#1085;&#1077;&#1085;&#1080;&#1077;_&#1072;&#1087;&#1088;&#1077;&#1083;&#1100;_2019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Лист1!$D$5</c:f>
              <c:strCache>
                <c:ptCount val="1"/>
                <c:pt idx="0">
                  <c:v>БК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Lbls>
            <c:dLbl>
              <c:idx val="1"/>
              <c:layout>
                <c:manualLayout>
                  <c:x val="-2.5008191659630242E-3"/>
                  <c:y val="-3.4754732791562062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01.08.2019</c:v>
                </c:pt>
              </c:strCache>
            </c:strRef>
          </c:cat>
          <c:val>
            <c:numRef>
              <c:f>Лист1!$E$5:$F$5</c:f>
              <c:numCache>
                <c:formatCode>General</c:formatCode>
                <c:ptCount val="2"/>
                <c:pt idx="0">
                  <c:v>116.5</c:v>
                </c:pt>
                <c:pt idx="1">
                  <c:v>9.9</c:v>
                </c:pt>
              </c:numCache>
            </c:numRef>
          </c:val>
        </c:ser>
        <c:ser>
          <c:idx val="1"/>
          <c:order val="1"/>
          <c:tx>
            <c:strRef>
              <c:f>Лист1!$D$6</c:f>
              <c:strCache>
                <c:ptCount val="1"/>
                <c:pt idx="0">
                  <c:v>КК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140,4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01.08.2019</c:v>
                </c:pt>
              </c:strCache>
            </c:strRef>
          </c:cat>
          <c:val>
            <c:numRef>
              <c:f>Лист1!$E$6:$F$6</c:f>
              <c:numCache>
                <c:formatCode>General</c:formatCode>
                <c:ptCount val="2"/>
                <c:pt idx="0">
                  <c:v>48.5</c:v>
                </c:pt>
                <c:pt idx="1">
                  <c:v>140.4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9568712"/>
        <c:axId val="81245424"/>
        <c:axId val="0"/>
      </c:bar3DChart>
      <c:catAx>
        <c:axId val="7956871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81245424"/>
        <c:crosses val="autoZero"/>
        <c:auto val="1"/>
        <c:lblAlgn val="ctr"/>
        <c:lblOffset val="100"/>
        <c:noMultiLvlLbl val="0"/>
      </c:catAx>
      <c:valAx>
        <c:axId val="8124542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79568712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7257E-2"/>
          <c:w val="0.5380347110304512"/>
          <c:h val="0.86239166881383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26%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3736192550399284"/>
                  <c:y val="-0.15827475588539952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4%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70%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100.7</c:v>
                </c:pt>
                <c:pt idx="1">
                  <c:v>16</c:v>
                </c:pt>
                <c:pt idx="2">
                  <c:v>268.7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459516298633101"/>
          <c:y val="5.4474708171206303E-2"/>
          <c:w val="0.74763406940063093"/>
          <c:h val="0.6498054474708233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smtClean="0"/>
                      <a:t>0,5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УО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УКС</c:v>
                </c:pt>
                <c:pt idx="5">
                  <c:v>УИО</c:v>
                </c:pt>
                <c:pt idx="6">
                  <c:v>УВГТ</c:v>
                </c:pt>
                <c:pt idx="7">
                  <c:v>Дума</c:v>
                </c:pt>
                <c:pt idx="8">
                  <c:v>Финуправление</c:v>
                </c:pt>
                <c:pt idx="9">
                  <c:v>Счетная палата</c:v>
                </c:pt>
                <c:pt idx="10">
                  <c:v>Управление ЧС</c:v>
                </c:pt>
              </c:strCache>
            </c:strRef>
          </c:cat>
          <c:val>
            <c:numRef>
              <c:f>Лист1!$B$2:$B$12</c:f>
              <c:numCache>
                <c:formatCode>#,##0.0</c:formatCode>
                <c:ptCount val="11"/>
                <c:pt idx="0">
                  <c:v>157.5</c:v>
                </c:pt>
                <c:pt idx="1">
                  <c:v>78</c:v>
                </c:pt>
                <c:pt idx="2">
                  <c:v>40.1</c:v>
                </c:pt>
                <c:pt idx="3">
                  <c:v>28.6</c:v>
                </c:pt>
                <c:pt idx="4">
                  <c:v>11</c:v>
                </c:pt>
                <c:pt idx="5">
                  <c:v>9.7000000000000011</c:v>
                </c:pt>
                <c:pt idx="6">
                  <c:v>5</c:v>
                </c:pt>
                <c:pt idx="7">
                  <c:v>4.7</c:v>
                </c:pt>
                <c:pt idx="8">
                  <c:v>3.3</c:v>
                </c:pt>
                <c:pt idx="9">
                  <c:v>2.9</c:v>
                </c:pt>
                <c:pt idx="10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8543080"/>
        <c:axId val="128543472"/>
      </c:barChart>
      <c:catAx>
        <c:axId val="1285430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8543472"/>
        <c:crosses val="autoZero"/>
        <c:auto val="1"/>
        <c:lblAlgn val="ctr"/>
        <c:lblOffset val="100"/>
        <c:noMultiLvlLbl val="0"/>
      </c:catAx>
      <c:valAx>
        <c:axId val="128543472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8543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6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11.09.2019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6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6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11.09.2019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6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CB878-399B-45DA-983C-B1B6E82BDA16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283C8646-D9D8-4E8B-9A10-E3AA442BC6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009056"/>
      </p:ext>
    </p:extLst>
  </p:cSld>
  <p:clrMapOvr>
    <a:masterClrMapping/>
  </p:clrMapOvr>
  <p:transition spd="slow" advClick="0">
    <p:circl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6B7548B-CEA9-4C22-9195-9DBCA81CB8D7}" type="datetimeFigureOut">
              <a:rPr lang="en-US"/>
              <a:pPr>
                <a:defRPr/>
              </a:pPr>
              <a:t>9/11/2019</a:t>
            </a:fld>
            <a:endParaRPr lang="en-US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9E9F36-41E0-49B0-A1E3-E8C239D5223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925706"/>
      </p:ext>
    </p:extLst>
  </p:cSld>
  <p:clrMapOvr>
    <a:masterClrMapping/>
  </p:clrMapOvr>
  <p:transition spd="slow" advClick="0">
    <p:circl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646E3-801A-4CAE-AA83-EE8C4F1E9B44}" type="datetimeFigureOut">
              <a:rPr lang="en-US"/>
              <a:pPr>
                <a:defRPr/>
              </a:pPr>
              <a:t>9/11/2019</a:t>
            </a:fld>
            <a:endParaRPr lang="en-US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C926F907-B7C2-48E5-8277-7539A13286F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618333"/>
      </p:ext>
    </p:extLst>
  </p:cSld>
  <p:clrMapOvr>
    <a:masterClrMapping/>
  </p:clrMapOvr>
  <p:transition spd="slow" advClick="0">
    <p:circl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82C22-FB9A-486A-9524-8012791FA956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65528-0E97-42C3-8E8C-E607446A734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358269"/>
      </p:ext>
    </p:extLst>
  </p:cSld>
  <p:clrMapOvr>
    <a:masterClrMapping/>
  </p:clrMapOvr>
  <p:transition spd="slow" advClick="0">
    <p:circl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9749-FD63-4358-B3C8-E5A352393C33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A525-7D97-4BC4-8208-BC70E59142D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741782"/>
      </p:ext>
    </p:extLst>
  </p:cSld>
  <p:clrMapOvr>
    <a:masterClrMapping/>
  </p:clrMapOvr>
  <p:transition spd="slow" advClick="0">
    <p:circl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081902-CD95-4F2B-8690-4A4F06AE6967}" type="datetimeFigureOut">
              <a:rPr lang="en-US"/>
              <a:pPr>
                <a:defRPr/>
              </a:pPr>
              <a:t>9/11/2019</a:t>
            </a:fld>
            <a:endParaRPr lang="en-US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694356-DB5E-428E-AEC1-BEE6D52692C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81713"/>
      </p:ext>
    </p:extLst>
  </p:cSld>
  <p:clrMapOvr>
    <a:masterClrMapping/>
  </p:clrMapOvr>
  <p:transition spd="slow" advClick="0">
    <p:circl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82BA-5C31-4F29-AA82-ADE83EA09A49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EC35C-2737-4F0C-9E9F-669633111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406364"/>
      </p:ext>
    </p:extLst>
  </p:cSld>
  <p:clrMapOvr>
    <a:masterClrMapping/>
  </p:clrMapOvr>
  <p:transition spd="slow" advClick="0">
    <p:circl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E515144-0864-4DDF-A125-ADB4CD484C0F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F21963-1BA9-47ED-A595-7BA08036AB6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49855"/>
      </p:ext>
    </p:extLst>
  </p:cSld>
  <p:clrMapOvr>
    <a:masterClrMapping/>
  </p:clrMapOvr>
  <p:transition spd="slow" advClick="0">
    <p:circl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1F24BA6-68E3-487F-AA14-32750A15934A}" type="datetimeFigureOut">
              <a:rPr lang="en-US"/>
              <a:pPr>
                <a:defRPr/>
              </a:pPr>
              <a:t>9/11/2019</a:t>
            </a:fld>
            <a:endParaRPr lang="en-US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97C2E8-4B75-416F-8A20-11C7F667D5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90465"/>
      </p:ext>
    </p:extLst>
  </p:cSld>
  <p:clrMapOvr>
    <a:masterClrMapping/>
  </p:clrMapOvr>
  <p:transition spd="slow" advClick="0">
    <p:circl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22C11-DC5F-4D07-A281-0D7D7874A05C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BE997-369F-40EC-BBC2-43003B88E8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917687"/>
      </p:ext>
    </p:extLst>
  </p:cSld>
  <p:clrMapOvr>
    <a:masterClrMapping/>
  </p:clrMapOvr>
  <p:transition spd="slow" advClick="0">
    <p:circl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302BB-514D-4B14-861C-2DC5CBD12805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F1781-3CB4-4B75-8D4F-13CEA529F3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19754"/>
      </p:ext>
    </p:extLst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17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45129-73AE-43FB-8289-2E75E5EADF3E}" type="datetimeFigureOut">
              <a:rPr lang="en-US"/>
              <a:pPr>
                <a:defRPr/>
              </a:pPr>
              <a:t>9/11/2019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128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30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solidFill>
                  <a:srgbClr val="FFFFFF"/>
                </a:solidFill>
                <a:latin typeface="Century Schoolbook" panose="02040604050505020304" pitchFamily="18" charset="0"/>
              </a:defRPr>
            </a:lvl1pPr>
          </a:lstStyle>
          <a:p>
            <a:fld id="{9ABE21C5-CF7E-4AA2-9590-47F8556847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5" r:id="rId1"/>
    <p:sldLayoutId id="2147491366" r:id="rId2"/>
    <p:sldLayoutId id="2147491367" r:id="rId3"/>
    <p:sldLayoutId id="2147491325" r:id="rId4"/>
    <p:sldLayoutId id="2147491326" r:id="rId5"/>
    <p:sldLayoutId id="2147491368" r:id="rId6"/>
    <p:sldLayoutId id="2147491327" r:id="rId7"/>
    <p:sldLayoutId id="2147491369" r:id="rId8"/>
    <p:sldLayoutId id="2147491370" r:id="rId9"/>
    <p:sldLayoutId id="2147491328" r:id="rId10"/>
    <p:sldLayoutId id="2147491329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86B300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CAE2AA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8B8AD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3275856" y="357147"/>
            <a:ext cx="5616624" cy="1630534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июль 2019 года</a:t>
            </a:r>
            <a:endParaRPr lang="ru-RU" sz="3200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6" name="Рисунок 2" descr="682_8217_c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8318127" cy="40976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259228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 advClick="0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3274278"/>
              </p:ext>
            </p:extLst>
          </p:nvPr>
        </p:nvGraphicFramePr>
        <p:xfrm>
          <a:off x="3416300" y="1663700"/>
          <a:ext cx="5410200" cy="404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Лист" r:id="rId5" imgW="5419677" imgH="4048110" progId="Excel.Sheet.8">
                  <p:embed/>
                </p:oleObj>
              </mc:Choice>
              <mc:Fallback>
                <p:oleObj name="Лист" r:id="rId5" imgW="5419677" imgH="4048110" progId="Excel.Sheet.8">
                  <p:embed/>
                  <p:pic>
                    <p:nvPicPr>
                      <p:cNvPr id="0" name="Picture 5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6300" y="1663700"/>
                        <a:ext cx="5410200" cy="4040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357166"/>
            <a:ext cx="4357718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31.07.2019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</a:t>
            </a: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июль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385,4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343,3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42,1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072438" y="5715000"/>
            <a:ext cx="642937" cy="64293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4864100" y="1489075"/>
            <a:ext cx="16414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419,3 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858000" y="1571625"/>
            <a:ext cx="145911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4 531,4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46950" y="3548063"/>
            <a:ext cx="9699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2 716,1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60%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41071" y="2810433"/>
            <a:ext cx="9286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2 566,2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58%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846666" y="5500702"/>
            <a:ext cx="362685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149,9 млн.руб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142852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13" y="4572000"/>
            <a:ext cx="8763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5786438" y="42148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01.08.2019  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150,3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5715000" y="1000125"/>
            <a:ext cx="2714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01.01.2019  </a:t>
            </a:r>
          </a:p>
          <a:p>
            <a:pPr algn="ctr" eaLnBrk="1" hangingPunct="1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165,0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625" y="6215063"/>
            <a:ext cx="357188" cy="357187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28625" y="5643563"/>
            <a:ext cx="357188" cy="357187"/>
          </a:xfrm>
          <a:prstGeom prst="flowChartMagneticDisk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50" y="5572125"/>
            <a:ext cx="37147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9" name="Прямоугольник 14"/>
          <p:cNvSpPr>
            <a:spLocks noChangeArrowheads="1"/>
          </p:cNvSpPr>
          <p:nvPr/>
        </p:nvSpPr>
        <p:spPr bwMode="auto">
          <a:xfrm>
            <a:off x="857250" y="6121400"/>
            <a:ext cx="3786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Коммерческий кредит</a:t>
            </a:r>
            <a:endParaRPr lang="ru-RU" sz="240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72438" y="5572125"/>
            <a:ext cx="642937" cy="857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643438" y="5214938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3" y="4786336"/>
              <a:ext cx="3429024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июле </a:t>
              </a:r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составила 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1,1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000250"/>
            <a:ext cx="3214688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Диаграмма 17"/>
          <p:cNvGraphicFramePr/>
          <p:nvPr/>
        </p:nvGraphicFramePr>
        <p:xfrm>
          <a:off x="320495" y="1000125"/>
          <a:ext cx="5078336" cy="334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1110143"/>
              </p:ext>
            </p:extLst>
          </p:nvPr>
        </p:nvGraphicFramePr>
        <p:xfrm>
          <a:off x="5414963" y="425450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9400755"/>
              </p:ext>
            </p:extLst>
          </p:nvPr>
        </p:nvGraphicFramePr>
        <p:xfrm>
          <a:off x="265113" y="3336925"/>
          <a:ext cx="8828087" cy="3470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348559"/>
              </p:ext>
            </p:extLst>
          </p:nvPr>
        </p:nvGraphicFramePr>
        <p:xfrm>
          <a:off x="214313" y="142875"/>
          <a:ext cx="4643436" cy="241776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85097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116,8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268,7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268,7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375,8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385,4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43438" y="1000125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3438" y="1214438"/>
            <a:ext cx="2286000" cy="142875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2786063" cy="785812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285716"/>
            <a:ext cx="2926315" cy="285773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 за июль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июль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343,3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467600" cy="65293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работе в области финансов в июле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259632" y="799241"/>
            <a:ext cx="7488831" cy="3293209"/>
          </a:xfrm>
          <a:prstGeom prst="rect">
            <a:avLst/>
          </a:prstGeom>
          <a:ln w="31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Подготовлены проекты правовых актов:</a:t>
            </a:r>
          </a:p>
          <a:p>
            <a:pPr lvl="0"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проект постановления Администрации ЗАТО Северск о внесении изменений в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«Эффективное управление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муниципальными финансами»;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проект постановления Администрации ЗАТО Северск об утверждении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Порядка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составления проекта бюджета ЗАТО Северск;</a:t>
            </a:r>
          </a:p>
          <a:p>
            <a:pPr lvl="0"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проект решения Думы ЗАТО Северск по индексации значения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корректирующего коэффициента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базовой доходности К2 по ЕНВД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just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проект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Думы ЗАТО Северск по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доп.нормативу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отчисления по НДФЛ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just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роект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Думы ЗАТО Северск по земельному налогу направлен в Думу ЗАТО Северск; </a:t>
            </a:r>
          </a:p>
          <a:p>
            <a:pPr lvl="0"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утверждены 3 приказа начальника Финансового управления по внесению изменений в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СБР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9632" y="4315340"/>
            <a:ext cx="7416824" cy="584775"/>
          </a:xfrm>
          <a:prstGeom prst="rect">
            <a:avLst/>
          </a:prstGeom>
          <a:ln w="31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и своевременно сдана бухгалтерская 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отчетность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полугодие в Министерство финансов РФ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департаменты Томской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endParaRPr lang="ru-RU" sz="1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259632" y="5229201"/>
            <a:ext cx="7416824" cy="830997"/>
          </a:xfrm>
          <a:prstGeom prst="rect">
            <a:avLst/>
          </a:prstGeom>
          <a:ln w="31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 в Департамент экономики, Департамент финансов ТО прогноз налоговых и неналоговых доходов бюджета ЗАТО Северск на 2020 год и на плановый период 2021-2022 годов</a:t>
            </a:r>
          </a:p>
        </p:txBody>
      </p:sp>
      <p:grpSp>
        <p:nvGrpSpPr>
          <p:cNvPr id="15" name="Группа 14"/>
          <p:cNvGrpSpPr/>
          <p:nvPr/>
        </p:nvGrpSpPr>
        <p:grpSpPr>
          <a:xfrm>
            <a:off x="361648" y="1700808"/>
            <a:ext cx="787856" cy="1152128"/>
            <a:chOff x="11123" y="1051040"/>
            <a:chExt cx="787856" cy="1125508"/>
          </a:xfrm>
          <a:scene3d>
            <a:camera prst="orthographicFront"/>
            <a:lightRig rig="flat" dir="t"/>
          </a:scene3d>
        </p:grpSpPr>
        <p:sp>
          <p:nvSpPr>
            <p:cNvPr id="16" name="Нашивка 15"/>
            <p:cNvSpPr/>
            <p:nvPr/>
          </p:nvSpPr>
          <p:spPr>
            <a:xfrm rot="5400000">
              <a:off x="-157703" y="1219866"/>
              <a:ext cx="1125508" cy="787856"/>
            </a:xfrm>
            <a:prstGeom prst="chevron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Нашивка 4"/>
            <p:cNvSpPr/>
            <p:nvPr/>
          </p:nvSpPr>
          <p:spPr>
            <a:xfrm>
              <a:off x="11123" y="1444968"/>
              <a:ext cx="787856" cy="3376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373861" y="4264681"/>
            <a:ext cx="787856" cy="892511"/>
            <a:chOff x="11123" y="2805609"/>
            <a:chExt cx="787856" cy="1125508"/>
          </a:xfrm>
          <a:scene3d>
            <a:camera prst="orthographicFront"/>
            <a:lightRig rig="flat" dir="t"/>
          </a:scene3d>
        </p:grpSpPr>
        <p:sp>
          <p:nvSpPr>
            <p:cNvPr id="19" name="Нашивка 18"/>
            <p:cNvSpPr/>
            <p:nvPr/>
          </p:nvSpPr>
          <p:spPr>
            <a:xfrm rot="5400000">
              <a:off x="-157703" y="2974435"/>
              <a:ext cx="1125508" cy="787856"/>
            </a:xfrm>
            <a:prstGeom prst="chevron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2">
                <a:hueOff val="-236359"/>
                <a:satOff val="19445"/>
                <a:lumOff val="4118"/>
                <a:alphaOff val="0"/>
              </a:schemeClr>
            </a:lnRef>
            <a:fillRef idx="3">
              <a:schemeClr val="accent2">
                <a:hueOff val="-236359"/>
                <a:satOff val="19445"/>
                <a:lumOff val="4118"/>
                <a:alphaOff val="0"/>
              </a:schemeClr>
            </a:fillRef>
            <a:effectRef idx="2">
              <a:schemeClr val="accent2">
                <a:hueOff val="-236359"/>
                <a:satOff val="19445"/>
                <a:lumOff val="41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Нашивка 4"/>
            <p:cNvSpPr/>
            <p:nvPr/>
          </p:nvSpPr>
          <p:spPr>
            <a:xfrm>
              <a:off x="11123" y="3199537"/>
              <a:ext cx="787856" cy="3376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19169" y="5270728"/>
            <a:ext cx="787856" cy="894576"/>
            <a:chOff x="11123" y="3791576"/>
            <a:chExt cx="787856" cy="1125508"/>
          </a:xfrm>
          <a:scene3d>
            <a:camera prst="orthographicFront"/>
            <a:lightRig rig="flat" dir="t"/>
          </a:scene3d>
        </p:grpSpPr>
        <p:sp>
          <p:nvSpPr>
            <p:cNvPr id="22" name="Нашивка 21"/>
            <p:cNvSpPr/>
            <p:nvPr/>
          </p:nvSpPr>
          <p:spPr>
            <a:xfrm rot="5400000">
              <a:off x="-157703" y="3960402"/>
              <a:ext cx="1125508" cy="787856"/>
            </a:xfrm>
            <a:prstGeom prst="chevron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1">
              <a:schemeClr val="accent2">
                <a:hueOff val="-472719"/>
                <a:satOff val="38890"/>
                <a:lumOff val="8235"/>
                <a:alphaOff val="0"/>
              </a:schemeClr>
            </a:lnRef>
            <a:fillRef idx="3">
              <a:schemeClr val="accent2">
                <a:hueOff val="-472719"/>
                <a:satOff val="38890"/>
                <a:lumOff val="8235"/>
                <a:alphaOff val="0"/>
              </a:schemeClr>
            </a:fillRef>
            <a:effectRef idx="2">
              <a:schemeClr val="accent2">
                <a:hueOff val="-472719"/>
                <a:satOff val="38890"/>
                <a:lumOff val="823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Нашивка 4"/>
            <p:cNvSpPr/>
            <p:nvPr/>
          </p:nvSpPr>
          <p:spPr>
            <a:xfrm>
              <a:off x="11123" y="4185504"/>
              <a:ext cx="787856" cy="33765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6642638"/>
      </p:ext>
    </p:extLst>
  </p:cSld>
  <p:clrMapOvr>
    <a:masterClrMapping/>
  </p:clrMapOvr>
  <p:transition spd="slow" advClick="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задачах в области финансов на август</a:t>
            </a:r>
            <a:endParaRPr lang="ru-RU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424285" y="908720"/>
            <a:ext cx="73866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на 2020 год и на плановый период 2021-2022 годов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средствам местного бюджета для ДФ ТО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474455" y="2726614"/>
            <a:ext cx="6743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проекта решения Думы ЗАТО Северск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налогу на имущество физических лиц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8108950" y="5619750"/>
            <a:ext cx="623888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69650" y="931406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302753" y="2788299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445761" y="3565813"/>
            <a:ext cx="694644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бухгалтерской и бюджетной отчетности                    за 7 месяцев в Министерство финансов РФ и департаменты Томской области</a:t>
            </a: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474455" y="1956166"/>
            <a:ext cx="7189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решения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корректировке бюджета ЗАТО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2019 год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685487" y="204997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633377" y="3803915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269650" y="465313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51650" y="4685114"/>
            <a:ext cx="6887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по внесению изменений в сводную бюджетную роспись</a:t>
            </a:r>
            <a:endParaRPr lang="ru-RU" b="1" dirty="0"/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685487" y="558358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484610" y="5512478"/>
            <a:ext cx="69034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Комиссии по мобилизации доходов бюджета ЗАТО Северск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Эркер">
  <a:themeElements>
    <a:clrScheme name="Другая 8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99CC00"/>
      </a:accent1>
      <a:accent2>
        <a:srgbClr val="666633"/>
      </a:accent2>
      <a:accent3>
        <a:srgbClr val="CFA809"/>
      </a:accent3>
      <a:accent4>
        <a:srgbClr val="F5CD2D"/>
      </a:accent4>
      <a:accent5>
        <a:srgbClr val="AEBAD5"/>
      </a:accent5>
      <a:accent6>
        <a:srgbClr val="777C84"/>
      </a:accent6>
      <a:hlink>
        <a:srgbClr val="92D050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99CC00"/>
    </a:accent1>
    <a:accent2>
      <a:srgbClr val="666633"/>
    </a:accent2>
    <a:accent3>
      <a:srgbClr val="CFA809"/>
    </a:accent3>
    <a:accent4>
      <a:srgbClr val="F5CD2D"/>
    </a:accent4>
    <a:accent5>
      <a:srgbClr val="AEBAD5"/>
    </a:accent5>
    <a:accent6>
      <a:srgbClr val="777C84"/>
    </a:accent6>
    <a:hlink>
      <a:srgbClr val="92D050"/>
    </a:hlink>
    <a:folHlink>
      <a:srgbClr val="3B435B"/>
    </a:folHlink>
  </a:clrScheme>
  <a:fontScheme name="Эркер">
    <a:majorFont>
      <a:latin typeface="Century Schoolbook"/>
      <a:ea typeface=""/>
      <a:cs typeface=""/>
      <a:font script="Jpan" typeface="ＭＳ Ｐ明朝"/>
      <a:font script="Hang" typeface="휴먼매직체"/>
      <a:font script="Hans" typeface="华文楷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entury Schoolbook"/>
      <a:ea typeface=""/>
      <a:cs typeface=""/>
      <a:font script="Jpan" typeface="ＭＳ Ｐ明朝"/>
      <a:font script="Hang" typeface="휴먼매직체"/>
      <a:font script="Hans" typeface="宋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Эркер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60000"/>
            </a:schemeClr>
          </a:gs>
          <a:gs pos="30000">
            <a:schemeClr val="phClr">
              <a:tint val="38000"/>
              <a:satMod val="260000"/>
            </a:schemeClr>
          </a:gs>
          <a:gs pos="75000">
            <a:schemeClr val="phClr">
              <a:tint val="55000"/>
              <a:satMod val="255000"/>
            </a:schemeClr>
          </a:gs>
          <a:gs pos="100000">
            <a:schemeClr val="phClr">
              <a:tint val="70000"/>
              <a:satMod val="255000"/>
            </a:schemeClr>
          </a:gs>
        </a:gsLst>
        <a:path path="circle">
          <a:fillToRect l="5000" t="100000" r="120000" b="10000"/>
        </a:path>
      </a:gradFill>
      <a:gradFill rotWithShape="1">
        <a:gsLst>
          <a:gs pos="0">
            <a:schemeClr val="phClr">
              <a:shade val="63000"/>
              <a:satMod val="165000"/>
            </a:schemeClr>
          </a:gs>
          <a:gs pos="30000">
            <a:schemeClr val="phClr">
              <a:shade val="58000"/>
              <a:satMod val="165000"/>
            </a:schemeClr>
          </a:gs>
          <a:gs pos="75000">
            <a:schemeClr val="phClr">
              <a:shade val="30000"/>
              <a:satMod val="175000"/>
            </a:schemeClr>
          </a:gs>
          <a:gs pos="100000">
            <a:schemeClr val="phClr">
              <a:shade val="15000"/>
              <a:satMod val="175000"/>
            </a:schemeClr>
          </a:gs>
        </a:gsLst>
        <a:path path="circle">
          <a:fillToRect l="5000" t="100000" r="120000" b="10000"/>
        </a:path>
      </a:gradFill>
    </a:fillStyleLst>
    <a:lnStyleLst>
      <a:ln w="12700" cap="flat" cmpd="sng" algn="ctr">
        <a:solidFill>
          <a:schemeClr val="phClr">
            <a:shade val="70000"/>
            <a:satMod val="15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0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58000"/>
              <a:satMod val="125000"/>
            </a:schemeClr>
          </a:gs>
          <a:gs pos="40000">
            <a:schemeClr val="phClr">
              <a:tint val="90000"/>
              <a:shade val="90000"/>
              <a:satMod val="120000"/>
            </a:schemeClr>
          </a:gs>
          <a:gs pos="100000">
            <a:schemeClr val="phClr">
              <a:tint val="5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80000"/>
            </a:schemeClr>
            <a:schemeClr val="phClr">
              <a:tint val="91000"/>
            </a:schemeClr>
          </a:duotone>
        </a:blip>
        <a:tile tx="0" ty="0" sx="40000" sy="50000" flip="y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7194</TotalTime>
  <Words>281</Words>
  <Application>Microsoft Office PowerPoint</Application>
  <PresentationFormat>Экран (4:3)</PresentationFormat>
  <Paragraphs>85</Paragraphs>
  <Slides>6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20" baseType="lpstr">
      <vt:lpstr>Arial Unicode MS</vt:lpstr>
      <vt:lpstr>Batang</vt:lpstr>
      <vt:lpstr>Arial</vt:lpstr>
      <vt:lpstr>Calibri</vt:lpstr>
      <vt:lpstr>Century Schoolbook</vt:lpstr>
      <vt:lpstr>Times New Roman</vt:lpstr>
      <vt:lpstr>Wingdings</vt:lpstr>
      <vt:lpstr>Wingdings 2</vt:lpstr>
      <vt:lpstr>Тема5</vt:lpstr>
      <vt:lpstr>Тема2</vt:lpstr>
      <vt:lpstr>Специальное оформление</vt:lpstr>
      <vt:lpstr>1_Специальное оформление</vt:lpstr>
      <vt:lpstr>Эркер</vt:lpstr>
      <vt:lpstr>Лист</vt:lpstr>
      <vt:lpstr>Презентация PowerPoint</vt:lpstr>
      <vt:lpstr>ИСПОЛНЕНИЕ БЮДЖЕТА ЗАТО СЕВЕРСК на 31.07.2019</vt:lpstr>
      <vt:lpstr>МУНИЦИПАЛЬНЫЙ ДОЛГ</vt:lpstr>
      <vt:lpstr>Презентация PowerPoint</vt:lpstr>
      <vt:lpstr>о работе в области финансов в июле</vt:lpstr>
      <vt:lpstr>     О задачах в области финансов на август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Kologrivova</cp:lastModifiedBy>
  <cp:revision>1103</cp:revision>
  <cp:lastPrinted>2019-04-29T02:12:51Z</cp:lastPrinted>
  <dcterms:created xsi:type="dcterms:W3CDTF">2014-04-07T04:52:52Z</dcterms:created>
  <dcterms:modified xsi:type="dcterms:W3CDTF">2019-09-11T09:30:05Z</dcterms:modified>
</cp:coreProperties>
</file>