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</p:sldMasterIdLst>
  <p:notesMasterIdLst>
    <p:notesMasterId r:id="rId8"/>
  </p:notesMasterIdLst>
  <p:handoutMasterIdLst>
    <p:handoutMasterId r:id="rId9"/>
  </p:handoutMasterIdLst>
  <p:sldIdLst>
    <p:sldId id="283" r:id="rId5"/>
    <p:sldId id="261" r:id="rId6"/>
    <p:sldId id="281" r:id="rId7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3300"/>
    <a:srgbClr val="336600"/>
    <a:srgbClr val="CC6600"/>
    <a:srgbClr val="000000"/>
    <a:srgbClr val="996633"/>
    <a:srgbClr val="800000"/>
    <a:srgbClr val="FFFFFF"/>
    <a:srgbClr val="FFFFCC"/>
    <a:srgbClr val="0066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88" autoAdjust="0"/>
    <p:restoredTop sz="96788" autoAdjust="0"/>
  </p:normalViewPr>
  <p:slideViewPr>
    <p:cSldViewPr>
      <p:cViewPr varScale="1">
        <p:scale>
          <a:sx n="116" d="100"/>
          <a:sy n="116" d="100"/>
        </p:scale>
        <p:origin x="108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handoutMaster" Target="handoutMasters/handoutMaster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solidFill>
                  <a:srgbClr val="336600"/>
                </a:solidFill>
              </a:defRPr>
            </a:pPr>
            <a:r>
              <a:rPr lang="ru-RU" dirty="0">
                <a:solidFill>
                  <a:srgbClr val="336600"/>
                </a:solidFill>
              </a:rPr>
              <a:t>ДОХОДЫ</a:t>
            </a:r>
          </a:p>
        </c:rich>
      </c:tx>
      <c:layout>
        <c:manualLayout>
          <c:xMode val="edge"/>
          <c:yMode val="edge"/>
          <c:x val="0.38808023213993192"/>
          <c:y val="8.9788003353162879E-2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rgbClr val="33660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explosion val="25"/>
          <c:dPt>
            <c:idx val="0"/>
            <c:bubble3D val="0"/>
            <c:spPr>
              <a:solidFill>
                <a:srgbClr val="336600">
                  <a:alpha val="66000"/>
                </a:srgb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bubble3D val="0"/>
            <c:spPr>
              <a:solidFill>
                <a:srgbClr val="336600">
                  <a:alpha val="27000"/>
                </a:srgbClr>
              </a:solidFill>
              <a:ln>
                <a:solidFill>
                  <a:srgbClr val="33660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-6.1286504889287295E-2"/>
                  <c:y val="-0.27377841855955398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2 </a:t>
                    </a:r>
                    <a:r>
                      <a:rPr lang="ru-RU" dirty="0" smtClean="0"/>
                      <a:t>566,2 млн.руб.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3.9922117881440698E-2"/>
                  <c:y val="-6.691228752360857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353,0 млн.руб.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5907836982331537E-2"/>
                  <c:y val="-4.496444839462283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1 </a:t>
                    </a:r>
                    <a:r>
                      <a:rPr lang="ru-RU" dirty="0" smtClean="0"/>
                      <a:t>537,4 млн.руб.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Январь-июль</c:v>
                </c:pt>
                <c:pt idx="1">
                  <c:v>Август</c:v>
                </c:pt>
                <c:pt idx="2">
                  <c:v>План сентябрь-декабрь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2566.1999999999998</c:v>
                </c:pt>
                <c:pt idx="1">
                  <c:v>353</c:v>
                </c:pt>
                <c:pt idx="2">
                  <c:v>1537.4000000000005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ayout>
        <c:manualLayout>
          <c:xMode val="edge"/>
          <c:yMode val="edge"/>
          <c:x val="0.45355694941616659"/>
          <c:y val="0.81930189574895718"/>
          <c:w val="0.54427191705629729"/>
          <c:h val="0.18069810425104291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400">
          <a:solidFill>
            <a:schemeClr val="tx1">
              <a:lumMod val="50000"/>
            </a:schemeClr>
          </a:solidFill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solidFill>
                  <a:srgbClr val="CC3300"/>
                </a:solidFill>
              </a:defRPr>
            </a:pPr>
            <a:r>
              <a:rPr lang="ru-RU" dirty="0">
                <a:solidFill>
                  <a:srgbClr val="CC3300"/>
                </a:solidFill>
              </a:rPr>
              <a:t>РАСХОДЫ</a:t>
            </a:r>
          </a:p>
        </c:rich>
      </c:tx>
      <c:layout>
        <c:manualLayout>
          <c:xMode val="edge"/>
          <c:yMode val="edge"/>
          <c:x val="0.3969868061715679"/>
          <c:y val="9.1450744155999214E-2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rgbClr val="CC6600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explosion val="25"/>
          <c:dPt>
            <c:idx val="0"/>
            <c:bubble3D val="0"/>
            <c:spPr>
              <a:solidFill>
                <a:srgbClr val="CC6600">
                  <a:alpha val="57000"/>
                </a:srgb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bubble3D val="0"/>
            <c:spPr>
              <a:solidFill>
                <a:srgbClr val="CC6600">
                  <a:alpha val="26000"/>
                </a:srgbClr>
              </a:solidFill>
              <a:ln>
                <a:solidFill>
                  <a:srgbClr val="CC660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-0.14240482500362719"/>
                  <c:y val="-0.37823420854472961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2 716,1</a:t>
                    </a:r>
                    <a:r>
                      <a:rPr lang="ru-RU" baseline="0" dirty="0" smtClean="0"/>
                      <a:t> </a:t>
                    </a:r>
                    <a:r>
                      <a:rPr lang="ru-RU" dirty="0" smtClean="0"/>
                      <a:t>млн.руб.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3.9922117881440691E-2"/>
                  <c:y val="-6.691228752360858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374,3</a:t>
                    </a:r>
                  </a:p>
                  <a:p>
                    <a:r>
                      <a:rPr lang="ru-RU" baseline="0" dirty="0" smtClean="0"/>
                      <a:t> </a:t>
                    </a:r>
                    <a:r>
                      <a:rPr lang="ru-RU" dirty="0" smtClean="0"/>
                      <a:t>млн.руб.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590783698233153E-2"/>
                  <c:y val="-4.496444839462281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1 478,3 млн.руб.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Январь-июль</c:v>
                </c:pt>
                <c:pt idx="1">
                  <c:v>Август</c:v>
                </c:pt>
                <c:pt idx="2">
                  <c:v>План сентябрь-декабрь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2716.2</c:v>
                </c:pt>
                <c:pt idx="1">
                  <c:v>374.2</c:v>
                </c:pt>
                <c:pt idx="2">
                  <c:v>1478.3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ayout>
        <c:manualLayout>
          <c:xMode val="edge"/>
          <c:yMode val="edge"/>
          <c:x val="0.49316134891468638"/>
          <c:y val="0.8159556345591239"/>
          <c:w val="0.45683860517137831"/>
          <c:h val="0.16444777740744868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400">
          <a:solidFill>
            <a:schemeClr val="tx1">
              <a:lumMod val="50000"/>
            </a:schemeClr>
          </a:solidFill>
          <a:latin typeface="Times New Roman" pitchFamily="18" charset="0"/>
          <a:cs typeface="Times New Roman" pitchFamily="18" charset="0"/>
        </a:defRPr>
      </a:pPr>
      <a:endParaRPr lang="ru-RU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626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53B44C-4453-41BE-BF76-35C5C4784C82}" type="datetimeFigureOut">
              <a:rPr lang="ru-RU"/>
              <a:pPr>
                <a:defRPr/>
              </a:pPr>
              <a:t>11.09.2019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626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57CD9EB-B4F9-4BDE-92DD-4C1BCE3BB5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75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626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D64BA5-D47A-4F89-93D1-59DB6A49308B}" type="datetimeFigureOut">
              <a:rPr lang="ru-RU"/>
              <a:pPr>
                <a:defRPr/>
              </a:pPr>
              <a:t>11.09.2019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8188"/>
            <a:ext cx="4935537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4" tIns="45866" rIns="91734" bIns="45866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262" y="4686459"/>
            <a:ext cx="5389240" cy="4440555"/>
          </a:xfrm>
          <a:prstGeom prst="rect">
            <a:avLst/>
          </a:prstGeom>
        </p:spPr>
        <p:txBody>
          <a:bodyPr vert="horz" lIns="91734" tIns="45866" rIns="91734" bIns="45866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626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E62094B-BDDB-4DDC-B325-BE4FBE23668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16833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489955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4652B3-CCA4-4628-90BF-83957684703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844368"/>
      </p:ext>
    </p:extLst>
  </p:cSld>
  <p:clrMapOvr>
    <a:masterClrMapping/>
  </p:clrMapOvr>
  <p:transition spd="slow" advClick="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3ACA0C-8332-4C82-90C8-B043CB8B013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364005"/>
      </p:ext>
    </p:extLst>
  </p:cSld>
  <p:clrMapOvr>
    <a:masterClrMapping/>
  </p:clrMapOvr>
  <p:transition spd="slow" advClick="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999E9-E1D2-442A-A908-C4E9018716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238748"/>
      </p:ext>
    </p:extLst>
  </p:cSld>
  <p:clrMapOvr>
    <a:masterClrMapping/>
  </p:clrMapOvr>
  <p:transition spd="slow" advClick="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465C01-6D0F-4469-BAD3-B8CD675CEBF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045873"/>
      </p:ext>
    </p:extLst>
  </p:cSld>
  <p:clrMapOvr>
    <a:masterClrMapping/>
  </p:clrMapOvr>
  <p:transition spd="slow" advClick="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42B3E7-CA4E-4899-AE44-16FF9FC0F87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877849"/>
      </p:ext>
    </p:extLst>
  </p:cSld>
  <p:clrMapOvr>
    <a:masterClrMapping/>
  </p:clrMapOvr>
  <p:transition spd="slow" advClick="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977531-6A97-4839-AC1A-306D862A35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158676"/>
      </p:ext>
    </p:extLst>
  </p:cSld>
  <p:clrMapOvr>
    <a:masterClrMapping/>
  </p:clrMapOvr>
  <p:transition spd="slow" advClick="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B6B859-A4D7-49BF-9E06-90ECCACAD9E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695091"/>
      </p:ext>
    </p:extLst>
  </p:cSld>
  <p:clrMapOvr>
    <a:masterClrMapping/>
  </p:clrMapOvr>
  <p:transition spd="slow" advClick="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EB4CC4-2160-4D50-A18A-105AA5C92F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47658"/>
      </p:ext>
    </p:extLst>
  </p:cSld>
  <p:clrMapOvr>
    <a:masterClrMapping/>
  </p:clrMapOvr>
  <p:transition spd="slow" advClick="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55D2E1-4D02-446C-8E22-A7F655DA6D2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516861"/>
      </p:ext>
    </p:extLst>
  </p:cSld>
  <p:clrMapOvr>
    <a:masterClrMapping/>
  </p:clrMapOvr>
  <p:transition spd="slow" advClick="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7FC1D7-351E-4AB5-91A9-7AE07D5CBBE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335940"/>
      </p:ext>
    </p:extLst>
  </p:cSld>
  <p:clrMapOvr>
    <a:masterClrMapping/>
  </p:clrMapOvr>
  <p:transition spd="slow" advClick="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81144-F38F-4339-A06C-6BE932C2090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762789"/>
      </p:ext>
    </p:extLst>
  </p:cSld>
  <p:clrMapOvr>
    <a:masterClrMapping/>
  </p:clrMapOvr>
  <p:transition spd="slow" advClick="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789587"/>
      </p:ext>
    </p:extLst>
  </p:cSld>
  <p:clrMapOvr>
    <a:masterClrMapping/>
  </p:clrMapOvr>
  <p:transition spd="slow" advClick="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992709"/>
      </p:ext>
    </p:extLst>
  </p:cSld>
  <p:clrMapOvr>
    <a:masterClrMapping/>
  </p:clrMapOvr>
  <p:transition spd="slow" advClick="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993571728"/>
      </p:ext>
    </p:extLst>
  </p:cSld>
  <p:clrMapOvr>
    <a:masterClrMapping/>
  </p:clrMapOvr>
  <p:transition spd="slow" advClick="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180185"/>
      </p:ext>
    </p:extLst>
  </p:cSld>
  <p:clrMapOvr>
    <a:masterClrMapping/>
  </p:clrMapOvr>
  <p:transition spd="slow" advClick="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632477"/>
      </p:ext>
    </p:extLst>
  </p:cSld>
  <p:clrMapOvr>
    <a:masterClrMapping/>
  </p:clrMapOvr>
  <p:transition spd="slow" advClick="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404063"/>
      </p:ext>
    </p:extLst>
  </p:cSld>
  <p:clrMapOvr>
    <a:masterClrMapping/>
  </p:clrMapOvr>
  <p:transition spd="slow" advClick="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324758"/>
      </p:ext>
    </p:extLst>
  </p:cSld>
  <p:clrMapOvr>
    <a:masterClrMapping/>
  </p:clrMapOvr>
  <p:transition spd="slow" advClick="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37265537"/>
      </p:ext>
    </p:extLst>
  </p:cSld>
  <p:clrMapOvr>
    <a:masterClrMapping/>
  </p:clrMapOvr>
  <p:transition spd="slow" advClick="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12542637"/>
      </p:ext>
    </p:extLst>
  </p:cSld>
  <p:clrMapOvr>
    <a:masterClrMapping/>
  </p:clrMapOvr>
  <p:transition spd="slow" advClick="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254166"/>
      </p:ext>
    </p:extLst>
  </p:cSld>
  <p:clrMapOvr>
    <a:masterClrMapping/>
  </p:clrMapOvr>
  <p:transition spd="slow" advClick="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885174"/>
      </p:ext>
    </p:extLst>
  </p:cSld>
  <p:clrMapOvr>
    <a:masterClrMapping/>
  </p:clrMapOvr>
  <p:transition spd="slow" advClick="0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B09BC88-8F25-4134-BDBD-D4C027AA929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682112"/>
      </p:ext>
    </p:extLst>
  </p:cSld>
  <p:clrMapOvr>
    <a:masterClrMapping/>
  </p:clrMapOvr>
  <p:transition spd="slow" advClick="0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E791B07-701B-4125-8826-020CAAE719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39453"/>
      </p:ext>
    </p:extLst>
  </p:cSld>
  <p:clrMapOvr>
    <a:masterClrMapping/>
  </p:clrMapOvr>
  <p:transition spd="slow" advClick="0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6FCA9C8-9310-4806-9CB0-9F2CEE3EBF8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272894"/>
      </p:ext>
    </p:extLst>
  </p:cSld>
  <p:clrMapOvr>
    <a:masterClrMapping/>
  </p:clrMapOvr>
  <p:transition spd="slow" advClick="0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517C1B-D785-406F-AB85-494446686C8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588229"/>
      </p:ext>
    </p:extLst>
  </p:cSld>
  <p:clrMapOvr>
    <a:masterClrMapping/>
  </p:clrMapOvr>
  <p:transition spd="slow" advClick="0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6218C1F-192F-4E89-9399-4A06B881115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9556"/>
      </p:ext>
    </p:extLst>
  </p:cSld>
  <p:clrMapOvr>
    <a:masterClrMapping/>
  </p:clrMapOvr>
  <p:transition spd="slow" advClick="0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E4C841B-A0AE-4C03-9367-6C752670958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585096"/>
      </p:ext>
    </p:extLst>
  </p:cSld>
  <p:clrMapOvr>
    <a:masterClrMapping/>
  </p:clrMapOvr>
  <p:transition spd="slow" advClick="0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F241DE6-FF6F-4A48-A5EC-F30807CE1F0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436251"/>
      </p:ext>
    </p:extLst>
  </p:cSld>
  <p:clrMapOvr>
    <a:masterClrMapping/>
  </p:clrMapOvr>
  <p:transition spd="slow" advClick="0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5A7AA12-61F4-41B0-B179-14F24EA62A4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652347"/>
      </p:ext>
    </p:extLst>
  </p:cSld>
  <p:clrMapOvr>
    <a:masterClrMapping/>
  </p:clrMapOvr>
  <p:transition spd="slow" advClick="0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0364546-DD79-4A5D-B784-AC07F3B2D58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244040"/>
      </p:ext>
    </p:extLst>
  </p:cSld>
  <p:clrMapOvr>
    <a:masterClrMapping/>
  </p:clrMapOvr>
  <p:transition spd="slow" advClick="0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66C2FAD-CD10-498B-A735-43F5D63D1F9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139803"/>
      </p:ext>
    </p:extLst>
  </p:cSld>
  <p:clrMapOvr>
    <a:masterClrMapping/>
  </p:clrMapOvr>
  <p:transition spd="slow" advClick="0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F88B4DE-1E9F-4E8D-AC17-4448E62734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591277"/>
      </p:ext>
    </p:extLst>
  </p:cSld>
  <p:clrMapOvr>
    <a:masterClrMapping/>
  </p:clrMapOvr>
  <p:transition spd="slow" advClick="0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ED42169-67BC-4D76-9370-FDE8ECC56CF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260349"/>
      </p:ext>
    </p:extLst>
  </p:cSld>
  <p:clrMapOvr>
    <a:masterClrMapping/>
  </p:clrMapOvr>
  <p:transition spd="slow" advClick="0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83FA4E-BDB6-432A-9D4A-F08292CD99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882611"/>
      </p:ext>
    </p:extLst>
  </p:cSld>
  <p:clrMapOvr>
    <a:masterClrMapping/>
  </p:clrMapOvr>
  <p:transition spd="slow" advClick="0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4519FD5-1E7D-4AE4-999B-86AE51CE0E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570834"/>
      </p:ext>
    </p:extLst>
  </p:cSld>
  <p:clrMapOvr>
    <a:masterClrMapping/>
  </p:clrMapOvr>
  <p:transition spd="slow" advClick="0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B1FE78B-1AD3-4BE7-BB74-17B1B56EB1F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702835"/>
      </p:ext>
    </p:extLst>
  </p:cSld>
  <p:clrMapOvr>
    <a:masterClrMapping/>
  </p:clrMapOvr>
  <p:transition spd="slow" advClick="0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6712281-ED80-4221-B888-115307E14D5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880188"/>
      </p:ext>
    </p:extLst>
  </p:cSld>
  <p:clrMapOvr>
    <a:masterClrMapping/>
  </p:clrMapOvr>
  <p:transition spd="slow" advClick="0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5161AA-19D5-49E8-87C9-5687CFC7A32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835135"/>
      </p:ext>
    </p:extLst>
  </p:cSld>
  <p:clrMapOvr>
    <a:masterClrMapping/>
  </p:clrMapOvr>
  <p:transition spd="slow" advClick="0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15C324F-4A0F-4C1A-8E9A-5B3F450907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259768"/>
      </p:ext>
    </p:extLst>
  </p:cSld>
  <p:clrMapOvr>
    <a:masterClrMapping/>
  </p:clrMapOvr>
  <p:transition spd="slow" advClick="0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1859441-7BB1-46E3-BDCC-A9FF6FFF5E1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541195"/>
      </p:ext>
    </p:extLst>
  </p:cSld>
  <p:clrMapOvr>
    <a:masterClrMapping/>
  </p:clrMapOvr>
  <p:transition spd="slow" advClick="0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8417348-3ED3-4617-B0B3-FBDBC026173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641224"/>
      </p:ext>
    </p:extLst>
  </p:cSld>
  <p:clrMapOvr>
    <a:masterClrMapping/>
  </p:clrMapOvr>
  <p:transition spd="slow" advClick="0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BB36CE1-7F00-434E-B937-5A3D7F6993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743576"/>
      </p:ext>
    </p:extLst>
  </p:cSld>
  <p:clrMapOvr>
    <a:masterClrMapping/>
  </p:clrMapOvr>
  <p:transition spd="slow" advClick="0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F048E1-D812-41A6-BFAF-90EEEA17311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916304"/>
      </p:ext>
    </p:extLst>
  </p:cSld>
  <p:clrMapOvr>
    <a:masterClrMapping/>
  </p:clrMapOvr>
  <p:transition spd="slow" advClick="0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52066C7-C23A-4198-BBB1-5C04794B866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42827"/>
      </p:ext>
    </p:extLst>
  </p:cSld>
  <p:clrMapOvr>
    <a:masterClrMapping/>
  </p:clrMapOvr>
  <p:transition spd="slow" advClick="0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DE29D74-A0F7-48A8-9F09-CA382745C47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251081"/>
      </p:ext>
    </p:extLst>
  </p:cSld>
  <p:clrMapOvr>
    <a:masterClrMapping/>
  </p:clrMapOvr>
  <p:transition spd="slow" advClick="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00" b="1">
                <a:solidFill>
                  <a:srgbClr val="FFFFFF"/>
                </a:solidFill>
              </a:defRPr>
            </a:lvl1pPr>
          </a:lstStyle>
          <a:p>
            <a:fld id="{934A6EE9-8302-4300-BD39-507F4B43A37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14" r:id="rId1"/>
    <p:sldLayoutId id="2147491315" r:id="rId2"/>
    <p:sldLayoutId id="2147491316" r:id="rId3"/>
    <p:sldLayoutId id="2147491317" r:id="rId4"/>
    <p:sldLayoutId id="2147491318" r:id="rId5"/>
    <p:sldLayoutId id="2147491319" r:id="rId6"/>
    <p:sldLayoutId id="2147491320" r:id="rId7"/>
    <p:sldLayoutId id="2147491321" r:id="rId8"/>
    <p:sldLayoutId id="2147491322" r:id="rId9"/>
    <p:sldLayoutId id="2147491323" r:id="rId10"/>
    <p:sldLayoutId id="2147491324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4099" name="Picture 7" descr="лого cop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91330" r:id="rId1"/>
    <p:sldLayoutId id="2147491331" r:id="rId2"/>
    <p:sldLayoutId id="2147491332" r:id="rId3"/>
    <p:sldLayoutId id="2147491333" r:id="rId4"/>
    <p:sldLayoutId id="2147491334" r:id="rId5"/>
    <p:sldLayoutId id="2147491335" r:id="rId6"/>
    <p:sldLayoutId id="2147491336" r:id="rId7"/>
    <p:sldLayoutId id="2147491337" r:id="rId8"/>
    <p:sldLayoutId id="2147491338" r:id="rId9"/>
    <p:sldLayoutId id="2147491339" r:id="rId10"/>
    <p:sldLayoutId id="2147491340" r:id="rId11"/>
  </p:sldLayoutIdLst>
  <p:transition spd="slow" advClick="0">
    <p:circl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5124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02BD3BC-8F8A-420F-93BC-A5CCF10DF619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41" r:id="rId1"/>
    <p:sldLayoutId id="2147491342" r:id="rId2"/>
    <p:sldLayoutId id="2147491343" r:id="rId3"/>
    <p:sldLayoutId id="2147491344" r:id="rId4"/>
    <p:sldLayoutId id="2147491345" r:id="rId5"/>
    <p:sldLayoutId id="2147491346" r:id="rId6"/>
    <p:sldLayoutId id="2147491347" r:id="rId7"/>
    <p:sldLayoutId id="2147491348" r:id="rId8"/>
    <p:sldLayoutId id="2147491349" r:id="rId9"/>
    <p:sldLayoutId id="2147491350" r:id="rId10"/>
    <p:sldLayoutId id="2147491351" r:id="rId11"/>
    <p:sldLayoutId id="2147491352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6148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EF5D9004-29C2-4D67-B640-F9972A5C27B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53" r:id="rId1"/>
    <p:sldLayoutId id="2147491354" r:id="rId2"/>
    <p:sldLayoutId id="2147491355" r:id="rId3"/>
    <p:sldLayoutId id="2147491356" r:id="rId4"/>
    <p:sldLayoutId id="2147491357" r:id="rId5"/>
    <p:sldLayoutId id="2147491358" r:id="rId6"/>
    <p:sldLayoutId id="2147491359" r:id="rId7"/>
    <p:sldLayoutId id="2147491360" r:id="rId8"/>
    <p:sldLayoutId id="2147491361" r:id="rId9"/>
    <p:sldLayoutId id="2147491362" r:id="rId10"/>
    <p:sldLayoutId id="2147491363" r:id="rId11"/>
    <p:sldLayoutId id="2147491364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chart" Target="../charts/char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72_detail_image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92D050">
                <a:tint val="45000"/>
                <a:satMod val="400000"/>
              </a:srgbClr>
            </a:duotone>
            <a:lum bright="48000"/>
          </a:blip>
          <a:stretch>
            <a:fillRect/>
          </a:stretch>
        </p:blipFill>
        <p:spPr>
          <a:xfrm>
            <a:off x="10137" y="0"/>
            <a:ext cx="9123725" cy="6858000"/>
          </a:xfrm>
          <a:prstGeom prst="rect">
            <a:avLst/>
          </a:prstGeom>
        </p:spPr>
      </p:pic>
      <p:sp>
        <p:nvSpPr>
          <p:cNvPr id="4" name="Заголовок 5"/>
          <p:cNvSpPr txBox="1">
            <a:spLocks/>
          </p:cNvSpPr>
          <p:nvPr/>
        </p:nvSpPr>
        <p:spPr>
          <a:xfrm>
            <a:off x="0" y="5085184"/>
            <a:ext cx="9144000" cy="1630534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4000" b="1" spc="150" dirty="0" smtClean="0">
                <a:ln w="11430"/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</a:t>
            </a:r>
            <a:br>
              <a:rPr lang="ru-RU" sz="4000" b="1" spc="150" dirty="0" smtClean="0">
                <a:ln w="11430"/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4000" b="1" spc="150" dirty="0" smtClean="0">
                <a:ln w="11430"/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 исполнении бюджета </a:t>
            </a:r>
            <a:br>
              <a:rPr lang="ru-RU" sz="4000" b="1" spc="150" dirty="0" smtClean="0">
                <a:ln w="11430"/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4000" b="1" spc="150" dirty="0" smtClean="0">
                <a:ln w="11430"/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</a:t>
            </a:r>
            <a:r>
              <a:rPr lang="ru-RU" sz="4000" b="1" spc="150" dirty="0" err="1" smtClean="0">
                <a:ln w="11430"/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Северск</a:t>
            </a:r>
            <a:r>
              <a:rPr lang="ru-RU" sz="4000" b="1" spc="150" dirty="0" smtClean="0">
                <a:ln w="11430"/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за август 2019 года</a:t>
            </a:r>
            <a:endParaRPr lang="ru-RU" sz="4000" b="1" spc="150" dirty="0">
              <a:ln w="11430"/>
              <a:solidFill>
                <a:schemeClr val="tx1">
                  <a:lumMod val="5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4154555"/>
      </p:ext>
    </p:extLst>
  </p:cSld>
  <p:clrMapOvr>
    <a:masterClrMapping/>
  </p:clrMapOvr>
  <p:transition spd="slow" advClick="0">
    <p:circl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116632"/>
            <a:ext cx="4357718" cy="90872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tx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 smtClean="0">
                <a:ln w="1905"/>
                <a:solidFill>
                  <a:schemeClr val="tx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 smtClean="0">
                <a:ln w="1905"/>
                <a:solidFill>
                  <a:schemeClr val="tx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  <a:br>
              <a:rPr lang="ru-RU" sz="2000" b="1" dirty="0" smtClean="0">
                <a:ln w="1905"/>
                <a:solidFill>
                  <a:schemeClr val="tx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cap="none" dirty="0" smtClean="0">
                <a:ln w="1905"/>
                <a:solidFill>
                  <a:schemeClr val="tx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на </a:t>
            </a:r>
            <a:r>
              <a:rPr lang="ru-RU" sz="2000" dirty="0" smtClean="0">
                <a:ln w="1905"/>
                <a:solidFill>
                  <a:schemeClr val="tx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31</a:t>
            </a:r>
            <a:r>
              <a:rPr lang="ru-RU" sz="2000" b="1" cap="none" dirty="0" smtClean="0">
                <a:ln w="1905"/>
                <a:solidFill>
                  <a:schemeClr val="tx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.08.2019</a:t>
            </a:r>
            <a:endParaRPr lang="ru-RU" sz="2000" b="1" cap="none" dirty="0">
              <a:ln w="1905"/>
              <a:solidFill>
                <a:schemeClr val="tx1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36" name="TextBox 35"/>
          <p:cNvSpPr txBox="1"/>
          <p:nvPr/>
        </p:nvSpPr>
        <p:spPr bwMode="auto">
          <a:xfrm>
            <a:off x="0" y="2564904"/>
            <a:ext cx="133164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1400" b="1" dirty="0" smtClean="0">
                <a:solidFill>
                  <a:srgbClr val="336600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Годовой план  4 456,6 </a:t>
            </a:r>
            <a:r>
              <a:rPr lang="ru-RU" sz="1400" b="1" dirty="0">
                <a:solidFill>
                  <a:srgbClr val="336600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37" name="TextBox 36"/>
          <p:cNvSpPr txBox="1"/>
          <p:nvPr/>
        </p:nvSpPr>
        <p:spPr bwMode="auto">
          <a:xfrm>
            <a:off x="7847856" y="2564904"/>
            <a:ext cx="129614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1400" b="1" dirty="0" smtClean="0">
                <a:solidFill>
                  <a:srgbClr val="CC3300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Годовой план 4 568,7 млн.руб</a:t>
            </a:r>
            <a:r>
              <a:rPr lang="ru-RU" sz="1400" b="1" dirty="0">
                <a:solidFill>
                  <a:srgbClr val="CC3300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 useBgFill="1">
        <p:nvSpPr>
          <p:cNvPr id="26" name="Прямоугольник 15"/>
          <p:cNvSpPr>
            <a:spLocks noChangeArrowheads="1"/>
          </p:cNvSpPr>
          <p:nvPr/>
        </p:nvSpPr>
        <p:spPr bwMode="auto">
          <a:xfrm>
            <a:off x="1043608" y="5517232"/>
            <a:ext cx="5184576" cy="369332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за январь-август </a:t>
            </a:r>
            <a:r>
              <a:rPr lang="ru-RU" b="1" dirty="0" smtClean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171,2 млн.руб</a:t>
            </a:r>
            <a:r>
              <a:rPr lang="ru-RU" b="1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graphicFrame>
        <p:nvGraphicFramePr>
          <p:cNvPr id="30" name="Диаграмма 29"/>
          <p:cNvGraphicFramePr/>
          <p:nvPr>
            <p:extLst>
              <p:ext uri="{D42A27DB-BD31-4B8C-83A1-F6EECF244321}">
                <p14:modId xmlns:p14="http://schemas.microsoft.com/office/powerpoint/2010/main" val="3924474272"/>
              </p:ext>
            </p:extLst>
          </p:nvPr>
        </p:nvGraphicFramePr>
        <p:xfrm>
          <a:off x="611560" y="1124744"/>
          <a:ext cx="4248472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1" name="Диаграмма 30"/>
          <p:cNvGraphicFramePr/>
          <p:nvPr/>
        </p:nvGraphicFramePr>
        <p:xfrm>
          <a:off x="4427984" y="1124744"/>
          <a:ext cx="4355976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 useBgFill="1">
        <p:nvSpPr>
          <p:cNvPr id="32" name="Прямоугольник 15"/>
          <p:cNvSpPr>
            <a:spLocks noChangeArrowheads="1"/>
          </p:cNvSpPr>
          <p:nvPr/>
        </p:nvSpPr>
        <p:spPr bwMode="auto">
          <a:xfrm>
            <a:off x="1043608" y="6237312"/>
            <a:ext cx="6264696" cy="369332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долг на </a:t>
            </a:r>
            <a:r>
              <a:rPr lang="ru-RU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31.08.2019 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107,9 млн.руб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9" name="Рисунок 8" descr="galochk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5445224"/>
            <a:ext cx="504056" cy="504056"/>
          </a:xfrm>
          <a:prstGeom prst="rect">
            <a:avLst/>
          </a:prstGeom>
        </p:spPr>
      </p:pic>
      <p:pic>
        <p:nvPicPr>
          <p:cNvPr id="10" name="Рисунок 9" descr="galochk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6093296"/>
            <a:ext cx="504056" cy="504056"/>
          </a:xfrm>
          <a:prstGeom prst="rect">
            <a:avLst/>
          </a:prstGeom>
        </p:spPr>
      </p:pic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Прямоугольник 54"/>
          <p:cNvSpPr>
            <a:spLocks noChangeArrowheads="1"/>
          </p:cNvSpPr>
          <p:nvPr/>
        </p:nvSpPr>
        <p:spPr bwMode="auto">
          <a:xfrm>
            <a:off x="971600" y="1052736"/>
            <a:ext cx="766834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ЗАТО Северск на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2020-2022 гг. по средствам местного бюджета для ДФ ТО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252" name="Прямоугольник 15"/>
          <p:cNvSpPr>
            <a:spLocks noChangeArrowheads="1"/>
          </p:cNvSpPr>
          <p:nvPr/>
        </p:nvSpPr>
        <p:spPr bwMode="auto">
          <a:xfrm>
            <a:off x="984106" y="4293096"/>
            <a:ext cx="76923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проекта решения Думы ЗАТО Северск по налогу на имущество физических лиц от кадастровой стоимости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260" name="Прямоугольник 1"/>
          <p:cNvSpPr>
            <a:spLocks noChangeArrowheads="1"/>
          </p:cNvSpPr>
          <p:nvPr/>
        </p:nvSpPr>
        <p:spPr bwMode="auto">
          <a:xfrm>
            <a:off x="932938" y="5313982"/>
            <a:ext cx="770700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сдача бухгалтерской и бюджетной отчетности                    за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месяцев в Министерство финансов РФ и департаменты Томской области</a:t>
            </a:r>
          </a:p>
        </p:txBody>
      </p:sp>
      <p:sp>
        <p:nvSpPr>
          <p:cNvPr id="53261" name="Прямоугольник 15"/>
          <p:cNvSpPr>
            <a:spLocks noChangeArrowheads="1"/>
          </p:cNvSpPr>
          <p:nvPr/>
        </p:nvSpPr>
        <p:spPr bwMode="auto">
          <a:xfrm>
            <a:off x="949886" y="2132856"/>
            <a:ext cx="76900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к проведению Бюджетной комиссии по рассмотрению проектных параметров бюджета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2020-2022 гг.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47594" y="3216977"/>
            <a:ext cx="76923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34925" algn="just">
              <a:spcAft>
                <a:spcPts val="0"/>
              </a:spcAft>
              <a:tabLst>
                <a:tab pos="450215" algn="l"/>
              </a:tabLst>
            </a:pP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Подготовка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проекта решения Думы ЗАТО Северск о корректировке бюджета ЗАТО Северск на 2019 год (по необходимости);</a:t>
            </a:r>
            <a:endParaRPr lang="ru-RU" sz="1050" b="1" dirty="0">
              <a:effectLst/>
              <a:latin typeface="Times New Roman CYR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Рисунок 16" descr="galoch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908720"/>
            <a:ext cx="864096" cy="864096"/>
          </a:xfrm>
          <a:prstGeom prst="rect">
            <a:avLst/>
          </a:prstGeom>
        </p:spPr>
      </p:pic>
      <p:pic>
        <p:nvPicPr>
          <p:cNvPr id="18" name="Рисунок 17" descr="galoch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2060848"/>
            <a:ext cx="864096" cy="864096"/>
          </a:xfrm>
          <a:prstGeom prst="rect">
            <a:avLst/>
          </a:prstGeom>
        </p:spPr>
      </p:pic>
      <p:pic>
        <p:nvPicPr>
          <p:cNvPr id="20" name="Рисунок 19" descr="galoch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3140968"/>
            <a:ext cx="864096" cy="864096"/>
          </a:xfrm>
          <a:prstGeom prst="rect">
            <a:avLst/>
          </a:prstGeom>
        </p:spPr>
      </p:pic>
      <p:pic>
        <p:nvPicPr>
          <p:cNvPr id="21" name="Рисунок 20" descr="galoch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5313982"/>
            <a:ext cx="864096" cy="864096"/>
          </a:xfrm>
          <a:prstGeom prst="rect">
            <a:avLst/>
          </a:prstGeom>
        </p:spPr>
      </p:pic>
      <p:pic>
        <p:nvPicPr>
          <p:cNvPr id="23" name="Рисунок 22" descr="galoch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1510" y="4221088"/>
            <a:ext cx="864096" cy="864096"/>
          </a:xfrm>
          <a:prstGeom prst="rect">
            <a:avLst/>
          </a:prstGeom>
        </p:spPr>
      </p:pic>
      <p:sp>
        <p:nvSpPr>
          <p:cNvPr id="25" name="Прямоугольник 54"/>
          <p:cNvSpPr>
            <a:spLocks noChangeArrowheads="1"/>
          </p:cNvSpPr>
          <p:nvPr/>
        </p:nvSpPr>
        <p:spPr bwMode="auto">
          <a:xfrm>
            <a:off x="971600" y="260648"/>
            <a:ext cx="766834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НА СЕНТЯБРЬ:</a:t>
            </a:r>
            <a:endParaRPr lang="ru-RU" sz="3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7356</TotalTime>
  <Words>136</Words>
  <Application>Microsoft Office PowerPoint</Application>
  <PresentationFormat>Экран (4:3)</PresentationFormat>
  <Paragraphs>21</Paragraphs>
  <Slides>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3</vt:i4>
      </vt:variant>
    </vt:vector>
  </HeadingPairs>
  <TitlesOfParts>
    <vt:vector size="13" baseType="lpstr">
      <vt:lpstr>Arial Unicode MS</vt:lpstr>
      <vt:lpstr>Batang</vt:lpstr>
      <vt:lpstr>Arial</vt:lpstr>
      <vt:lpstr>Calibri</vt:lpstr>
      <vt:lpstr>Times New Roman</vt:lpstr>
      <vt:lpstr>Times New Roman CYR</vt:lpstr>
      <vt:lpstr>Тема5</vt:lpstr>
      <vt:lpstr>Тема2</vt:lpstr>
      <vt:lpstr>Специальное оформление</vt:lpstr>
      <vt:lpstr>1_Специальное оформление</vt:lpstr>
      <vt:lpstr>Презентация PowerPoint</vt:lpstr>
      <vt:lpstr>ИСПОЛНЕНИЕ БЮДЖЕТА ЗАТО СЕВЕРСК на 31.08.2019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Alexandra Parfenenko</cp:lastModifiedBy>
  <cp:revision>1132</cp:revision>
  <cp:lastPrinted>2019-04-29T02:12:51Z</cp:lastPrinted>
  <dcterms:created xsi:type="dcterms:W3CDTF">2014-04-07T04:52:52Z</dcterms:created>
  <dcterms:modified xsi:type="dcterms:W3CDTF">2019-09-11T08:14:36Z</dcterms:modified>
</cp:coreProperties>
</file>