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9"/>
  </p:notesMasterIdLst>
  <p:sldIdLst>
    <p:sldId id="289" r:id="rId2"/>
    <p:sldId id="258" r:id="rId3"/>
    <p:sldId id="309" r:id="rId4"/>
    <p:sldId id="259" r:id="rId5"/>
    <p:sldId id="305" r:id="rId6"/>
    <p:sldId id="262" r:id="rId7"/>
    <p:sldId id="267" r:id="rId8"/>
    <p:sldId id="311" r:id="rId9"/>
    <p:sldId id="307" r:id="rId10"/>
    <p:sldId id="310" r:id="rId11"/>
    <p:sldId id="270" r:id="rId12"/>
    <p:sldId id="271" r:id="rId13"/>
    <p:sldId id="273" r:id="rId14"/>
    <p:sldId id="274" r:id="rId15"/>
    <p:sldId id="277" r:id="rId16"/>
    <p:sldId id="279" r:id="rId17"/>
    <p:sldId id="302" r:id="rId18"/>
  </p:sldIdLst>
  <p:sldSz cx="9144000" cy="6858000" type="screen4x3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1pPr>
    <a:lvl2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2pPr>
    <a:lvl3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3pPr>
    <a:lvl4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4pPr>
    <a:lvl5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6600"/>
    <a:srgbClr val="FF99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0DEEF"/>
          </a:solidFill>
        </a:fill>
      </a:tcStyle>
    </a:wholeTbl>
    <a:band2H>
      <a:tcTxStyle/>
      <a:tcStyle>
        <a:tcBdr/>
        <a:fill>
          <a:solidFill>
            <a:srgbClr val="E9EFF7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0DEEF"/>
          </a:solidFill>
        </a:fill>
      </a:tcStyle>
    </a:wholeTbl>
    <a:band2H>
      <a:tcTxStyle/>
      <a:tcStyle>
        <a:tcBdr/>
        <a:fill>
          <a:solidFill>
            <a:srgbClr val="E9EFF7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1"/>
    <p:restoredTop sz="94662"/>
  </p:normalViewPr>
  <p:slideViewPr>
    <p:cSldViewPr snapToGrid="0" showGuides="1"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3F2A03A-0356-4C6A-A8B5-FE040BEB208E}" type="doc">
      <dgm:prSet loTypeId="urn:microsoft.com/office/officeart/2005/8/layout/vList5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3D3F5E2-2B3D-4A85-AD06-302FA1D708C2}">
      <dgm:prSet phldrT="[Текст]" custT="1"/>
      <dgm:spPr/>
      <dgm:t>
        <a:bodyPr/>
        <a:lstStyle/>
        <a:p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Страхование жизни и здоровья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83D74977-95CB-47DE-9BC1-5A0A1DB645F1}" type="parTrans" cxnId="{DEA14349-C7E6-401F-B6C8-9BF47535ED36}">
      <dgm:prSet/>
      <dgm:spPr/>
      <dgm:t>
        <a:bodyPr/>
        <a:lstStyle/>
        <a:p>
          <a:endParaRPr lang="ru-RU"/>
        </a:p>
      </dgm:t>
    </dgm:pt>
    <dgm:pt modelId="{011EE7CC-2630-4E5B-9578-A88090DD6A92}" type="sibTrans" cxnId="{DEA14349-C7E6-401F-B6C8-9BF47535ED36}">
      <dgm:prSet/>
      <dgm:spPr/>
      <dgm:t>
        <a:bodyPr/>
        <a:lstStyle/>
        <a:p>
          <a:endParaRPr lang="ru-RU"/>
        </a:p>
      </dgm:t>
    </dgm:pt>
    <dgm:pt modelId="{9E059700-A59A-4798-A6B5-CC237F90E277}">
      <dgm:prSet phldrT="[Текст]" custT="1"/>
      <dgm:spPr/>
      <dgm:t>
        <a:bodyPr/>
        <a:lstStyle/>
        <a:p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Страхование имущества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180A2330-20F8-4A25-A1CC-E400B968B001}" type="parTrans" cxnId="{8CEBD48C-C87B-43D7-8046-9C08DCD4BC9D}">
      <dgm:prSet/>
      <dgm:spPr/>
      <dgm:t>
        <a:bodyPr/>
        <a:lstStyle/>
        <a:p>
          <a:endParaRPr lang="ru-RU"/>
        </a:p>
      </dgm:t>
    </dgm:pt>
    <dgm:pt modelId="{FD416114-E59F-4788-80AE-33BC6164C8B5}" type="sibTrans" cxnId="{8CEBD48C-C87B-43D7-8046-9C08DCD4BC9D}">
      <dgm:prSet/>
      <dgm:spPr/>
      <dgm:t>
        <a:bodyPr/>
        <a:lstStyle/>
        <a:p>
          <a:endParaRPr lang="ru-RU"/>
        </a:p>
      </dgm:t>
    </dgm:pt>
    <dgm:pt modelId="{B7F09F56-8231-4EA0-84A4-B40333D9C84C}">
      <dgm:prSet custT="1"/>
      <dgm:spPr/>
      <dgm:t>
        <a:bodyPr/>
        <a:lstStyle/>
        <a:p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События, связанные с имуществом и активами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44F47BB5-706A-4921-85E6-27AE9B3D1D44}" type="parTrans" cxnId="{2BFB2B0A-97B1-40FC-9B79-3CFCE8ABB459}">
      <dgm:prSet/>
      <dgm:spPr/>
      <dgm:t>
        <a:bodyPr/>
        <a:lstStyle/>
        <a:p>
          <a:endParaRPr lang="ru-RU"/>
        </a:p>
      </dgm:t>
    </dgm:pt>
    <dgm:pt modelId="{00A26BA0-A8D9-4BCA-AA39-193147358B0C}" type="sibTrans" cxnId="{2BFB2B0A-97B1-40FC-9B79-3CFCE8ABB459}">
      <dgm:prSet/>
      <dgm:spPr/>
      <dgm:t>
        <a:bodyPr/>
        <a:lstStyle/>
        <a:p>
          <a:endParaRPr lang="ru-RU"/>
        </a:p>
      </dgm:t>
    </dgm:pt>
    <dgm:pt modelId="{0BD86A36-C389-4F91-A410-06803B882F8F}">
      <dgm:prSet phldrT="[Текст]" custT="1"/>
      <dgm:spPr/>
      <dgm:t>
        <a:bodyPr/>
        <a:lstStyle/>
        <a:p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Страхование ответственности</a:t>
          </a:r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4210A2FC-E655-4210-8718-870F7F4EACF3}" type="parTrans" cxnId="{85310B69-FB93-4218-B189-25C7FF86204E}">
      <dgm:prSet/>
      <dgm:spPr/>
      <dgm:t>
        <a:bodyPr/>
        <a:lstStyle/>
        <a:p>
          <a:endParaRPr lang="ru-RU"/>
        </a:p>
      </dgm:t>
    </dgm:pt>
    <dgm:pt modelId="{C2536E0D-3950-460A-9AB2-66F0665DCC1E}" type="sibTrans" cxnId="{85310B69-FB93-4218-B189-25C7FF86204E}">
      <dgm:prSet/>
      <dgm:spPr/>
      <dgm:t>
        <a:bodyPr/>
        <a:lstStyle/>
        <a:p>
          <a:endParaRPr lang="ru-RU"/>
        </a:p>
      </dgm:t>
    </dgm:pt>
    <dgm:pt modelId="{9D27E10A-C1CC-4426-ADF3-7F6BD78F2702}">
      <dgm:prSet custT="1"/>
      <dgm:spPr/>
      <dgm:t>
        <a:bodyPr/>
        <a:lstStyle/>
        <a:p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События, связанные с действиями, которые могут причинить ущерб другим людям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FEBC8212-E909-4DD8-963A-C07CE0675068}" type="parTrans" cxnId="{2A5A1FD9-5942-4570-886B-534CD35D5E8B}">
      <dgm:prSet/>
      <dgm:spPr/>
      <dgm:t>
        <a:bodyPr/>
        <a:lstStyle/>
        <a:p>
          <a:endParaRPr lang="ru-RU"/>
        </a:p>
      </dgm:t>
    </dgm:pt>
    <dgm:pt modelId="{6BA26970-3F29-41C0-BF7B-5065CDEE3A12}" type="sibTrans" cxnId="{2A5A1FD9-5942-4570-886B-534CD35D5E8B}">
      <dgm:prSet/>
      <dgm:spPr/>
      <dgm:t>
        <a:bodyPr/>
        <a:lstStyle/>
        <a:p>
          <a:endParaRPr lang="ru-RU"/>
        </a:p>
      </dgm:t>
    </dgm:pt>
    <dgm:pt modelId="{AC3904F3-5316-426E-87D8-A6726E512615}">
      <dgm:prSet phldrT="[Текст]" custT="1"/>
      <dgm:spPr/>
      <dgm:t>
        <a:bodyPr/>
        <a:lstStyle/>
        <a:p>
          <a:r>
            <a:rPr lang="ru-RU" sz="2000" dirty="0" smtClean="0">
              <a:latin typeface="Times New Roman" pitchFamily="18" charset="0"/>
              <a:cs typeface="Times New Roman" pitchFamily="18" charset="0"/>
            </a:rPr>
            <a:t>События, связанные с жизнью и здоровьем человека</a:t>
          </a:r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73D1C3EC-9841-43F0-9A1B-EECCA6000152}" type="sibTrans" cxnId="{3066567B-6295-459B-ACD7-2E7DD6D24365}">
      <dgm:prSet/>
      <dgm:spPr/>
      <dgm:t>
        <a:bodyPr/>
        <a:lstStyle/>
        <a:p>
          <a:endParaRPr lang="ru-RU"/>
        </a:p>
      </dgm:t>
    </dgm:pt>
    <dgm:pt modelId="{9444F510-CD0D-4750-9EB0-8EC53D0FD771}" type="parTrans" cxnId="{3066567B-6295-459B-ACD7-2E7DD6D24365}">
      <dgm:prSet/>
      <dgm:spPr/>
      <dgm:t>
        <a:bodyPr/>
        <a:lstStyle/>
        <a:p>
          <a:endParaRPr lang="ru-RU"/>
        </a:p>
      </dgm:t>
    </dgm:pt>
    <dgm:pt modelId="{2A761FB1-3470-4E8B-884D-A5FDB79F8AC6}" type="pres">
      <dgm:prSet presAssocID="{23F2A03A-0356-4C6A-A8B5-FE040BEB208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EF9E20B-692C-4337-B653-808B50848194}" type="pres">
      <dgm:prSet presAssocID="{B3D3F5E2-2B3D-4A85-AD06-302FA1D708C2}" presName="linNode" presStyleCnt="0"/>
      <dgm:spPr/>
    </dgm:pt>
    <dgm:pt modelId="{8C8FBE32-5AE4-4E52-A59D-4005D91633BB}" type="pres">
      <dgm:prSet presAssocID="{B3D3F5E2-2B3D-4A85-AD06-302FA1D708C2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9F79C5-28B6-4D8A-95A2-28DB36223031}" type="pres">
      <dgm:prSet presAssocID="{B3D3F5E2-2B3D-4A85-AD06-302FA1D708C2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11CAFD-E786-4185-9B16-32BE67D6F213}" type="pres">
      <dgm:prSet presAssocID="{011EE7CC-2630-4E5B-9578-A88090DD6A92}" presName="sp" presStyleCnt="0"/>
      <dgm:spPr/>
    </dgm:pt>
    <dgm:pt modelId="{B304EA09-3792-4E2C-A425-65335D038044}" type="pres">
      <dgm:prSet presAssocID="{9E059700-A59A-4798-A6B5-CC237F90E277}" presName="linNode" presStyleCnt="0"/>
      <dgm:spPr/>
    </dgm:pt>
    <dgm:pt modelId="{69A53209-8CE1-4278-8F23-98C7D9CC5D20}" type="pres">
      <dgm:prSet presAssocID="{9E059700-A59A-4798-A6B5-CC237F90E277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043A43-8B8F-4FE0-BD75-1F0527F02699}" type="pres">
      <dgm:prSet presAssocID="{9E059700-A59A-4798-A6B5-CC237F90E277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60B6C6-7BB3-445A-8B01-2BE69D5A2926}" type="pres">
      <dgm:prSet presAssocID="{FD416114-E59F-4788-80AE-33BC6164C8B5}" presName="sp" presStyleCnt="0"/>
      <dgm:spPr/>
    </dgm:pt>
    <dgm:pt modelId="{20F08BB2-D52B-4C13-980D-D5B359A515E8}" type="pres">
      <dgm:prSet presAssocID="{0BD86A36-C389-4F91-A410-06803B882F8F}" presName="linNode" presStyleCnt="0"/>
      <dgm:spPr/>
    </dgm:pt>
    <dgm:pt modelId="{424D46A1-D5EE-4243-8F9F-952C03B9F4D6}" type="pres">
      <dgm:prSet presAssocID="{0BD86A36-C389-4F91-A410-06803B882F8F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DAA554-D5C1-41E4-9258-0C515B4AA58C}" type="pres">
      <dgm:prSet presAssocID="{0BD86A36-C389-4F91-A410-06803B882F8F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A5A1FD9-5942-4570-886B-534CD35D5E8B}" srcId="{0BD86A36-C389-4F91-A410-06803B882F8F}" destId="{9D27E10A-C1CC-4426-ADF3-7F6BD78F2702}" srcOrd="0" destOrd="0" parTransId="{FEBC8212-E909-4DD8-963A-C07CE0675068}" sibTransId="{6BA26970-3F29-41C0-BF7B-5065CDEE3A12}"/>
    <dgm:cxn modelId="{8CEBD48C-C87B-43D7-8046-9C08DCD4BC9D}" srcId="{23F2A03A-0356-4C6A-A8B5-FE040BEB208E}" destId="{9E059700-A59A-4798-A6B5-CC237F90E277}" srcOrd="1" destOrd="0" parTransId="{180A2330-20F8-4A25-A1CC-E400B968B001}" sibTransId="{FD416114-E59F-4788-80AE-33BC6164C8B5}"/>
    <dgm:cxn modelId="{0122550E-D6B9-4E89-B4C2-CCE7310AEE3A}" type="presOf" srcId="{AC3904F3-5316-426E-87D8-A6726E512615}" destId="{7E9F79C5-28B6-4D8A-95A2-28DB36223031}" srcOrd="0" destOrd="0" presId="urn:microsoft.com/office/officeart/2005/8/layout/vList5"/>
    <dgm:cxn modelId="{85310B69-FB93-4218-B189-25C7FF86204E}" srcId="{23F2A03A-0356-4C6A-A8B5-FE040BEB208E}" destId="{0BD86A36-C389-4F91-A410-06803B882F8F}" srcOrd="2" destOrd="0" parTransId="{4210A2FC-E655-4210-8718-870F7F4EACF3}" sibTransId="{C2536E0D-3950-460A-9AB2-66F0665DCC1E}"/>
    <dgm:cxn modelId="{09EA1A57-3A05-4D89-A378-BFE16A4C2B02}" type="presOf" srcId="{0BD86A36-C389-4F91-A410-06803B882F8F}" destId="{424D46A1-D5EE-4243-8F9F-952C03B9F4D6}" srcOrd="0" destOrd="0" presId="urn:microsoft.com/office/officeart/2005/8/layout/vList5"/>
    <dgm:cxn modelId="{734FFF08-7DA0-417D-9699-0A120961145F}" type="presOf" srcId="{23F2A03A-0356-4C6A-A8B5-FE040BEB208E}" destId="{2A761FB1-3470-4E8B-884D-A5FDB79F8AC6}" srcOrd="0" destOrd="0" presId="urn:microsoft.com/office/officeart/2005/8/layout/vList5"/>
    <dgm:cxn modelId="{DEA14349-C7E6-401F-B6C8-9BF47535ED36}" srcId="{23F2A03A-0356-4C6A-A8B5-FE040BEB208E}" destId="{B3D3F5E2-2B3D-4A85-AD06-302FA1D708C2}" srcOrd="0" destOrd="0" parTransId="{83D74977-95CB-47DE-9BC1-5A0A1DB645F1}" sibTransId="{011EE7CC-2630-4E5B-9578-A88090DD6A92}"/>
    <dgm:cxn modelId="{19DFBCDA-621B-4547-929F-5C258DE11ABE}" type="presOf" srcId="{9D27E10A-C1CC-4426-ADF3-7F6BD78F2702}" destId="{6CDAA554-D5C1-41E4-9258-0C515B4AA58C}" srcOrd="0" destOrd="0" presId="urn:microsoft.com/office/officeart/2005/8/layout/vList5"/>
    <dgm:cxn modelId="{9A14289D-E645-46E6-B9BA-613150D62213}" type="presOf" srcId="{B3D3F5E2-2B3D-4A85-AD06-302FA1D708C2}" destId="{8C8FBE32-5AE4-4E52-A59D-4005D91633BB}" srcOrd="0" destOrd="0" presId="urn:microsoft.com/office/officeart/2005/8/layout/vList5"/>
    <dgm:cxn modelId="{2BFB2B0A-97B1-40FC-9B79-3CFCE8ABB459}" srcId="{9E059700-A59A-4798-A6B5-CC237F90E277}" destId="{B7F09F56-8231-4EA0-84A4-B40333D9C84C}" srcOrd="0" destOrd="0" parTransId="{44F47BB5-706A-4921-85E6-27AE9B3D1D44}" sibTransId="{00A26BA0-A8D9-4BCA-AA39-193147358B0C}"/>
    <dgm:cxn modelId="{2C60768F-24FB-4118-83FF-556AF051CF9C}" type="presOf" srcId="{B7F09F56-8231-4EA0-84A4-B40333D9C84C}" destId="{67043A43-8B8F-4FE0-BD75-1F0527F02699}" srcOrd="0" destOrd="0" presId="urn:microsoft.com/office/officeart/2005/8/layout/vList5"/>
    <dgm:cxn modelId="{3066567B-6295-459B-ACD7-2E7DD6D24365}" srcId="{B3D3F5E2-2B3D-4A85-AD06-302FA1D708C2}" destId="{AC3904F3-5316-426E-87D8-A6726E512615}" srcOrd="0" destOrd="0" parTransId="{9444F510-CD0D-4750-9EB0-8EC53D0FD771}" sibTransId="{73D1C3EC-9841-43F0-9A1B-EECCA6000152}"/>
    <dgm:cxn modelId="{F96FA932-31F8-48A9-B31A-FC1EA4A3C625}" type="presOf" srcId="{9E059700-A59A-4798-A6B5-CC237F90E277}" destId="{69A53209-8CE1-4278-8F23-98C7D9CC5D20}" srcOrd="0" destOrd="0" presId="urn:microsoft.com/office/officeart/2005/8/layout/vList5"/>
    <dgm:cxn modelId="{B31B2913-6171-483F-9BCB-628A8A72DF3C}" type="presParOf" srcId="{2A761FB1-3470-4E8B-884D-A5FDB79F8AC6}" destId="{9EF9E20B-692C-4337-B653-808B50848194}" srcOrd="0" destOrd="0" presId="urn:microsoft.com/office/officeart/2005/8/layout/vList5"/>
    <dgm:cxn modelId="{32078E66-6916-4835-A542-6DAAD9598500}" type="presParOf" srcId="{9EF9E20B-692C-4337-B653-808B50848194}" destId="{8C8FBE32-5AE4-4E52-A59D-4005D91633BB}" srcOrd="0" destOrd="0" presId="urn:microsoft.com/office/officeart/2005/8/layout/vList5"/>
    <dgm:cxn modelId="{CC015EF3-6B9C-42F0-975A-D194821F7BCD}" type="presParOf" srcId="{9EF9E20B-692C-4337-B653-808B50848194}" destId="{7E9F79C5-28B6-4D8A-95A2-28DB36223031}" srcOrd="1" destOrd="0" presId="urn:microsoft.com/office/officeart/2005/8/layout/vList5"/>
    <dgm:cxn modelId="{0479BBAC-44B0-41F1-B7E5-89F2F1C32628}" type="presParOf" srcId="{2A761FB1-3470-4E8B-884D-A5FDB79F8AC6}" destId="{EE11CAFD-E786-4185-9B16-32BE67D6F213}" srcOrd="1" destOrd="0" presId="urn:microsoft.com/office/officeart/2005/8/layout/vList5"/>
    <dgm:cxn modelId="{8C1D9B57-7588-4672-9AD3-9DBAAFBA2905}" type="presParOf" srcId="{2A761FB1-3470-4E8B-884D-A5FDB79F8AC6}" destId="{B304EA09-3792-4E2C-A425-65335D038044}" srcOrd="2" destOrd="0" presId="urn:microsoft.com/office/officeart/2005/8/layout/vList5"/>
    <dgm:cxn modelId="{0B36B7FC-62AA-451A-A67A-2C86C3736855}" type="presParOf" srcId="{B304EA09-3792-4E2C-A425-65335D038044}" destId="{69A53209-8CE1-4278-8F23-98C7D9CC5D20}" srcOrd="0" destOrd="0" presId="urn:microsoft.com/office/officeart/2005/8/layout/vList5"/>
    <dgm:cxn modelId="{0015F8D0-87CF-4721-BB94-7D8BC5F1E69F}" type="presParOf" srcId="{B304EA09-3792-4E2C-A425-65335D038044}" destId="{67043A43-8B8F-4FE0-BD75-1F0527F02699}" srcOrd="1" destOrd="0" presId="urn:microsoft.com/office/officeart/2005/8/layout/vList5"/>
    <dgm:cxn modelId="{672D02DC-C77E-4AF9-B24C-0E240936D3B0}" type="presParOf" srcId="{2A761FB1-3470-4E8B-884D-A5FDB79F8AC6}" destId="{1560B6C6-7BB3-445A-8B01-2BE69D5A2926}" srcOrd="3" destOrd="0" presId="urn:microsoft.com/office/officeart/2005/8/layout/vList5"/>
    <dgm:cxn modelId="{1CFCC1CF-B1FA-452F-B071-759AED1BAEC5}" type="presParOf" srcId="{2A761FB1-3470-4E8B-884D-A5FDB79F8AC6}" destId="{20F08BB2-D52B-4C13-980D-D5B359A515E8}" srcOrd="4" destOrd="0" presId="urn:microsoft.com/office/officeart/2005/8/layout/vList5"/>
    <dgm:cxn modelId="{9A334B2F-294E-4171-9AB3-AD72812652F0}" type="presParOf" srcId="{20F08BB2-D52B-4C13-980D-D5B359A515E8}" destId="{424D46A1-D5EE-4243-8F9F-952C03B9F4D6}" srcOrd="0" destOrd="0" presId="urn:microsoft.com/office/officeart/2005/8/layout/vList5"/>
    <dgm:cxn modelId="{BAED20B7-6D67-45FB-9657-1E5EAEA95C62}" type="presParOf" srcId="{20F08BB2-D52B-4C13-980D-D5B359A515E8}" destId="{6CDAA554-D5C1-41E4-9258-0C515B4AA58C}" srcOrd="1" destOrd="0" presId="urn:microsoft.com/office/officeart/2005/8/layout/vList5"/>
  </dgm:cxnLst>
  <dgm:bg/>
  <dgm:whole/>
  <dgm:extLst>
    <a:ext uri="http://schemas.microsoft.com/office/drawing/2008/diagram">
      <dsp:dataModelExt xmlns=""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Shape 118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9" name="Shape 119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n-lt"/>
        <a:ea typeface="+mn-ea"/>
        <a:cs typeface="+mn-cs"/>
        <a:sym typeface="Calibri"/>
      </a:defRPr>
    </a:lvl1pPr>
    <a:lvl2pPr indent="228600" latinLnBrk="0">
      <a:defRPr sz="1200">
        <a:latin typeface="+mn-lt"/>
        <a:ea typeface="+mn-ea"/>
        <a:cs typeface="+mn-cs"/>
        <a:sym typeface="Calibri"/>
      </a:defRPr>
    </a:lvl2pPr>
    <a:lvl3pPr indent="457200" latinLnBrk="0">
      <a:defRPr sz="1200">
        <a:latin typeface="+mn-lt"/>
        <a:ea typeface="+mn-ea"/>
        <a:cs typeface="+mn-cs"/>
        <a:sym typeface="Calibri"/>
      </a:defRPr>
    </a:lvl3pPr>
    <a:lvl4pPr indent="685800" latinLnBrk="0">
      <a:defRPr sz="1200">
        <a:latin typeface="+mn-lt"/>
        <a:ea typeface="+mn-ea"/>
        <a:cs typeface="+mn-cs"/>
        <a:sym typeface="Calibri"/>
      </a:defRPr>
    </a:lvl4pPr>
    <a:lvl5pPr indent="914400" latinLnBrk="0">
      <a:defRPr sz="1200">
        <a:latin typeface="+mn-lt"/>
        <a:ea typeface="+mn-ea"/>
        <a:cs typeface="+mn-cs"/>
        <a:sym typeface="Calibri"/>
      </a:defRPr>
    </a:lvl5pPr>
    <a:lvl6pPr indent="1143000" latinLnBrk="0">
      <a:defRPr sz="1200">
        <a:latin typeface="+mn-lt"/>
        <a:ea typeface="+mn-ea"/>
        <a:cs typeface="+mn-cs"/>
        <a:sym typeface="Calibri"/>
      </a:defRPr>
    </a:lvl6pPr>
    <a:lvl7pPr indent="1371600" latinLnBrk="0">
      <a:defRPr sz="1200">
        <a:latin typeface="+mn-lt"/>
        <a:ea typeface="+mn-ea"/>
        <a:cs typeface="+mn-cs"/>
        <a:sym typeface="Calibri"/>
      </a:defRPr>
    </a:lvl7pPr>
    <a:lvl8pPr indent="1600200" latinLnBrk="0">
      <a:defRPr sz="1200">
        <a:latin typeface="+mn-lt"/>
        <a:ea typeface="+mn-ea"/>
        <a:cs typeface="+mn-cs"/>
        <a:sym typeface="Calibri"/>
      </a:defRPr>
    </a:lvl8pPr>
    <a:lvl9pPr indent="1828800" latinLnBrk="0">
      <a:defRPr sz="1200">
        <a:latin typeface="+mn-lt"/>
        <a:ea typeface="+mn-ea"/>
        <a:cs typeface="+mn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21" name="Shape 21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22" name="Shape 22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/>
          </p:cNvSpPr>
          <p:nvPr>
            <p:ph type="title"/>
          </p:nvPr>
        </p:nvSpPr>
        <p:spPr>
          <a:xfrm>
            <a:off x="623887" y="1709739"/>
            <a:ext cx="7886701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Текст заголовка</a:t>
            </a:r>
          </a:p>
        </p:txBody>
      </p:sp>
      <p:sp>
        <p:nvSpPr>
          <p:cNvPr id="30" name="Shape 30"/>
          <p:cNvSpPr>
            <a:spLocks noGrp="1"/>
          </p:cNvSpPr>
          <p:nvPr>
            <p:ph type="body" sz="quarter" idx="1"/>
          </p:nvPr>
        </p:nvSpPr>
        <p:spPr>
          <a:xfrm>
            <a:off x="623887" y="4589464"/>
            <a:ext cx="7886701" cy="1500192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2400"/>
            </a:lvl1pPr>
            <a:lvl2pPr marL="0" indent="0">
              <a:buSzTx/>
              <a:buFontTx/>
              <a:buNone/>
              <a:defRPr sz="2400"/>
            </a:lvl2pPr>
            <a:lvl3pPr marL="0" indent="0">
              <a:buSzTx/>
              <a:buFontTx/>
              <a:buNone/>
              <a:defRPr sz="2400"/>
            </a:lvl3pPr>
            <a:lvl4pPr marL="0" indent="0">
              <a:buSzTx/>
              <a:buFontTx/>
              <a:buNone/>
              <a:defRPr sz="2400"/>
            </a:lvl4pPr>
            <a:lvl5pPr marL="0" indent="0">
              <a:buSzTx/>
              <a:buFontTx/>
              <a:buNone/>
              <a:defRPr sz="24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39" name="Shape 39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0" name="Shape 40"/>
          <p:cNvSpPr>
            <a:spLocks noGrp="1"/>
          </p:cNvSpPr>
          <p:nvPr>
            <p:ph type="sldNum" sz="quarter" idx="2"/>
          </p:nvPr>
        </p:nvSpPr>
        <p:spPr>
          <a:xfrm>
            <a:off x="8251373" y="6404295"/>
            <a:ext cx="263979" cy="269237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1" cy="1325564"/>
          </a:xfrm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48" name="Shape 48"/>
          <p:cNvSpPr>
            <a:spLocks noGrp="1"/>
          </p:cNvSpPr>
          <p:nvPr>
            <p:ph type="body" sz="quarter" idx="1"/>
          </p:nvPr>
        </p:nvSpPr>
        <p:spPr>
          <a:xfrm>
            <a:off x="629841" y="1681163"/>
            <a:ext cx="3868343" cy="823917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sz="2400" b="1"/>
            </a:lvl1pPr>
            <a:lvl2pPr marL="0" indent="0">
              <a:buSzTx/>
              <a:buFontTx/>
              <a:buNone/>
              <a:defRPr sz="2400" b="1"/>
            </a:lvl2pPr>
            <a:lvl3pPr marL="0" indent="0">
              <a:buSzTx/>
              <a:buFontTx/>
              <a:buNone/>
              <a:defRPr sz="2400" b="1"/>
            </a:lvl3pPr>
            <a:lvl4pPr marL="0" indent="0">
              <a:buSzTx/>
              <a:buFontTx/>
              <a:buNone/>
              <a:defRPr sz="2400" b="1"/>
            </a:lvl4pPr>
            <a:lvl5pPr marL="0" indent="0">
              <a:buSzTx/>
              <a:buFontTx/>
              <a:buNone/>
              <a:defRPr sz="2400" b="1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9" name="Shape 49"/>
          <p:cNvSpPr>
            <a:spLocks noGrp="1"/>
          </p:cNvSpPr>
          <p:nvPr>
            <p:ph type="body" sz="quarter" idx="13"/>
          </p:nvPr>
        </p:nvSpPr>
        <p:spPr>
          <a:xfrm>
            <a:off x="4629148" y="1681163"/>
            <a:ext cx="3887396" cy="823914"/>
          </a:xfrm>
          <a:prstGeom prst="rect">
            <a:avLst/>
          </a:prstGeom>
        </p:spPr>
        <p:txBody>
          <a:bodyPr anchor="b"/>
          <a:lstStyle/>
          <a:p>
            <a:endParaRPr/>
          </a:p>
        </p:txBody>
      </p:sp>
      <p:sp>
        <p:nvSpPr>
          <p:cNvPr id="50" name="Shape 50"/>
          <p:cNvSpPr>
            <a:spLocks noGrp="1"/>
          </p:cNvSpPr>
          <p:nvPr>
            <p:ph type="sldNum" sz="quarter" idx="2"/>
          </p:nvPr>
        </p:nvSpPr>
        <p:spPr>
          <a:xfrm>
            <a:off x="8251373" y="6404295"/>
            <a:ext cx="263979" cy="269237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xfrm>
            <a:off x="8251373" y="6404295"/>
            <a:ext cx="263979" cy="269237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sldNum" sz="quarter" idx="2"/>
          </p:nvPr>
        </p:nvSpPr>
        <p:spPr>
          <a:xfrm>
            <a:off x="8251373" y="6404295"/>
            <a:ext cx="263979" cy="269237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Текст заголовка</a:t>
            </a:r>
          </a:p>
        </p:txBody>
      </p:sp>
      <p:sp>
        <p:nvSpPr>
          <p:cNvPr id="73" name="Shape 73"/>
          <p:cNvSpPr>
            <a:spLocks noGrp="1"/>
          </p:cNvSpPr>
          <p:nvPr>
            <p:ph type="body" sz="half" idx="1"/>
          </p:nvPr>
        </p:nvSpPr>
        <p:spPr>
          <a:xfrm>
            <a:off x="3887391" y="987425"/>
            <a:ext cx="4629152" cy="4873627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 marL="718457" indent="-261257">
              <a:defRPr sz="3200"/>
            </a:lvl2pPr>
            <a:lvl3pPr marL="1219200" indent="-304800">
              <a:defRPr sz="3200"/>
            </a:lvl3pPr>
            <a:lvl4pPr marL="1737360" indent="-365760">
              <a:defRPr sz="3200"/>
            </a:lvl4pPr>
            <a:lvl5pPr marL="2194560" indent="-365760">
              <a:defRPr sz="32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74" name="Shape 74"/>
          <p:cNvSpPr>
            <a:spLocks noGrp="1"/>
          </p:cNvSpPr>
          <p:nvPr>
            <p:ph type="body" sz="quarter" idx="13"/>
          </p:nvPr>
        </p:nvSpPr>
        <p:spPr>
          <a:xfrm>
            <a:off x="629838" y="2057400"/>
            <a:ext cx="2949183" cy="3811588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5" name="Shape 75"/>
          <p:cNvSpPr>
            <a:spLocks noGrp="1"/>
          </p:cNvSpPr>
          <p:nvPr>
            <p:ph type="sldNum" sz="quarter" idx="2"/>
          </p:nvPr>
        </p:nvSpPr>
        <p:spPr>
          <a:xfrm>
            <a:off x="8251373" y="6404295"/>
            <a:ext cx="263979" cy="269237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Shape 82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Текст заголовка</a:t>
            </a:r>
          </a:p>
        </p:txBody>
      </p:sp>
      <p:sp>
        <p:nvSpPr>
          <p:cNvPr id="83" name="Shape 83"/>
          <p:cNvSpPr>
            <a:spLocks noGrp="1"/>
          </p:cNvSpPr>
          <p:nvPr>
            <p:ph type="pic" sz="half" idx="13"/>
          </p:nvPr>
        </p:nvSpPr>
        <p:spPr>
          <a:xfrm>
            <a:off x="3887391" y="987425"/>
            <a:ext cx="4629152" cy="4873627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body" sz="quarter" idx="1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600"/>
            </a:lvl1pPr>
            <a:lvl2pPr marL="0" indent="0">
              <a:buSzTx/>
              <a:buFontTx/>
              <a:buNone/>
              <a:defRPr sz="1600"/>
            </a:lvl2pPr>
            <a:lvl3pPr marL="0" indent="0">
              <a:buSzTx/>
              <a:buFontTx/>
              <a:buNone/>
              <a:defRPr sz="1600"/>
            </a:lvl3pPr>
            <a:lvl4pPr marL="0" indent="0">
              <a:buSzTx/>
              <a:buFontTx/>
              <a:buNone/>
              <a:defRPr sz="1600"/>
            </a:lvl4pPr>
            <a:lvl5pPr marL="0" indent="0">
              <a:buSzTx/>
              <a:buFontTx/>
              <a:buNone/>
              <a:defRPr sz="16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85" name="Shape 85"/>
          <p:cNvSpPr>
            <a:spLocks noGrp="1"/>
          </p:cNvSpPr>
          <p:nvPr>
            <p:ph type="sldNum" sz="quarter" idx="2"/>
          </p:nvPr>
        </p:nvSpPr>
        <p:spPr>
          <a:xfrm>
            <a:off x="8251373" y="6404295"/>
            <a:ext cx="263979" cy="269237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93" name="Shape 93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94" name="Shape 94"/>
          <p:cNvSpPr>
            <a:spLocks noGrp="1"/>
          </p:cNvSpPr>
          <p:nvPr>
            <p:ph type="sldNum" sz="quarter" idx="2"/>
          </p:nvPr>
        </p:nvSpPr>
        <p:spPr>
          <a:xfrm>
            <a:off x="8251373" y="6404295"/>
            <a:ext cx="263979" cy="269237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 descr="PPT_makets-11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6852144"/>
          </a:xfrm>
          <a:prstGeom prst="rect">
            <a:avLst/>
          </a:prstGeom>
        </p:spPr>
      </p:pic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1073688" y="2735690"/>
            <a:ext cx="7772400" cy="1362075"/>
          </a:xfrm>
          <a:prstGeom prst="rect">
            <a:avLst/>
          </a:prstGeom>
        </p:spPr>
        <p:txBody>
          <a:bodyPr lIns="99551" tIns="49775" rIns="99551" bIns="49775" anchor="t"/>
          <a:lstStyle>
            <a:lvl1pPr algn="l">
              <a:defRPr sz="3422" b="1" cap="all">
                <a:solidFill>
                  <a:srgbClr val="4CAF90"/>
                </a:solidFill>
              </a:defRPr>
            </a:lvl1pPr>
          </a:lstStyle>
          <a:p>
            <a:r>
              <a:rPr lang="en-US" dirty="0" err="1"/>
              <a:t>Образец</a:t>
            </a:r>
            <a:r>
              <a:rPr lang="en-US" dirty="0"/>
              <a:t> </a:t>
            </a:r>
            <a:r>
              <a:rPr lang="en-US" dirty="0" err="1"/>
              <a:t>заголовка</a:t>
            </a:r>
            <a:endParaRPr lang="ru-RU" dirty="0"/>
          </a:p>
        </p:txBody>
      </p:sp>
      <p:sp>
        <p:nvSpPr>
          <p:cNvPr id="5" name="Прямоугольник 4"/>
          <p:cNvSpPr/>
          <p:nvPr userDrawn="1"/>
        </p:nvSpPr>
        <p:spPr>
          <a:xfrm>
            <a:off x="7072917" y="570061"/>
            <a:ext cx="2071083" cy="83781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540" dirty="0"/>
          </a:p>
        </p:txBody>
      </p:sp>
      <p:pic>
        <p:nvPicPr>
          <p:cNvPr id="6" name="Изображение 5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7522715" y="661616"/>
            <a:ext cx="1603629" cy="345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9944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 anchor="ctr">
            <a:normAutofit/>
          </a:bodyPr>
          <a:lstStyle/>
          <a:p>
            <a:r>
              <a:t>Текст заголовка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normAutofit/>
          </a:bodyPr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8251374" y="6404295"/>
            <a:ext cx="263979" cy="269237"/>
          </a:xfrm>
          <a:prstGeom prst="rect">
            <a:avLst/>
          </a:prstGeom>
          <a:ln w="12700">
            <a:miter lim="400000"/>
          </a:ln>
        </p:spPr>
        <p:txBody>
          <a:bodyPr wrap="none" lIns="45718" tIns="45718" rIns="45718" bIns="45718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61" r:id="rId10"/>
  </p:sldLayoutIdLst>
  <p:transition spd="med"/>
  <p:txStyles>
    <p:titleStyle>
      <a:lvl1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723900" marR="0" indent="-2667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1234438" marR="0" indent="-320038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1727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21844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26416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30988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35560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4013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jpeg"/><Relationship Id="rId4" Type="http://schemas.openxmlformats.org/officeDocument/2006/relationships/image" Target="../media/image6.png"/><Relationship Id="rId9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6.jpeg"/><Relationship Id="rId7" Type="http://schemas.openxmlformats.org/officeDocument/2006/relationships/image" Target="../media/image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2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6.pn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6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6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6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7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1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6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18.png"/><Relationship Id="rId7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6.png"/><Relationship Id="rId4" Type="http://schemas.openxmlformats.org/officeDocument/2006/relationships/image" Target="../media/image19.png"/><Relationship Id="rId9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6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jpeg"/><Relationship Id="rId5" Type="http://schemas.openxmlformats.org/officeDocument/2006/relationships/image" Target="../media/image6.pn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jpeg"/><Relationship Id="rId5" Type="http://schemas.openxmlformats.org/officeDocument/2006/relationships/image" Target="../media/image6.pn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6.png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image" Target="../media/image17.png"/><Relationship Id="rId7" Type="http://schemas.openxmlformats.org/officeDocument/2006/relationships/diagramData" Target="../diagrams/data1.xml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microsoft.com/office/2007/relationships/diagramDrawing" Target="../diagrams/drawing1.xml"/><Relationship Id="rId5" Type="http://schemas.openxmlformats.org/officeDocument/2006/relationships/image" Target="../media/image19.png"/><Relationship Id="rId10" Type="http://schemas.openxmlformats.org/officeDocument/2006/relationships/diagramColors" Target="../diagrams/colors1.xml"/><Relationship Id="rId4" Type="http://schemas.openxmlformats.org/officeDocument/2006/relationships/image" Target="../media/image18.png"/><Relationship Id="rId9" Type="http://schemas.openxmlformats.org/officeDocument/2006/relationships/diagramQuickStyle" Target="../diagrams/quickStyle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азвание 4"/>
          <p:cNvSpPr>
            <a:spLocks noGrp="1"/>
          </p:cNvSpPr>
          <p:nvPr>
            <p:ph type="title"/>
          </p:nvPr>
        </p:nvSpPr>
        <p:spPr>
          <a:xfrm>
            <a:off x="715208" y="3904177"/>
            <a:ext cx="8130880" cy="100575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cap="none" dirty="0">
                <a:solidFill>
                  <a:srgbClr val="D9562C"/>
                </a:solidFill>
                <a:latin typeface="Times New Roman" pitchFamily="18" charset="0"/>
                <a:ea typeface="Tahoma"/>
                <a:cs typeface="Times New Roman" pitchFamily="18" charset="0"/>
                <a:sym typeface="Tahoma"/>
              </a:rPr>
              <a:t>Управление личным бюджетом </a:t>
            </a:r>
            <a:r>
              <a:rPr lang="ru-RU" sz="4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dirty="0">
                <a:latin typeface="Times New Roman" pitchFamily="18" charset="0"/>
                <a:cs typeface="Times New Roman" pitchFamily="18" charset="0"/>
              </a:rPr>
            </a:br>
            <a:r>
              <a:rPr lang="ru-RU" sz="2139" dirty="0"/>
              <a:t/>
            </a:r>
            <a:br>
              <a:rPr lang="ru-RU" sz="2139" dirty="0"/>
            </a:br>
            <a:r>
              <a:rPr lang="ru-RU" sz="3100" cap="none" dirty="0" smtClean="0">
                <a:solidFill>
                  <a:srgbClr val="0EBACE"/>
                </a:solidFill>
                <a:latin typeface="Times New Roman" pitchFamily="18" charset="0"/>
                <a:ea typeface="+mn-ea"/>
                <a:cs typeface="Times New Roman" pitchFamily="18" charset="0"/>
                <a:sym typeface="Calibri"/>
              </a:rPr>
              <a:t>2018</a:t>
            </a:r>
            <a:endParaRPr lang="ru-RU" sz="3100" cap="none" dirty="0">
              <a:solidFill>
                <a:srgbClr val="0EBACE"/>
              </a:solidFill>
              <a:latin typeface="Times New Roman" pitchFamily="18" charset="0"/>
              <a:ea typeface="+mn-ea"/>
              <a:cs typeface="Times New Roman" pitchFamily="18" charset="0"/>
              <a:sym typeface="Calibri"/>
            </a:endParaRPr>
          </a:p>
        </p:txBody>
      </p:sp>
      <p:pic>
        <p:nvPicPr>
          <p:cNvPr id="3" name="image2.png">
            <a:extLst>
              <a:ext uri="{FF2B5EF4-FFF2-40B4-BE49-F238E27FC236}">
                <a16:creationId xmlns:a16="http://schemas.microsoft.com/office/drawing/2014/main" xmlns="" id="{925A40B1-116C-460A-9691-0B739BC210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2340700" y="1039906"/>
            <a:ext cx="4826135" cy="2846341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xmlns="" val="995923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Shape 147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ru-RU" smtClean="0"/>
              <a:pPr/>
              <a:t>2</a:t>
            </a:fld>
            <a:endParaRPr lang="ru-RU" dirty="0"/>
          </a:p>
        </p:txBody>
      </p:sp>
      <p:grpSp>
        <p:nvGrpSpPr>
          <p:cNvPr id="151" name="Group 151"/>
          <p:cNvGrpSpPr/>
          <p:nvPr/>
        </p:nvGrpSpPr>
        <p:grpSpPr>
          <a:xfrm>
            <a:off x="6535271" y="-7"/>
            <a:ext cx="2608735" cy="1900525"/>
            <a:chOff x="-1" y="-1"/>
            <a:chExt cx="3044757" cy="2430026"/>
          </a:xfrm>
        </p:grpSpPr>
        <p:pic>
          <p:nvPicPr>
            <p:cNvPr id="148" name="image1.png"/>
            <p:cNvPicPr>
              <a:picLocks noChangeAspect="1"/>
            </p:cNvPicPr>
            <p:nvPr/>
          </p:nvPicPr>
          <p:blipFill>
            <a:blip r:embed="rId2" cstate="print">
              <a:extLst/>
            </a:blip>
            <a:srcRect t="48598" r="13140"/>
            <a:stretch>
              <a:fillRect/>
            </a:stretch>
          </p:blipFill>
          <p:spPr>
            <a:xfrm>
              <a:off x="-2" y="-2"/>
              <a:ext cx="3044759" cy="128595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49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r="50436"/>
            <a:stretch>
              <a:fillRect/>
            </a:stretch>
          </p:blipFill>
          <p:spPr>
            <a:xfrm>
              <a:off x="1831296" y="682674"/>
              <a:ext cx="1213460" cy="17473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50" name="image2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tretch>
              <a:fillRect/>
            </a:stretch>
          </p:blipFill>
          <p:spPr>
            <a:xfrm>
              <a:off x="1275207" y="264612"/>
              <a:ext cx="1413749" cy="9343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2050" name="Picture 2" descr="D:\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20353" y="2871941"/>
            <a:ext cx="1703294" cy="3986059"/>
          </a:xfrm>
          <a:prstGeom prst="rect">
            <a:avLst/>
          </a:prstGeom>
          <a:noFill/>
        </p:spPr>
      </p:pic>
      <p:sp>
        <p:nvSpPr>
          <p:cNvPr id="12" name="Блок-схема: узел 11"/>
          <p:cNvSpPr/>
          <p:nvPr/>
        </p:nvSpPr>
        <p:spPr>
          <a:xfrm>
            <a:off x="4069976" y="842683"/>
            <a:ext cx="1004047" cy="1030941"/>
          </a:xfrm>
          <a:prstGeom prst="flowChartConnector">
            <a:avLst/>
          </a:prstGeom>
          <a:blipFill>
            <a:blip r:embed="rId6" cstate="print"/>
            <a:stretch>
              <a:fillRect/>
            </a:stretch>
          </a:blip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13" name="Блок-схема: узел 12"/>
          <p:cNvSpPr/>
          <p:nvPr/>
        </p:nvSpPr>
        <p:spPr>
          <a:xfrm>
            <a:off x="1658470" y="5132295"/>
            <a:ext cx="1004047" cy="1030941"/>
          </a:xfrm>
          <a:prstGeom prst="flowChartConnector">
            <a:avLst/>
          </a:prstGeom>
          <a:blipFill>
            <a:blip r:embed="rId7" cstate="print"/>
            <a:stretch>
              <a:fillRect/>
            </a:stretch>
          </a:blip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882152" y="1958352"/>
            <a:ext cx="376069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следит за состоянием личных финансов, осознанно планируя бюджет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746376" y="3136612"/>
            <a:ext cx="364863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формирует </a:t>
            </a:r>
          </a:p>
          <a:p>
            <a:pPr lvl="0"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«подушку безопасности»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1586753" y="1600198"/>
            <a:ext cx="1004047" cy="1030941"/>
          </a:xfrm>
          <a:prstGeom prst="flowChartConnector">
            <a:avLst/>
          </a:prstGeom>
          <a:blipFill>
            <a:blip r:embed="rId8" cstate="print"/>
            <a:stretch>
              <a:fillRect/>
            </a:stretch>
          </a:blip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23" name="Блок-схема: узел 22"/>
          <p:cNvSpPr/>
          <p:nvPr/>
        </p:nvSpPr>
        <p:spPr>
          <a:xfrm>
            <a:off x="6741460" y="2075328"/>
            <a:ext cx="1004047" cy="1030941"/>
          </a:xfrm>
          <a:prstGeom prst="flowChartConnector">
            <a:avLst/>
          </a:prstGeom>
          <a:blipFill>
            <a:blip r:embed="rId9" cstate="print"/>
            <a:stretch>
              <a:fillRect/>
            </a:stretch>
          </a:blip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25" name="Блок-схема: узел 24"/>
          <p:cNvSpPr/>
          <p:nvPr/>
        </p:nvSpPr>
        <p:spPr>
          <a:xfrm>
            <a:off x="5459506" y="5701553"/>
            <a:ext cx="1004047" cy="1030941"/>
          </a:xfrm>
          <a:prstGeom prst="flowChartConnector">
            <a:avLst/>
          </a:prstGeom>
          <a:blipFill>
            <a:blip r:embed="rId10" cstate="print"/>
            <a:stretch>
              <a:fillRect/>
            </a:stretch>
          </a:blip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161366" y="4446529"/>
            <a:ext cx="33527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знает и отстаивает свои права</a:t>
            </a:r>
          </a:p>
          <a:p>
            <a:pPr lvl="0"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как потребителя финансовых услуг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448235" y="6126504"/>
            <a:ext cx="28507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ответственно относится </a:t>
            </a:r>
          </a:p>
          <a:p>
            <a:pPr lvl="0"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 платежам по долгам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Блок-схема: узел 27"/>
          <p:cNvSpPr/>
          <p:nvPr/>
        </p:nvSpPr>
        <p:spPr>
          <a:xfrm>
            <a:off x="6911789" y="3931022"/>
            <a:ext cx="1004047" cy="1030941"/>
          </a:xfrm>
          <a:prstGeom prst="flowChartConnector">
            <a:avLst/>
          </a:prstGeom>
          <a:blipFill>
            <a:blip r:embed="rId11" cstate="print"/>
            <a:stretch>
              <a:fillRect/>
            </a:stretch>
          </a:blip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5638800" y="4952564"/>
            <a:ext cx="33707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рационально выбирает </a:t>
            </a:r>
          </a:p>
          <a:p>
            <a:pPr lvl="0"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финансовые продукты и услуги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736407" y="2661629"/>
            <a:ext cx="18197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ведет подготовку </a:t>
            </a:r>
          </a:p>
          <a:p>
            <a:pPr lvl="0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 жизни на пенсии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6490447" y="6148918"/>
            <a:ext cx="25459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живет по средствам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Блок-схема: узел 31"/>
          <p:cNvSpPr/>
          <p:nvPr/>
        </p:nvSpPr>
        <p:spPr>
          <a:xfrm>
            <a:off x="914399" y="3429000"/>
            <a:ext cx="1004047" cy="1030941"/>
          </a:xfrm>
          <a:prstGeom prst="flowChartConnector">
            <a:avLst/>
          </a:prstGeom>
          <a:blipFill>
            <a:blip r:embed="rId12" cstate="print"/>
            <a:stretch>
              <a:fillRect/>
            </a:stretch>
          </a:blip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141230" y="183290"/>
            <a:ext cx="5299849" cy="8679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hangingPunct="1">
              <a:lnSpc>
                <a:spcPct val="90000"/>
              </a:lnSpc>
              <a:defRPr/>
            </a:pPr>
            <a:r>
              <a:rPr lang="ru-RU" sz="2800" b="1" dirty="0" smtClean="0">
                <a:solidFill>
                  <a:srgbClr val="D9562C"/>
                </a:solidFill>
                <a:latin typeface="Times New Roman" pitchFamily="18" charset="0"/>
                <a:ea typeface="Tahoma"/>
                <a:cs typeface="Times New Roman" pitchFamily="18" charset="0"/>
                <a:sym typeface="Tahoma"/>
              </a:rPr>
              <a:t>ФИНАНСОВО  ГРАМОТНЫЙ</a:t>
            </a:r>
          </a:p>
          <a:p>
            <a:pPr lvl="0" hangingPunct="1">
              <a:lnSpc>
                <a:spcPct val="90000"/>
              </a:lnSpc>
              <a:defRPr/>
            </a:pPr>
            <a:r>
              <a:rPr lang="ru-RU" sz="2800" b="1" dirty="0" smtClean="0">
                <a:solidFill>
                  <a:srgbClr val="D9562C"/>
                </a:solidFill>
                <a:latin typeface="Times New Roman" pitchFamily="18" charset="0"/>
                <a:ea typeface="Tahoma"/>
                <a:cs typeface="Times New Roman" pitchFamily="18" charset="0"/>
                <a:sym typeface="Tahoma"/>
              </a:rPr>
              <a:t>ГРАЖДАНИН</a:t>
            </a:r>
            <a:endParaRPr lang="ru-RU" sz="2800" b="1" dirty="0">
              <a:solidFill>
                <a:srgbClr val="D9562C"/>
              </a:solidFill>
              <a:latin typeface="Times New Roman" pitchFamily="18" charset="0"/>
              <a:ea typeface="Tahoma"/>
              <a:cs typeface="Times New Roman" pitchFamily="18" charset="0"/>
              <a:sym typeface="Tahoma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Shape 175"/>
          <p:cNvSpPr/>
          <p:nvPr/>
        </p:nvSpPr>
        <p:spPr>
          <a:xfrm>
            <a:off x="6263251" y="5525545"/>
            <a:ext cx="2252101" cy="3385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 anchor="b">
            <a:spAutoFit/>
          </a:bodyPr>
          <a:lstStyle>
            <a:lvl1pPr algn="ctr">
              <a:defRPr sz="1200">
                <a:solidFill>
                  <a:srgbClr val="808080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Пассивный</a:t>
            </a:r>
            <a:r>
              <a:rPr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</a:t>
            </a:r>
            <a:endParaRPr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6" name="Shape 176"/>
          <p:cNvSpPr>
            <a:spLocks noGrp="1"/>
          </p:cNvSpPr>
          <p:nvPr>
            <p:ph type="title"/>
          </p:nvPr>
        </p:nvSpPr>
        <p:spPr>
          <a:xfrm>
            <a:off x="2741779" y="983041"/>
            <a:ext cx="3660441" cy="809900"/>
          </a:xfrm>
          <a:prstGeom prst="rect">
            <a:avLst/>
          </a:prstGeom>
        </p:spPr>
        <p:txBody>
          <a:bodyPr>
            <a:normAutofit fontScale="90000"/>
          </a:bodyPr>
          <a:lstStyle>
            <a:lvl1pPr>
              <a:defRPr sz="2900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pPr algn="ctr"/>
            <a:r>
              <a:rPr sz="3200" dirty="0" smtClean="0">
                <a:latin typeface="Times New Roman" pitchFamily="18" charset="0"/>
                <a:cs typeface="Times New Roman" pitchFamily="18" charset="0"/>
              </a:rPr>
              <a:t>УСТОЙЧИВЫЙ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sz="3200" dirty="0" smtClean="0">
                <a:latin typeface="Times New Roman" pitchFamily="18" charset="0"/>
                <a:cs typeface="Times New Roman" pitchFamily="18" charset="0"/>
              </a:rPr>
              <a:t>БЮДЖЕТ</a:t>
            </a:r>
            <a:endParaRPr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7" name="Shape 177"/>
          <p:cNvSpPr>
            <a:spLocks noGrp="1"/>
          </p:cNvSpPr>
          <p:nvPr>
            <p:ph type="sldNum" sz="quarter" idx="4294967295"/>
          </p:nvPr>
        </p:nvSpPr>
        <p:spPr>
          <a:xfrm>
            <a:off x="8328014" y="6404290"/>
            <a:ext cx="187332" cy="26923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>
            <a:lvl1pPr>
              <a:defRPr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fld id="{86CB4B4D-7CA3-9044-876B-883B54F8677D}" type="slidenum">
              <a:rPr/>
              <a:pPr/>
              <a:t>3</a:t>
            </a:fld>
            <a:endParaRPr/>
          </a:p>
        </p:txBody>
      </p:sp>
      <p:sp>
        <p:nvSpPr>
          <p:cNvPr id="178" name="Shape 178"/>
          <p:cNvSpPr/>
          <p:nvPr/>
        </p:nvSpPr>
        <p:spPr>
          <a:xfrm>
            <a:off x="2855255" y="2203524"/>
            <a:ext cx="4253757" cy="5799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8" tIns="45718" rIns="45718" bIns="45718">
            <a:spAutoFit/>
          </a:bodyPr>
          <a:lstStyle>
            <a:lvl1pPr algn="just">
              <a:lnSpc>
                <a:spcPct val="150000"/>
              </a:lnSpc>
              <a:defRPr sz="1400" b="1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&gt; РАСХОДЫ</a:t>
            </a:r>
          </a:p>
        </p:txBody>
      </p:sp>
      <p:sp>
        <p:nvSpPr>
          <p:cNvPr id="179" name="Shape 179"/>
          <p:cNvSpPr/>
          <p:nvPr/>
        </p:nvSpPr>
        <p:spPr>
          <a:xfrm>
            <a:off x="2178424" y="3462901"/>
            <a:ext cx="5432611" cy="49865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8" tIns="45718" rIns="45718" bIns="45718">
            <a:spAutoFit/>
          </a:bodyPr>
          <a:lstStyle>
            <a:lvl1pPr algn="just">
              <a:lnSpc>
                <a:spcPct val="150000"/>
              </a:lnSpc>
              <a:defRPr sz="14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ДОСТИЖЕНИЕ ФИНАНСОВЫХ ЦЕЛЕЙ</a:t>
            </a:r>
          </a:p>
        </p:txBody>
      </p:sp>
      <p:sp>
        <p:nvSpPr>
          <p:cNvPr id="180" name="Shape 180"/>
          <p:cNvSpPr/>
          <p:nvPr/>
        </p:nvSpPr>
        <p:spPr>
          <a:xfrm>
            <a:off x="4213068" y="2912081"/>
            <a:ext cx="358932" cy="4002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1914"/>
                </a:moveTo>
                <a:lnTo>
                  <a:pt x="5400" y="11914"/>
                </a:lnTo>
                <a:lnTo>
                  <a:pt x="5400" y="0"/>
                </a:lnTo>
                <a:lnTo>
                  <a:pt x="16200" y="0"/>
                </a:lnTo>
                <a:lnTo>
                  <a:pt x="16200" y="11914"/>
                </a:lnTo>
                <a:lnTo>
                  <a:pt x="21600" y="11914"/>
                </a:lnTo>
                <a:lnTo>
                  <a:pt x="10800" y="21600"/>
                </a:lnTo>
                <a:close/>
              </a:path>
            </a:pathLst>
          </a:custGeom>
          <a:ln w="38100">
            <a:solidFill>
              <a:srgbClr val="D9562C">
                <a:alpha val="83000"/>
              </a:srgbClr>
            </a:solidFill>
            <a:miter/>
          </a:ln>
          <a:effectLst>
            <a:outerShdw blurRad="50800" dist="38100" dir="2700000" rotWithShape="0">
              <a:srgbClr val="000000">
                <a:alpha val="43000"/>
              </a:srgbClr>
            </a:outerShdw>
          </a:effectLst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182" name="Shape 182"/>
          <p:cNvSpPr/>
          <p:nvPr/>
        </p:nvSpPr>
        <p:spPr>
          <a:xfrm>
            <a:off x="716243" y="5513605"/>
            <a:ext cx="1892486" cy="3385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8" tIns="45718" rIns="45718" bIns="45718" anchor="b">
            <a:spAutoFit/>
          </a:bodyPr>
          <a:lstStyle>
            <a:lvl1pPr algn="ctr">
              <a:defRPr sz="1200">
                <a:solidFill>
                  <a:srgbClr val="808080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Образование</a:t>
            </a:r>
            <a:r>
              <a:rPr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детей</a:t>
            </a:r>
            <a:endParaRPr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3" name="image2.jpeg"/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4417178" y="4165600"/>
            <a:ext cx="2030612" cy="1351281"/>
          </a:xfrm>
          <a:prstGeom prst="rect">
            <a:avLst/>
          </a:prstGeom>
          <a:ln w="12700">
            <a:miter lim="400000"/>
          </a:ln>
        </p:spPr>
      </p:pic>
      <p:sp>
        <p:nvSpPr>
          <p:cNvPr id="184" name="Shape 184"/>
          <p:cNvSpPr/>
          <p:nvPr/>
        </p:nvSpPr>
        <p:spPr>
          <a:xfrm>
            <a:off x="4675170" y="5513605"/>
            <a:ext cx="1647191" cy="3385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 anchor="b">
            <a:spAutoFit/>
          </a:bodyPr>
          <a:lstStyle>
            <a:lvl1pPr algn="ctr">
              <a:defRPr sz="1200">
                <a:solidFill>
                  <a:srgbClr val="808080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Недвижимость</a:t>
            </a:r>
            <a:endParaRPr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5" name="image3.jpeg"/>
          <p:cNvPicPr>
            <a:picLocks noChangeAspect="1"/>
          </p:cNvPicPr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2712703" y="4204017"/>
            <a:ext cx="1627454" cy="1302709"/>
          </a:xfrm>
          <a:prstGeom prst="rect">
            <a:avLst/>
          </a:prstGeom>
          <a:ln w="12700">
            <a:miter lim="400000"/>
          </a:ln>
        </p:spPr>
      </p:pic>
      <p:sp>
        <p:nvSpPr>
          <p:cNvPr id="186" name="Shape 186"/>
          <p:cNvSpPr/>
          <p:nvPr/>
        </p:nvSpPr>
        <p:spPr>
          <a:xfrm>
            <a:off x="2712703" y="5513605"/>
            <a:ext cx="1647191" cy="3385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 anchor="b">
            <a:spAutoFit/>
          </a:bodyPr>
          <a:lstStyle>
            <a:lvl1pPr algn="ctr">
              <a:defRPr sz="1200">
                <a:solidFill>
                  <a:srgbClr val="808080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Покупки</a:t>
            </a:r>
            <a:endParaRPr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8" name="image4.png"/>
          <p:cNvPicPr>
            <a:picLocks noChangeAspect="1"/>
          </p:cNvPicPr>
          <p:nvPr/>
        </p:nvPicPr>
        <p:blipFill>
          <a:blip r:embed="rId4" cstate="print">
            <a:extLst/>
          </a:blip>
          <a:srcRect t="1" b="827"/>
          <a:stretch>
            <a:fillRect/>
          </a:stretch>
        </p:blipFill>
        <p:spPr>
          <a:xfrm>
            <a:off x="628650" y="379094"/>
            <a:ext cx="1734786" cy="705378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" name="Group 192"/>
          <p:cNvGrpSpPr/>
          <p:nvPr/>
        </p:nvGrpSpPr>
        <p:grpSpPr>
          <a:xfrm>
            <a:off x="6099247" y="-7"/>
            <a:ext cx="3044759" cy="2430028"/>
            <a:chOff x="-1" y="-1"/>
            <a:chExt cx="3044757" cy="2430026"/>
          </a:xfrm>
        </p:grpSpPr>
        <p:pic>
          <p:nvPicPr>
            <p:cNvPr id="189" name="image1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rcRect t="48598" r="13140"/>
            <a:stretch>
              <a:fillRect/>
            </a:stretch>
          </p:blipFill>
          <p:spPr>
            <a:xfrm>
              <a:off x="-2" y="-2"/>
              <a:ext cx="3044759" cy="128595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90" name="image1.png"/>
            <p:cNvPicPr>
              <a:picLocks noChangeAspect="1"/>
            </p:cNvPicPr>
            <p:nvPr/>
          </p:nvPicPr>
          <p:blipFill>
            <a:blip r:embed="rId6" cstate="print">
              <a:extLst/>
            </a:blip>
            <a:srcRect r="50436"/>
            <a:stretch>
              <a:fillRect/>
            </a:stretch>
          </p:blipFill>
          <p:spPr>
            <a:xfrm>
              <a:off x="1831296" y="682674"/>
              <a:ext cx="1213460" cy="17473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91" name="image2.png"/>
            <p:cNvPicPr>
              <a:picLocks noChangeAspect="1"/>
            </p:cNvPicPr>
            <p:nvPr/>
          </p:nvPicPr>
          <p:blipFill>
            <a:blip r:embed="rId7" cstate="print">
              <a:extLst/>
            </a:blip>
            <a:stretch>
              <a:fillRect/>
            </a:stretch>
          </p:blipFill>
          <p:spPr>
            <a:xfrm>
              <a:off x="1275207" y="264612"/>
              <a:ext cx="1413749" cy="9343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31747" name="Picture 3" descr="D:\1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57389" y="4222376"/>
            <a:ext cx="1978399" cy="1102659"/>
          </a:xfrm>
          <a:prstGeom prst="rect">
            <a:avLst/>
          </a:prstGeom>
          <a:noFill/>
        </p:spPr>
      </p:pic>
      <p:pic>
        <p:nvPicPr>
          <p:cNvPr id="31749" name="Picture 5" descr="D:\3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9602" y="3948953"/>
            <a:ext cx="1649504" cy="1649504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image4.png"/>
          <p:cNvPicPr>
            <a:picLocks noChangeAspect="1"/>
          </p:cNvPicPr>
          <p:nvPr/>
        </p:nvPicPr>
        <p:blipFill>
          <a:blip r:embed="rId2" cstate="print">
            <a:extLst/>
          </a:blip>
          <a:srcRect t="1" b="827"/>
          <a:stretch>
            <a:fillRect/>
          </a:stretch>
        </p:blipFill>
        <p:spPr>
          <a:xfrm>
            <a:off x="252132" y="280482"/>
            <a:ext cx="1734786" cy="705378"/>
          </a:xfrm>
          <a:prstGeom prst="rect">
            <a:avLst/>
          </a:prstGeom>
          <a:ln w="12700">
            <a:miter lim="400000"/>
          </a:ln>
        </p:spPr>
      </p:pic>
      <p:sp>
        <p:nvSpPr>
          <p:cNvPr id="155" name="Shape 155"/>
          <p:cNvSpPr>
            <a:spLocks noGrp="1"/>
          </p:cNvSpPr>
          <p:nvPr>
            <p:ph type="title"/>
          </p:nvPr>
        </p:nvSpPr>
        <p:spPr>
          <a:xfrm>
            <a:off x="2296762" y="502024"/>
            <a:ext cx="4910861" cy="834915"/>
          </a:xfrm>
          <a:prstGeom prst="rect">
            <a:avLst/>
          </a:prstGeom>
        </p:spPr>
        <p:txBody>
          <a:bodyPr>
            <a:normAutofit fontScale="90000"/>
          </a:bodyPr>
          <a:lstStyle>
            <a:lvl1pPr>
              <a:defRPr sz="3200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 lang="ru-RU" smtClean="0">
                <a:latin typeface="Times New Roman" pitchFamily="18" charset="0"/>
                <a:cs typeface="Times New Roman" pitchFamily="18" charset="0"/>
              </a:rPr>
              <a:t>ОСНОВЫ </a:t>
            </a:r>
            <a:r>
              <a:rPr smtClean="0">
                <a:latin typeface="Times New Roman" pitchFamily="18" charset="0"/>
                <a:cs typeface="Times New Roman" pitchFamily="18" charset="0"/>
              </a:rPr>
              <a:t>УПРАВЛЕНИ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Я ЛИЧНЫМ БЮДЖЕТОМ</a:t>
            </a:r>
            <a:endParaRPr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6" name="Shape 156"/>
          <p:cNvSpPr>
            <a:spLocks noGrp="1"/>
          </p:cNvSpPr>
          <p:nvPr>
            <p:ph type="sldNum" sz="quarter" idx="4294967295"/>
          </p:nvPr>
        </p:nvSpPr>
        <p:spPr>
          <a:xfrm>
            <a:off x="8331289" y="6404290"/>
            <a:ext cx="184057" cy="26923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rPr smtClean="0"/>
              <a:pPr/>
              <a:t>4</a:t>
            </a:fld>
            <a:endParaRPr/>
          </a:p>
        </p:txBody>
      </p:sp>
      <p:grpSp>
        <p:nvGrpSpPr>
          <p:cNvPr id="160" name="Group 160"/>
          <p:cNvGrpSpPr/>
          <p:nvPr/>
        </p:nvGrpSpPr>
        <p:grpSpPr>
          <a:xfrm>
            <a:off x="6099247" y="-7"/>
            <a:ext cx="3044759" cy="2430028"/>
            <a:chOff x="-1" y="-1"/>
            <a:chExt cx="3044757" cy="2430026"/>
          </a:xfrm>
        </p:grpSpPr>
        <p:pic>
          <p:nvPicPr>
            <p:cNvPr id="157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-2" y="-2"/>
              <a:ext cx="3044759" cy="128595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58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1831296" y="682674"/>
              <a:ext cx="1213460" cy="17473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59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275207" y="264612"/>
              <a:ext cx="1413749" cy="9343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15362" name="Picture 2" descr="D:\21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57750" y="3648075"/>
            <a:ext cx="4286250" cy="3209925"/>
          </a:xfrm>
          <a:prstGeom prst="rect">
            <a:avLst/>
          </a:prstGeom>
          <a:noFill/>
        </p:spPr>
      </p:pic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466166" y="1553214"/>
            <a:ext cx="5387788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Учет доходов и расходов</a:t>
            </a: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Личное финансовое планирование</a:t>
            </a: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Создание резервов и сбережений</a:t>
            </a: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Осознанные финансовые решения</a:t>
            </a: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Управление кредитной нагрузкой</a:t>
            </a: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ourier New" pitchFamily="49" charset="0"/>
              <a:buChar char="o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Защита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 рисков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image4.png"/>
          <p:cNvPicPr>
            <a:picLocks noChangeAspect="1"/>
          </p:cNvPicPr>
          <p:nvPr/>
        </p:nvPicPr>
        <p:blipFill>
          <a:blip r:embed="rId2" cstate="print">
            <a:extLst/>
          </a:blip>
          <a:srcRect t="1" b="827"/>
          <a:stretch>
            <a:fillRect/>
          </a:stretch>
        </p:blipFill>
        <p:spPr>
          <a:xfrm>
            <a:off x="180076" y="223819"/>
            <a:ext cx="1734786" cy="705378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6" name="Group 151"/>
          <p:cNvGrpSpPr/>
          <p:nvPr/>
        </p:nvGrpSpPr>
        <p:grpSpPr>
          <a:xfrm>
            <a:off x="6099247" y="-7"/>
            <a:ext cx="3044759" cy="2430028"/>
            <a:chOff x="-1" y="-1"/>
            <a:chExt cx="3044757" cy="2430026"/>
          </a:xfrm>
        </p:grpSpPr>
        <p:pic>
          <p:nvPicPr>
            <p:cNvPr id="7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-2" y="-2"/>
              <a:ext cx="3044759" cy="128595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8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1831296" y="682674"/>
              <a:ext cx="1213460" cy="17473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9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275207" y="264612"/>
              <a:ext cx="1413749" cy="9343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10" name="Shape 166"/>
          <p:cNvSpPr txBox="1">
            <a:spLocks/>
          </p:cNvSpPr>
          <p:nvPr/>
        </p:nvSpPr>
        <p:spPr>
          <a:xfrm>
            <a:off x="637269" y="1125798"/>
            <a:ext cx="7652715" cy="6676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 anchor="b">
            <a:normAutofit/>
          </a:bodyPr>
          <a:lstStyle>
            <a:lvl1pPr>
              <a:defRPr sz="3200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D9562C"/>
                </a:solidFill>
                <a:effectLst/>
                <a:uLnTx/>
                <a:uFillTx/>
                <a:latin typeface="Times New Roman" pitchFamily="18" charset="0"/>
                <a:ea typeface="Tahoma"/>
                <a:cs typeface="Times New Roman" pitchFamily="18" charset="0"/>
                <a:sym typeface="Tahoma"/>
              </a:rPr>
              <a:t>ЛИЧНЫЙ БЮДЖЕТ РОССИЯНИНА</a:t>
            </a:r>
            <a:endParaRPr kumimoji="0" lang="ru-RU" sz="3200" b="1" i="0" u="none" strike="noStrike" kern="0" cap="none" spc="0" normalizeH="0" baseline="0" noProof="0" dirty="0">
              <a:ln>
                <a:noFill/>
              </a:ln>
              <a:solidFill>
                <a:srgbClr val="D9562C"/>
              </a:solidFill>
              <a:effectLst/>
              <a:uLnTx/>
              <a:uFillTx/>
              <a:latin typeface="Times New Roman" pitchFamily="18" charset="0"/>
              <a:ea typeface="Tahoma"/>
              <a:cs typeface="Times New Roman" pitchFamily="18" charset="0"/>
              <a:sym typeface="Tahoma"/>
            </a:endParaRPr>
          </a:p>
        </p:txBody>
      </p:sp>
      <p:pic>
        <p:nvPicPr>
          <p:cNvPr id="11" name="Picture 2" descr="D:\Мои документы\финансовая грамотность\3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9461" y="1736447"/>
            <a:ext cx="8794539" cy="3899141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237226" y="6263470"/>
            <a:ext cx="8669547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i="1" dirty="0" smtClean="0"/>
              <a:t>Согласно докладу Всемирного банка «Паритет покупательной способности и реальные расходы»</a:t>
            </a:r>
            <a:endParaRPr lang="ru-RU" sz="1500" i="1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Мои документы\финансовая грамотность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25976" y="3347175"/>
            <a:ext cx="4018024" cy="3510825"/>
          </a:xfrm>
          <a:prstGeom prst="rect">
            <a:avLst/>
          </a:prstGeom>
          <a:noFill/>
        </p:spPr>
      </p:pic>
      <p:sp>
        <p:nvSpPr>
          <p:cNvPr id="195" name="Shape 195"/>
          <p:cNvSpPr>
            <a:spLocks noGrp="1"/>
          </p:cNvSpPr>
          <p:nvPr>
            <p:ph type="title"/>
          </p:nvPr>
        </p:nvSpPr>
        <p:spPr>
          <a:xfrm>
            <a:off x="516507" y="1212062"/>
            <a:ext cx="7895591" cy="935915"/>
          </a:xfrm>
          <a:prstGeom prst="rect">
            <a:avLst/>
          </a:prstGeom>
        </p:spPr>
        <p:txBody>
          <a:bodyPr>
            <a:normAutofit fontScale="90000"/>
          </a:bodyPr>
          <a:lstStyle>
            <a:lvl1pPr>
              <a:defRPr sz="2800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pPr algn="ctr"/>
            <a:r>
              <a:rPr sz="3200" dirty="0" smtClean="0">
                <a:latin typeface="Times New Roman" pitchFamily="18" charset="0"/>
                <a:cs typeface="Times New Roman" pitchFamily="18" charset="0"/>
              </a:rPr>
              <a:t>УЧЕТ </a:t>
            </a:r>
            <a:r>
              <a:rPr sz="3200" dirty="0">
                <a:latin typeface="Times New Roman" pitchFamily="18" charset="0"/>
                <a:cs typeface="Times New Roman" pitchFamily="18" charset="0"/>
              </a:rPr>
              <a:t>ДОХОДОВ </a:t>
            </a:r>
            <a:r>
              <a:rPr sz="3200">
                <a:latin typeface="Times New Roman" pitchFamily="18" charset="0"/>
                <a:cs typeface="Times New Roman" pitchFamily="18" charset="0"/>
              </a:rPr>
              <a:t>И </a:t>
            </a:r>
            <a:r>
              <a:rPr sz="3200" smtClean="0">
                <a:latin typeface="Times New Roman" pitchFamily="18" charset="0"/>
                <a:cs typeface="Times New Roman" pitchFamily="18" charset="0"/>
              </a:rPr>
              <a:t>РАСХОДОВ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или «ДЕНЬГИ ЛЮБЯТ СЧЕТ»</a:t>
            </a:r>
            <a:endParaRPr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7" name="Shape 197"/>
          <p:cNvSpPr>
            <a:spLocks noGrp="1"/>
          </p:cNvSpPr>
          <p:nvPr>
            <p:ph type="sldNum" sz="quarter" idx="4294967295"/>
          </p:nvPr>
        </p:nvSpPr>
        <p:spPr>
          <a:xfrm>
            <a:off x="8328014" y="6404290"/>
            <a:ext cx="187332" cy="26923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>
            <a:lvl1pPr>
              <a:defRPr>
                <a:solidFill>
                  <a:srgbClr val="262626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fld id="{86CB4B4D-7CA3-9044-876B-883B54F8677D}" type="slidenum">
              <a:rPr/>
              <a:pPr/>
              <a:t>6</a:t>
            </a:fld>
            <a:endParaRPr/>
          </a:p>
        </p:txBody>
      </p:sp>
      <p:grpSp>
        <p:nvGrpSpPr>
          <p:cNvPr id="205" name="Group 205"/>
          <p:cNvGrpSpPr/>
          <p:nvPr/>
        </p:nvGrpSpPr>
        <p:grpSpPr>
          <a:xfrm>
            <a:off x="6099247" y="-7"/>
            <a:ext cx="3044759" cy="2430028"/>
            <a:chOff x="-1" y="-1"/>
            <a:chExt cx="3044757" cy="2430026"/>
          </a:xfrm>
        </p:grpSpPr>
        <p:pic>
          <p:nvPicPr>
            <p:cNvPr id="202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-2" y="-2"/>
              <a:ext cx="3044759" cy="128595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03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1831296" y="682674"/>
              <a:ext cx="1213460" cy="17473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04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275207" y="264612"/>
              <a:ext cx="1413749" cy="9343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206" name="image4.png"/>
          <p:cNvPicPr>
            <a:picLocks noChangeAspect="1"/>
          </p:cNvPicPr>
          <p:nvPr/>
        </p:nvPicPr>
        <p:blipFill>
          <a:blip r:embed="rId6" cstate="print">
            <a:extLst/>
          </a:blip>
          <a:srcRect t="1" b="827"/>
          <a:stretch>
            <a:fillRect/>
          </a:stretch>
        </p:blipFill>
        <p:spPr>
          <a:xfrm>
            <a:off x="628650" y="264610"/>
            <a:ext cx="1734786" cy="705376"/>
          </a:xfrm>
          <a:prstGeom prst="rect">
            <a:avLst/>
          </a:prstGeom>
          <a:ln w="12700">
            <a:miter lim="400000"/>
          </a:ln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355374" y="2150532"/>
            <a:ext cx="4632384" cy="3570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Способы ведения учета:</a:t>
            </a: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записи на бумаге;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в электронной таблице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программе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Excel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(можно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скачать в интернете готовые шаблоны таблиц);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с помощью специальных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онлайн-приложений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для телефонов.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Shape 259"/>
          <p:cNvSpPr>
            <a:spLocks noGrp="1"/>
          </p:cNvSpPr>
          <p:nvPr>
            <p:ph type="title"/>
          </p:nvPr>
        </p:nvSpPr>
        <p:spPr>
          <a:xfrm>
            <a:off x="447494" y="1372398"/>
            <a:ext cx="7895591" cy="66765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ЛИЧНЫЙ ФИНАНСОВЫЙ </a:t>
            </a:r>
            <a:r>
              <a:rPr dirty="0" smtClean="0">
                <a:latin typeface="Times New Roman" pitchFamily="18" charset="0"/>
                <a:cs typeface="Times New Roman" pitchFamily="18" charset="0"/>
              </a:rPr>
              <a:t>ПЛАН</a:t>
            </a:r>
            <a:endParaRPr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0" name="Shape 260"/>
          <p:cNvSpPr>
            <a:spLocks noGrp="1"/>
          </p:cNvSpPr>
          <p:nvPr>
            <p:ph type="sldNum" sz="quarter" idx="4294967295"/>
          </p:nvPr>
        </p:nvSpPr>
        <p:spPr>
          <a:xfrm>
            <a:off x="8383360" y="6404290"/>
            <a:ext cx="263978" cy="26923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>
            <a:lvl1pPr>
              <a:defRPr>
                <a:solidFill>
                  <a:srgbClr val="262626"/>
                </a:solidFill>
              </a:defRPr>
            </a:lvl1pPr>
          </a:lstStyle>
          <a:p>
            <a:fld id="{86CB4B4D-7CA3-9044-876B-883B54F8677D}" type="slidenum">
              <a:rPr/>
              <a:pPr/>
              <a:t>7</a:t>
            </a:fld>
            <a:endParaRPr/>
          </a:p>
        </p:txBody>
      </p:sp>
      <p:sp>
        <p:nvSpPr>
          <p:cNvPr id="261" name="Shape 261"/>
          <p:cNvSpPr/>
          <p:nvPr/>
        </p:nvSpPr>
        <p:spPr>
          <a:xfrm>
            <a:off x="4701396" y="2376585"/>
            <a:ext cx="4011284" cy="3970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defRPr sz="1200"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Определяем финансовую цель</a:t>
            </a:r>
            <a:endParaRPr sz="2200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2" name="image4.png"/>
          <p:cNvPicPr>
            <a:picLocks noChangeAspect="1"/>
          </p:cNvPicPr>
          <p:nvPr/>
        </p:nvPicPr>
        <p:blipFill>
          <a:blip r:embed="rId2" cstate="print">
            <a:extLst/>
          </a:blip>
          <a:srcRect t="1" b="827"/>
          <a:stretch>
            <a:fillRect/>
          </a:stretch>
        </p:blipFill>
        <p:spPr>
          <a:xfrm>
            <a:off x="628650" y="264610"/>
            <a:ext cx="1734786" cy="705376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66" name="Group 266"/>
          <p:cNvGrpSpPr/>
          <p:nvPr/>
        </p:nvGrpSpPr>
        <p:grpSpPr>
          <a:xfrm>
            <a:off x="6099247" y="-7"/>
            <a:ext cx="3044759" cy="2430028"/>
            <a:chOff x="-1" y="-1"/>
            <a:chExt cx="3044757" cy="2430026"/>
          </a:xfrm>
        </p:grpSpPr>
        <p:pic>
          <p:nvPicPr>
            <p:cNvPr id="263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-2" y="-2"/>
              <a:ext cx="3044759" cy="128595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64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1831296" y="682674"/>
              <a:ext cx="1213460" cy="17473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65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275207" y="264612"/>
              <a:ext cx="1413749" cy="9343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1027" name="Picture 3" descr="D:\Мои документы\финансовая грамотность\1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157268"/>
            <a:ext cx="4371301" cy="3700732"/>
          </a:xfrm>
          <a:prstGeom prst="rect">
            <a:avLst/>
          </a:prstGeom>
          <a:noFill/>
        </p:spPr>
      </p:pic>
      <p:sp>
        <p:nvSpPr>
          <p:cNvPr id="13" name="Shape 261"/>
          <p:cNvSpPr/>
          <p:nvPr/>
        </p:nvSpPr>
        <p:spPr>
          <a:xfrm>
            <a:off x="4991818" y="3124209"/>
            <a:ext cx="3717985" cy="7017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defRPr sz="1200"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pPr algn="ctr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Рассчитываем будущую стоимость цели</a:t>
            </a:r>
            <a:endParaRPr sz="22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Shape 261"/>
          <p:cNvSpPr/>
          <p:nvPr/>
        </p:nvSpPr>
        <p:spPr>
          <a:xfrm>
            <a:off x="5101087" y="4191008"/>
            <a:ext cx="3717985" cy="7017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lnSpc>
                <a:spcPct val="90000"/>
              </a:lnSpc>
              <a:defRPr sz="1200"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pPr algn="ctr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Находим подходящую скорость движения к цели</a:t>
            </a:r>
            <a:endParaRPr sz="2200" b="1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6" name="Group 266"/>
          <p:cNvGrpSpPr/>
          <p:nvPr/>
        </p:nvGrpSpPr>
        <p:grpSpPr>
          <a:xfrm>
            <a:off x="6099241" y="0"/>
            <a:ext cx="3044759" cy="2430028"/>
            <a:chOff x="-1" y="-1"/>
            <a:chExt cx="3044757" cy="2430026"/>
          </a:xfrm>
        </p:grpSpPr>
        <p:pic>
          <p:nvPicPr>
            <p:cNvPr id="17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-2" y="-2"/>
              <a:ext cx="3044759" cy="128595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8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1831296" y="682674"/>
              <a:ext cx="1213460" cy="17473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9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275207" y="264612"/>
              <a:ext cx="1413749" cy="9343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266"/>
          <p:cNvGrpSpPr/>
          <p:nvPr/>
        </p:nvGrpSpPr>
        <p:grpSpPr>
          <a:xfrm>
            <a:off x="6099241" y="0"/>
            <a:ext cx="3044759" cy="2430028"/>
            <a:chOff x="-1" y="-1"/>
            <a:chExt cx="3044757" cy="2430026"/>
          </a:xfrm>
        </p:grpSpPr>
        <p:pic>
          <p:nvPicPr>
            <p:cNvPr id="7" name="image1.png"/>
            <p:cNvPicPr>
              <a:picLocks noChangeAspect="1"/>
            </p:cNvPicPr>
            <p:nvPr/>
          </p:nvPicPr>
          <p:blipFill>
            <a:blip r:embed="rId2" cstate="print">
              <a:extLst/>
            </a:blip>
            <a:srcRect t="48598" r="13140"/>
            <a:stretch>
              <a:fillRect/>
            </a:stretch>
          </p:blipFill>
          <p:spPr>
            <a:xfrm>
              <a:off x="-2" y="-2"/>
              <a:ext cx="3044759" cy="128595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8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r="50436"/>
            <a:stretch>
              <a:fillRect/>
            </a:stretch>
          </p:blipFill>
          <p:spPr>
            <a:xfrm>
              <a:off x="1831296" y="682674"/>
              <a:ext cx="1213460" cy="17473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9" name="image2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tretch>
              <a:fillRect/>
            </a:stretch>
          </p:blipFill>
          <p:spPr>
            <a:xfrm>
              <a:off x="1275207" y="264612"/>
              <a:ext cx="1413749" cy="9343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10" name="image4.png"/>
          <p:cNvPicPr>
            <a:picLocks noChangeAspect="1"/>
          </p:cNvPicPr>
          <p:nvPr/>
        </p:nvPicPr>
        <p:blipFill>
          <a:blip r:embed="rId5" cstate="print">
            <a:extLst/>
          </a:blip>
          <a:srcRect t="1" b="827"/>
          <a:stretch>
            <a:fillRect/>
          </a:stretch>
        </p:blipFill>
        <p:spPr>
          <a:xfrm>
            <a:off x="323850" y="192892"/>
            <a:ext cx="1734786" cy="705376"/>
          </a:xfrm>
          <a:prstGeom prst="rect">
            <a:avLst/>
          </a:prstGeom>
          <a:ln w="12700">
            <a:miter lim="400000"/>
          </a:ln>
        </p:spPr>
      </p:pic>
      <p:pic>
        <p:nvPicPr>
          <p:cNvPr id="33795" name="Picture 3" descr="D:\Безымянный1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500282"/>
            <a:ext cx="4338918" cy="2357718"/>
          </a:xfrm>
          <a:prstGeom prst="rect">
            <a:avLst/>
          </a:prstGeom>
          <a:noFill/>
        </p:spPr>
      </p:pic>
      <p:sp>
        <p:nvSpPr>
          <p:cNvPr id="13" name="Shape 293"/>
          <p:cNvSpPr txBox="1">
            <a:spLocks/>
          </p:cNvSpPr>
          <p:nvPr/>
        </p:nvSpPr>
        <p:spPr>
          <a:xfrm>
            <a:off x="2305050" y="256898"/>
            <a:ext cx="4203325" cy="9712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 anchor="b">
            <a:noAutofit/>
          </a:bodyPr>
          <a:lstStyle>
            <a:lvl1pPr>
              <a:defRPr sz="3200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0" cap="none" spc="0" normalizeH="0" baseline="0" noProof="0" dirty="0" smtClean="0">
                <a:ln>
                  <a:noFill/>
                </a:ln>
                <a:solidFill>
                  <a:srgbClr val="D9562C"/>
                </a:solidFill>
                <a:effectLst/>
                <a:uLnTx/>
                <a:uFillTx/>
                <a:latin typeface="Times New Roman" pitchFamily="18" charset="0"/>
                <a:ea typeface="Tahoma"/>
                <a:cs typeface="Times New Roman" pitchFamily="18" charset="0"/>
                <a:sym typeface="Tahoma"/>
              </a:rPr>
              <a:t>РЕЗЕРВЫ</a:t>
            </a:r>
            <a:r>
              <a:rPr kumimoji="0" lang="ru-RU" b="1" i="0" u="none" strike="noStrike" kern="0" cap="none" spc="0" normalizeH="0" noProof="0" dirty="0" smtClean="0">
                <a:ln>
                  <a:noFill/>
                </a:ln>
                <a:solidFill>
                  <a:srgbClr val="D9562C"/>
                </a:solidFill>
                <a:effectLst/>
                <a:uLnTx/>
                <a:uFillTx/>
                <a:latin typeface="Times New Roman" pitchFamily="18" charset="0"/>
                <a:ea typeface="Tahoma"/>
                <a:cs typeface="Times New Roman" pitchFamily="18" charset="0"/>
                <a:sym typeface="Tahoma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0" cap="none" spc="0" normalizeH="0" noProof="0" dirty="0" smtClean="0">
                <a:ln>
                  <a:noFill/>
                </a:ln>
                <a:solidFill>
                  <a:srgbClr val="D9562C"/>
                </a:solidFill>
                <a:effectLst/>
                <a:uLnTx/>
                <a:uFillTx/>
                <a:latin typeface="Times New Roman" pitchFamily="18" charset="0"/>
                <a:ea typeface="Tahoma"/>
                <a:cs typeface="Times New Roman" pitchFamily="18" charset="0"/>
                <a:sym typeface="Tahoma"/>
              </a:rPr>
              <a:t>И СБЕРЕЖЕНИЯ</a:t>
            </a:r>
            <a:endParaRPr kumimoji="0" lang="ru-RU" b="1" i="0" u="none" strike="noStrike" kern="0" cap="none" spc="0" normalizeH="0" baseline="0" noProof="0" dirty="0">
              <a:ln>
                <a:noFill/>
              </a:ln>
              <a:solidFill>
                <a:srgbClr val="D9562C"/>
              </a:solidFill>
              <a:effectLst/>
              <a:uLnTx/>
              <a:uFillTx/>
              <a:latin typeface="Times New Roman" pitchFamily="18" charset="0"/>
              <a:ea typeface="Tahoma"/>
              <a:cs typeface="Times New Roman" pitchFamily="18" charset="0"/>
              <a:sym typeface="Tahoma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28918" y="1416441"/>
            <a:ext cx="7602070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Самый надежный способ сформировать сбережения – считать их частью обязательных ежемесячных расходов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796" name="Picture 4" descr="D:\BANK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4805924"/>
            <a:ext cx="4572000" cy="1881747"/>
          </a:xfrm>
          <a:prstGeom prst="rect">
            <a:avLst/>
          </a:prstGeom>
          <a:noFill/>
        </p:spPr>
      </p:pic>
      <p:sp>
        <p:nvSpPr>
          <p:cNvPr id="16" name="Выгнутая вверх стрелка 15"/>
          <p:cNvSpPr/>
          <p:nvPr/>
        </p:nvSpPr>
        <p:spPr>
          <a:xfrm>
            <a:off x="1864659" y="3935506"/>
            <a:ext cx="4867835" cy="726141"/>
          </a:xfrm>
          <a:prstGeom prst="curvedDownArrow">
            <a:avLst/>
          </a:prstGeom>
          <a:solidFill>
            <a:srgbClr val="FFFFFF"/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294965" y="3429000"/>
            <a:ext cx="2608729" cy="52321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itchFamily="18" charset="0"/>
                <a:cs typeface="Times New Roman" pitchFamily="18" charset="0"/>
                <a:sym typeface="Calibri"/>
              </a:rPr>
              <a:t>ДЕПОЗИТ !</a:t>
            </a:r>
            <a:endParaRPr kumimoji="0" lang="ru-RU" sz="2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Times New Roman" pitchFamily="18" charset="0"/>
              <a:cs typeface="Times New Roman" pitchFamily="18" charset="0"/>
              <a:sym typeface="Calibri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46846" y="2251066"/>
            <a:ext cx="776343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Сбережения до 1 400 000 рублей, размещенные на депозите вкладчика в одном банке, защищены системой государственного страхования вкладов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4.png"/>
          <p:cNvPicPr>
            <a:picLocks noChangeAspect="1"/>
          </p:cNvPicPr>
          <p:nvPr/>
        </p:nvPicPr>
        <p:blipFill>
          <a:blip r:embed="rId2" cstate="print">
            <a:extLst/>
          </a:blip>
          <a:srcRect t="1" b="827"/>
          <a:stretch>
            <a:fillRect/>
          </a:stretch>
        </p:blipFill>
        <p:spPr>
          <a:xfrm>
            <a:off x="628650" y="379094"/>
            <a:ext cx="1734786" cy="705378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" name="Group 300"/>
          <p:cNvGrpSpPr/>
          <p:nvPr/>
        </p:nvGrpSpPr>
        <p:grpSpPr>
          <a:xfrm>
            <a:off x="6099247" y="-7"/>
            <a:ext cx="3044759" cy="2430028"/>
            <a:chOff x="-1" y="-1"/>
            <a:chExt cx="3044757" cy="2430026"/>
          </a:xfrm>
        </p:grpSpPr>
        <p:pic>
          <p:nvPicPr>
            <p:cNvPr id="6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-2" y="-2"/>
              <a:ext cx="3044759" cy="128595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7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1831296" y="682674"/>
              <a:ext cx="1213460" cy="17473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8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275207" y="264612"/>
              <a:ext cx="1413749" cy="9343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10" name="Shape 293"/>
          <p:cNvSpPr txBox="1">
            <a:spLocks/>
          </p:cNvSpPr>
          <p:nvPr/>
        </p:nvSpPr>
        <p:spPr>
          <a:xfrm>
            <a:off x="2923615" y="489980"/>
            <a:ext cx="4203325" cy="7919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 anchor="b">
            <a:noAutofit/>
          </a:bodyPr>
          <a:lstStyle>
            <a:lvl1pPr>
              <a:defRPr sz="3200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0" u="none" strike="noStrike" kern="0" cap="none" spc="0" normalizeH="0" baseline="0" noProof="0" dirty="0" smtClean="0">
                <a:ln>
                  <a:noFill/>
                </a:ln>
                <a:solidFill>
                  <a:srgbClr val="D9562C"/>
                </a:solidFill>
                <a:effectLst/>
                <a:uLnTx/>
                <a:uFillTx/>
                <a:latin typeface="Times New Roman" pitchFamily="18" charset="0"/>
                <a:ea typeface="Tahoma"/>
                <a:cs typeface="Times New Roman" pitchFamily="18" charset="0"/>
                <a:sym typeface="Tahoma"/>
              </a:rPr>
              <a:t>РЕЗЕРВНЫЙ</a:t>
            </a:r>
            <a:r>
              <a:rPr kumimoji="0" lang="ru-RU" b="1" i="0" u="none" strike="noStrike" kern="0" cap="none" spc="0" normalizeH="0" noProof="0" dirty="0" smtClean="0">
                <a:ln>
                  <a:noFill/>
                </a:ln>
                <a:solidFill>
                  <a:srgbClr val="D9562C"/>
                </a:solidFill>
                <a:effectLst/>
                <a:uLnTx/>
                <a:uFillTx/>
                <a:latin typeface="Times New Roman" pitchFamily="18" charset="0"/>
                <a:ea typeface="Tahoma"/>
                <a:cs typeface="Times New Roman" pitchFamily="18" charset="0"/>
                <a:sym typeface="Tahoma"/>
              </a:rPr>
              <a:t> ФОНД</a:t>
            </a:r>
            <a:endParaRPr kumimoji="0" lang="ru-RU" b="1" i="0" u="none" strike="noStrike" kern="0" cap="none" spc="0" normalizeH="0" baseline="0" noProof="0" dirty="0">
              <a:ln>
                <a:noFill/>
              </a:ln>
              <a:solidFill>
                <a:srgbClr val="D9562C"/>
              </a:solidFill>
              <a:effectLst/>
              <a:uLnTx/>
              <a:uFillTx/>
              <a:latin typeface="Times New Roman" pitchFamily="18" charset="0"/>
              <a:ea typeface="Tahoma"/>
              <a:cs typeface="Times New Roman" pitchFamily="18" charset="0"/>
              <a:sym typeface="Tahoma"/>
            </a:endParaRPr>
          </a:p>
        </p:txBody>
      </p:sp>
      <p:pic>
        <p:nvPicPr>
          <p:cNvPr id="3074" name="Picture 2" descr="D:\10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19148" y="2138048"/>
            <a:ext cx="2505704" cy="2581904"/>
          </a:xfrm>
          <a:prstGeom prst="rect">
            <a:avLst/>
          </a:prstGeom>
          <a:noFill/>
        </p:spPr>
      </p:pic>
      <p:sp>
        <p:nvSpPr>
          <p:cNvPr id="12" name="Скругленный прямоугольник 11"/>
          <p:cNvSpPr/>
          <p:nvPr/>
        </p:nvSpPr>
        <p:spPr>
          <a:xfrm>
            <a:off x="833717" y="1728558"/>
            <a:ext cx="2752165" cy="783189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Минимальный резервный фонд</a:t>
            </a:r>
            <a:endParaRPr kumimoji="0" lang="ru-RU" sz="2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Times New Roman" pitchFamily="18" charset="0"/>
              <a:cs typeface="Times New Roman" pitchFamily="18" charset="0"/>
              <a:sym typeface="Calibri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00634" y="4106137"/>
            <a:ext cx="3128683" cy="1055604"/>
          </a:xfrm>
          <a:prstGeom prst="roundRect">
            <a:avLst/>
          </a:prstGeom>
          <a:solidFill>
            <a:srgbClr val="FFFFFF"/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Рекомендуемый</a:t>
            </a:r>
          </a:p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резервный фонд</a:t>
            </a:r>
            <a:endParaRPr kumimoji="0" lang="ru-RU" sz="2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Times New Roman" pitchFamily="18" charset="0"/>
              <a:cs typeface="Times New Roman" pitchFamily="18" charset="0"/>
              <a:sym typeface="Calibri"/>
            </a:endParaRPr>
          </a:p>
        </p:txBody>
      </p:sp>
      <p:sp>
        <p:nvSpPr>
          <p:cNvPr id="14" name="Равно 13"/>
          <p:cNvSpPr/>
          <p:nvPr/>
        </p:nvSpPr>
        <p:spPr>
          <a:xfrm>
            <a:off x="4374777" y="1855693"/>
            <a:ext cx="887506" cy="349623"/>
          </a:xfrm>
          <a:prstGeom prst="mathEqual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5827058" y="1549334"/>
            <a:ext cx="2752165" cy="1123707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Доходы человека/семьи </a:t>
            </a:r>
          </a:p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 1 месяц</a:t>
            </a:r>
            <a:endParaRPr kumimoji="0" lang="ru-RU" sz="2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Times New Roman" pitchFamily="18" charset="0"/>
              <a:cs typeface="Times New Roman" pitchFamily="18" charset="0"/>
              <a:sym typeface="Calibri"/>
            </a:endParaRPr>
          </a:p>
        </p:txBody>
      </p:sp>
      <p:sp>
        <p:nvSpPr>
          <p:cNvPr id="16" name="Равно 15"/>
          <p:cNvSpPr/>
          <p:nvPr/>
        </p:nvSpPr>
        <p:spPr>
          <a:xfrm>
            <a:off x="4365814" y="4706470"/>
            <a:ext cx="887506" cy="349623"/>
          </a:xfrm>
          <a:prstGeom prst="mathEqual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701552" y="3912598"/>
            <a:ext cx="3128683" cy="1532330"/>
          </a:xfrm>
          <a:prstGeom prst="roundRect">
            <a:avLst/>
          </a:prstGeom>
          <a:solidFill>
            <a:srgbClr val="FFFFFF"/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Доходы человека/семьи </a:t>
            </a: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за 3 месяца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497106" y="5809129"/>
            <a:ext cx="6293223" cy="64632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itchFamily="18" charset="0"/>
                <a:cs typeface="Times New Roman" pitchFamily="18" charset="0"/>
                <a:sym typeface="Calibri"/>
              </a:rPr>
              <a:t>Ежемесячно нужно откладывать часть дохода</a:t>
            </a:r>
            <a:r>
              <a:rPr kumimoji="0" lang="ru-RU" sz="1800" b="0" i="0" u="none" strike="noStrike" cap="none" spc="0" normalizeH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itchFamily="18" charset="0"/>
                <a:cs typeface="Times New Roman" pitchFamily="18" charset="0"/>
                <a:sym typeface="Calibri"/>
              </a:rPr>
              <a:t> пока не будет создан оптимальный размер р</a:t>
            </a:r>
            <a:r>
              <a:rPr kumimoji="0" lang="ru-RU" sz="18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itchFamily="18" charset="0"/>
                <a:cs typeface="Times New Roman" pitchFamily="18" charset="0"/>
                <a:sym typeface="Calibri"/>
              </a:rPr>
              <a:t>езервного</a:t>
            </a:r>
            <a:r>
              <a:rPr kumimoji="0" lang="ru-RU" sz="1800" b="0" i="0" u="none" strike="noStrike" cap="none" spc="0" normalizeH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itchFamily="18" charset="0"/>
                <a:cs typeface="Times New Roman" pitchFamily="18" charset="0"/>
                <a:sym typeface="Calibri"/>
              </a:rPr>
              <a:t> фонда</a:t>
            </a:r>
            <a:endParaRPr kumimoji="0" lang="ru-RU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Times New Roman" pitchFamily="18" charset="0"/>
              <a:cs typeface="Times New Roman" pitchFamily="18" charset="0"/>
              <a:sym typeface="Calibri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Скругленный прямоугольник 20"/>
          <p:cNvSpPr/>
          <p:nvPr/>
        </p:nvSpPr>
        <p:spPr>
          <a:xfrm>
            <a:off x="358588" y="1380565"/>
            <a:ext cx="2877671" cy="4365811"/>
          </a:xfrm>
          <a:prstGeom prst="roundRect">
            <a:avLst/>
          </a:prstGeom>
          <a:solidFill>
            <a:srgbClr val="FFFFFF"/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/>
            </a:endParaRPr>
          </a:p>
        </p:txBody>
      </p:sp>
      <p:pic>
        <p:nvPicPr>
          <p:cNvPr id="32772" name="Picture 4" descr="D:\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9056" y="4533622"/>
            <a:ext cx="2035721" cy="1633101"/>
          </a:xfrm>
          <a:prstGeom prst="rect">
            <a:avLst/>
          </a:prstGeom>
          <a:noFill/>
        </p:spPr>
      </p:pic>
      <p:grpSp>
        <p:nvGrpSpPr>
          <p:cNvPr id="4" name="Group 300"/>
          <p:cNvGrpSpPr/>
          <p:nvPr/>
        </p:nvGrpSpPr>
        <p:grpSpPr>
          <a:xfrm>
            <a:off x="6099247" y="-7"/>
            <a:ext cx="3044759" cy="2430028"/>
            <a:chOff x="-1" y="-1"/>
            <a:chExt cx="3044757" cy="2430026"/>
          </a:xfrm>
        </p:grpSpPr>
        <p:pic>
          <p:nvPicPr>
            <p:cNvPr id="5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-2" y="-2"/>
              <a:ext cx="3044759" cy="128595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6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1831296" y="682674"/>
              <a:ext cx="1213460" cy="17473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7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275207" y="264612"/>
              <a:ext cx="1413749" cy="9343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8" name="image4.png"/>
          <p:cNvPicPr>
            <a:picLocks noChangeAspect="1"/>
          </p:cNvPicPr>
          <p:nvPr/>
        </p:nvPicPr>
        <p:blipFill>
          <a:blip r:embed="rId6" cstate="print">
            <a:extLst/>
          </a:blip>
          <a:srcRect t="1" b="827"/>
          <a:stretch>
            <a:fillRect/>
          </a:stretch>
        </p:blipFill>
        <p:spPr>
          <a:xfrm>
            <a:off x="296956" y="208765"/>
            <a:ext cx="1734786" cy="705378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Штриховая стрелка вправо 8"/>
          <p:cNvSpPr/>
          <p:nvPr/>
        </p:nvSpPr>
        <p:spPr>
          <a:xfrm>
            <a:off x="3406588" y="1999855"/>
            <a:ext cx="2958353" cy="733655"/>
          </a:xfrm>
          <a:prstGeom prst="stripedRightArrow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itchFamily="18" charset="0"/>
                <a:cs typeface="Times New Roman" pitchFamily="18" charset="0"/>
                <a:sym typeface="Calibri"/>
              </a:rPr>
              <a:t>Обязательные платежи</a:t>
            </a:r>
            <a:endParaRPr kumimoji="0" lang="ru-RU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Times New Roman" pitchFamily="18" charset="0"/>
              <a:cs typeface="Times New Roman" pitchFamily="18" charset="0"/>
              <a:sym typeface="Calibri"/>
            </a:endParaRPr>
          </a:p>
        </p:txBody>
      </p:sp>
      <p:sp>
        <p:nvSpPr>
          <p:cNvPr id="12" name="Штриховая стрелка вправо 11"/>
          <p:cNvSpPr/>
          <p:nvPr/>
        </p:nvSpPr>
        <p:spPr>
          <a:xfrm>
            <a:off x="3379693" y="3308702"/>
            <a:ext cx="2958353" cy="733655"/>
          </a:xfrm>
          <a:prstGeom prst="stripedRightArrow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itchFamily="18" charset="0"/>
                <a:cs typeface="Times New Roman" pitchFamily="18" charset="0"/>
                <a:sym typeface="Calibri"/>
              </a:rPr>
              <a:t>Накопления на цель</a:t>
            </a:r>
            <a:endParaRPr kumimoji="0" lang="ru-RU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Times New Roman" pitchFamily="18" charset="0"/>
              <a:cs typeface="Times New Roman" pitchFamily="18" charset="0"/>
              <a:sym typeface="Calibri"/>
            </a:endParaRPr>
          </a:p>
        </p:txBody>
      </p:sp>
      <p:sp>
        <p:nvSpPr>
          <p:cNvPr id="13" name="Штриховая стрелка вправо 12"/>
          <p:cNvSpPr/>
          <p:nvPr/>
        </p:nvSpPr>
        <p:spPr>
          <a:xfrm>
            <a:off x="3415552" y="4671338"/>
            <a:ext cx="2958353" cy="733655"/>
          </a:xfrm>
          <a:prstGeom prst="stripedRightArrow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itchFamily="18" charset="0"/>
                <a:cs typeface="Times New Roman" pitchFamily="18" charset="0"/>
                <a:sym typeface="Calibri"/>
              </a:rPr>
              <a:t>Резервный фонд</a:t>
            </a:r>
            <a:endParaRPr kumimoji="0" lang="ru-RU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Times New Roman" pitchFamily="18" charset="0"/>
              <a:cs typeface="Times New Roman" pitchFamily="18" charset="0"/>
              <a:sym typeface="Calibri"/>
            </a:endParaRPr>
          </a:p>
        </p:txBody>
      </p:sp>
      <p:pic>
        <p:nvPicPr>
          <p:cNvPr id="32771" name="Picture 3" descr="D:\1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11771" y="2692213"/>
            <a:ext cx="1514195" cy="1817034"/>
          </a:xfrm>
          <a:prstGeom prst="rect">
            <a:avLst/>
          </a:prstGeom>
          <a:noFill/>
        </p:spPr>
      </p:pic>
      <p:pic>
        <p:nvPicPr>
          <p:cNvPr id="32773" name="Picture 5" descr="D:\19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84551" y="1583951"/>
            <a:ext cx="1585072" cy="1585072"/>
          </a:xfrm>
          <a:prstGeom prst="rect">
            <a:avLst/>
          </a:prstGeom>
          <a:noFill/>
        </p:spPr>
      </p:pic>
      <p:pic>
        <p:nvPicPr>
          <p:cNvPr id="32774" name="Picture 6" descr="D:\20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0712" y="1575549"/>
            <a:ext cx="2768600" cy="2971800"/>
          </a:xfrm>
          <a:prstGeom prst="rect">
            <a:avLst/>
          </a:prstGeom>
          <a:noFill/>
        </p:spPr>
      </p:pic>
      <p:sp>
        <p:nvSpPr>
          <p:cNvPr id="19" name="TextBox 18"/>
          <p:cNvSpPr txBox="1"/>
          <p:nvPr/>
        </p:nvSpPr>
        <p:spPr>
          <a:xfrm>
            <a:off x="573742" y="4455460"/>
            <a:ext cx="2330823" cy="83099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Times New Roman" pitchFamily="18" charset="0"/>
                <a:cs typeface="Times New Roman" pitchFamily="18" charset="0"/>
                <a:sym typeface="Calibri"/>
              </a:rPr>
              <a:t>День выплаты зарплаты</a:t>
            </a:r>
            <a:endParaRPr kumimoji="0" lang="ru-RU" sz="24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Times New Roman" pitchFamily="18" charset="0"/>
              <a:cs typeface="Times New Roman" pitchFamily="18" charset="0"/>
              <a:sym typeface="Calibri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537012" y="206188"/>
            <a:ext cx="4679576" cy="83099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ОСНОВНОЕ ПРАВИЛО РАСПРЕДЕЛЕНИЯ СРЕДСТВ</a:t>
            </a:r>
            <a:endParaRPr kumimoji="0" lang="ru-RU" sz="2400" b="1" i="0" u="none" strike="noStrike" cap="none" spc="0" normalizeH="0" baseline="0" dirty="0">
              <a:ln>
                <a:noFill/>
              </a:ln>
              <a:solidFill>
                <a:srgbClr val="FF6600"/>
              </a:solidFill>
              <a:effectLst/>
              <a:uFillTx/>
              <a:latin typeface="Times New Roman" pitchFamily="18" charset="0"/>
              <a:cs typeface="Times New Roman" pitchFamily="18" charset="0"/>
              <a:sym typeface="Calibri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Shape 293"/>
          <p:cNvSpPr>
            <a:spLocks noGrp="1"/>
          </p:cNvSpPr>
          <p:nvPr>
            <p:ph type="title"/>
          </p:nvPr>
        </p:nvSpPr>
        <p:spPr>
          <a:xfrm>
            <a:off x="2501153" y="489980"/>
            <a:ext cx="4670611" cy="667663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3200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ПРИНЯТИЕ ОСОЗНАННЫХ ФИНАНСОВЫХ РЕШЕНИЙ</a:t>
            </a:r>
            <a:endParaRPr sz="2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4" name="Shape 294"/>
          <p:cNvSpPr>
            <a:spLocks noGrp="1"/>
          </p:cNvSpPr>
          <p:nvPr>
            <p:ph type="sldNum" sz="quarter" idx="4294967295"/>
          </p:nvPr>
        </p:nvSpPr>
        <p:spPr>
          <a:xfrm>
            <a:off x="8449988" y="6466208"/>
            <a:ext cx="263978" cy="26923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11</a:t>
            </a:fld>
            <a:endParaRPr/>
          </a:p>
        </p:txBody>
      </p:sp>
      <p:pic>
        <p:nvPicPr>
          <p:cNvPr id="296" name="image4.png"/>
          <p:cNvPicPr>
            <a:picLocks noChangeAspect="1"/>
          </p:cNvPicPr>
          <p:nvPr/>
        </p:nvPicPr>
        <p:blipFill>
          <a:blip r:embed="rId2" cstate="print">
            <a:extLst/>
          </a:blip>
          <a:srcRect t="1" b="827"/>
          <a:stretch>
            <a:fillRect/>
          </a:stretch>
        </p:blipFill>
        <p:spPr>
          <a:xfrm>
            <a:off x="171450" y="172906"/>
            <a:ext cx="1734786" cy="705378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300" name="Group 300"/>
          <p:cNvGrpSpPr/>
          <p:nvPr/>
        </p:nvGrpSpPr>
        <p:grpSpPr>
          <a:xfrm>
            <a:off x="6099247" y="-7"/>
            <a:ext cx="3044759" cy="2430028"/>
            <a:chOff x="-1" y="-1"/>
            <a:chExt cx="3044757" cy="2430026"/>
          </a:xfrm>
        </p:grpSpPr>
        <p:pic>
          <p:nvPicPr>
            <p:cNvPr id="297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-2" y="-2"/>
              <a:ext cx="3044759" cy="128595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98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1831296" y="682674"/>
              <a:ext cx="1213460" cy="17473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99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275207" y="264612"/>
              <a:ext cx="1413749" cy="9343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11" name="Shape 292"/>
          <p:cNvSpPr/>
          <p:nvPr/>
        </p:nvSpPr>
        <p:spPr>
          <a:xfrm>
            <a:off x="1235157" y="1605872"/>
            <a:ext cx="6357950" cy="4401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8" tIns="45718" rIns="45718" bIns="45718">
            <a:spAutoFit/>
          </a:bodyPr>
          <a:lstStyle/>
          <a:p>
            <a:pPr marL="285750" algn="just"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Данные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доходах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расходах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финансовый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план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основа</a:t>
            </a:r>
            <a:r>
              <a:rPr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принятия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взвешенных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решений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285750" algn="just"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Их</a:t>
            </a:r>
            <a:r>
              <a:rPr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можно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разделить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1657350" lvl="3" indent="-285750"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Спонтанные</a:t>
            </a:r>
            <a:endParaRPr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1657350" lvl="3" indent="-285750"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Осознанные</a:t>
            </a:r>
            <a:endParaRPr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3" indent="1371600"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sz="20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 sz="1200" b="1">
                <a:solidFill>
                  <a:srgbClr val="0EBACE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000" dirty="0" smtClean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еобходимо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о</a:t>
            </a:r>
            <a:r>
              <a:rPr sz="2000" dirty="0" err="1" smtClean="0">
                <a:latin typeface="Times New Roman" pitchFamily="18" charset="0"/>
                <a:cs typeface="Times New Roman" pitchFamily="18" charset="0"/>
              </a:rPr>
              <a:t>бращать</a:t>
            </a:r>
            <a:r>
              <a:rPr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внимание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 sz="1200" b="1">
                <a:solidFill>
                  <a:srgbClr val="0EBACE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000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распознавать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два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вида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latin typeface="Times New Roman" pitchFamily="18" charset="0"/>
                <a:cs typeface="Times New Roman" pitchFamily="18" charset="0"/>
              </a:rPr>
              <a:t>влияния</a:t>
            </a:r>
            <a:r>
              <a:rPr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sz="20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Приемы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которые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заставляют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человека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купить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товаров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или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услуг</a:t>
            </a:r>
            <a:endParaRPr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Реклама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финансовых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продуктов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которая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может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привести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к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дополнительным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расходам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кредитовании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или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потерям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инвестициях</a:t>
            </a:r>
            <a:endParaRPr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Shape 302"/>
          <p:cNvSpPr/>
          <p:nvPr/>
        </p:nvSpPr>
        <p:spPr>
          <a:xfrm>
            <a:off x="3726611" y="1319842"/>
            <a:ext cx="5089585" cy="45550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8" tIns="45718" rIns="45718" bIns="45718">
            <a:spAutoFit/>
          </a:bodyPr>
          <a:lstStyle/>
          <a:p>
            <a:pPr marL="285750" indent="-285750" algn="just"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Скидки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распродажи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ликвидации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 «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зачеркнутые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цены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часто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помогают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купить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чем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запланировано</a:t>
            </a:r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Clr>
                <a:srgbClr val="0EBACE"/>
              </a:buClr>
              <a:buSzPct val="100000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sz="1000" dirty="0">
              <a:solidFill>
                <a:schemeClr val="tx1"/>
              </a:solidFill>
              <a:latin typeface="Times New Roman" pitchFamily="18" charset="0"/>
              <a:ea typeface="Calibri Light"/>
              <a:cs typeface="Times New Roman" pitchFamily="18" charset="0"/>
              <a:sym typeface="Calibri Light"/>
            </a:endParaRPr>
          </a:p>
          <a:p>
            <a:pPr marL="285750" indent="-285750" algn="just"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Клубные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скидочные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карты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распространяются</a:t>
            </a:r>
            <a:r>
              <a:rPr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чтобы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клиенты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совершали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покупки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чаще</a:t>
            </a:r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Clr>
                <a:srgbClr val="0EBACE"/>
              </a:buClr>
              <a:buSzPct val="100000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sz="1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Подарочные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сертификаты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»: </a:t>
            </a:r>
            <a:r>
              <a:rPr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легко</a:t>
            </a:r>
            <a:r>
              <a:rPr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вдобавок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взять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что-то</a:t>
            </a:r>
            <a:r>
              <a:rPr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еще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сверх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суммы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сертификата</a:t>
            </a:r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Clr>
                <a:srgbClr val="0EBACE"/>
              </a:buClr>
              <a:buSzPct val="100000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sz="1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Менеджеры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продажам</a:t>
            </a:r>
            <a:r>
              <a:rPr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рекомендуют</a:t>
            </a:r>
            <a:r>
              <a:rPr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приобрести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более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дорогой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товар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предлагают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сопутствующие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товары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аксессуары</a:t>
            </a:r>
            <a:endParaRPr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3" name="Shape 303"/>
          <p:cNvSpPr>
            <a:spLocks noGrp="1"/>
          </p:cNvSpPr>
          <p:nvPr>
            <p:ph type="title"/>
          </p:nvPr>
        </p:nvSpPr>
        <p:spPr>
          <a:xfrm>
            <a:off x="2265376" y="206846"/>
            <a:ext cx="4678888" cy="667663"/>
          </a:xfrm>
          <a:prstGeom prst="rect">
            <a:avLst/>
          </a:prstGeom>
        </p:spPr>
        <p:txBody>
          <a:bodyPr/>
          <a:lstStyle>
            <a:lvl1pPr>
              <a:defRPr sz="3200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>
                <a:latin typeface="Times New Roman" pitchFamily="18" charset="0"/>
                <a:cs typeface="Times New Roman" pitchFamily="18" charset="0"/>
              </a:rPr>
              <a:t>ВЛИЯНИЕ </a:t>
            </a:r>
            <a:r>
              <a:rPr smtClean="0">
                <a:latin typeface="Times New Roman" pitchFamily="18" charset="0"/>
                <a:cs typeface="Times New Roman" pitchFamily="18" charset="0"/>
              </a:rPr>
              <a:t>РЕКЛАМЫ</a:t>
            </a:r>
            <a:endParaRPr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4" name="Shape 304"/>
          <p:cNvSpPr>
            <a:spLocks noGrp="1"/>
          </p:cNvSpPr>
          <p:nvPr>
            <p:ph type="sldNum" sz="quarter" idx="4294967295"/>
          </p:nvPr>
        </p:nvSpPr>
        <p:spPr>
          <a:xfrm>
            <a:off x="8525942" y="6404290"/>
            <a:ext cx="263978" cy="26923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12</a:t>
            </a:fld>
            <a:endParaRPr/>
          </a:p>
        </p:txBody>
      </p:sp>
      <p:pic>
        <p:nvPicPr>
          <p:cNvPr id="306" name="image4.png"/>
          <p:cNvPicPr>
            <a:picLocks noChangeAspect="1"/>
          </p:cNvPicPr>
          <p:nvPr/>
        </p:nvPicPr>
        <p:blipFill>
          <a:blip r:embed="rId2" cstate="print">
            <a:extLst/>
          </a:blip>
          <a:srcRect t="1" b="827"/>
          <a:stretch>
            <a:fillRect/>
          </a:stretch>
        </p:blipFill>
        <p:spPr>
          <a:xfrm>
            <a:off x="180077" y="266951"/>
            <a:ext cx="1734786" cy="705378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310" name="Group 310"/>
          <p:cNvGrpSpPr/>
          <p:nvPr/>
        </p:nvGrpSpPr>
        <p:grpSpPr>
          <a:xfrm>
            <a:off x="6099247" y="-7"/>
            <a:ext cx="3044759" cy="2430028"/>
            <a:chOff x="-1" y="-1"/>
            <a:chExt cx="3044757" cy="2430026"/>
          </a:xfrm>
        </p:grpSpPr>
        <p:pic>
          <p:nvPicPr>
            <p:cNvPr id="307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-2" y="-2"/>
              <a:ext cx="3044759" cy="128595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308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1831296" y="682674"/>
              <a:ext cx="1213460" cy="17473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309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275207" y="264612"/>
              <a:ext cx="1413749" cy="9343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20481" name="Picture 1" descr="D:\Мои документы\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759788"/>
            <a:ext cx="3407433" cy="4839419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Shape 323"/>
          <p:cNvSpPr/>
          <p:nvPr/>
        </p:nvSpPr>
        <p:spPr>
          <a:xfrm>
            <a:off x="146443" y="1998692"/>
            <a:ext cx="5641882" cy="47089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8" tIns="45718" rIns="45718" bIns="45718">
            <a:spAutoFit/>
          </a:bodyPr>
          <a:lstStyle/>
          <a:p>
            <a:pPr marL="285750" indent="-285750" algn="just"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Проводить</a:t>
            </a:r>
            <a:r>
              <a:rPr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предварительный</a:t>
            </a:r>
            <a:r>
              <a:rPr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анализ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цен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перед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совершением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крупных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покупок</a:t>
            </a:r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sz="1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Посеща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ть</a:t>
            </a:r>
            <a:r>
              <a:rPr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магазины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сытым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списком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покупок</a:t>
            </a:r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sz="1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 с</a:t>
            </a:r>
            <a:r>
              <a:rPr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омне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нии</a:t>
            </a:r>
            <a:r>
              <a:rPr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необходимости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импульсивной</a:t>
            </a:r>
            <a:r>
              <a:rPr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покупки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отложит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ь</a:t>
            </a:r>
            <a:r>
              <a:rPr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приобретение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1-2 </a:t>
            </a:r>
            <a:r>
              <a:rPr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дня</a:t>
            </a:r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sz="1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Иметь</a:t>
            </a:r>
            <a:r>
              <a:rPr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собой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ровно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столько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денег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сколько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планирует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ся</a:t>
            </a:r>
            <a:r>
              <a:rPr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потратить</a:t>
            </a:r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sz="1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Помнит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ь</a:t>
            </a:r>
            <a:r>
              <a:rPr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деньги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банковской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карты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тратятся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легче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чем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наличные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деньги</a:t>
            </a:r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sz="1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Clr>
                <a:srgbClr val="0EBACE"/>
              </a:buClr>
              <a:buSzPct val="100000"/>
              <a:buFont typeface="Lucida Grande"/>
              <a:buChar char="●"/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Держ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ь</a:t>
            </a:r>
            <a:r>
              <a:rPr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эмоциональную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дистанцию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продавцом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вать</a:t>
            </a:r>
            <a:r>
              <a:rPr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заболтать</a:t>
            </a:r>
            <a:r>
              <a:rPr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себ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</a:t>
            </a:r>
            <a:endParaRPr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4" name="Shape 324"/>
          <p:cNvSpPr>
            <a:spLocks noGrp="1"/>
          </p:cNvSpPr>
          <p:nvPr>
            <p:ph type="title"/>
          </p:nvPr>
        </p:nvSpPr>
        <p:spPr>
          <a:xfrm>
            <a:off x="837874" y="1325048"/>
            <a:ext cx="4390391" cy="667663"/>
          </a:xfrm>
          <a:prstGeom prst="rect">
            <a:avLst/>
          </a:prstGeom>
        </p:spPr>
        <p:txBody>
          <a:bodyPr/>
          <a:lstStyle>
            <a:lvl1pPr>
              <a:defRPr sz="3200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>
                <a:latin typeface="Times New Roman" pitchFamily="18" charset="0"/>
                <a:cs typeface="Times New Roman" pitchFamily="18" charset="0"/>
              </a:rPr>
              <a:t>КАК </a:t>
            </a:r>
            <a:r>
              <a:rPr smtClean="0">
                <a:latin typeface="Times New Roman" pitchFamily="18" charset="0"/>
                <a:cs typeface="Times New Roman" pitchFamily="18" charset="0"/>
              </a:rPr>
              <a:t>ЗАЩИТИТЬСЯ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6" name="Shape 326"/>
          <p:cNvSpPr>
            <a:spLocks noGrp="1"/>
          </p:cNvSpPr>
          <p:nvPr>
            <p:ph type="sldNum" sz="quarter" idx="4294967295"/>
          </p:nvPr>
        </p:nvSpPr>
        <p:spPr>
          <a:xfrm>
            <a:off x="8370730" y="6404290"/>
            <a:ext cx="263978" cy="26923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13</a:t>
            </a:fld>
            <a:endParaRPr/>
          </a:p>
        </p:txBody>
      </p:sp>
      <p:sp>
        <p:nvSpPr>
          <p:cNvPr id="332" name="Shape 332"/>
          <p:cNvSpPr/>
          <p:nvPr/>
        </p:nvSpPr>
        <p:spPr>
          <a:xfrm>
            <a:off x="565701" y="5973364"/>
            <a:ext cx="7895591" cy="2862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lnSpc>
                <a:spcPct val="90000"/>
              </a:lnSpc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endParaRPr sz="14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3" name="image4.png"/>
          <p:cNvPicPr>
            <a:picLocks noChangeAspect="1"/>
          </p:cNvPicPr>
          <p:nvPr/>
        </p:nvPicPr>
        <p:blipFill>
          <a:blip r:embed="rId2" cstate="print">
            <a:extLst/>
          </a:blip>
          <a:srcRect t="1" b="827"/>
          <a:stretch>
            <a:fillRect/>
          </a:stretch>
        </p:blipFill>
        <p:spPr>
          <a:xfrm>
            <a:off x="628650" y="379094"/>
            <a:ext cx="1734786" cy="705378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337" name="Group 337"/>
          <p:cNvGrpSpPr/>
          <p:nvPr/>
        </p:nvGrpSpPr>
        <p:grpSpPr>
          <a:xfrm>
            <a:off x="6099247" y="-7"/>
            <a:ext cx="3044759" cy="2430028"/>
            <a:chOff x="-1" y="-1"/>
            <a:chExt cx="3044757" cy="2430026"/>
          </a:xfrm>
        </p:grpSpPr>
        <p:pic>
          <p:nvPicPr>
            <p:cNvPr id="334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-2" y="-2"/>
              <a:ext cx="3044759" cy="128595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335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1831296" y="682674"/>
              <a:ext cx="1213460" cy="17473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336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275207" y="264612"/>
              <a:ext cx="1413749" cy="9343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17" name="Рисунок 16" descr="phpiFwFPO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830586" y="2667715"/>
            <a:ext cx="3313414" cy="3612315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Shape 339"/>
          <p:cNvSpPr/>
          <p:nvPr/>
        </p:nvSpPr>
        <p:spPr>
          <a:xfrm>
            <a:off x="1034758" y="1336320"/>
            <a:ext cx="6536602" cy="10064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lnSpc>
                <a:spcPct val="90000"/>
              </a:lnSpc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Всегда</a:t>
            </a:r>
            <a:r>
              <a:rPr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есть</a:t>
            </a:r>
            <a:r>
              <a:rPr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возможность</a:t>
            </a:r>
            <a:r>
              <a:rPr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улучшить</a:t>
            </a:r>
            <a:r>
              <a:rPr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личное</a:t>
            </a:r>
            <a:r>
              <a:rPr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финансовое</a:t>
            </a:r>
            <a:r>
              <a:rPr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положение</a:t>
            </a:r>
            <a:r>
              <a:rPr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</a:t>
            </a:r>
            <a:r>
              <a:rPr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счет</a:t>
            </a:r>
            <a:r>
              <a:rPr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оптимизации</a:t>
            </a:r>
            <a:r>
              <a:rPr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текущего</a:t>
            </a:r>
            <a:r>
              <a:rPr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состояния</a:t>
            </a:r>
            <a:endParaRPr sz="2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0" name="Shape 340"/>
          <p:cNvSpPr>
            <a:spLocks noGrp="1"/>
          </p:cNvSpPr>
          <p:nvPr>
            <p:ph type="title"/>
          </p:nvPr>
        </p:nvSpPr>
        <p:spPr>
          <a:xfrm>
            <a:off x="2682773" y="310686"/>
            <a:ext cx="3778454" cy="836796"/>
          </a:xfrm>
          <a:prstGeom prst="rect">
            <a:avLst/>
          </a:prstGeom>
        </p:spPr>
        <p:txBody>
          <a:bodyPr>
            <a:normAutofit fontScale="90000"/>
          </a:bodyPr>
          <a:lstStyle>
            <a:lvl1pPr>
              <a:defRPr sz="3200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 dirty="0" smtClean="0">
                <a:latin typeface="Times New Roman" pitchFamily="18" charset="0"/>
                <a:cs typeface="Times New Roman" pitchFamily="18" charset="0"/>
              </a:rPr>
              <a:t>ОПТИМИЗАЦИЯ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РАСХОДОВ</a:t>
            </a:r>
            <a:endParaRPr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1" name="Shape 341"/>
          <p:cNvSpPr>
            <a:spLocks noGrp="1"/>
          </p:cNvSpPr>
          <p:nvPr>
            <p:ph type="sldNum" sz="quarter" idx="4294967295"/>
          </p:nvPr>
        </p:nvSpPr>
        <p:spPr>
          <a:xfrm>
            <a:off x="8428604" y="6404292"/>
            <a:ext cx="263978" cy="26923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14</a:t>
            </a:fld>
            <a:endParaRPr/>
          </a:p>
        </p:txBody>
      </p:sp>
      <p:pic>
        <p:nvPicPr>
          <p:cNvPr id="345" name="image4.png"/>
          <p:cNvPicPr>
            <a:picLocks noChangeAspect="1"/>
          </p:cNvPicPr>
          <p:nvPr/>
        </p:nvPicPr>
        <p:blipFill>
          <a:blip r:embed="rId2" cstate="print">
            <a:extLst/>
          </a:blip>
          <a:srcRect t="1" b="828"/>
          <a:stretch>
            <a:fillRect/>
          </a:stretch>
        </p:blipFill>
        <p:spPr>
          <a:xfrm>
            <a:off x="628650" y="379095"/>
            <a:ext cx="1734786" cy="705376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349" name="Group 349"/>
          <p:cNvGrpSpPr/>
          <p:nvPr/>
        </p:nvGrpSpPr>
        <p:grpSpPr>
          <a:xfrm>
            <a:off x="6099247" y="-7"/>
            <a:ext cx="3044759" cy="2430028"/>
            <a:chOff x="-1" y="-1"/>
            <a:chExt cx="3044757" cy="2430026"/>
          </a:xfrm>
        </p:grpSpPr>
        <p:pic>
          <p:nvPicPr>
            <p:cNvPr id="346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-2" y="-2"/>
              <a:ext cx="3044759" cy="128595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347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1831296" y="682674"/>
              <a:ext cx="1213460" cy="17473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348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275207" y="264612"/>
              <a:ext cx="1413749" cy="9343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13" name="Прямоугольник 12"/>
          <p:cNvSpPr/>
          <p:nvPr/>
        </p:nvSpPr>
        <p:spPr>
          <a:xfrm>
            <a:off x="3535729" y="2550582"/>
            <a:ext cx="550069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Квартплата: экономия электроэнергии,  воды.</a:t>
            </a:r>
          </a:p>
          <a:p>
            <a:pPr lvl="0"/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Транспорт : в некоторых ситуациях замена личного автотранспорта – общественным; оптимизация маршрутов; заправка автомобиля с использованием бонусов.</a:t>
            </a:r>
          </a:p>
          <a:p>
            <a:pPr lvl="0"/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Интернет, мобильная связь: дешевые тарифы; использование бесплатных приложений для общения.</a:t>
            </a:r>
          </a:p>
          <a:p>
            <a:pPr lvl="0"/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Питание: замещение дорогих продуктов сходными по качеству, но без переплаты за известность производителя; отказ от полуфабрикатов,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фастфуда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и вредных привычек; покупки по списку.</a:t>
            </a:r>
          </a:p>
          <a:p>
            <a:pPr lvl="0"/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Одежда, обувь: покупка в конце сезона со скидками.</a:t>
            </a:r>
          </a:p>
          <a:p>
            <a:pPr lvl="0"/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Книги, журналы : использование библиотек и интернета.</a:t>
            </a:r>
          </a:p>
          <a:p>
            <a:pPr marL="285750" indent="-285750" algn="just">
              <a:buClr>
                <a:srgbClr val="0EBACE"/>
              </a:buClr>
              <a:buSzPct val="100000"/>
              <a:buFont typeface="Lucida Grande"/>
              <a:buChar char="●"/>
              <a:defRPr sz="1200" b="1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Clr>
                <a:srgbClr val="0EBACE"/>
              </a:buClr>
              <a:buSzPct val="100000"/>
              <a:buFont typeface="Lucida Grande"/>
              <a:buChar char="●"/>
              <a:defRPr sz="1200" b="1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image5.jpeg"/>
          <p:cNvPicPr>
            <a:picLocks noChangeAspect="1"/>
          </p:cNvPicPr>
          <p:nvPr/>
        </p:nvPicPr>
        <p:blipFill>
          <a:blip r:embed="rId6" cstate="print">
            <a:extLst/>
          </a:blip>
          <a:stretch>
            <a:fillRect/>
          </a:stretch>
        </p:blipFill>
        <p:spPr>
          <a:xfrm>
            <a:off x="811842" y="2334186"/>
            <a:ext cx="2165394" cy="1735790"/>
          </a:xfrm>
          <a:prstGeom prst="rect">
            <a:avLst/>
          </a:prstGeom>
          <a:ln w="12700">
            <a:miter lim="400000"/>
          </a:ln>
        </p:spPr>
      </p:pic>
      <p:sp>
        <p:nvSpPr>
          <p:cNvPr id="16" name="Shape 364"/>
          <p:cNvSpPr/>
          <p:nvPr/>
        </p:nvSpPr>
        <p:spPr>
          <a:xfrm>
            <a:off x="197223" y="4589097"/>
            <a:ext cx="3227293" cy="1569656"/>
          </a:xfrm>
          <a:prstGeom prst="rect">
            <a:avLst/>
          </a:prstGeom>
          <a:ln w="12700">
            <a:solidFill>
              <a:srgbClr val="0EBACE"/>
            </a:solidFill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8" tIns="45718" rIns="45718" bIns="45718" anchor="b">
            <a:spAutoFit/>
          </a:bodyPr>
          <a:lstStyle/>
          <a:p>
            <a:pPr algn="ctr">
              <a:spcBef>
                <a:spcPts val="200"/>
              </a:spcBef>
              <a:defRPr sz="1200">
                <a:solidFill>
                  <a:srgbClr val="808080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Пример «</a:t>
            </a:r>
            <a:r>
              <a:rPr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Чашечка</a:t>
            </a:r>
            <a:r>
              <a:rPr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кофе</a:t>
            </a:r>
            <a:r>
              <a:rPr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sz="1600" dirty="0">
              <a:solidFill>
                <a:schemeClr val="tx1"/>
              </a:solidFill>
              <a:latin typeface="Times New Roman" pitchFamily="18" charset="0"/>
              <a:ea typeface="Calibri Light"/>
              <a:cs typeface="Times New Roman" pitchFamily="18" charset="0"/>
              <a:sym typeface="Calibri Light"/>
            </a:endParaRPr>
          </a:p>
          <a:p>
            <a:pPr algn="ctr">
              <a:defRPr sz="1200">
                <a:solidFill>
                  <a:srgbClr val="808080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Средняя</a:t>
            </a:r>
            <a:r>
              <a:rPr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стоимость</a:t>
            </a:r>
            <a:r>
              <a:rPr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150 </a:t>
            </a:r>
            <a:r>
              <a:rPr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руб</a:t>
            </a:r>
            <a:r>
              <a:rPr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sz="1600" dirty="0">
              <a:solidFill>
                <a:schemeClr val="tx1"/>
              </a:solidFill>
              <a:latin typeface="Times New Roman" pitchFamily="18" charset="0"/>
              <a:ea typeface="Calibri Light"/>
              <a:cs typeface="Times New Roman" pitchFamily="18" charset="0"/>
              <a:sym typeface="Calibri Light"/>
            </a:endParaRPr>
          </a:p>
          <a:p>
            <a:pPr algn="ctr">
              <a:defRPr sz="1200">
                <a:solidFill>
                  <a:srgbClr val="808080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</a:t>
            </a:r>
            <a:r>
              <a:rPr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покупке</a:t>
            </a:r>
            <a:r>
              <a:rPr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чашки</a:t>
            </a:r>
            <a:r>
              <a:rPr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кофе</a:t>
            </a:r>
            <a:r>
              <a:rPr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каждый</a:t>
            </a:r>
            <a:r>
              <a:rPr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день</a:t>
            </a:r>
            <a:r>
              <a:rPr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расход</a:t>
            </a:r>
            <a:r>
              <a:rPr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sz="1600" dirty="0">
              <a:solidFill>
                <a:schemeClr val="tx1"/>
              </a:solidFill>
              <a:latin typeface="Times New Roman" pitchFamily="18" charset="0"/>
              <a:ea typeface="Calibri Light"/>
              <a:cs typeface="Times New Roman" pitchFamily="18" charset="0"/>
              <a:sym typeface="Calibri Light"/>
            </a:endParaRPr>
          </a:p>
          <a:p>
            <a:pPr algn="ctr">
              <a:defRPr sz="1200">
                <a:solidFill>
                  <a:srgbClr val="808080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 </a:t>
            </a:r>
            <a:r>
              <a:rPr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</a:t>
            </a:r>
            <a:r>
              <a:rPr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неделю</a:t>
            </a:r>
            <a:r>
              <a:rPr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sz="16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sz="16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050 </a:t>
            </a:r>
            <a:r>
              <a:rPr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руб</a:t>
            </a:r>
            <a:r>
              <a:rPr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defRPr sz="1200">
                <a:solidFill>
                  <a:srgbClr val="808080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</a:t>
            </a:r>
            <a:r>
              <a:rPr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месяц</a:t>
            </a:r>
            <a:r>
              <a:rPr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 </a:t>
            </a:r>
            <a:r>
              <a:rPr sz="16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</a:t>
            </a:r>
            <a:r>
              <a:rPr sz="16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00 </a:t>
            </a:r>
            <a:r>
              <a:rPr sz="1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руб</a:t>
            </a:r>
            <a:r>
              <a:rPr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Shape 372"/>
          <p:cNvSpPr/>
          <p:nvPr/>
        </p:nvSpPr>
        <p:spPr>
          <a:xfrm>
            <a:off x="435386" y="1389528"/>
            <a:ext cx="8273227" cy="16389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8" tIns="45718" rIns="45718" bIns="45718">
            <a:spAutoFit/>
          </a:bodyPr>
          <a:lstStyle/>
          <a:p>
            <a:pPr algn="just">
              <a:lnSpc>
                <a:spcPct val="150000"/>
              </a:lnSpc>
              <a:defRPr sz="1200" b="1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17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Кредит</a:t>
            </a:r>
            <a:r>
              <a:rPr sz="17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sz="17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статья</a:t>
            </a:r>
            <a:r>
              <a:rPr sz="17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7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расходов</a:t>
            </a:r>
            <a:r>
              <a:rPr sz="17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sz="17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которая</a:t>
            </a:r>
            <a:r>
              <a:rPr sz="17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7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может</a:t>
            </a:r>
            <a:r>
              <a:rPr sz="17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7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стать</a:t>
            </a:r>
            <a:r>
              <a:rPr sz="17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как подспорьем в достижении финансовых целей, так и </a:t>
            </a:r>
            <a:r>
              <a:rPr sz="1700" b="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тяжким</a:t>
            </a:r>
            <a:r>
              <a:rPr sz="17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7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бременем</a:t>
            </a:r>
            <a:r>
              <a:rPr sz="17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17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defRPr sz="1200" b="1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1700" b="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Прежде</a:t>
            </a:r>
            <a:r>
              <a:rPr sz="17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7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чем</a:t>
            </a:r>
            <a:r>
              <a:rPr sz="17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700" b="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брать</a:t>
            </a:r>
            <a:r>
              <a:rPr sz="17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sz="17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задумайтесь</a:t>
            </a:r>
            <a:r>
              <a:rPr sz="17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sz="17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действительно</a:t>
            </a:r>
            <a:r>
              <a:rPr sz="17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 </a:t>
            </a:r>
            <a:r>
              <a:rPr sz="1700" b="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он</a:t>
            </a:r>
            <a:r>
              <a:rPr sz="17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7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нужен</a:t>
            </a:r>
            <a:r>
              <a:rPr sz="17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sz="17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или</a:t>
            </a:r>
            <a:r>
              <a:rPr sz="17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7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проще</a:t>
            </a:r>
            <a:r>
              <a:rPr sz="17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700" b="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накопить</a:t>
            </a:r>
            <a:r>
              <a:rPr lang="ru-RU" sz="17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!!!</a:t>
            </a:r>
            <a:endParaRPr sz="17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r>
              <a:rPr sz="1600" dirty="0">
                <a:latin typeface="Times New Roman" pitchFamily="18" charset="0"/>
                <a:cs typeface="Times New Roman" pitchFamily="18" charset="0"/>
              </a:rPr>
              <a:t> </a:t>
            </a:r>
            <a:endParaRPr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3" name="Shape 373"/>
          <p:cNvSpPr>
            <a:spLocks noGrp="1"/>
          </p:cNvSpPr>
          <p:nvPr>
            <p:ph type="title"/>
          </p:nvPr>
        </p:nvSpPr>
        <p:spPr>
          <a:xfrm>
            <a:off x="840407" y="391367"/>
            <a:ext cx="7463185" cy="843278"/>
          </a:xfrm>
          <a:prstGeom prst="rect">
            <a:avLst/>
          </a:prstGeom>
        </p:spPr>
        <p:txBody>
          <a:bodyPr>
            <a:normAutofit fontScale="90000"/>
          </a:bodyPr>
          <a:lstStyle>
            <a:lvl1pPr defTabSz="896111">
              <a:defRPr sz="2800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pPr algn="ctr"/>
            <a:r>
              <a:rPr dirty="0">
                <a:latin typeface="Times New Roman" pitchFamily="18" charset="0"/>
                <a:cs typeface="Times New Roman" pitchFamily="18" charset="0"/>
              </a:rPr>
              <a:t>УПРАВЛЕНИЕ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dirty="0" smtClean="0">
                <a:latin typeface="Times New Roman" pitchFamily="18" charset="0"/>
                <a:cs typeface="Times New Roman" pitchFamily="18" charset="0"/>
              </a:rPr>
              <a:t>КРЕДИТНОЙ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dirty="0" smtClean="0">
                <a:latin typeface="Times New Roman" pitchFamily="18" charset="0"/>
                <a:cs typeface="Times New Roman" pitchFamily="18" charset="0"/>
              </a:rPr>
              <a:t>НАГРУЗКОЙ</a:t>
            </a:r>
            <a:endParaRPr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4" name="Shape 374"/>
          <p:cNvSpPr>
            <a:spLocks noGrp="1"/>
          </p:cNvSpPr>
          <p:nvPr>
            <p:ph type="sldNum" sz="quarter" idx="4294967295"/>
          </p:nvPr>
        </p:nvSpPr>
        <p:spPr>
          <a:xfrm>
            <a:off x="8602226" y="6404292"/>
            <a:ext cx="263978" cy="26923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15</a:t>
            </a:fld>
            <a:endParaRPr/>
          </a:p>
        </p:txBody>
      </p:sp>
      <p:pic>
        <p:nvPicPr>
          <p:cNvPr id="376" name="image4.png"/>
          <p:cNvPicPr>
            <a:picLocks noChangeAspect="1"/>
          </p:cNvPicPr>
          <p:nvPr/>
        </p:nvPicPr>
        <p:blipFill>
          <a:blip r:embed="rId2" cstate="print">
            <a:extLst/>
          </a:blip>
          <a:srcRect t="1" b="828"/>
          <a:stretch>
            <a:fillRect/>
          </a:stretch>
        </p:blipFill>
        <p:spPr>
          <a:xfrm>
            <a:off x="252132" y="262553"/>
            <a:ext cx="1734786" cy="705376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380" name="Group 380"/>
          <p:cNvGrpSpPr/>
          <p:nvPr/>
        </p:nvGrpSpPr>
        <p:grpSpPr>
          <a:xfrm>
            <a:off x="6099247" y="-7"/>
            <a:ext cx="3044759" cy="2430028"/>
            <a:chOff x="-1" y="-1"/>
            <a:chExt cx="3044757" cy="2430026"/>
          </a:xfrm>
        </p:grpSpPr>
        <p:pic>
          <p:nvPicPr>
            <p:cNvPr id="377" name="image1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48598" r="13140"/>
            <a:stretch>
              <a:fillRect/>
            </a:stretch>
          </p:blipFill>
          <p:spPr>
            <a:xfrm>
              <a:off x="-2" y="-2"/>
              <a:ext cx="3044759" cy="128595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378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r="50436"/>
            <a:stretch>
              <a:fillRect/>
            </a:stretch>
          </p:blipFill>
          <p:spPr>
            <a:xfrm>
              <a:off x="1831296" y="682674"/>
              <a:ext cx="1213460" cy="17473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379" name="image2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1275207" y="264612"/>
              <a:ext cx="1413749" cy="9343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3472934"/>
            <a:ext cx="63991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635624" y="2667269"/>
            <a:ext cx="6185647" cy="3030612"/>
          </a:xfrm>
          <a:prstGeom prst="roundRect">
            <a:avLst/>
          </a:prstGeom>
          <a:solidFill>
            <a:srgbClr val="FFFFFF"/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lvl="0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Важно знать, </a:t>
            </a:r>
            <a:r>
              <a:rPr lang="ru-RU" dirty="0" smtClean="0">
                <a:solidFill>
                  <a:srgbClr val="050E2B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полная стоимость кредита ВСЕГДА будет больше, чем заявленная ставка по этому кредиту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!!!</a:t>
            </a:r>
          </a:p>
          <a:p>
            <a:pPr lvl="0" indent="450850" fontAlgn="base" hangingPunct="1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Полная стоимость кредита включает в себя:</a:t>
            </a:r>
            <a:endPara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450850" eaLnBrk="0" fontAlgn="base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платежи по погашению основного долга;</a:t>
            </a:r>
            <a:endPara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450850" eaLnBrk="0" fontAlgn="base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% за пользование кредитом;</a:t>
            </a:r>
            <a:endPara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450850" eaLnBrk="0" fontAlgn="base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комиссию за обслуживание клиента, выпуск и обслуживание карты (если предусмотрено);</a:t>
            </a:r>
            <a:endPara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450850" eaLnBrk="0" fontAlgn="base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платежи в пользу других организаций (например, страховых компаний)</a:t>
            </a:r>
          </a:p>
          <a:p>
            <a:pPr lvl="0" fontAlgn="base" hangingPunct="1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D:\11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136776"/>
            <a:ext cx="4662847" cy="1721224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51812" y="4338916"/>
            <a:ext cx="2492188" cy="2519084"/>
          </a:xfrm>
          <a:prstGeom prst="rect">
            <a:avLst/>
          </a:prstGeom>
          <a:noFill/>
        </p:spPr>
      </p:pic>
      <p:sp>
        <p:nvSpPr>
          <p:cNvPr id="394" name="Shape 394"/>
          <p:cNvSpPr/>
          <p:nvPr/>
        </p:nvSpPr>
        <p:spPr>
          <a:xfrm>
            <a:off x="787398" y="2409025"/>
            <a:ext cx="7615822" cy="3316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 algn="ctr">
              <a:lnSpc>
                <a:spcPct val="150000"/>
              </a:lnSpc>
              <a:defRPr sz="1200">
                <a:solidFill>
                  <a:srgbClr val="4D4D4C"/>
                </a:solidFill>
                <a:latin typeface="Tahoma"/>
                <a:ea typeface="Tahoma"/>
                <a:cs typeface="Tahoma"/>
                <a:sym typeface="Tahoma"/>
              </a:defRPr>
            </a:pPr>
            <a:endParaRPr dirty="0"/>
          </a:p>
        </p:txBody>
      </p:sp>
      <p:sp>
        <p:nvSpPr>
          <p:cNvPr id="395" name="Shape 395"/>
          <p:cNvSpPr>
            <a:spLocks noGrp="1"/>
          </p:cNvSpPr>
          <p:nvPr>
            <p:ph type="title"/>
          </p:nvPr>
        </p:nvSpPr>
        <p:spPr>
          <a:xfrm>
            <a:off x="632572" y="1072686"/>
            <a:ext cx="5028080" cy="667663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886966">
              <a:defRPr sz="2900" b="1">
                <a:solidFill>
                  <a:srgbClr val="D9562C"/>
                </a:solidFill>
                <a:latin typeface="Tahoma"/>
                <a:ea typeface="Tahoma"/>
                <a:cs typeface="Tahoma"/>
                <a:sym typeface="Tahoma"/>
              </a:defRPr>
            </a:lvl1pPr>
          </a:lstStyle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ЗАЩИТА ОТ РИСКОВ</a:t>
            </a:r>
            <a:endParaRPr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7" name="Shape 397"/>
          <p:cNvSpPr>
            <a:spLocks noGrp="1"/>
          </p:cNvSpPr>
          <p:nvPr>
            <p:ph type="sldNum" sz="quarter" idx="4294967295"/>
          </p:nvPr>
        </p:nvSpPr>
        <p:spPr>
          <a:xfrm>
            <a:off x="8428603" y="6404290"/>
            <a:ext cx="263978" cy="26923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16</a:t>
            </a:fld>
            <a:endParaRPr/>
          </a:p>
        </p:txBody>
      </p:sp>
      <p:pic>
        <p:nvPicPr>
          <p:cNvPr id="401" name="image4.png"/>
          <p:cNvPicPr>
            <a:picLocks noChangeAspect="1"/>
          </p:cNvPicPr>
          <p:nvPr/>
        </p:nvPicPr>
        <p:blipFill>
          <a:blip r:embed="rId3" cstate="print">
            <a:extLst/>
          </a:blip>
          <a:srcRect t="1" b="827"/>
          <a:stretch>
            <a:fillRect/>
          </a:stretch>
        </p:blipFill>
        <p:spPr>
          <a:xfrm>
            <a:off x="143436" y="253588"/>
            <a:ext cx="1734786" cy="705378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405" name="Group 405"/>
          <p:cNvGrpSpPr/>
          <p:nvPr/>
        </p:nvGrpSpPr>
        <p:grpSpPr>
          <a:xfrm>
            <a:off x="6099247" y="-7"/>
            <a:ext cx="3044759" cy="2430028"/>
            <a:chOff x="-1" y="-1"/>
            <a:chExt cx="3044757" cy="2430026"/>
          </a:xfrm>
        </p:grpSpPr>
        <p:pic>
          <p:nvPicPr>
            <p:cNvPr id="402" name="image1.pn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t="48598" r="13140"/>
            <a:stretch>
              <a:fillRect/>
            </a:stretch>
          </p:blipFill>
          <p:spPr>
            <a:xfrm>
              <a:off x="-2" y="-2"/>
              <a:ext cx="3044759" cy="128595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403" name="image1.pn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rcRect r="50436"/>
            <a:stretch>
              <a:fillRect/>
            </a:stretch>
          </p:blipFill>
          <p:spPr>
            <a:xfrm>
              <a:off x="1831296" y="682674"/>
              <a:ext cx="1213460" cy="17473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404" name="image2.png"/>
            <p:cNvPicPr>
              <a:picLocks noChangeAspect="1"/>
            </p:cNvPicPr>
            <p:nvPr/>
          </p:nvPicPr>
          <p:blipFill>
            <a:blip r:embed="rId6" cstate="print">
              <a:extLst/>
            </a:blip>
            <a:stretch>
              <a:fillRect/>
            </a:stretch>
          </p:blipFill>
          <p:spPr>
            <a:xfrm>
              <a:off x="1275207" y="264612"/>
              <a:ext cx="1413749" cy="9343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aphicFrame>
        <p:nvGraphicFramePr>
          <p:cNvPr id="25" name="Схема 24"/>
          <p:cNvGraphicFramePr/>
          <p:nvPr/>
        </p:nvGraphicFramePr>
        <p:xfrm>
          <a:off x="251009" y="2069352"/>
          <a:ext cx="6329085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азвание 4"/>
          <p:cNvSpPr>
            <a:spLocks noGrp="1"/>
          </p:cNvSpPr>
          <p:nvPr>
            <p:ph type="title"/>
          </p:nvPr>
        </p:nvSpPr>
        <p:spPr>
          <a:xfrm>
            <a:off x="749714" y="4171596"/>
            <a:ext cx="8130880" cy="100575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cap="none" dirty="0">
                <a:solidFill>
                  <a:srgbClr val="D9562C"/>
                </a:solidFill>
                <a:latin typeface="Times New Roman" pitchFamily="18" charset="0"/>
                <a:ea typeface="Tahoma"/>
                <a:cs typeface="Times New Roman" pitchFamily="18" charset="0"/>
                <a:sym typeface="Tahoma"/>
              </a:rPr>
              <a:t>СПАСИБО ЗА ВНИМАНИЕ!</a:t>
            </a:r>
            <a:br>
              <a:rPr lang="ru-RU" sz="4400" cap="none" dirty="0">
                <a:solidFill>
                  <a:srgbClr val="D9562C"/>
                </a:solidFill>
                <a:latin typeface="Times New Roman" pitchFamily="18" charset="0"/>
                <a:ea typeface="Tahoma"/>
                <a:cs typeface="Times New Roman" pitchFamily="18" charset="0"/>
                <a:sym typeface="Tahoma"/>
              </a:rPr>
            </a:br>
            <a:r>
              <a:rPr lang="ru-RU" sz="2800" dirty="0">
                <a:solidFill>
                  <a:srgbClr val="5AB8CB"/>
                </a:solidFill>
                <a:latin typeface="+mn-lt"/>
              </a:rPr>
              <a:t/>
            </a:r>
            <a:br>
              <a:rPr lang="ru-RU" sz="2800" dirty="0">
                <a:solidFill>
                  <a:srgbClr val="5AB8CB"/>
                </a:solidFill>
                <a:latin typeface="+mn-lt"/>
              </a:rPr>
            </a:br>
            <a:endParaRPr lang="ru-RU" sz="2700" cap="none" dirty="0">
              <a:solidFill>
                <a:srgbClr val="5AB8CB"/>
              </a:solidFill>
              <a:latin typeface="+mn-lt"/>
              <a:ea typeface="Tahoma"/>
              <a:cs typeface="Tahoma"/>
              <a:sym typeface="Calibri"/>
            </a:endParaRPr>
          </a:p>
        </p:txBody>
      </p:sp>
      <p:pic>
        <p:nvPicPr>
          <p:cNvPr id="3" name="image2.png">
            <a:extLst>
              <a:ext uri="{FF2B5EF4-FFF2-40B4-BE49-F238E27FC236}">
                <a16:creationId xmlns:a16="http://schemas.microsoft.com/office/drawing/2014/main" xmlns="" id="{925A40B1-116C-460A-9691-0B739BC210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2452843" y="1331929"/>
            <a:ext cx="4826135" cy="2572248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xmlns="" val="1466480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1737</TotalTime>
  <Words>723</Words>
  <Application>Microsoft Office PowerPoint</Application>
  <PresentationFormat>Экран (4:3)</PresentationFormat>
  <Paragraphs>143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Office Theme</vt:lpstr>
      <vt:lpstr>Управление личным бюджетом   2018</vt:lpstr>
      <vt:lpstr>Слайд 2</vt:lpstr>
      <vt:lpstr>УСТОЙЧИВЫЙ БЮДЖЕТ</vt:lpstr>
      <vt:lpstr>ОСНОВЫ УПРАВЛЕНИЯ ЛИЧНЫМ БЮДЖЕТОМ</vt:lpstr>
      <vt:lpstr>Слайд 5</vt:lpstr>
      <vt:lpstr>УЧЕТ ДОХОДОВ И РАСХОДОВ или «ДЕНЬГИ ЛЮБЯТ СЧЕТ»</vt:lpstr>
      <vt:lpstr>ЛИЧНЫЙ ФИНАНСОВЫЙ ПЛАН</vt:lpstr>
      <vt:lpstr>Слайд 8</vt:lpstr>
      <vt:lpstr>Слайд 9</vt:lpstr>
      <vt:lpstr>Слайд 10</vt:lpstr>
      <vt:lpstr>ПРИНЯТИЕ ОСОЗНАННЫХ ФИНАНСОВЫХ РЕШЕНИЙ</vt:lpstr>
      <vt:lpstr>ВЛИЯНИЕ РЕКЛАМЫ</vt:lpstr>
      <vt:lpstr>КАК ЗАЩИТИТЬСЯ?</vt:lpstr>
      <vt:lpstr>ОПТИМИЗАЦИЯ РАСХОДОВ</vt:lpstr>
      <vt:lpstr>УПРАВЛЕНИЕ  КРЕДИТНОЙ  НАГРУЗКОЙ</vt:lpstr>
      <vt:lpstr>ЗАЩИТА ОТ РИСКОВ</vt:lpstr>
      <vt:lpstr>СПАСИБО ЗА ВНИМАНИЕ!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Управление личным бюджетом   октябрь 2018</dc:title>
  <dc:creator>Alexandra Parfenenko</dc:creator>
  <cp:lastModifiedBy>Парфененко А.В.</cp:lastModifiedBy>
  <cp:revision>128</cp:revision>
  <dcterms:modified xsi:type="dcterms:W3CDTF">2018-11-09T03:22:40Z</dcterms:modified>
</cp:coreProperties>
</file>