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quickStyle2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tiff" ContentType="image/tiff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81" r:id="rId4"/>
    <p:sldId id="261" r:id="rId5"/>
    <p:sldId id="283" r:id="rId6"/>
    <p:sldId id="262" r:id="rId7"/>
    <p:sldId id="263" r:id="rId8"/>
    <p:sldId id="264" r:id="rId9"/>
    <p:sldId id="266" r:id="rId10"/>
    <p:sldId id="267" r:id="rId11"/>
    <p:sldId id="268" r:id="rId12"/>
    <p:sldId id="273" r:id="rId13"/>
    <p:sldId id="276" r:id="rId14"/>
    <p:sldId id="282" r:id="rId15"/>
    <p:sldId id="280" r:id="rId16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0DEEF"/>
          </a:solidFill>
        </a:fill>
      </a:tcStyle>
    </a:wholeTbl>
    <a:band2H>
      <a:tcTxStyle/>
      <a:tcStyle>
        <a:tcBdr/>
        <a:fill>
          <a:solidFill>
            <a:srgbClr val="E9EFF7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382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1.jpeg"/><Relationship Id="rId1" Type="http://schemas.openxmlformats.org/officeDocument/2006/relationships/image" Target="../media/image17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5EC18A7-44F6-44FC-9E42-1C524AF3B250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0E451FBC-E317-4C11-B02A-A4FD486D57BC}">
      <dgm:prSet phldrT="[Текст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/>
            <a:t>2 года</a:t>
          </a:r>
          <a:endParaRPr lang="ru-RU" dirty="0"/>
        </a:p>
      </dgm:t>
    </dgm:pt>
    <dgm:pt modelId="{3232E637-858D-4257-90DF-571367613B9B}" type="parTrans" cxnId="{D029ED3F-16A5-4841-820A-404967C52CDE}">
      <dgm:prSet/>
      <dgm:spPr/>
      <dgm:t>
        <a:bodyPr/>
        <a:lstStyle/>
        <a:p>
          <a:endParaRPr lang="ru-RU"/>
        </a:p>
      </dgm:t>
    </dgm:pt>
    <dgm:pt modelId="{61393B4E-3DDD-4C58-831A-58055DF2C03D}" type="sibTrans" cxnId="{D029ED3F-16A5-4841-820A-404967C52CDE}">
      <dgm:prSet/>
      <dgm:spPr/>
      <dgm:t>
        <a:bodyPr/>
        <a:lstStyle/>
        <a:p>
          <a:endParaRPr lang="ru-RU"/>
        </a:p>
      </dgm:t>
    </dgm:pt>
    <dgm:pt modelId="{E78972AD-64B8-43D6-9085-EEEA96B27DA4}">
      <dgm:prSet phldrT="[Текст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/>
            <a:t>5 – 6 лет</a:t>
          </a:r>
          <a:endParaRPr lang="ru-RU" dirty="0"/>
        </a:p>
      </dgm:t>
    </dgm:pt>
    <dgm:pt modelId="{69717CBE-5321-4103-9A69-5344713BF552}" type="parTrans" cxnId="{4AE97ADC-0321-4361-94C2-F750630A09FC}">
      <dgm:prSet/>
      <dgm:spPr/>
      <dgm:t>
        <a:bodyPr/>
        <a:lstStyle/>
        <a:p>
          <a:endParaRPr lang="ru-RU"/>
        </a:p>
      </dgm:t>
    </dgm:pt>
    <dgm:pt modelId="{7B68CCF8-8663-4732-9132-AE8DC61BCF38}" type="sibTrans" cxnId="{4AE97ADC-0321-4361-94C2-F750630A09FC}">
      <dgm:prSet/>
      <dgm:spPr/>
      <dgm:t>
        <a:bodyPr/>
        <a:lstStyle/>
        <a:p>
          <a:endParaRPr lang="ru-RU"/>
        </a:p>
      </dgm:t>
    </dgm:pt>
    <dgm:pt modelId="{AC8B7762-DA4B-4299-9787-AC1718B2C324}">
      <dgm:prSet phldrT="[Текст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/>
            <a:t>7 – 9 лет</a:t>
          </a:r>
          <a:endParaRPr lang="ru-RU" dirty="0"/>
        </a:p>
      </dgm:t>
    </dgm:pt>
    <dgm:pt modelId="{BAD9A6B7-3E13-434E-BACA-D68682090D8B}" type="parTrans" cxnId="{CBE0692A-A762-48A7-80F1-858CDB9D480E}">
      <dgm:prSet/>
      <dgm:spPr/>
      <dgm:t>
        <a:bodyPr/>
        <a:lstStyle/>
        <a:p>
          <a:endParaRPr lang="ru-RU"/>
        </a:p>
      </dgm:t>
    </dgm:pt>
    <dgm:pt modelId="{D9A67B3C-8C8A-48BE-95C3-C4E4E96A0A78}" type="sibTrans" cxnId="{CBE0692A-A762-48A7-80F1-858CDB9D480E}">
      <dgm:prSet/>
      <dgm:spPr/>
      <dgm:t>
        <a:bodyPr/>
        <a:lstStyle/>
        <a:p>
          <a:endParaRPr lang="ru-RU"/>
        </a:p>
      </dgm:t>
    </dgm:pt>
    <dgm:pt modelId="{D47220B7-6C30-49B1-9D89-CF651AC1B1C3}">
      <dgm:prSet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/>
            <a:t>10 – 12 лет</a:t>
          </a:r>
          <a:endParaRPr lang="ru-RU" dirty="0"/>
        </a:p>
      </dgm:t>
    </dgm:pt>
    <dgm:pt modelId="{64D6B8B3-9F14-4DD2-8706-EC55EA17F25B}" type="parTrans" cxnId="{5536374C-2CB2-492F-92D0-208845829556}">
      <dgm:prSet/>
      <dgm:spPr/>
      <dgm:t>
        <a:bodyPr/>
        <a:lstStyle/>
        <a:p>
          <a:endParaRPr lang="ru-RU"/>
        </a:p>
      </dgm:t>
    </dgm:pt>
    <dgm:pt modelId="{C7542527-D217-4639-A120-B31C18F1F0B2}" type="sibTrans" cxnId="{5536374C-2CB2-492F-92D0-208845829556}">
      <dgm:prSet/>
      <dgm:spPr/>
      <dgm:t>
        <a:bodyPr/>
        <a:lstStyle/>
        <a:p>
          <a:endParaRPr lang="ru-RU"/>
        </a:p>
      </dgm:t>
    </dgm:pt>
    <dgm:pt modelId="{D7E68B85-697D-46C7-9EC9-AF9D99EF411B}">
      <dgm:prSet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/>
            <a:t>13 – 15 лет</a:t>
          </a:r>
          <a:endParaRPr lang="ru-RU" dirty="0"/>
        </a:p>
      </dgm:t>
    </dgm:pt>
    <dgm:pt modelId="{4BC69B2A-D2BF-444B-B769-5E130AC1EE61}" type="parTrans" cxnId="{742000D2-7450-4D0D-BFD1-89B353F1635D}">
      <dgm:prSet/>
      <dgm:spPr/>
      <dgm:t>
        <a:bodyPr/>
        <a:lstStyle/>
        <a:p>
          <a:endParaRPr lang="ru-RU"/>
        </a:p>
      </dgm:t>
    </dgm:pt>
    <dgm:pt modelId="{2CE74239-241F-4D87-B9D6-3BBF64997830}" type="sibTrans" cxnId="{742000D2-7450-4D0D-BFD1-89B353F1635D}">
      <dgm:prSet/>
      <dgm:spPr/>
      <dgm:t>
        <a:bodyPr/>
        <a:lstStyle/>
        <a:p>
          <a:endParaRPr lang="ru-RU"/>
        </a:p>
      </dgm:t>
    </dgm:pt>
    <dgm:pt modelId="{F5A641B5-A673-4CC2-8FAE-9EAA94110615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/>
            <a:t>16 – 18 лет</a:t>
          </a:r>
          <a:endParaRPr lang="ru-RU" dirty="0"/>
        </a:p>
      </dgm:t>
    </dgm:pt>
    <dgm:pt modelId="{CDD05498-2DC9-4775-8121-AAB03EBDF275}" type="parTrans" cxnId="{24849F4D-F58E-4578-A42C-B61C54218C01}">
      <dgm:prSet/>
      <dgm:spPr/>
      <dgm:t>
        <a:bodyPr/>
        <a:lstStyle/>
        <a:p>
          <a:endParaRPr lang="ru-RU"/>
        </a:p>
      </dgm:t>
    </dgm:pt>
    <dgm:pt modelId="{3CE62E81-8FA8-4D8B-92FD-514DDA3B9B1B}" type="sibTrans" cxnId="{24849F4D-F58E-4578-A42C-B61C54218C01}">
      <dgm:prSet/>
      <dgm:spPr/>
      <dgm:t>
        <a:bodyPr/>
        <a:lstStyle/>
        <a:p>
          <a:endParaRPr lang="ru-RU"/>
        </a:p>
      </dgm:t>
    </dgm:pt>
    <dgm:pt modelId="{F8AB6BA6-5ACE-4191-BF52-968ADBB4AF66}" type="pres">
      <dgm:prSet presAssocID="{15EC18A7-44F6-44FC-9E42-1C524AF3B250}" presName="Name0" presStyleCnt="0">
        <dgm:presLayoutVars>
          <dgm:dir/>
          <dgm:resizeHandles val="exact"/>
        </dgm:presLayoutVars>
      </dgm:prSet>
      <dgm:spPr/>
    </dgm:pt>
    <dgm:pt modelId="{C5B19C0E-1BE1-4EA6-AFA7-1E28DF17AD3F}" type="pres">
      <dgm:prSet presAssocID="{0E451FBC-E317-4C11-B02A-A4FD486D57BC}" presName="parTxOnly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74BFEC-ABC4-41CB-B9B8-6098AF169D6E}" type="pres">
      <dgm:prSet presAssocID="{61393B4E-3DDD-4C58-831A-58055DF2C03D}" presName="parSpace" presStyleCnt="0"/>
      <dgm:spPr/>
    </dgm:pt>
    <dgm:pt modelId="{6AC462E5-1B6D-4B58-A2A7-A8E811197F40}" type="pres">
      <dgm:prSet presAssocID="{E78972AD-64B8-43D6-9085-EEEA96B27DA4}" presName="parTxOnly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FB9729-A533-4949-A819-779C4B0D767D}" type="pres">
      <dgm:prSet presAssocID="{7B68CCF8-8663-4732-9132-AE8DC61BCF38}" presName="parSpace" presStyleCnt="0"/>
      <dgm:spPr/>
    </dgm:pt>
    <dgm:pt modelId="{DA4F5301-6833-4BC2-AAEB-5AD35C91CD14}" type="pres">
      <dgm:prSet presAssocID="{AC8B7762-DA4B-4299-9787-AC1718B2C324}" presName="parTxOnly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9BA5A0-1D72-4D5F-A6F5-8ECF309C6C6E}" type="pres">
      <dgm:prSet presAssocID="{D9A67B3C-8C8A-48BE-95C3-C4E4E96A0A78}" presName="parSpace" presStyleCnt="0"/>
      <dgm:spPr/>
    </dgm:pt>
    <dgm:pt modelId="{F768CD63-6263-4C94-854C-38896F3A24B3}" type="pres">
      <dgm:prSet presAssocID="{D47220B7-6C30-49B1-9D89-CF651AC1B1C3}" presName="parTxOnly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467B03-535B-46E5-9747-AD57074C98DB}" type="pres">
      <dgm:prSet presAssocID="{C7542527-D217-4639-A120-B31C18F1F0B2}" presName="parSpace" presStyleCnt="0"/>
      <dgm:spPr/>
    </dgm:pt>
    <dgm:pt modelId="{E6CEA6AD-78BC-4120-9C1E-C66CE3A2937E}" type="pres">
      <dgm:prSet presAssocID="{D7E68B85-697D-46C7-9EC9-AF9D99EF411B}" presName="parTxOnly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5B5D12-97BD-417A-AC22-2B2CA3977A4D}" type="pres">
      <dgm:prSet presAssocID="{2CE74239-241F-4D87-B9D6-3BBF64997830}" presName="parSpace" presStyleCnt="0"/>
      <dgm:spPr/>
    </dgm:pt>
    <dgm:pt modelId="{8F84A94E-0D30-48B0-A2C8-5FA0E5F70325}" type="pres">
      <dgm:prSet presAssocID="{F5A641B5-A673-4CC2-8FAE-9EAA94110615}" presName="parTxOnly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BADC15E-E964-48CC-A67D-4F17EF7FDE67}" type="presOf" srcId="{15EC18A7-44F6-44FC-9E42-1C524AF3B250}" destId="{F8AB6BA6-5ACE-4191-BF52-968ADBB4AF66}" srcOrd="0" destOrd="0" presId="urn:microsoft.com/office/officeart/2005/8/layout/hChevron3"/>
    <dgm:cxn modelId="{E9E4D106-88ED-4F8D-8B6F-29690D9CAC85}" type="presOf" srcId="{D47220B7-6C30-49B1-9D89-CF651AC1B1C3}" destId="{F768CD63-6263-4C94-854C-38896F3A24B3}" srcOrd="0" destOrd="0" presId="urn:microsoft.com/office/officeart/2005/8/layout/hChevron3"/>
    <dgm:cxn modelId="{5536374C-2CB2-492F-92D0-208845829556}" srcId="{15EC18A7-44F6-44FC-9E42-1C524AF3B250}" destId="{D47220B7-6C30-49B1-9D89-CF651AC1B1C3}" srcOrd="3" destOrd="0" parTransId="{64D6B8B3-9F14-4DD2-8706-EC55EA17F25B}" sibTransId="{C7542527-D217-4639-A120-B31C18F1F0B2}"/>
    <dgm:cxn modelId="{CBE0692A-A762-48A7-80F1-858CDB9D480E}" srcId="{15EC18A7-44F6-44FC-9E42-1C524AF3B250}" destId="{AC8B7762-DA4B-4299-9787-AC1718B2C324}" srcOrd="2" destOrd="0" parTransId="{BAD9A6B7-3E13-434E-BACA-D68682090D8B}" sibTransId="{D9A67B3C-8C8A-48BE-95C3-C4E4E96A0A78}"/>
    <dgm:cxn modelId="{4AE97ADC-0321-4361-94C2-F750630A09FC}" srcId="{15EC18A7-44F6-44FC-9E42-1C524AF3B250}" destId="{E78972AD-64B8-43D6-9085-EEEA96B27DA4}" srcOrd="1" destOrd="0" parTransId="{69717CBE-5321-4103-9A69-5344713BF552}" sibTransId="{7B68CCF8-8663-4732-9132-AE8DC61BCF38}"/>
    <dgm:cxn modelId="{D8B064DD-3EA3-4A18-8DDA-2CE464949373}" type="presOf" srcId="{F5A641B5-A673-4CC2-8FAE-9EAA94110615}" destId="{8F84A94E-0D30-48B0-A2C8-5FA0E5F70325}" srcOrd="0" destOrd="0" presId="urn:microsoft.com/office/officeart/2005/8/layout/hChevron3"/>
    <dgm:cxn modelId="{742000D2-7450-4D0D-BFD1-89B353F1635D}" srcId="{15EC18A7-44F6-44FC-9E42-1C524AF3B250}" destId="{D7E68B85-697D-46C7-9EC9-AF9D99EF411B}" srcOrd="4" destOrd="0" parTransId="{4BC69B2A-D2BF-444B-B769-5E130AC1EE61}" sibTransId="{2CE74239-241F-4D87-B9D6-3BBF64997830}"/>
    <dgm:cxn modelId="{22BF842E-3950-4465-926D-5807BD45279E}" type="presOf" srcId="{AC8B7762-DA4B-4299-9787-AC1718B2C324}" destId="{DA4F5301-6833-4BC2-AAEB-5AD35C91CD14}" srcOrd="0" destOrd="0" presId="urn:microsoft.com/office/officeart/2005/8/layout/hChevron3"/>
    <dgm:cxn modelId="{B1BC163D-94BF-4C7B-9546-1AA904821F4C}" type="presOf" srcId="{0E451FBC-E317-4C11-B02A-A4FD486D57BC}" destId="{C5B19C0E-1BE1-4EA6-AFA7-1E28DF17AD3F}" srcOrd="0" destOrd="0" presId="urn:microsoft.com/office/officeart/2005/8/layout/hChevron3"/>
    <dgm:cxn modelId="{D029ED3F-16A5-4841-820A-404967C52CDE}" srcId="{15EC18A7-44F6-44FC-9E42-1C524AF3B250}" destId="{0E451FBC-E317-4C11-B02A-A4FD486D57BC}" srcOrd="0" destOrd="0" parTransId="{3232E637-858D-4257-90DF-571367613B9B}" sibTransId="{61393B4E-3DDD-4C58-831A-58055DF2C03D}"/>
    <dgm:cxn modelId="{24849F4D-F58E-4578-A42C-B61C54218C01}" srcId="{15EC18A7-44F6-44FC-9E42-1C524AF3B250}" destId="{F5A641B5-A673-4CC2-8FAE-9EAA94110615}" srcOrd="5" destOrd="0" parTransId="{CDD05498-2DC9-4775-8121-AAB03EBDF275}" sibTransId="{3CE62E81-8FA8-4D8B-92FD-514DDA3B9B1B}"/>
    <dgm:cxn modelId="{5388D47D-9141-4256-BAF5-AC2B879F6E6A}" type="presOf" srcId="{D7E68B85-697D-46C7-9EC9-AF9D99EF411B}" destId="{E6CEA6AD-78BC-4120-9C1E-C66CE3A2937E}" srcOrd="0" destOrd="0" presId="urn:microsoft.com/office/officeart/2005/8/layout/hChevron3"/>
    <dgm:cxn modelId="{7E72120D-6F87-4B1B-A002-1CAAB248CC89}" type="presOf" srcId="{E78972AD-64B8-43D6-9085-EEEA96B27DA4}" destId="{6AC462E5-1B6D-4B58-A2A7-A8E811197F40}" srcOrd="0" destOrd="0" presId="urn:microsoft.com/office/officeart/2005/8/layout/hChevron3"/>
    <dgm:cxn modelId="{EED2FE8A-98A8-45BD-8ED0-642575FC0901}" type="presParOf" srcId="{F8AB6BA6-5ACE-4191-BF52-968ADBB4AF66}" destId="{C5B19C0E-1BE1-4EA6-AFA7-1E28DF17AD3F}" srcOrd="0" destOrd="0" presId="urn:microsoft.com/office/officeart/2005/8/layout/hChevron3"/>
    <dgm:cxn modelId="{D3E503E7-9C17-494E-929E-E0FA04B5345B}" type="presParOf" srcId="{F8AB6BA6-5ACE-4191-BF52-968ADBB4AF66}" destId="{D874BFEC-ABC4-41CB-B9B8-6098AF169D6E}" srcOrd="1" destOrd="0" presId="urn:microsoft.com/office/officeart/2005/8/layout/hChevron3"/>
    <dgm:cxn modelId="{B201810D-FD91-405F-BAD3-CFB3A9DD0B80}" type="presParOf" srcId="{F8AB6BA6-5ACE-4191-BF52-968ADBB4AF66}" destId="{6AC462E5-1B6D-4B58-A2A7-A8E811197F40}" srcOrd="2" destOrd="0" presId="urn:microsoft.com/office/officeart/2005/8/layout/hChevron3"/>
    <dgm:cxn modelId="{EB2576DF-3084-4EBB-8134-3223053275AE}" type="presParOf" srcId="{F8AB6BA6-5ACE-4191-BF52-968ADBB4AF66}" destId="{32FB9729-A533-4949-A819-779C4B0D767D}" srcOrd="3" destOrd="0" presId="urn:microsoft.com/office/officeart/2005/8/layout/hChevron3"/>
    <dgm:cxn modelId="{C5E82607-60A9-48A9-9F90-42ABA801B072}" type="presParOf" srcId="{F8AB6BA6-5ACE-4191-BF52-968ADBB4AF66}" destId="{DA4F5301-6833-4BC2-AAEB-5AD35C91CD14}" srcOrd="4" destOrd="0" presId="urn:microsoft.com/office/officeart/2005/8/layout/hChevron3"/>
    <dgm:cxn modelId="{8E7F24CF-77CB-4DB0-8AD2-A0F247B99A7D}" type="presParOf" srcId="{F8AB6BA6-5ACE-4191-BF52-968ADBB4AF66}" destId="{CF9BA5A0-1D72-4D5F-A6F5-8ECF309C6C6E}" srcOrd="5" destOrd="0" presId="urn:microsoft.com/office/officeart/2005/8/layout/hChevron3"/>
    <dgm:cxn modelId="{5A105DC7-4503-4DAA-9EB0-D44FB7D54F2B}" type="presParOf" srcId="{F8AB6BA6-5ACE-4191-BF52-968ADBB4AF66}" destId="{F768CD63-6263-4C94-854C-38896F3A24B3}" srcOrd="6" destOrd="0" presId="urn:microsoft.com/office/officeart/2005/8/layout/hChevron3"/>
    <dgm:cxn modelId="{4A9AABB4-854B-4493-BBE6-5F42D51396BA}" type="presParOf" srcId="{F8AB6BA6-5ACE-4191-BF52-968ADBB4AF66}" destId="{F9467B03-535B-46E5-9747-AD57074C98DB}" srcOrd="7" destOrd="0" presId="urn:microsoft.com/office/officeart/2005/8/layout/hChevron3"/>
    <dgm:cxn modelId="{94125EC3-1811-4B5B-B709-475EF3AA52F2}" type="presParOf" srcId="{F8AB6BA6-5ACE-4191-BF52-968ADBB4AF66}" destId="{E6CEA6AD-78BC-4120-9C1E-C66CE3A2937E}" srcOrd="8" destOrd="0" presId="urn:microsoft.com/office/officeart/2005/8/layout/hChevron3"/>
    <dgm:cxn modelId="{9A808FD9-4BBD-4A41-9F07-ADEAF59C110D}" type="presParOf" srcId="{F8AB6BA6-5ACE-4191-BF52-968ADBB4AF66}" destId="{1B5B5D12-97BD-417A-AC22-2B2CA3977A4D}" srcOrd="9" destOrd="0" presId="urn:microsoft.com/office/officeart/2005/8/layout/hChevron3"/>
    <dgm:cxn modelId="{BC761969-FCAD-4888-8B8B-CAF66FF66005}" type="presParOf" srcId="{F8AB6BA6-5ACE-4191-BF52-968ADBB4AF66}" destId="{8F84A94E-0D30-48B0-A2C8-5FA0E5F70325}" srcOrd="10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B755FB5-6A31-4179-8EAF-C4DA264FDABD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C06F184D-CB80-4711-AED9-593275107B52}">
      <dgm:prSet phldrT="[Текст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Поощрение ребенка только за выполнение разовых поручений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456D00E-0C3A-4E8E-A315-3B80CF44BDF9}" type="parTrans" cxnId="{44BABA96-88CE-406B-9590-8DB8CD92D7A8}">
      <dgm:prSet/>
      <dgm:spPr/>
      <dgm:t>
        <a:bodyPr/>
        <a:lstStyle/>
        <a:p>
          <a:endParaRPr lang="ru-RU"/>
        </a:p>
      </dgm:t>
    </dgm:pt>
    <dgm:pt modelId="{8448EEE1-F042-4CF5-8BFA-7018940108EB}" type="sibTrans" cxnId="{44BABA96-88CE-406B-9590-8DB8CD92D7A8}">
      <dgm:prSet/>
      <dgm:spPr/>
      <dgm:t>
        <a:bodyPr/>
        <a:lstStyle/>
        <a:p>
          <a:endParaRPr lang="ru-RU"/>
        </a:p>
      </dgm:t>
    </dgm:pt>
    <dgm:pt modelId="{B14646D5-2A3D-4EFC-9882-83161DDABA26}">
      <dgm:prSet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dirty="0" smtClean="0">
              <a:latin typeface="Times New Roman" pitchFamily="18" charset="0"/>
              <a:cs typeface="Times New Roman" pitchFamily="18" charset="0"/>
            </a:rPr>
            <a:t>Не рекомендуется поощрять ребенка за то, чтобы он чего-то </a:t>
          </a:r>
          <a:endParaRPr lang="ru-RU" dirty="0" smtClean="0">
            <a:latin typeface="Times New Roman" pitchFamily="18" charset="0"/>
            <a:cs typeface="Times New Roman" pitchFamily="18" charset="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dirty="0" smtClean="0">
              <a:latin typeface="Times New Roman" pitchFamily="18" charset="0"/>
              <a:cs typeface="Times New Roman" pitchFamily="18" charset="0"/>
            </a:rPr>
            <a:t>НЕ 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делал.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34B5A0E-F6E4-4A31-8A5F-C061C966F56B}" type="parTrans" cxnId="{EB901062-3535-48FA-B4DB-0B449A9778D7}">
      <dgm:prSet/>
      <dgm:spPr/>
      <dgm:t>
        <a:bodyPr/>
        <a:lstStyle/>
        <a:p>
          <a:endParaRPr lang="ru-RU"/>
        </a:p>
      </dgm:t>
    </dgm:pt>
    <dgm:pt modelId="{C9CEEBF1-8CD9-4922-9549-705488C9D90D}" type="sibTrans" cxnId="{EB901062-3535-48FA-B4DB-0B449A9778D7}">
      <dgm:prSet/>
      <dgm:spPr/>
      <dgm:t>
        <a:bodyPr/>
        <a:lstStyle/>
        <a:p>
          <a:endParaRPr lang="ru-RU"/>
        </a:p>
      </dgm:t>
    </dgm:pt>
    <dgm:pt modelId="{A6447605-0DD1-42DC-9406-80D2BCC37C2F}">
      <dgm:prSet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Не рекомендуется денежное поощрение ребенка за выполнение   повседневных обязанностей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F47C98E7-0FBC-44D8-B779-252ED20BA63A}" type="parTrans" cxnId="{07417D3B-DCD5-4017-B0C9-A0FECF259230}">
      <dgm:prSet/>
      <dgm:spPr/>
      <dgm:t>
        <a:bodyPr/>
        <a:lstStyle/>
        <a:p>
          <a:endParaRPr lang="ru-RU"/>
        </a:p>
      </dgm:t>
    </dgm:pt>
    <dgm:pt modelId="{2BD607D8-618C-4012-A54F-0D0A572F1111}" type="sibTrans" cxnId="{07417D3B-DCD5-4017-B0C9-A0FECF259230}">
      <dgm:prSet/>
      <dgm:spPr/>
      <dgm:t>
        <a:bodyPr/>
        <a:lstStyle/>
        <a:p>
          <a:endParaRPr lang="ru-RU"/>
        </a:p>
      </dgm:t>
    </dgm:pt>
    <dgm:pt modelId="{EF8A37D5-ADB8-4622-BCF9-508555D8F904}" type="pres">
      <dgm:prSet presAssocID="{EB755FB5-6A31-4179-8EAF-C4DA264FDABD}" presName="linearFlow" presStyleCnt="0">
        <dgm:presLayoutVars>
          <dgm:dir/>
          <dgm:resizeHandles val="exact"/>
        </dgm:presLayoutVars>
      </dgm:prSet>
      <dgm:spPr/>
    </dgm:pt>
    <dgm:pt modelId="{6767F4A0-2E8C-4365-B140-CA9F01084F86}" type="pres">
      <dgm:prSet presAssocID="{B14646D5-2A3D-4EFC-9882-83161DDABA26}" presName="composite" presStyleCnt="0"/>
      <dgm:spPr/>
    </dgm:pt>
    <dgm:pt modelId="{61707692-7DCA-40FF-9037-4A6691198851}" type="pres">
      <dgm:prSet presAssocID="{B14646D5-2A3D-4EFC-9882-83161DDABA26}" presName="imgShp" presStyleLbl="fgImgPlace1" presStyleIdx="0" presStyleCnt="3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2962F328-2BD6-4C34-B62D-D118A1A54666}" type="pres">
      <dgm:prSet presAssocID="{B14646D5-2A3D-4EFC-9882-83161DDABA26}" presName="txShp" presStyleLbl="node1" presStyleIdx="0" presStyleCnt="3" custLinFactNeighborX="845" custLinFactNeighborY="12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D1A509-59C8-4938-B2F1-94730CFCCA10}" type="pres">
      <dgm:prSet presAssocID="{C9CEEBF1-8CD9-4922-9549-705488C9D90D}" presName="spacing" presStyleCnt="0"/>
      <dgm:spPr/>
    </dgm:pt>
    <dgm:pt modelId="{F1583047-B924-4435-AE28-7D8E4E2D9DE9}" type="pres">
      <dgm:prSet presAssocID="{A6447605-0DD1-42DC-9406-80D2BCC37C2F}" presName="composite" presStyleCnt="0"/>
      <dgm:spPr/>
    </dgm:pt>
    <dgm:pt modelId="{565862C4-6DA5-4C10-BB47-850CA4F12095}" type="pres">
      <dgm:prSet presAssocID="{A6447605-0DD1-42DC-9406-80D2BCC37C2F}" presName="imgShp" presStyleLbl="fgImgPlace1" presStyleIdx="1" presStyleCnt="3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9D44B353-7D9C-4B54-98E3-37878584DC77}" type="pres">
      <dgm:prSet presAssocID="{A6447605-0DD1-42DC-9406-80D2BCC37C2F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3A2608-45E4-43FE-A0B4-CCABEA28FA5C}" type="pres">
      <dgm:prSet presAssocID="{2BD607D8-618C-4012-A54F-0D0A572F1111}" presName="spacing" presStyleCnt="0"/>
      <dgm:spPr/>
    </dgm:pt>
    <dgm:pt modelId="{9AE1FE09-1C46-452D-9F73-BF3415C44369}" type="pres">
      <dgm:prSet presAssocID="{C06F184D-CB80-4711-AED9-593275107B52}" presName="composite" presStyleCnt="0"/>
      <dgm:spPr/>
    </dgm:pt>
    <dgm:pt modelId="{AEA3C197-7E90-443F-9892-63B821DB51BE}" type="pres">
      <dgm:prSet presAssocID="{C06F184D-CB80-4711-AED9-593275107B52}" presName="imgShp" presStyleLbl="fgImgPlace1" presStyleIdx="2" presStyleCnt="3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B720DD40-B28A-4E29-97CB-D68254D074A1}" type="pres">
      <dgm:prSet presAssocID="{C06F184D-CB80-4711-AED9-593275107B52}" presName="txShp" presStyleLbl="node1" presStyleIdx="2" presStyleCnt="3" custLinFactNeighborX="-843" custLinFactNeighborY="30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2AA9B3F-A9F9-47B7-8A1D-7F42A1DC9101}" type="presOf" srcId="{B14646D5-2A3D-4EFC-9882-83161DDABA26}" destId="{2962F328-2BD6-4C34-B62D-D118A1A54666}" srcOrd="0" destOrd="0" presId="urn:microsoft.com/office/officeart/2005/8/layout/vList3"/>
    <dgm:cxn modelId="{554CA9DC-8EA8-44B8-9966-5485796C63CB}" type="presOf" srcId="{A6447605-0DD1-42DC-9406-80D2BCC37C2F}" destId="{9D44B353-7D9C-4B54-98E3-37878584DC77}" srcOrd="0" destOrd="0" presId="urn:microsoft.com/office/officeart/2005/8/layout/vList3"/>
    <dgm:cxn modelId="{0BAC3981-BCA4-4AF7-B2F8-914C065EBF9F}" type="presOf" srcId="{EB755FB5-6A31-4179-8EAF-C4DA264FDABD}" destId="{EF8A37D5-ADB8-4622-BCF9-508555D8F904}" srcOrd="0" destOrd="0" presId="urn:microsoft.com/office/officeart/2005/8/layout/vList3"/>
    <dgm:cxn modelId="{D9D983C6-2AAE-4DE2-A778-3D03583B95BA}" type="presOf" srcId="{C06F184D-CB80-4711-AED9-593275107B52}" destId="{B720DD40-B28A-4E29-97CB-D68254D074A1}" srcOrd="0" destOrd="0" presId="urn:microsoft.com/office/officeart/2005/8/layout/vList3"/>
    <dgm:cxn modelId="{44BABA96-88CE-406B-9590-8DB8CD92D7A8}" srcId="{EB755FB5-6A31-4179-8EAF-C4DA264FDABD}" destId="{C06F184D-CB80-4711-AED9-593275107B52}" srcOrd="2" destOrd="0" parTransId="{1456D00E-0C3A-4E8E-A315-3B80CF44BDF9}" sibTransId="{8448EEE1-F042-4CF5-8BFA-7018940108EB}"/>
    <dgm:cxn modelId="{07417D3B-DCD5-4017-B0C9-A0FECF259230}" srcId="{EB755FB5-6A31-4179-8EAF-C4DA264FDABD}" destId="{A6447605-0DD1-42DC-9406-80D2BCC37C2F}" srcOrd="1" destOrd="0" parTransId="{F47C98E7-0FBC-44D8-B779-252ED20BA63A}" sibTransId="{2BD607D8-618C-4012-A54F-0D0A572F1111}"/>
    <dgm:cxn modelId="{EB901062-3535-48FA-B4DB-0B449A9778D7}" srcId="{EB755FB5-6A31-4179-8EAF-C4DA264FDABD}" destId="{B14646D5-2A3D-4EFC-9882-83161DDABA26}" srcOrd="0" destOrd="0" parTransId="{034B5A0E-F6E4-4A31-8A5F-C061C966F56B}" sibTransId="{C9CEEBF1-8CD9-4922-9549-705488C9D90D}"/>
    <dgm:cxn modelId="{EFDDD361-B97C-4595-8BB8-43D3F77D7F8F}" type="presParOf" srcId="{EF8A37D5-ADB8-4622-BCF9-508555D8F904}" destId="{6767F4A0-2E8C-4365-B140-CA9F01084F86}" srcOrd="0" destOrd="0" presId="urn:microsoft.com/office/officeart/2005/8/layout/vList3"/>
    <dgm:cxn modelId="{D5FDD7AD-323B-4A42-9BB9-8D61B56BAED6}" type="presParOf" srcId="{6767F4A0-2E8C-4365-B140-CA9F01084F86}" destId="{61707692-7DCA-40FF-9037-4A6691198851}" srcOrd="0" destOrd="0" presId="urn:microsoft.com/office/officeart/2005/8/layout/vList3"/>
    <dgm:cxn modelId="{97E7D43D-A1B1-44F8-B839-42AC89F28BC6}" type="presParOf" srcId="{6767F4A0-2E8C-4365-B140-CA9F01084F86}" destId="{2962F328-2BD6-4C34-B62D-D118A1A54666}" srcOrd="1" destOrd="0" presId="urn:microsoft.com/office/officeart/2005/8/layout/vList3"/>
    <dgm:cxn modelId="{1F4DCF0E-EC0E-48E8-9FB0-7412454BCC1B}" type="presParOf" srcId="{EF8A37D5-ADB8-4622-BCF9-508555D8F904}" destId="{99D1A509-59C8-4938-B2F1-94730CFCCA10}" srcOrd="1" destOrd="0" presId="urn:microsoft.com/office/officeart/2005/8/layout/vList3"/>
    <dgm:cxn modelId="{AAC440FF-0369-4447-B20E-AF98DFF5F7BB}" type="presParOf" srcId="{EF8A37D5-ADB8-4622-BCF9-508555D8F904}" destId="{F1583047-B924-4435-AE28-7D8E4E2D9DE9}" srcOrd="2" destOrd="0" presId="urn:microsoft.com/office/officeart/2005/8/layout/vList3"/>
    <dgm:cxn modelId="{33B957A0-125C-4D45-B4B2-64EB3F34FB0F}" type="presParOf" srcId="{F1583047-B924-4435-AE28-7D8E4E2D9DE9}" destId="{565862C4-6DA5-4C10-BB47-850CA4F12095}" srcOrd="0" destOrd="0" presId="urn:microsoft.com/office/officeart/2005/8/layout/vList3"/>
    <dgm:cxn modelId="{9E8697C0-CF11-4DA6-879D-C581998074F9}" type="presParOf" srcId="{F1583047-B924-4435-AE28-7D8E4E2D9DE9}" destId="{9D44B353-7D9C-4B54-98E3-37878584DC77}" srcOrd="1" destOrd="0" presId="urn:microsoft.com/office/officeart/2005/8/layout/vList3"/>
    <dgm:cxn modelId="{6E51CF85-B957-49CC-A94B-B5E844179FC2}" type="presParOf" srcId="{EF8A37D5-ADB8-4622-BCF9-508555D8F904}" destId="{C93A2608-45E4-43FE-A0B4-CCABEA28FA5C}" srcOrd="3" destOrd="0" presId="urn:microsoft.com/office/officeart/2005/8/layout/vList3"/>
    <dgm:cxn modelId="{F57FAD4A-E3EB-4B82-B49E-06BE83039C88}" type="presParOf" srcId="{EF8A37D5-ADB8-4622-BCF9-508555D8F904}" destId="{9AE1FE09-1C46-452D-9F73-BF3415C44369}" srcOrd="4" destOrd="0" presId="urn:microsoft.com/office/officeart/2005/8/layout/vList3"/>
    <dgm:cxn modelId="{16EF4107-072B-4BFA-9AF9-E3FAE3FC53F1}" type="presParOf" srcId="{9AE1FE09-1C46-452D-9F73-BF3415C44369}" destId="{AEA3C197-7E90-443F-9892-63B821DB51BE}" srcOrd="0" destOrd="0" presId="urn:microsoft.com/office/officeart/2005/8/layout/vList3"/>
    <dgm:cxn modelId="{EFE25B3B-CE8F-40C2-AF48-1B783830DE8E}" type="presParOf" srcId="{9AE1FE09-1C46-452D-9F73-BF3415C44369}" destId="{B720DD40-B28A-4E29-97CB-D68254D074A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5B19C0E-1BE1-4EA6-AFA7-1E28DF17AD3F}">
      <dsp:nvSpPr>
        <dsp:cNvPr id="0" name=""/>
        <dsp:cNvSpPr/>
      </dsp:nvSpPr>
      <dsp:spPr>
        <a:xfrm>
          <a:off x="1037" y="416289"/>
          <a:ext cx="1698973" cy="679589"/>
        </a:xfrm>
        <a:prstGeom prst="homePlate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4999"/>
            </a:schemeClr>
          </a:solidFill>
          <a:prstDash val="solid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0668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2 года</a:t>
          </a:r>
          <a:endParaRPr lang="ru-RU" sz="2000" kern="1200" dirty="0"/>
        </a:p>
      </dsp:txBody>
      <dsp:txXfrm>
        <a:off x="1037" y="416289"/>
        <a:ext cx="1698973" cy="679589"/>
      </dsp:txXfrm>
    </dsp:sp>
    <dsp:sp modelId="{6AC462E5-1B6D-4B58-A2A7-A8E811197F40}">
      <dsp:nvSpPr>
        <dsp:cNvPr id="0" name=""/>
        <dsp:cNvSpPr/>
      </dsp:nvSpPr>
      <dsp:spPr>
        <a:xfrm>
          <a:off x="1360216" y="416289"/>
          <a:ext cx="1698973" cy="679589"/>
        </a:xfrm>
        <a:prstGeom prst="chevron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4999"/>
            </a:schemeClr>
          </a:solidFill>
          <a:prstDash val="solid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8001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5 – 6 лет</a:t>
          </a:r>
          <a:endParaRPr lang="ru-RU" sz="2000" kern="1200" dirty="0"/>
        </a:p>
      </dsp:txBody>
      <dsp:txXfrm>
        <a:off x="1360216" y="416289"/>
        <a:ext cx="1698973" cy="679589"/>
      </dsp:txXfrm>
    </dsp:sp>
    <dsp:sp modelId="{DA4F5301-6833-4BC2-AAEB-5AD35C91CD14}">
      <dsp:nvSpPr>
        <dsp:cNvPr id="0" name=""/>
        <dsp:cNvSpPr/>
      </dsp:nvSpPr>
      <dsp:spPr>
        <a:xfrm>
          <a:off x="2719395" y="416289"/>
          <a:ext cx="1698973" cy="679589"/>
        </a:xfrm>
        <a:prstGeom prst="chevron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4999"/>
            </a:schemeClr>
          </a:solidFill>
          <a:prstDash val="solid"/>
        </a:ln>
        <a:effectLst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8001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7 – 9 лет</a:t>
          </a:r>
          <a:endParaRPr lang="ru-RU" sz="2000" kern="1200" dirty="0"/>
        </a:p>
      </dsp:txBody>
      <dsp:txXfrm>
        <a:off x="2719395" y="416289"/>
        <a:ext cx="1698973" cy="679589"/>
      </dsp:txXfrm>
    </dsp:sp>
    <dsp:sp modelId="{F768CD63-6263-4C94-854C-38896F3A24B3}">
      <dsp:nvSpPr>
        <dsp:cNvPr id="0" name=""/>
        <dsp:cNvSpPr/>
      </dsp:nvSpPr>
      <dsp:spPr>
        <a:xfrm>
          <a:off x="4078574" y="416289"/>
          <a:ext cx="1698973" cy="679589"/>
        </a:xfrm>
        <a:prstGeom prst="chevron">
          <a:avLst/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4999"/>
            </a:schemeClr>
          </a:solidFill>
          <a:prstDash val="solid"/>
        </a:ln>
        <a:effectLst/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8001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10 – 12 лет</a:t>
          </a:r>
          <a:endParaRPr lang="ru-RU" sz="2000" kern="1200" dirty="0"/>
        </a:p>
      </dsp:txBody>
      <dsp:txXfrm>
        <a:off x="4078574" y="416289"/>
        <a:ext cx="1698973" cy="679589"/>
      </dsp:txXfrm>
    </dsp:sp>
    <dsp:sp modelId="{E6CEA6AD-78BC-4120-9C1E-C66CE3A2937E}">
      <dsp:nvSpPr>
        <dsp:cNvPr id="0" name=""/>
        <dsp:cNvSpPr/>
      </dsp:nvSpPr>
      <dsp:spPr>
        <a:xfrm>
          <a:off x="5437753" y="416289"/>
          <a:ext cx="1698973" cy="679589"/>
        </a:xfrm>
        <a:prstGeom prst="chevron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4999"/>
            </a:schemeClr>
          </a:solidFill>
          <a:prstDash val="solid"/>
        </a:ln>
        <a:effectLst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8001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13 – 15 лет</a:t>
          </a:r>
          <a:endParaRPr lang="ru-RU" sz="2000" kern="1200" dirty="0"/>
        </a:p>
      </dsp:txBody>
      <dsp:txXfrm>
        <a:off x="5437753" y="416289"/>
        <a:ext cx="1698973" cy="679589"/>
      </dsp:txXfrm>
    </dsp:sp>
    <dsp:sp modelId="{8F84A94E-0D30-48B0-A2C8-5FA0E5F70325}">
      <dsp:nvSpPr>
        <dsp:cNvPr id="0" name=""/>
        <dsp:cNvSpPr/>
      </dsp:nvSpPr>
      <dsp:spPr>
        <a:xfrm>
          <a:off x="6796932" y="416289"/>
          <a:ext cx="1698973" cy="679589"/>
        </a:xfrm>
        <a:prstGeom prst="chevron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4999"/>
            </a:schemeClr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8001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16 – 18 лет</a:t>
          </a:r>
          <a:endParaRPr lang="ru-RU" sz="2000" kern="1200" dirty="0"/>
        </a:p>
      </dsp:txBody>
      <dsp:txXfrm>
        <a:off x="6796932" y="416289"/>
        <a:ext cx="1698973" cy="67958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962F328-2BD6-4C34-B62D-D118A1A54666}">
      <dsp:nvSpPr>
        <dsp:cNvPr id="0" name=""/>
        <dsp:cNvSpPr/>
      </dsp:nvSpPr>
      <dsp:spPr>
        <a:xfrm rot="10800000">
          <a:off x="1597444" y="14155"/>
          <a:ext cx="5051563" cy="1129491"/>
        </a:xfrm>
        <a:prstGeom prst="homePlate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4999"/>
            </a:schemeClr>
          </a:solidFill>
          <a:prstDash val="solid"/>
        </a:ln>
        <a:effectLst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498074" tIns="80010" rIns="149352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Не рекомендуется поощрять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ребенка за то, чтобы он чего-то НЕ делал. </a:t>
          </a:r>
          <a:endParaRPr lang="ru-RU" sz="210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1597444" y="14155"/>
        <a:ext cx="5051563" cy="1129491"/>
      </dsp:txXfrm>
    </dsp:sp>
    <dsp:sp modelId="{61707692-7DCA-40FF-9037-4A6691198851}">
      <dsp:nvSpPr>
        <dsp:cNvPr id="0" name=""/>
        <dsp:cNvSpPr/>
      </dsp:nvSpPr>
      <dsp:spPr>
        <a:xfrm>
          <a:off x="990013" y="601"/>
          <a:ext cx="1129491" cy="1129491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2">
              <a:shade val="95000"/>
              <a:satMod val="104999"/>
            </a:schemeClr>
          </a:solidFill>
          <a:prstDash val="solid"/>
        </a:ln>
        <a:effectLst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</dsp:sp>
    <dsp:sp modelId="{9D44B353-7D9C-4B54-98E3-37878584DC77}">
      <dsp:nvSpPr>
        <dsp:cNvPr id="0" name=""/>
        <dsp:cNvSpPr/>
      </dsp:nvSpPr>
      <dsp:spPr>
        <a:xfrm rot="10800000">
          <a:off x="1554759" y="1467254"/>
          <a:ext cx="5051563" cy="1129491"/>
        </a:xfrm>
        <a:prstGeom prst="homePlate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4999"/>
            </a:schemeClr>
          </a:solidFill>
          <a:prstDash val="solid"/>
        </a:ln>
        <a:effectLst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498074" tIns="80010" rIns="149352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Не рекомендуется денежное поощрение ребенка за выполнение   повседневных обязанностей </a:t>
          </a:r>
          <a:endParaRPr lang="ru-RU" sz="210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1554759" y="1467254"/>
        <a:ext cx="5051563" cy="1129491"/>
      </dsp:txXfrm>
    </dsp:sp>
    <dsp:sp modelId="{565862C4-6DA5-4C10-BB47-850CA4F12095}">
      <dsp:nvSpPr>
        <dsp:cNvPr id="0" name=""/>
        <dsp:cNvSpPr/>
      </dsp:nvSpPr>
      <dsp:spPr>
        <a:xfrm>
          <a:off x="990013" y="1467254"/>
          <a:ext cx="1129491" cy="1129491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2">
              <a:shade val="95000"/>
              <a:satMod val="104999"/>
            </a:schemeClr>
          </a:solidFill>
          <a:prstDash val="solid"/>
        </a:ln>
        <a:effectLst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</dsp:sp>
    <dsp:sp modelId="{B720DD40-B28A-4E29-97CB-D68254D074A1}">
      <dsp:nvSpPr>
        <dsp:cNvPr id="0" name=""/>
        <dsp:cNvSpPr/>
      </dsp:nvSpPr>
      <dsp:spPr>
        <a:xfrm rot="10800000">
          <a:off x="1512174" y="2934508"/>
          <a:ext cx="5051563" cy="1129491"/>
        </a:xfrm>
        <a:prstGeom prst="homePlate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4999"/>
            </a:schemeClr>
          </a:solidFill>
          <a:prstDash val="solid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498074" tIns="80010" rIns="149352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Поощрение ребенка только за выполнение разовых поручений</a:t>
          </a:r>
          <a:endParaRPr lang="ru-RU" sz="210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1512174" y="2934508"/>
        <a:ext cx="5051563" cy="1129491"/>
      </dsp:txXfrm>
    </dsp:sp>
    <dsp:sp modelId="{AEA3C197-7E90-443F-9892-63B821DB51BE}">
      <dsp:nvSpPr>
        <dsp:cNvPr id="0" name=""/>
        <dsp:cNvSpPr/>
      </dsp:nvSpPr>
      <dsp:spPr>
        <a:xfrm>
          <a:off x="990013" y="2933907"/>
          <a:ext cx="1129491" cy="1129491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accent6">
              <a:shade val="95000"/>
              <a:satMod val="104999"/>
            </a:schemeClr>
          </a:solidFill>
          <a:prstDash val="solid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0" name="Shape 11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685800" y="1122362"/>
            <a:ext cx="77724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Текст заголовка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1143000" y="3602037"/>
            <a:ext cx="6858000" cy="1655763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457200" algn="ctr">
              <a:buSzTx/>
              <a:buFontTx/>
              <a:buNone/>
              <a:defRPr sz="2400"/>
            </a:lvl2pPr>
            <a:lvl3pPr marL="0" indent="914400" algn="ctr">
              <a:buSzTx/>
              <a:buFontTx/>
              <a:buNone/>
              <a:defRPr sz="2400"/>
            </a:lvl3pPr>
            <a:lvl4pPr marL="0" indent="1371600" algn="ctr">
              <a:buSzTx/>
              <a:buFontTx/>
              <a:buNone/>
              <a:defRPr sz="2400"/>
            </a:lvl4pPr>
            <a:lvl5pPr marL="0" indent="1828800" algn="ctr">
              <a:buSzTx/>
              <a:buFontTx/>
              <a:buNone/>
              <a:defRPr sz="24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21" name="Shape 21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2" name="Shape 2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title"/>
          </p:nvPr>
        </p:nvSpPr>
        <p:spPr>
          <a:xfrm>
            <a:off x="623887" y="1709739"/>
            <a:ext cx="7886701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Текст заголовка</a:t>
            </a:r>
          </a:p>
        </p:txBody>
      </p:sp>
      <p:sp>
        <p:nvSpPr>
          <p:cNvPr id="30" name="Shape 30"/>
          <p:cNvSpPr>
            <a:spLocks noGrp="1"/>
          </p:cNvSpPr>
          <p:nvPr>
            <p:ph type="body" sz="quarter" idx="1"/>
          </p:nvPr>
        </p:nvSpPr>
        <p:spPr>
          <a:xfrm>
            <a:off x="623887" y="4589464"/>
            <a:ext cx="7886701" cy="15001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/>
            </a:lvl1pPr>
            <a:lvl2pPr marL="0" indent="457200">
              <a:buSzTx/>
              <a:buFontTx/>
              <a:buNone/>
              <a:defRPr sz="2400"/>
            </a:lvl2pPr>
            <a:lvl3pPr marL="0" indent="914400">
              <a:buSzTx/>
              <a:buFontTx/>
              <a:buNone/>
              <a:defRPr sz="2400"/>
            </a:lvl3pPr>
            <a:lvl4pPr marL="0" indent="1371600">
              <a:buSzTx/>
              <a:buFontTx/>
              <a:buNone/>
              <a:defRPr sz="2400"/>
            </a:lvl4pPr>
            <a:lvl5pPr marL="0" indent="1828800">
              <a:buSzTx/>
              <a:buFontTx/>
              <a:buNone/>
              <a:defRPr sz="24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39" name="Shape 39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0" name="Shape 4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1" cy="1325564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48" name="Shape 48"/>
          <p:cNvSpPr>
            <a:spLocks noGrp="1"/>
          </p:cNvSpPr>
          <p:nvPr>
            <p:ph type="body" sz="quarter" idx="1"/>
          </p:nvPr>
        </p:nvSpPr>
        <p:spPr>
          <a:xfrm>
            <a:off x="629841" y="1681163"/>
            <a:ext cx="3868341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/>
            </a:lvl1pPr>
            <a:lvl2pPr marL="0" indent="457200">
              <a:buSzTx/>
              <a:buFontTx/>
              <a:buNone/>
              <a:defRPr sz="2400" b="1"/>
            </a:lvl2pPr>
            <a:lvl3pPr marL="0" indent="914400">
              <a:buSzTx/>
              <a:buFontTx/>
              <a:buNone/>
              <a:defRPr sz="2400" b="1"/>
            </a:lvl3pPr>
            <a:lvl4pPr marL="0" indent="1371600">
              <a:buSzTx/>
              <a:buFontTx/>
              <a:buNone/>
              <a:defRPr sz="2400" b="1"/>
            </a:lvl4pPr>
            <a:lvl5pPr marL="0" indent="1828800">
              <a:buSzTx/>
              <a:buFontTx/>
              <a:buNone/>
              <a:defRPr sz="2400" b="1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9" name="Shape 49"/>
          <p:cNvSpPr>
            <a:spLocks noGrp="1"/>
          </p:cNvSpPr>
          <p:nvPr>
            <p:ph type="body" sz="quarter" idx="13"/>
          </p:nvPr>
        </p:nvSpPr>
        <p:spPr>
          <a:xfrm>
            <a:off x="4629149" y="1681163"/>
            <a:ext cx="3887393" cy="823913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Shape 5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Текст заголовка</a:t>
            </a:r>
          </a:p>
        </p:txBody>
      </p:sp>
      <p:sp>
        <p:nvSpPr>
          <p:cNvPr id="73" name="Shape 73"/>
          <p:cNvSpPr>
            <a:spLocks noGrp="1"/>
          </p:cNvSpPr>
          <p:nvPr>
            <p:ph type="body" sz="half" idx="1"/>
          </p:nvPr>
        </p:nvSpPr>
        <p:spPr>
          <a:xfrm>
            <a:off x="3887391" y="987425"/>
            <a:ext cx="4629151" cy="4873626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74" name="Shape 74"/>
          <p:cNvSpPr>
            <a:spLocks noGrp="1"/>
          </p:cNvSpPr>
          <p:nvPr>
            <p:ph type="body" sz="quarter" idx="13"/>
          </p:nvPr>
        </p:nvSpPr>
        <p:spPr>
          <a:xfrm>
            <a:off x="629840" y="2057400"/>
            <a:ext cx="2949180" cy="3811588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75" name="Shape 7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Текст заголовка</a:t>
            </a:r>
          </a:p>
        </p:txBody>
      </p:sp>
      <p:sp>
        <p:nvSpPr>
          <p:cNvPr id="83" name="Shape 83"/>
          <p:cNvSpPr>
            <a:spLocks noGrp="1"/>
          </p:cNvSpPr>
          <p:nvPr>
            <p:ph type="pic" sz="half" idx="13"/>
          </p:nvPr>
        </p:nvSpPr>
        <p:spPr>
          <a:xfrm>
            <a:off x="3887391" y="987425"/>
            <a:ext cx="4629151" cy="4873626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body" sz="quarter" idx="1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457200">
              <a:buSzTx/>
              <a:buFontTx/>
              <a:buNone/>
              <a:defRPr sz="1600"/>
            </a:lvl2pPr>
            <a:lvl3pPr marL="0" indent="914400">
              <a:buSzTx/>
              <a:buFontTx/>
              <a:buNone/>
              <a:defRPr sz="1600"/>
            </a:lvl3pPr>
            <a:lvl4pPr marL="0" indent="1371600">
              <a:buSzTx/>
              <a:buFontTx/>
              <a:buNone/>
              <a:defRPr sz="1600"/>
            </a:lvl4pPr>
            <a:lvl5pPr marL="0" indent="1828800">
              <a:buSzTx/>
              <a:buFontTx/>
              <a:buNone/>
              <a:defRPr sz="16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85" name="Shape 8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93" name="Shape 9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94" name="Shape 9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>
            <a:spLocks noGrp="1"/>
          </p:cNvSpPr>
          <p:nvPr>
            <p:ph type="title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102" name="Shape 102"/>
          <p:cNvSpPr>
            <a:spLocks noGrp="1"/>
          </p:cNvSpPr>
          <p:nvPr>
            <p:ph type="body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normAutofit/>
          </a:bodyPr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8251368" y="6404293"/>
            <a:ext cx="263983" cy="2692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5.png"/><Relationship Id="rId7" Type="http://schemas.openxmlformats.org/officeDocument/2006/relationships/diagramLayout" Target="../diagrams/layou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11" Type="http://schemas.microsoft.com/office/2007/relationships/diagramDrawing" Target="../diagrams/drawing1.xml"/><Relationship Id="rId5" Type="http://schemas.openxmlformats.org/officeDocument/2006/relationships/image" Target="../media/image7.png"/><Relationship Id="rId10" Type="http://schemas.openxmlformats.org/officeDocument/2006/relationships/image" Target="../media/image10.jpeg"/><Relationship Id="rId4" Type="http://schemas.openxmlformats.org/officeDocument/2006/relationships/image" Target="../media/image6.png"/><Relationship Id="rId9" Type="http://schemas.openxmlformats.org/officeDocument/2006/relationships/diagramColors" Target="../diagrams/colors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image" Target="../media/image5.png"/><Relationship Id="rId7" Type="http://schemas.openxmlformats.org/officeDocument/2006/relationships/diagramData" Target="../diagrams/data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11" Type="http://schemas.microsoft.com/office/2007/relationships/diagramDrawing" Target="../diagrams/drawing2.xml"/><Relationship Id="rId5" Type="http://schemas.openxmlformats.org/officeDocument/2006/relationships/image" Target="../media/image7.png"/><Relationship Id="rId10" Type="http://schemas.openxmlformats.org/officeDocument/2006/relationships/diagramColors" Target="../diagrams/colors2.xml"/><Relationship Id="rId4" Type="http://schemas.openxmlformats.org/officeDocument/2006/relationships/image" Target="../media/image6.png"/><Relationship Id="rId9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tiff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image1.png"/>
          <p:cNvPicPr>
            <a:picLocks noChangeAspect="1"/>
          </p:cNvPicPr>
          <p:nvPr/>
        </p:nvPicPr>
        <p:blipFill>
          <a:blip r:embed="rId2" cstate="print">
            <a:extLst/>
          </a:blip>
          <a:srcRect l="38842" t="11326"/>
          <a:stretch>
            <a:fillRect/>
          </a:stretch>
        </p:blipFill>
        <p:spPr>
          <a:xfrm>
            <a:off x="3193774" y="3419061"/>
            <a:ext cx="2782956" cy="1767242"/>
          </a:xfrm>
          <a:prstGeom prst="rect">
            <a:avLst/>
          </a:prstGeom>
          <a:ln w="12700">
            <a:miter lim="400000"/>
          </a:ln>
        </p:spPr>
      </p:pic>
      <p:pic>
        <p:nvPicPr>
          <p:cNvPr id="113" name="image1.png"/>
          <p:cNvPicPr>
            <a:picLocks noChangeAspect="1"/>
          </p:cNvPicPr>
          <p:nvPr/>
        </p:nvPicPr>
        <p:blipFill>
          <a:blip r:embed="rId3" cstate="print">
            <a:extLst/>
          </a:blip>
          <a:srcRect r="45216"/>
          <a:stretch>
            <a:fillRect/>
          </a:stretch>
        </p:blipFill>
        <p:spPr>
          <a:xfrm>
            <a:off x="4654470" y="463222"/>
            <a:ext cx="4489531" cy="5848680"/>
          </a:xfrm>
          <a:prstGeom prst="rect">
            <a:avLst/>
          </a:prstGeom>
          <a:ln w="12700">
            <a:miter lim="400000"/>
          </a:ln>
        </p:spPr>
      </p:pic>
      <p:pic>
        <p:nvPicPr>
          <p:cNvPr id="114" name="image2.png"/>
          <p:cNvPicPr>
            <a:picLocks noChangeAspect="1"/>
          </p:cNvPicPr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2039311" y="807588"/>
            <a:ext cx="5065376" cy="3347723"/>
          </a:xfrm>
          <a:prstGeom prst="rect">
            <a:avLst/>
          </a:prstGeom>
          <a:ln w="12700">
            <a:miter lim="400000"/>
          </a:ln>
        </p:spPr>
      </p:pic>
      <p:sp>
        <p:nvSpPr>
          <p:cNvPr id="115" name="Shape 115"/>
          <p:cNvSpPr>
            <a:spLocks noGrp="1"/>
          </p:cNvSpPr>
          <p:nvPr>
            <p:ph type="ctrTitle"/>
          </p:nvPr>
        </p:nvSpPr>
        <p:spPr>
          <a:xfrm>
            <a:off x="857224" y="5072074"/>
            <a:ext cx="7765776" cy="550186"/>
          </a:xfrm>
          <a:prstGeom prst="rect">
            <a:avLst/>
          </a:prstGeom>
        </p:spPr>
        <p:txBody>
          <a:bodyPr anchor="t">
            <a:normAutofit/>
          </a:bodyPr>
          <a:lstStyle>
            <a:lvl1pPr defTabSz="896111">
              <a:defRPr sz="3822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sz="2730"/>
              <a:t>ФИНАНСОВОЕ ВОСПИТАНИЕ ДЕТЕЙ</a:t>
            </a:r>
          </a:p>
        </p:txBody>
      </p:sp>
      <p:sp>
        <p:nvSpPr>
          <p:cNvPr id="7" name="Shape 115"/>
          <p:cNvSpPr txBox="1">
            <a:spLocks/>
          </p:cNvSpPr>
          <p:nvPr/>
        </p:nvSpPr>
        <p:spPr>
          <a:xfrm>
            <a:off x="1142976" y="6000768"/>
            <a:ext cx="6858000" cy="4352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normAutofit/>
          </a:bodyPr>
          <a:lstStyle>
            <a:lvl1pPr defTabSz="905255">
              <a:spcBef>
                <a:spcPts val="900"/>
              </a:spcBef>
              <a:defRPr sz="2376" b="1">
                <a:solidFill>
                  <a:srgbClr val="0EBACE"/>
                </a:solidFill>
              </a:defRPr>
            </a:lvl1pPr>
          </a:lstStyle>
          <a:p>
            <a:pPr marL="0" marR="0" lvl="0" indent="0" algn="ctr" defTabSz="905255" rtl="0" eaLnBrk="1" fontAlgn="auto" latinLnBrk="0" hangingPunct="1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376" b="1" i="0" u="none" strike="noStrike" kern="0" cap="none" spc="0" normalizeH="0" baseline="0" noProof="0" dirty="0" smtClean="0">
                <a:ln>
                  <a:noFill/>
                </a:ln>
                <a:solidFill>
                  <a:srgbClr val="0EBACE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Calibri"/>
              </a:rPr>
              <a:t>ноябрь 2017</a:t>
            </a:r>
            <a:endParaRPr kumimoji="0" lang="ru-RU" sz="2376" b="1" i="0" u="none" strike="noStrike" kern="0" cap="none" spc="0" normalizeH="0" baseline="0" noProof="0" dirty="0">
              <a:ln>
                <a:noFill/>
              </a:ln>
              <a:solidFill>
                <a:srgbClr val="0EBACE"/>
              </a:solidFill>
              <a:effectLst/>
              <a:uLnTx/>
              <a:uFillTx/>
              <a:latin typeface="+mn-lt"/>
              <a:ea typeface="+mn-ea"/>
              <a:cs typeface="+mn-cs"/>
              <a:sym typeface="Calibri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image3.png"/>
          <p:cNvPicPr>
            <a:picLocks noChangeAspect="1"/>
          </p:cNvPicPr>
          <p:nvPr/>
        </p:nvPicPr>
        <p:blipFill>
          <a:blip r:embed="rId2" cstate="print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5" cy="705376"/>
          </a:xfrm>
          <a:prstGeom prst="rect">
            <a:avLst/>
          </a:prstGeom>
          <a:ln w="12700">
            <a:miter lim="400000"/>
          </a:ln>
        </p:spPr>
      </p:pic>
      <p:sp>
        <p:nvSpPr>
          <p:cNvPr id="146" name="Shape 146"/>
          <p:cNvSpPr>
            <a:spLocks noGrp="1"/>
          </p:cNvSpPr>
          <p:nvPr>
            <p:ph type="sldNum" sz="quarter" idx="2"/>
          </p:nvPr>
        </p:nvSpPr>
        <p:spPr>
          <a:xfrm>
            <a:off x="8331289" y="6404293"/>
            <a:ext cx="184061" cy="26924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2</a:t>
            </a:fld>
            <a:endParaRPr/>
          </a:p>
        </p:txBody>
      </p:sp>
      <p:grpSp>
        <p:nvGrpSpPr>
          <p:cNvPr id="150" name="Group 150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147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48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49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3" name="Рисунок 12" descr="527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14480" y="2571744"/>
            <a:ext cx="5929354" cy="408352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28596" y="1214422"/>
            <a:ext cx="8286808" cy="120032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algn="ctr"/>
            <a:r>
              <a:rPr kumimoji="0" lang="ru-RU" sz="24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itchFamily="18" charset="0"/>
                <a:cs typeface="Times New Roman" pitchFamily="18" charset="0"/>
                <a:sym typeface="Calibri"/>
              </a:rPr>
              <a:t>13 апреля 2017 года подписана Дорожная карта мероприятий </a:t>
            </a:r>
          </a:p>
          <a:p>
            <a:pPr algn="ctr"/>
            <a:r>
              <a:rPr kumimoji="0" lang="ru-RU" sz="24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itchFamily="18" charset="0"/>
                <a:cs typeface="Times New Roman" pitchFamily="18" charset="0"/>
                <a:sym typeface="Calibri"/>
              </a:rPr>
              <a:t>по включению финансовой грамотности </a:t>
            </a:r>
          </a:p>
          <a:p>
            <a:pPr algn="ctr"/>
            <a:r>
              <a:rPr kumimoji="0" lang="ru-RU" sz="24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itchFamily="18" charset="0"/>
                <a:cs typeface="Times New Roman" pitchFamily="18" charset="0"/>
                <a:sym typeface="Calibri"/>
              </a:rPr>
              <a:t>в программы российских образовательных организаций</a:t>
            </a:r>
            <a:endParaRPr kumimoji="0" lang="ru-RU" sz="2400" b="0" i="0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Times New Roman" pitchFamily="18" charset="0"/>
              <a:cs typeface="Times New Roman" pitchFamily="18" charset="0"/>
              <a:sym typeface="Calibri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24"/>
          <p:cNvGrpSpPr/>
          <p:nvPr/>
        </p:nvGrpSpPr>
        <p:grpSpPr>
          <a:xfrm>
            <a:off x="6099253" y="0"/>
            <a:ext cx="3044747" cy="2430015"/>
            <a:chOff x="358211" y="0"/>
            <a:chExt cx="3044745" cy="2430014"/>
          </a:xfrm>
        </p:grpSpPr>
        <p:pic>
          <p:nvPicPr>
            <p:cNvPr id="9" name="image1.png"/>
            <p:cNvPicPr>
              <a:picLocks noChangeAspect="1"/>
            </p:cNvPicPr>
            <p:nvPr/>
          </p:nvPicPr>
          <p:blipFill>
            <a:blip r:embed="rId2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0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1" name="image2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2" name="image3.png"/>
          <p:cNvPicPr>
            <a:picLocks noChangeAspect="1"/>
          </p:cNvPicPr>
          <p:nvPr/>
        </p:nvPicPr>
        <p:blipFill>
          <a:blip r:embed="rId5" cstate="print">
            <a:extLst/>
          </a:blip>
          <a:srcRect t="1" b="828"/>
          <a:stretch>
            <a:fillRect/>
          </a:stretch>
        </p:blipFill>
        <p:spPr>
          <a:xfrm>
            <a:off x="357158" y="357166"/>
            <a:ext cx="2054383" cy="835327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Прямоугольник 13"/>
          <p:cNvSpPr/>
          <p:nvPr/>
        </p:nvSpPr>
        <p:spPr>
          <a:xfrm>
            <a:off x="785786" y="1285860"/>
            <a:ext cx="77867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Умение управлять финансовыми потоками – 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приобретенная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система представлений, ценностей и сформированных привычек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image4.jpeg" descr="http://prostoinvesticii.com/wp-content/uploads/2014/09/2-21.jpg"/>
          <p:cNvPicPr>
            <a:picLocks noChangeAspect="1"/>
          </p:cNvPicPr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1898078" y="2857496"/>
            <a:ext cx="5393044" cy="371477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image3.png"/>
          <p:cNvPicPr>
            <a:picLocks noChangeAspect="1"/>
          </p:cNvPicPr>
          <p:nvPr/>
        </p:nvPicPr>
        <p:blipFill>
          <a:blip r:embed="rId2" cstate="print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5" cy="705376"/>
          </a:xfrm>
          <a:prstGeom prst="rect">
            <a:avLst/>
          </a:prstGeom>
          <a:ln w="12700">
            <a:miter lim="400000"/>
          </a:ln>
        </p:spPr>
      </p:pic>
      <p:sp>
        <p:nvSpPr>
          <p:cNvPr id="165" name="Shape 165"/>
          <p:cNvSpPr>
            <a:spLocks noGrp="1"/>
          </p:cNvSpPr>
          <p:nvPr>
            <p:ph type="title"/>
          </p:nvPr>
        </p:nvSpPr>
        <p:spPr>
          <a:xfrm>
            <a:off x="1160164" y="1196752"/>
            <a:ext cx="6823671" cy="103665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Финансовое воспитание ребенка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 учетом возрастных особенностей</a:t>
            </a:r>
            <a:endParaRPr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6" name="Shape 166"/>
          <p:cNvSpPr>
            <a:spLocks noGrp="1"/>
          </p:cNvSpPr>
          <p:nvPr>
            <p:ph type="sldNum" sz="quarter" idx="2"/>
          </p:nvPr>
        </p:nvSpPr>
        <p:spPr>
          <a:xfrm>
            <a:off x="8331289" y="6404293"/>
            <a:ext cx="184061" cy="26924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4</a:t>
            </a:fld>
            <a:endParaRPr/>
          </a:p>
        </p:txBody>
      </p:sp>
      <p:grpSp>
        <p:nvGrpSpPr>
          <p:cNvPr id="170" name="Group 170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167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68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69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aphicFrame>
        <p:nvGraphicFramePr>
          <p:cNvPr id="10" name="Схема 9"/>
          <p:cNvGraphicFramePr/>
          <p:nvPr/>
        </p:nvGraphicFramePr>
        <p:xfrm>
          <a:off x="467544" y="5157192"/>
          <a:ext cx="8496944" cy="1512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14" name="Рисунок 13" descr="deti11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304925" y="2276872"/>
            <a:ext cx="6534150" cy="28575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70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5" name="image1.png"/>
            <p:cNvPicPr>
              <a:picLocks noChangeAspect="1"/>
            </p:cNvPicPr>
            <p:nvPr/>
          </p:nvPicPr>
          <p:blipFill>
            <a:blip r:embed="rId2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6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" name="image2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8" name="image3.png"/>
          <p:cNvPicPr>
            <a:picLocks noChangeAspect="1"/>
          </p:cNvPicPr>
          <p:nvPr/>
        </p:nvPicPr>
        <p:blipFill>
          <a:blip r:embed="rId5" cstate="print">
            <a:extLst/>
          </a:blip>
          <a:srcRect t="1" b="828"/>
          <a:stretch>
            <a:fillRect/>
          </a:stretch>
        </p:blipFill>
        <p:spPr>
          <a:xfrm>
            <a:off x="285720" y="214289"/>
            <a:ext cx="1928826" cy="1032571"/>
          </a:xfrm>
          <a:prstGeom prst="rect">
            <a:avLst/>
          </a:prstGeom>
          <a:ln w="12700">
            <a:miter lim="400000"/>
          </a:ln>
        </p:spPr>
      </p:pic>
      <p:pic>
        <p:nvPicPr>
          <p:cNvPr id="9" name="Рисунок 8" descr="i.jpe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28794" y="2714620"/>
            <a:ext cx="5500726" cy="3664043"/>
          </a:xfrm>
          <a:prstGeom prst="rect">
            <a:avLst/>
          </a:prstGeom>
        </p:spPr>
      </p:pic>
      <p:sp>
        <p:nvSpPr>
          <p:cNvPr id="10" name="Shape 174"/>
          <p:cNvSpPr>
            <a:spLocks noGrp="1"/>
          </p:cNvSpPr>
          <p:nvPr>
            <p:ph type="title"/>
          </p:nvPr>
        </p:nvSpPr>
        <p:spPr>
          <a:xfrm>
            <a:off x="357158" y="1285860"/>
            <a:ext cx="1857388" cy="123916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lang="ru-RU" dirty="0" smtClean="0"/>
              <a:t/>
            </a:r>
            <a:br>
              <a:rPr lang="ru-RU" dirty="0" smtClean="0"/>
            </a:br>
            <a:endParaRPr/>
          </a:p>
        </p:txBody>
      </p:sp>
      <p:sp>
        <p:nvSpPr>
          <p:cNvPr id="11" name="Shape 174"/>
          <p:cNvSpPr txBox="1">
            <a:spLocks/>
          </p:cNvSpPr>
          <p:nvPr/>
        </p:nvSpPr>
        <p:spPr>
          <a:xfrm>
            <a:off x="1428728" y="1571612"/>
            <a:ext cx="7072362" cy="1239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 anchor="ctr">
            <a:normAutofit fontScale="82500" lnSpcReduction="10000"/>
          </a:bodyPr>
          <a:lstStyle>
            <a:lvl1pPr>
              <a:defRPr sz="32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D9562C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В 2 года происходит первое знакомство малыша с понятием денег</a:t>
            </a:r>
            <a:b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D9562C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</a:b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rgbClr val="D9562C"/>
              </a:solidFill>
              <a:effectLst/>
              <a:uLnTx/>
              <a:uFillTx/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image3.png"/>
          <p:cNvPicPr>
            <a:picLocks noChangeAspect="1"/>
          </p:cNvPicPr>
          <p:nvPr/>
        </p:nvPicPr>
        <p:blipFill>
          <a:blip r:embed="rId2" cstate="print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5" cy="705376"/>
          </a:xfrm>
          <a:prstGeom prst="rect">
            <a:avLst/>
          </a:prstGeom>
          <a:ln w="12700">
            <a:miter lim="400000"/>
          </a:ln>
        </p:spPr>
      </p:pic>
      <p:sp>
        <p:nvSpPr>
          <p:cNvPr id="174" name="Shape 174"/>
          <p:cNvSpPr>
            <a:spLocks noGrp="1"/>
          </p:cNvSpPr>
          <p:nvPr>
            <p:ph type="title"/>
          </p:nvPr>
        </p:nvSpPr>
        <p:spPr>
          <a:xfrm>
            <a:off x="357158" y="1857364"/>
            <a:ext cx="2014525" cy="667659"/>
          </a:xfrm>
          <a:prstGeom prst="rect">
            <a:avLst/>
          </a:prstGeom>
        </p:spPr>
        <p:txBody>
          <a:bodyPr/>
          <a:lstStyle>
            <a:lvl1pPr>
              <a:defRPr sz="32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t>5-6 ЛЕТ</a:t>
            </a:r>
          </a:p>
        </p:txBody>
      </p:sp>
      <p:sp>
        <p:nvSpPr>
          <p:cNvPr id="175" name="Shape 175"/>
          <p:cNvSpPr>
            <a:spLocks noGrp="1"/>
          </p:cNvSpPr>
          <p:nvPr>
            <p:ph type="sldNum" sz="quarter" idx="2"/>
          </p:nvPr>
        </p:nvSpPr>
        <p:spPr>
          <a:xfrm>
            <a:off x="8331289" y="6404293"/>
            <a:ext cx="184061" cy="26924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6</a:t>
            </a:fld>
            <a:endParaRPr/>
          </a:p>
        </p:txBody>
      </p:sp>
      <p:grpSp>
        <p:nvGrpSpPr>
          <p:cNvPr id="179" name="Group 179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176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77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78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80" name="Shape 180"/>
          <p:cNvSpPr/>
          <p:nvPr/>
        </p:nvSpPr>
        <p:spPr>
          <a:xfrm>
            <a:off x="3714744" y="1142984"/>
            <a:ext cx="5000659" cy="44781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/>
          <a:p>
            <a:pPr algn="ctr">
              <a:lnSpc>
                <a:spcPct val="150000"/>
              </a:lnSpc>
              <a:defRPr sz="1200" b="1">
                <a:solidFill>
                  <a:srgbClr val="55B8CB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>
                <a:latin typeface="Times New Roman" pitchFamily="18" charset="0"/>
                <a:cs typeface="Times New Roman" pitchFamily="18" charset="0"/>
              </a:rPr>
              <a:t>Ребенок может:</a:t>
            </a: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>
                <a:latin typeface="Times New Roman" pitchFamily="18" charset="0"/>
                <a:cs typeface="Times New Roman" pitchFamily="18" charset="0"/>
              </a:rPr>
              <a:t>Понять природу денег, их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sz="2000" smtClean="0">
                <a:latin typeface="Times New Roman" pitchFamily="18" charset="0"/>
                <a:cs typeface="Times New Roman" pitchFamily="18" charset="0"/>
              </a:rPr>
              <a:t>азначение </a:t>
            </a:r>
            <a:r>
              <a:rPr sz="2000">
                <a:latin typeface="Times New Roman" pitchFamily="18" charset="0"/>
                <a:cs typeface="Times New Roman" pitchFamily="18" charset="0"/>
              </a:rPr>
              <a:t>и источник их появления</a:t>
            </a: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100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>
                <a:latin typeface="Times New Roman" pitchFamily="18" charset="0"/>
                <a:cs typeface="Times New Roman" pitchFamily="18" charset="0"/>
              </a:rPr>
              <a:t>Различать номинал денежных </a:t>
            </a:r>
            <a:r>
              <a:rPr sz="2000" smtClean="0">
                <a:latin typeface="Times New Roman" pitchFamily="18" charset="0"/>
                <a:cs typeface="Times New Roman" pitchFamily="18" charset="0"/>
              </a:rPr>
              <a:t>знаков</a:t>
            </a:r>
            <a:endParaRPr sz="200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100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>
                <a:latin typeface="Times New Roman" pitchFamily="18" charset="0"/>
                <a:cs typeface="Times New Roman" pitchFamily="18" charset="0"/>
              </a:rPr>
              <a:t>Осуществлять простой счет денег</a:t>
            </a: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100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>
                <a:latin typeface="Times New Roman" pitchFamily="18" charset="0"/>
                <a:cs typeface="Times New Roman" pitchFamily="18" charset="0"/>
              </a:rPr>
              <a:t>Понять суть процесса накопления на минимальном сроке и на визуально понятных примерах</a:t>
            </a:r>
          </a:p>
        </p:txBody>
      </p:sp>
      <p:pic>
        <p:nvPicPr>
          <p:cNvPr id="12" name="Рисунок 11" descr="depositphotos_5737045-stock-photo-happy-little-girl-with-money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9512" y="2564904"/>
            <a:ext cx="3419872" cy="328498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image3.png"/>
          <p:cNvPicPr>
            <a:picLocks noChangeAspect="1"/>
          </p:cNvPicPr>
          <p:nvPr/>
        </p:nvPicPr>
        <p:blipFill>
          <a:blip r:embed="rId2" cstate="print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5" cy="705376"/>
          </a:xfrm>
          <a:prstGeom prst="rect">
            <a:avLst/>
          </a:prstGeom>
          <a:ln w="12700">
            <a:miter lim="400000"/>
          </a:ln>
        </p:spPr>
      </p:pic>
      <p:sp>
        <p:nvSpPr>
          <p:cNvPr id="185" name="Shape 185"/>
          <p:cNvSpPr>
            <a:spLocks noGrp="1"/>
          </p:cNvSpPr>
          <p:nvPr>
            <p:ph type="title"/>
          </p:nvPr>
        </p:nvSpPr>
        <p:spPr>
          <a:xfrm>
            <a:off x="214282" y="2071678"/>
            <a:ext cx="1834170" cy="720279"/>
          </a:xfrm>
          <a:prstGeom prst="rect">
            <a:avLst/>
          </a:prstGeom>
        </p:spPr>
        <p:txBody>
          <a:bodyPr/>
          <a:lstStyle>
            <a:lvl1pPr>
              <a:defRPr sz="32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t>7-9 ЛЕТ</a:t>
            </a:r>
          </a:p>
        </p:txBody>
      </p:sp>
      <p:sp>
        <p:nvSpPr>
          <p:cNvPr id="186" name="Shape 186"/>
          <p:cNvSpPr>
            <a:spLocks noGrp="1"/>
          </p:cNvSpPr>
          <p:nvPr>
            <p:ph type="sldNum" sz="quarter" idx="2"/>
          </p:nvPr>
        </p:nvSpPr>
        <p:spPr>
          <a:xfrm>
            <a:off x="8331289" y="6404293"/>
            <a:ext cx="184061" cy="26924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7</a:t>
            </a:fld>
            <a:endParaRPr/>
          </a:p>
        </p:txBody>
      </p:sp>
      <p:grpSp>
        <p:nvGrpSpPr>
          <p:cNvPr id="190" name="Group 190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187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88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89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91" name="image10.jpeg" descr="http://gorod.tomsk.ru/posts-files/85/68/i/2(0).jpg"/>
          <p:cNvPicPr>
            <a:picLocks noChangeAspect="1"/>
          </p:cNvPicPr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172007" y="2944422"/>
            <a:ext cx="3114109" cy="2263139"/>
          </a:xfrm>
          <a:prstGeom prst="rect">
            <a:avLst/>
          </a:prstGeom>
          <a:ln w="25400">
            <a:solidFill>
              <a:srgbClr val="DDDDDD"/>
            </a:solidFill>
            <a:miter lim="400000"/>
          </a:ln>
        </p:spPr>
      </p:pic>
      <p:sp>
        <p:nvSpPr>
          <p:cNvPr id="192" name="Shape 192"/>
          <p:cNvSpPr/>
          <p:nvPr/>
        </p:nvSpPr>
        <p:spPr>
          <a:xfrm>
            <a:off x="3357554" y="928670"/>
            <a:ext cx="5643602" cy="42473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/>
          <a:p>
            <a:pPr algn="ctr">
              <a:lnSpc>
                <a:spcPct val="150000"/>
              </a:lnSpc>
              <a:defRPr sz="1200" b="1">
                <a:solidFill>
                  <a:srgbClr val="55B8CB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>
                <a:latin typeface="Times New Roman" pitchFamily="18" charset="0"/>
                <a:cs typeface="Times New Roman" pitchFamily="18" charset="0"/>
              </a:rPr>
              <a:t>Ребенок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способен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285750" indent="-285750" algn="just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>
                <a:latin typeface="Times New Roman" pitchFamily="18" charset="0"/>
                <a:cs typeface="Times New Roman" pitchFamily="18" charset="0"/>
              </a:rPr>
              <a:t>Самостоятельно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принимать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о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том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как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потратить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карманные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деньги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5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>
                <a:latin typeface="Times New Roman" pitchFamily="18" charset="0"/>
                <a:cs typeface="Times New Roman" pitchFamily="18" charset="0"/>
              </a:rPr>
              <a:t>Сравнивать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цены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перед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покупкой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lnSpc>
                <a:spcPct val="150000"/>
              </a:lnSpc>
              <a:buClr>
                <a:srgbClr val="0EBACE"/>
              </a:buClr>
              <a:buSzPct val="150000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5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>
                <a:latin typeface="Times New Roman" pitchFamily="18" charset="0"/>
                <a:cs typeface="Times New Roman" pitchFamily="18" charset="0"/>
              </a:rPr>
              <a:t>Запомнить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применить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основные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правила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финансовой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безопасности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5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>
                <a:latin typeface="Times New Roman" pitchFamily="18" charset="0"/>
                <a:cs typeface="Times New Roman" pitchFamily="18" charset="0"/>
              </a:rPr>
              <a:t>Совершать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накопления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среднесрочном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периоде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от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до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месяцев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image3.png"/>
          <p:cNvPicPr>
            <a:picLocks noChangeAspect="1"/>
          </p:cNvPicPr>
          <p:nvPr/>
        </p:nvPicPr>
        <p:blipFill>
          <a:blip r:embed="rId2" cstate="print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5" cy="705376"/>
          </a:xfrm>
          <a:prstGeom prst="rect">
            <a:avLst/>
          </a:prstGeom>
          <a:ln w="12700">
            <a:miter lim="400000"/>
          </a:ln>
        </p:spPr>
      </p:pic>
      <p:sp>
        <p:nvSpPr>
          <p:cNvPr id="195" name="Shape 195"/>
          <p:cNvSpPr>
            <a:spLocks noGrp="1"/>
          </p:cNvSpPr>
          <p:nvPr>
            <p:ph type="title"/>
          </p:nvPr>
        </p:nvSpPr>
        <p:spPr>
          <a:xfrm>
            <a:off x="628649" y="1565745"/>
            <a:ext cx="4390392" cy="667659"/>
          </a:xfrm>
          <a:prstGeom prst="rect">
            <a:avLst/>
          </a:prstGeom>
        </p:spPr>
        <p:txBody>
          <a:bodyPr/>
          <a:lstStyle>
            <a:lvl1pPr>
              <a:defRPr sz="32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t>10-12 ЛЕТ</a:t>
            </a:r>
          </a:p>
        </p:txBody>
      </p:sp>
      <p:sp>
        <p:nvSpPr>
          <p:cNvPr id="196" name="Shape 196"/>
          <p:cNvSpPr>
            <a:spLocks noGrp="1"/>
          </p:cNvSpPr>
          <p:nvPr>
            <p:ph type="sldNum" sz="quarter" idx="2"/>
          </p:nvPr>
        </p:nvSpPr>
        <p:spPr>
          <a:xfrm>
            <a:off x="8331289" y="6404293"/>
            <a:ext cx="184061" cy="26924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8</a:t>
            </a:fld>
            <a:endParaRPr/>
          </a:p>
        </p:txBody>
      </p:sp>
      <p:grpSp>
        <p:nvGrpSpPr>
          <p:cNvPr id="200" name="Group 200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197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98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99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201" name="Shape 201"/>
          <p:cNvSpPr/>
          <p:nvPr/>
        </p:nvSpPr>
        <p:spPr>
          <a:xfrm>
            <a:off x="3500430" y="1643050"/>
            <a:ext cx="5500726" cy="37856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/>
          <a:p>
            <a:pPr algn="ctr">
              <a:lnSpc>
                <a:spcPct val="150000"/>
              </a:lnSpc>
              <a:defRPr sz="1200" b="1">
                <a:solidFill>
                  <a:srgbClr val="55B8CB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Ребенок</a:t>
            </a:r>
            <a:r>
              <a:rPr sz="20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>
                <a:latin typeface="Times New Roman" pitchFamily="18" charset="0"/>
                <a:cs typeface="Times New Roman" pitchFamily="18" charset="0"/>
              </a:rPr>
              <a:t>способен:</a:t>
            </a:r>
          </a:p>
          <a:p>
            <a:pPr marL="342900" indent="-342900" algn="just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lang="ru-RU" sz="5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smtClean="0">
                <a:latin typeface="Times New Roman" pitchFamily="18" charset="0"/>
                <a:cs typeface="Times New Roman" pitchFamily="18" charset="0"/>
              </a:rPr>
              <a:t>Понять </a:t>
            </a:r>
            <a:r>
              <a:rPr sz="2000">
                <a:latin typeface="Times New Roman" pitchFamily="18" charset="0"/>
                <a:cs typeface="Times New Roman" pitchFamily="18" charset="0"/>
              </a:rPr>
              <a:t>финансовую ситуацию семьи и ее </a:t>
            </a:r>
            <a:r>
              <a:rPr sz="2000" smtClean="0">
                <a:latin typeface="Times New Roman" pitchFamily="18" charset="0"/>
                <a:cs typeface="Times New Roman" pitchFamily="18" charset="0"/>
              </a:rPr>
              <a:t>возможности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50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sz="2000" smtClean="0">
                <a:latin typeface="Times New Roman" pitchFamily="18" charset="0"/>
                <a:cs typeface="Times New Roman" pitchFamily="18" charset="0"/>
              </a:rPr>
              <a:t>берегать 10–30% </a:t>
            </a:r>
            <a:r>
              <a:rPr sz="2000">
                <a:latin typeface="Times New Roman" pitchFamily="18" charset="0"/>
                <a:cs typeface="Times New Roman" pitchFamily="18" charset="0"/>
              </a:rPr>
              <a:t>личного </a:t>
            </a:r>
            <a:r>
              <a:rPr sz="2000" smtClean="0">
                <a:latin typeface="Times New Roman" pitchFamily="18" charset="0"/>
                <a:cs typeface="Times New Roman" pitchFamily="18" charset="0"/>
              </a:rPr>
              <a:t>бюджета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50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smtClean="0">
                <a:latin typeface="Times New Roman" pitchFamily="18" charset="0"/>
                <a:cs typeface="Times New Roman" pitchFamily="18" charset="0"/>
              </a:rPr>
              <a:t>Рассчитываться </a:t>
            </a:r>
            <a:r>
              <a:rPr sz="2000">
                <a:latin typeface="Times New Roman" pitchFamily="18" charset="0"/>
                <a:cs typeface="Times New Roman" pitchFamily="18" charset="0"/>
              </a:rPr>
              <a:t>банковской картой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50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>
                <a:latin typeface="Times New Roman" pitchFamily="18" charset="0"/>
                <a:cs typeface="Times New Roman" pitchFamily="18" charset="0"/>
              </a:rPr>
              <a:t>Понять суть кредитования и необходимость платы за использование кредита</a:t>
            </a:r>
          </a:p>
        </p:txBody>
      </p:sp>
      <p:pic>
        <p:nvPicPr>
          <p:cNvPr id="10" name="Рисунок 9" descr="i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44" y="2428868"/>
            <a:ext cx="3286148" cy="285752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image3.png"/>
          <p:cNvPicPr>
            <a:picLocks noChangeAspect="1"/>
          </p:cNvPicPr>
          <p:nvPr/>
        </p:nvPicPr>
        <p:blipFill>
          <a:blip r:embed="rId2" cstate="print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5" cy="705376"/>
          </a:xfrm>
          <a:prstGeom prst="rect">
            <a:avLst/>
          </a:prstGeom>
          <a:ln w="12700">
            <a:miter lim="400000"/>
          </a:ln>
        </p:spPr>
      </p:pic>
      <p:sp>
        <p:nvSpPr>
          <p:cNvPr id="213" name="Shape 213"/>
          <p:cNvSpPr>
            <a:spLocks noGrp="1"/>
          </p:cNvSpPr>
          <p:nvPr>
            <p:ph type="title"/>
          </p:nvPr>
        </p:nvSpPr>
        <p:spPr>
          <a:xfrm>
            <a:off x="285720" y="2143116"/>
            <a:ext cx="2228839" cy="667659"/>
          </a:xfrm>
          <a:prstGeom prst="rect">
            <a:avLst/>
          </a:prstGeom>
        </p:spPr>
        <p:txBody>
          <a:bodyPr>
            <a:normAutofit fontScale="90000"/>
          </a:bodyPr>
          <a:lstStyle>
            <a:lvl1pPr>
              <a:defRPr sz="32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t>13-15 ЛЕТ</a:t>
            </a:r>
          </a:p>
        </p:txBody>
      </p:sp>
      <p:sp>
        <p:nvSpPr>
          <p:cNvPr id="214" name="Shape 214"/>
          <p:cNvSpPr>
            <a:spLocks noGrp="1"/>
          </p:cNvSpPr>
          <p:nvPr>
            <p:ph type="sldNum" sz="quarter" idx="2"/>
          </p:nvPr>
        </p:nvSpPr>
        <p:spPr>
          <a:xfrm>
            <a:off x="8251368" y="6404293"/>
            <a:ext cx="263983" cy="26924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9</a:t>
            </a:fld>
            <a:endParaRPr/>
          </a:p>
        </p:txBody>
      </p:sp>
      <p:grpSp>
        <p:nvGrpSpPr>
          <p:cNvPr id="218" name="Group 218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215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16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17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220" name="Shape 220"/>
          <p:cNvSpPr/>
          <p:nvPr/>
        </p:nvSpPr>
        <p:spPr>
          <a:xfrm>
            <a:off x="3357554" y="857232"/>
            <a:ext cx="5643602" cy="55168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/>
          <a:p>
            <a:pPr algn="ctr">
              <a:lnSpc>
                <a:spcPct val="150000"/>
              </a:lnSpc>
              <a:defRPr sz="1200" b="1">
                <a:solidFill>
                  <a:srgbClr val="55B8CB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>
                <a:latin typeface="Times New Roman" pitchFamily="18" charset="0"/>
                <a:cs typeface="Times New Roman" pitchFamily="18" charset="0"/>
              </a:rPr>
              <a:t>Подросток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может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>
                <a:latin typeface="Times New Roman" pitchFamily="18" charset="0"/>
                <a:cs typeface="Times New Roman" pitchFamily="18" charset="0"/>
              </a:rPr>
              <a:t>Понять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ценность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образования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5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>
                <a:latin typeface="Times New Roman" pitchFamily="18" charset="0"/>
                <a:cs typeface="Times New Roman" pitchFamily="18" charset="0"/>
              </a:rPr>
              <a:t>Соотнести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выгоды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от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сиюминутного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приобретения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переплаты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кредиту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5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>
                <a:latin typeface="Times New Roman" pitchFamily="18" charset="0"/>
                <a:cs typeface="Times New Roman" pitchFamily="18" charset="0"/>
              </a:rPr>
              <a:t>Проявлять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интерес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к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возможностям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самостоятельного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заработка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5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ланировать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среднесрочной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перспективе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от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до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18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месяцев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существлять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накопления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инвестиции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для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движения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к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поставленным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елям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с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помощью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родителей</a:t>
            </a:r>
            <a:endParaRPr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084307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5720" y="3048000"/>
            <a:ext cx="2484120" cy="38100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" name="image3.png"/>
          <p:cNvPicPr>
            <a:picLocks noChangeAspect="1"/>
          </p:cNvPicPr>
          <p:nvPr/>
        </p:nvPicPr>
        <p:blipFill>
          <a:blip r:embed="rId2" cstate="print">
            <a:extLst/>
          </a:blip>
          <a:srcRect t="1" b="828"/>
          <a:stretch>
            <a:fillRect/>
          </a:stretch>
        </p:blipFill>
        <p:spPr>
          <a:xfrm>
            <a:off x="683568" y="404664"/>
            <a:ext cx="1734785" cy="705376"/>
          </a:xfrm>
          <a:prstGeom prst="rect">
            <a:avLst/>
          </a:prstGeom>
          <a:ln w="12700">
            <a:miter lim="400000"/>
          </a:ln>
        </p:spPr>
      </p:pic>
      <p:sp>
        <p:nvSpPr>
          <p:cNvPr id="223" name="Shape 223"/>
          <p:cNvSpPr>
            <a:spLocks noGrp="1"/>
          </p:cNvSpPr>
          <p:nvPr>
            <p:ph type="title"/>
          </p:nvPr>
        </p:nvSpPr>
        <p:spPr>
          <a:xfrm>
            <a:off x="142844" y="2143116"/>
            <a:ext cx="2514591" cy="667659"/>
          </a:xfrm>
          <a:prstGeom prst="rect">
            <a:avLst/>
          </a:prstGeom>
        </p:spPr>
        <p:txBody>
          <a:bodyPr/>
          <a:lstStyle>
            <a:lvl1pPr>
              <a:defRPr sz="32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t>16-18 ЛЕТ</a:t>
            </a:r>
          </a:p>
        </p:txBody>
      </p:sp>
      <p:sp>
        <p:nvSpPr>
          <p:cNvPr id="224" name="Shape 224"/>
          <p:cNvSpPr>
            <a:spLocks noGrp="1"/>
          </p:cNvSpPr>
          <p:nvPr>
            <p:ph type="sldNum" sz="quarter" idx="2"/>
          </p:nvPr>
        </p:nvSpPr>
        <p:spPr>
          <a:xfrm>
            <a:off x="8251368" y="6404293"/>
            <a:ext cx="263983" cy="26924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10</a:t>
            </a:fld>
            <a:endParaRPr/>
          </a:p>
        </p:txBody>
      </p:sp>
      <p:grpSp>
        <p:nvGrpSpPr>
          <p:cNvPr id="228" name="Group 228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225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26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27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229" name="image13.jpeg" descr="http://img.7ya.ru/pub/img/18416/162414296.jpg"/>
          <p:cNvPicPr>
            <a:picLocks noChangeAspect="1"/>
          </p:cNvPicPr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142844" y="3000372"/>
            <a:ext cx="3425429" cy="2500330"/>
          </a:xfrm>
          <a:prstGeom prst="rect">
            <a:avLst/>
          </a:prstGeom>
          <a:ln w="12700">
            <a:miter lim="400000"/>
          </a:ln>
        </p:spPr>
      </p:pic>
      <p:sp>
        <p:nvSpPr>
          <p:cNvPr id="230" name="Shape 230"/>
          <p:cNvSpPr/>
          <p:nvPr/>
        </p:nvSpPr>
        <p:spPr>
          <a:xfrm>
            <a:off x="3707904" y="1052736"/>
            <a:ext cx="5214973" cy="55938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/>
          <a:p>
            <a:pPr algn="ctr">
              <a:defRPr sz="1200" b="1">
                <a:solidFill>
                  <a:srgbClr val="55B8CB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>
                <a:latin typeface="Times New Roman" pitchFamily="18" charset="0"/>
                <a:cs typeface="Times New Roman" pitchFamily="18" charset="0"/>
              </a:rPr>
              <a:t>Молодые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люди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способны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 sz="1200" b="1">
                <a:solidFill>
                  <a:srgbClr val="55B8CB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Самостоятельно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вести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личный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бюджет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5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>
                <a:latin typeface="Times New Roman" pitchFamily="18" charset="0"/>
                <a:cs typeface="Times New Roman" pitchFamily="18" charset="0"/>
              </a:rPr>
              <a:t>Разбираться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возможностях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некоторых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финансовых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инструментов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5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>
                <a:latin typeface="Times New Roman" pitchFamily="18" charset="0"/>
                <a:cs typeface="Times New Roman" pitchFamily="18" charset="0"/>
              </a:rPr>
              <a:t>Понимать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особенности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договорных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отношений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5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>
                <a:latin typeface="Times New Roman" pitchFamily="18" charset="0"/>
                <a:cs typeface="Times New Roman" pitchFamily="18" charset="0"/>
              </a:rPr>
              <a:t>Находить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анализировать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интерпретировать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нужную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информацию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5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>
                <a:latin typeface="Times New Roman" pitchFamily="18" charset="0"/>
                <a:cs typeface="Times New Roman" pitchFamily="18" charset="0"/>
              </a:rPr>
              <a:t>Вести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переговоры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о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работе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самостоятельно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выяснять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все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вопросы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касающиеся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финансовых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условий</a:t>
            </a:r>
            <a:endParaRPr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image3.png"/>
          <p:cNvPicPr>
            <a:picLocks noChangeAspect="1"/>
          </p:cNvPicPr>
          <p:nvPr/>
        </p:nvPicPr>
        <p:blipFill>
          <a:blip r:embed="rId2" cstate="print">
            <a:extLst/>
          </a:blip>
          <a:srcRect t="1" b="828"/>
          <a:stretch>
            <a:fillRect/>
          </a:stretch>
        </p:blipFill>
        <p:spPr>
          <a:xfrm>
            <a:off x="179512" y="260648"/>
            <a:ext cx="2088232" cy="1033681"/>
          </a:xfrm>
          <a:prstGeom prst="rect">
            <a:avLst/>
          </a:prstGeom>
          <a:ln w="12700">
            <a:miter lim="400000"/>
          </a:ln>
        </p:spPr>
      </p:pic>
      <p:sp>
        <p:nvSpPr>
          <p:cNvPr id="234" name="Shape 234"/>
          <p:cNvSpPr>
            <a:spLocks noGrp="1"/>
          </p:cNvSpPr>
          <p:nvPr>
            <p:ph type="sldNum" sz="quarter" idx="2"/>
          </p:nvPr>
        </p:nvSpPr>
        <p:spPr>
          <a:xfrm>
            <a:off x="8251368" y="6404293"/>
            <a:ext cx="263983" cy="26924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11</a:t>
            </a:fld>
            <a:endParaRPr/>
          </a:p>
        </p:txBody>
      </p:sp>
      <p:grpSp>
        <p:nvGrpSpPr>
          <p:cNvPr id="238" name="Group 238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235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36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37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2" name="Рисунок 11" descr="1459987356_hyperthymesi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4953000"/>
            <a:ext cx="2857500" cy="1905000"/>
          </a:xfrm>
          <a:prstGeom prst="rect">
            <a:avLst/>
          </a:prstGeom>
        </p:spPr>
      </p:pic>
      <p:graphicFrame>
        <p:nvGraphicFramePr>
          <p:cNvPr id="16" name="Схема 15"/>
          <p:cNvGraphicFramePr/>
          <p:nvPr/>
        </p:nvGraphicFramePr>
        <p:xfrm>
          <a:off x="1691680" y="1988840"/>
          <a:ext cx="759633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1763688" y="404664"/>
            <a:ext cx="5616624" cy="107721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itchFamily="18" charset="0"/>
                <a:cs typeface="Times New Roman" pitchFamily="18" charset="0"/>
                <a:sym typeface="Calibri"/>
              </a:rPr>
              <a:t>Стоит ли поощрять </a:t>
            </a:r>
          </a:p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itchFamily="18" charset="0"/>
                <a:cs typeface="Times New Roman" pitchFamily="18" charset="0"/>
                <a:sym typeface="Calibri"/>
              </a:rPr>
              <a:t>ребенка деньгами?</a:t>
            </a:r>
            <a:endParaRPr kumimoji="0" lang="ru-RU" sz="32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Times New Roman" pitchFamily="18" charset="0"/>
              <a:cs typeface="Times New Roman" pitchFamily="18" charset="0"/>
              <a:sym typeface="Calibri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3" name="image3.png"/>
          <p:cNvPicPr>
            <a:picLocks noChangeAspect="1"/>
          </p:cNvPicPr>
          <p:nvPr/>
        </p:nvPicPr>
        <p:blipFill>
          <a:blip r:embed="rId2" cstate="print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5" cy="705376"/>
          </a:xfrm>
          <a:prstGeom prst="rect">
            <a:avLst/>
          </a:prstGeom>
          <a:ln w="12700">
            <a:miter lim="400000"/>
          </a:ln>
        </p:spPr>
      </p:pic>
      <p:sp>
        <p:nvSpPr>
          <p:cNvPr id="284" name="Shape 284"/>
          <p:cNvSpPr>
            <a:spLocks noGrp="1"/>
          </p:cNvSpPr>
          <p:nvPr>
            <p:ph type="title"/>
          </p:nvPr>
        </p:nvSpPr>
        <p:spPr>
          <a:xfrm>
            <a:off x="611560" y="1484784"/>
            <a:ext cx="7471744" cy="667659"/>
          </a:xfrm>
          <a:prstGeom prst="rect">
            <a:avLst/>
          </a:prstGeom>
        </p:spPr>
        <p:txBody>
          <a:bodyPr/>
          <a:lstStyle>
            <a:lvl1pPr defTabSz="585215">
              <a:defRPr sz="2048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dirty="0"/>
              <a:t>САМЫЕ РАСПРОСТРАНЕННЫЕ ИНТЕРНЕТ-УГРОЗЫ</a:t>
            </a:r>
          </a:p>
        </p:txBody>
      </p:sp>
      <p:sp>
        <p:nvSpPr>
          <p:cNvPr id="285" name="Shape 285"/>
          <p:cNvSpPr>
            <a:spLocks noGrp="1"/>
          </p:cNvSpPr>
          <p:nvPr>
            <p:ph type="sldNum" sz="quarter" idx="2"/>
          </p:nvPr>
        </p:nvSpPr>
        <p:spPr>
          <a:xfrm>
            <a:off x="8251368" y="6404293"/>
            <a:ext cx="263983" cy="26924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12</a:t>
            </a:fld>
            <a:endParaRPr/>
          </a:p>
        </p:txBody>
      </p:sp>
      <p:grpSp>
        <p:nvGrpSpPr>
          <p:cNvPr id="289" name="Group 289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286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87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88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290" name="Shape 290"/>
          <p:cNvSpPr/>
          <p:nvPr/>
        </p:nvSpPr>
        <p:spPr>
          <a:xfrm>
            <a:off x="4716016" y="2420888"/>
            <a:ext cx="3986106" cy="40164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/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4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200" dirty="0" err="1">
                <a:latin typeface="Times New Roman" pitchFamily="18" charset="0"/>
                <a:cs typeface="Times New Roman" pitchFamily="18" charset="0"/>
              </a:rPr>
              <a:t>Компьютерные</a:t>
            </a:r>
            <a:r>
              <a:rPr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200" dirty="0" err="1" smtClean="0">
                <a:latin typeface="Times New Roman" pitchFamily="18" charset="0"/>
                <a:cs typeface="Times New Roman" pitchFamily="18" charset="0"/>
              </a:rPr>
              <a:t>вирусы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4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1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4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200" dirty="0" err="1">
                <a:latin typeface="Times New Roman" pitchFamily="18" charset="0"/>
                <a:cs typeface="Times New Roman" pitchFamily="18" charset="0"/>
              </a:rPr>
              <a:t>Кража</a:t>
            </a:r>
            <a:r>
              <a:rPr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200" dirty="0" err="1">
                <a:latin typeface="Times New Roman" pitchFamily="18" charset="0"/>
                <a:cs typeface="Times New Roman" pitchFamily="18" charset="0"/>
              </a:rPr>
              <a:t>личнои</a:t>
            </a:r>
            <a:r>
              <a:rPr sz="2200" dirty="0">
                <a:latin typeface="Times New Roman" pitchFamily="18" charset="0"/>
                <a:cs typeface="Times New Roman" pitchFamily="18" charset="0"/>
              </a:rPr>
              <a:t>̆ </a:t>
            </a:r>
            <a:r>
              <a:rPr sz="2200" dirty="0" err="1" smtClean="0">
                <a:latin typeface="Times New Roman" pitchFamily="18" charset="0"/>
                <a:cs typeface="Times New Roman" pitchFamily="18" charset="0"/>
              </a:rPr>
              <a:t>информации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4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1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4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200" dirty="0" err="1">
                <a:latin typeface="Times New Roman" pitchFamily="18" charset="0"/>
                <a:cs typeface="Times New Roman" pitchFamily="18" charset="0"/>
              </a:rPr>
              <a:t>Навязывание</a:t>
            </a:r>
            <a:r>
              <a:rPr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200" dirty="0" err="1">
                <a:latin typeface="Times New Roman" pitchFamily="18" charset="0"/>
                <a:cs typeface="Times New Roman" pitchFamily="18" charset="0"/>
              </a:rPr>
              <a:t>платных</a:t>
            </a:r>
            <a:r>
              <a:rPr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200" dirty="0" err="1" smtClean="0">
                <a:latin typeface="Times New Roman" pitchFamily="18" charset="0"/>
                <a:cs typeface="Times New Roman" pitchFamily="18" charset="0"/>
              </a:rPr>
              <a:t>услуг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4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1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4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200" dirty="0" err="1">
                <a:latin typeface="Times New Roman" pitchFamily="18" charset="0"/>
                <a:cs typeface="Times New Roman" pitchFamily="18" charset="0"/>
              </a:rPr>
              <a:t>Выманивание</a:t>
            </a:r>
            <a:r>
              <a:rPr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200" dirty="0" err="1" smtClean="0">
                <a:latin typeface="Times New Roman" pitchFamily="18" charset="0"/>
                <a:cs typeface="Times New Roman" pitchFamily="18" charset="0"/>
              </a:rPr>
              <a:t>денег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4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1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4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sz="2200" smtClean="0">
                <a:latin typeface="Times New Roman" pitchFamily="18" charset="0"/>
                <a:cs typeface="Times New Roman" pitchFamily="18" charset="0"/>
              </a:rPr>
              <a:t>аботодатели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мошенники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Clr>
                <a:srgbClr val="0EBACE"/>
              </a:buClr>
              <a:buSzPct val="150000"/>
              <a:buFont typeface="Arial"/>
              <a:buChar char="•"/>
              <a:defRPr sz="14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1" name="pasted-image.tiff"/>
          <p:cNvPicPr>
            <a:picLocks noChangeAspect="1"/>
          </p:cNvPicPr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745416" y="2564904"/>
            <a:ext cx="3293184" cy="2680333"/>
          </a:xfrm>
          <a:prstGeom prst="rect">
            <a:avLst/>
          </a:prstGeom>
          <a:ln w="12700">
            <a:miter lim="400000"/>
          </a:ln>
          <a:effectLst>
            <a:reflection stA="50000" endPos="40000" dir="5400000" sy="-100000" algn="bl" rotWithShape="0"/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2" name="image3.png"/>
          <p:cNvPicPr>
            <a:picLocks noChangeAspect="1"/>
          </p:cNvPicPr>
          <p:nvPr/>
        </p:nvPicPr>
        <p:blipFill>
          <a:blip r:embed="rId2" cstate="print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5" cy="705376"/>
          </a:xfrm>
          <a:prstGeom prst="rect">
            <a:avLst/>
          </a:prstGeom>
          <a:ln w="12700">
            <a:miter lim="400000"/>
          </a:ln>
        </p:spPr>
      </p:pic>
      <p:sp>
        <p:nvSpPr>
          <p:cNvPr id="313" name="Shape 313"/>
          <p:cNvSpPr>
            <a:spLocks noGrp="1"/>
          </p:cNvSpPr>
          <p:nvPr>
            <p:ph type="title"/>
          </p:nvPr>
        </p:nvSpPr>
        <p:spPr>
          <a:xfrm>
            <a:off x="1096204" y="1268760"/>
            <a:ext cx="6951592" cy="667659"/>
          </a:xfrm>
          <a:prstGeom prst="rect">
            <a:avLst/>
          </a:prstGeom>
        </p:spPr>
        <p:txBody>
          <a:bodyPr/>
          <a:lstStyle>
            <a:lvl1pPr defTabSz="585215">
              <a:defRPr sz="2048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dirty="0"/>
              <a:t>КАК ЗАЩИТИТЬ ДЕТЕЙ ОТ ФИНАНСОВЫХ </a:t>
            </a:r>
            <a:r>
              <a:rPr dirty="0" smtClean="0"/>
              <a:t>УГРОЗ</a:t>
            </a:r>
            <a:endParaRPr dirty="0"/>
          </a:p>
        </p:txBody>
      </p:sp>
      <p:sp>
        <p:nvSpPr>
          <p:cNvPr id="314" name="Shape 314"/>
          <p:cNvSpPr>
            <a:spLocks noGrp="1"/>
          </p:cNvSpPr>
          <p:nvPr>
            <p:ph type="sldNum" sz="quarter" idx="2"/>
          </p:nvPr>
        </p:nvSpPr>
        <p:spPr>
          <a:xfrm>
            <a:off x="8251368" y="6404293"/>
            <a:ext cx="263983" cy="26924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13</a:t>
            </a:fld>
            <a:endParaRPr/>
          </a:p>
        </p:txBody>
      </p:sp>
      <p:grpSp>
        <p:nvGrpSpPr>
          <p:cNvPr id="318" name="Group 318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315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16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17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8" name="TextBox 17"/>
          <p:cNvSpPr txBox="1"/>
          <p:nvPr/>
        </p:nvSpPr>
        <p:spPr>
          <a:xfrm>
            <a:off x="863588" y="1988840"/>
            <a:ext cx="7416824" cy="452431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lvl="0"/>
            <a:r>
              <a:rPr lang="ru-RU" b="1" dirty="0" smtClean="0"/>
              <a:t>-</a:t>
            </a:r>
            <a:r>
              <a:rPr lang="ru-RU" dirty="0" smtClean="0"/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Установка и своевременное обновление 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антивирусного программного обеспечения</a:t>
            </a:r>
          </a:p>
          <a:p>
            <a:pPr lvl="0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Предупреждение ребенка о платных услугах</a:t>
            </a:r>
          </a:p>
          <a:p>
            <a:pPr lvl="0">
              <a:buFontTx/>
              <a:buChar char="-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Предупреждение ребенка о взломах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аккаунтов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соцсетеи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̆ 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мессенджеров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Tx/>
              <a:buChar char="-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Предупреждение ребенка о мошеннических звонках и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SMS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рассылках </a:t>
            </a:r>
          </a:p>
          <a:p>
            <a:pPr lvl="0">
              <a:buFontTx/>
              <a:buChar char="-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Предупреждение о работодателях-мошенниках</a:t>
            </a:r>
            <a:endParaRPr kumimoji="0" lang="ru-RU" sz="240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Times New Roman" pitchFamily="18" charset="0"/>
              <a:cs typeface="Times New Roman" pitchFamily="18" charset="0"/>
              <a:sym typeface="Calibri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412776"/>
            <a:ext cx="7886700" cy="1325564"/>
          </a:xfrm>
        </p:spPr>
        <p:txBody>
          <a:bodyPr>
            <a:noAutofit/>
          </a:bodyPr>
          <a:lstStyle/>
          <a:p>
            <a:pPr algn="ctr"/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В вопросе финансового воспитания ребенка  важен личный пример родителей!!!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Group 318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5" name="image1.png"/>
            <p:cNvPicPr>
              <a:picLocks noChangeAspect="1"/>
            </p:cNvPicPr>
            <p:nvPr/>
          </p:nvPicPr>
          <p:blipFill>
            <a:blip r:embed="rId2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6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" name="image2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8" name="image3.png"/>
          <p:cNvPicPr>
            <a:picLocks noChangeAspect="1"/>
          </p:cNvPicPr>
          <p:nvPr/>
        </p:nvPicPr>
        <p:blipFill>
          <a:blip r:embed="rId5" cstate="print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5" cy="705376"/>
          </a:xfrm>
          <a:prstGeom prst="rect">
            <a:avLst/>
          </a:prstGeom>
          <a:ln w="12700">
            <a:miter lim="400000"/>
          </a:ln>
        </p:spPr>
      </p:pic>
      <p:pic>
        <p:nvPicPr>
          <p:cNvPr id="9" name="Рисунок 8" descr="0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2000" y="2599780"/>
            <a:ext cx="7620000" cy="425822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" name="image1.png"/>
          <p:cNvPicPr>
            <a:picLocks noChangeAspect="1"/>
          </p:cNvPicPr>
          <p:nvPr/>
        </p:nvPicPr>
        <p:blipFill>
          <a:blip r:embed="rId2" cstate="print">
            <a:extLst/>
          </a:blip>
          <a:srcRect l="38842" t="11326"/>
          <a:stretch>
            <a:fillRect/>
          </a:stretch>
        </p:blipFill>
        <p:spPr>
          <a:xfrm>
            <a:off x="0" y="7810"/>
            <a:ext cx="5011838" cy="5186304"/>
          </a:xfrm>
          <a:prstGeom prst="rect">
            <a:avLst/>
          </a:prstGeom>
          <a:ln w="12700">
            <a:miter lim="400000"/>
          </a:ln>
        </p:spPr>
      </p:pic>
      <p:pic>
        <p:nvPicPr>
          <p:cNvPr id="349" name="image1.png"/>
          <p:cNvPicPr>
            <a:picLocks noChangeAspect="1"/>
          </p:cNvPicPr>
          <p:nvPr/>
        </p:nvPicPr>
        <p:blipFill>
          <a:blip r:embed="rId2" cstate="print">
            <a:extLst/>
          </a:blip>
          <a:srcRect r="45216"/>
          <a:stretch>
            <a:fillRect/>
          </a:stretch>
        </p:blipFill>
        <p:spPr>
          <a:xfrm>
            <a:off x="4355976" y="504659"/>
            <a:ext cx="4489531" cy="5848681"/>
          </a:xfrm>
          <a:prstGeom prst="rect">
            <a:avLst/>
          </a:prstGeom>
          <a:ln w="12700">
            <a:miter lim="400000"/>
          </a:ln>
        </p:spPr>
      </p:pic>
      <p:pic>
        <p:nvPicPr>
          <p:cNvPr id="350" name="image2.png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2039311" y="807588"/>
            <a:ext cx="5065376" cy="3347723"/>
          </a:xfrm>
          <a:prstGeom prst="rect">
            <a:avLst/>
          </a:prstGeom>
          <a:ln w="12700">
            <a:miter lim="400000"/>
          </a:ln>
        </p:spPr>
      </p:pic>
      <p:sp>
        <p:nvSpPr>
          <p:cNvPr id="352" name="Shape 352"/>
          <p:cNvSpPr/>
          <p:nvPr/>
        </p:nvSpPr>
        <p:spPr>
          <a:xfrm>
            <a:off x="914400" y="5109628"/>
            <a:ext cx="7315200" cy="701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normAutofit/>
          </a:bodyPr>
          <a:lstStyle>
            <a:lvl1pPr algn="ctr">
              <a:lnSpc>
                <a:spcPct val="90000"/>
              </a:lnSpc>
              <a:defRPr sz="40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t>СПАСИБО ЗА ВНИМАНИЕ!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1083</TotalTime>
  <Words>381</Words>
  <Application>Microsoft Office PowerPoint</Application>
  <PresentationFormat>Экран (4:3)</PresentationFormat>
  <Paragraphs>105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Office Theme</vt:lpstr>
      <vt:lpstr>ФИНАНСОВОЕ ВОСПИТАНИЕ ДЕТЕЙ</vt:lpstr>
      <vt:lpstr>Слайд 2</vt:lpstr>
      <vt:lpstr>Слайд 3</vt:lpstr>
      <vt:lpstr>Финансовое воспитание ребенка  с учетом возрастных особенностей</vt:lpstr>
      <vt:lpstr> </vt:lpstr>
      <vt:lpstr>5-6 ЛЕТ</vt:lpstr>
      <vt:lpstr>7-9 ЛЕТ</vt:lpstr>
      <vt:lpstr>10-12 ЛЕТ</vt:lpstr>
      <vt:lpstr>13-15 ЛЕТ</vt:lpstr>
      <vt:lpstr>16-18 ЛЕТ</vt:lpstr>
      <vt:lpstr>Слайд 11</vt:lpstr>
      <vt:lpstr>САМЫЕ РАСПРОСТРАНЕННЫЕ ИНТЕРНЕТ-УГРОЗЫ</vt:lpstr>
      <vt:lpstr>КАК ЗАЩИТИТЬ ДЕТЕЙ ОТ ФИНАНСОВЫХ УГРОЗ</vt:lpstr>
      <vt:lpstr>В вопросе финансового воспитания ребенка  важен личный пример родителей!!!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ФИНАНСОВОЕ ВОСПИТАНИЕ ДЕТЕЙ</dc:title>
  <cp:lastModifiedBy>Bulankina</cp:lastModifiedBy>
  <cp:revision>102</cp:revision>
  <dcterms:modified xsi:type="dcterms:W3CDTF">2017-11-03T03:20:11Z</dcterms:modified>
</cp:coreProperties>
</file>