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tiff" ContentType="image/tif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260" r:id="rId18"/>
    <p:sldId id="306" r:id="rId19"/>
    <p:sldId id="307" r:id="rId20"/>
    <p:sldId id="288" r:id="rId21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  <p:clrMru>
    <a:srgbClr val="008080"/>
    <a:srgbClr val="FFA7A7"/>
    <a:srgbClr val="CC0000"/>
    <a:srgbClr val="19FFFF"/>
    <a:srgbClr val="006666"/>
    <a:srgbClr val="FF505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7" autoAdjust="0"/>
    <p:restoredTop sz="94713" autoAdjust="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C7963A-A3CD-4A24-9363-812074BDC819}" type="doc">
      <dgm:prSet loTypeId="urn:microsoft.com/office/officeart/2005/8/layout/chevron1" loCatId="process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</dgm:pt>
    <dgm:pt modelId="{34BFFAB2-2297-4DE2-83BE-536AB59CC591}">
      <dgm:prSet phldrT="[Текст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Текущая ситуация</a:t>
          </a:r>
          <a:endParaRPr lang="ru-RU" sz="2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67440E8-3962-482B-8F73-5C92269B7E76}" type="parTrans" cxnId="{3F8FB26D-C34C-40AD-A99E-112130334998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53E8150-089D-42BC-8695-96C69436E550}" type="sibTrans" cxnId="{3F8FB26D-C34C-40AD-A99E-112130334998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C68A6AB-7C31-4BE6-9CCA-97F7D19952CE}">
      <dgm:prSet phldrT="[Текст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Финансовые инструменты</a:t>
          </a:r>
          <a:endParaRPr lang="ru-RU" sz="2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BD7995-2582-4148-8D1F-1B6BC89A4194}" type="parTrans" cxnId="{3968AD1B-D67E-4634-8D68-076F7AE1EC3D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6814476-11F3-4E28-AA89-9E153BB825E2}" type="sibTrans" cxnId="{3968AD1B-D67E-4634-8D68-076F7AE1EC3D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3A9FB2-6D35-49FB-BEDF-CA9A1ECA25C6}">
      <dgm:prSet phldrT="[Текст]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Жизненная цель </a:t>
          </a:r>
          <a:endParaRPr lang="ru-RU" sz="22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7B83CE6-00CC-420C-BCC4-F90E13771D34}" type="parTrans" cxnId="{A94A59C1-87FE-42D6-B6A7-96D88D434643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6F7B94-E7EF-4EF3-AE1E-5BBDC9A14B4C}" type="sibTrans" cxnId="{A94A59C1-87FE-42D6-B6A7-96D88D434643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97C230B-AB9A-4B73-8B48-B0D77FD8EA94}" type="pres">
      <dgm:prSet presAssocID="{09C7963A-A3CD-4A24-9363-812074BDC819}" presName="Name0" presStyleCnt="0">
        <dgm:presLayoutVars>
          <dgm:dir/>
          <dgm:animLvl val="lvl"/>
          <dgm:resizeHandles val="exact"/>
        </dgm:presLayoutVars>
      </dgm:prSet>
      <dgm:spPr/>
    </dgm:pt>
    <dgm:pt modelId="{35137E02-6FD7-4BDB-8923-742E13846525}" type="pres">
      <dgm:prSet presAssocID="{34BFFAB2-2297-4DE2-83BE-536AB59CC591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0A5FEAC7-D8B7-4150-A93E-02AA008C21D5}" type="pres">
      <dgm:prSet presAssocID="{A53E8150-089D-42BC-8695-96C69436E550}" presName="parTxOnlySpace" presStyleCnt="0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66D0F99-69C5-4274-AE2A-99ED6ADBB1F2}" type="pres">
      <dgm:prSet presAssocID="{0C68A6AB-7C31-4BE6-9CCA-97F7D19952CE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036479AE-BE72-421A-ADCE-D6CD3D97EE80}" type="pres">
      <dgm:prSet presAssocID="{66814476-11F3-4E28-AA89-9E153BB825E2}" presName="parTxOnlySpace" presStyleCnt="0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B3EA437-6B77-46CF-9C57-24C99374B931}" type="pres">
      <dgm:prSet presAssocID="{523A9FB2-6D35-49FB-BEDF-CA9A1ECA25C6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0B9A35-57A0-456C-B8FE-935688DDBCB1}" type="presOf" srcId="{0C68A6AB-7C31-4BE6-9CCA-97F7D19952CE}" destId="{B66D0F99-69C5-4274-AE2A-99ED6ADBB1F2}" srcOrd="0" destOrd="0" presId="urn:microsoft.com/office/officeart/2005/8/layout/chevron1"/>
    <dgm:cxn modelId="{2AE805F3-F2D5-4B6D-97A9-B1570AB857AA}" type="presOf" srcId="{34BFFAB2-2297-4DE2-83BE-536AB59CC591}" destId="{35137E02-6FD7-4BDB-8923-742E13846525}" srcOrd="0" destOrd="0" presId="urn:microsoft.com/office/officeart/2005/8/layout/chevron1"/>
    <dgm:cxn modelId="{22510EB5-0E1E-4048-904F-BC4C0A2921CC}" type="presOf" srcId="{09C7963A-A3CD-4A24-9363-812074BDC819}" destId="{297C230B-AB9A-4B73-8B48-B0D77FD8EA94}" srcOrd="0" destOrd="0" presId="urn:microsoft.com/office/officeart/2005/8/layout/chevron1"/>
    <dgm:cxn modelId="{3968AD1B-D67E-4634-8D68-076F7AE1EC3D}" srcId="{09C7963A-A3CD-4A24-9363-812074BDC819}" destId="{0C68A6AB-7C31-4BE6-9CCA-97F7D19952CE}" srcOrd="1" destOrd="0" parTransId="{ABBD7995-2582-4148-8D1F-1B6BC89A4194}" sibTransId="{66814476-11F3-4E28-AA89-9E153BB825E2}"/>
    <dgm:cxn modelId="{A94A59C1-87FE-42D6-B6A7-96D88D434643}" srcId="{09C7963A-A3CD-4A24-9363-812074BDC819}" destId="{523A9FB2-6D35-49FB-BEDF-CA9A1ECA25C6}" srcOrd="2" destOrd="0" parTransId="{A7B83CE6-00CC-420C-BCC4-F90E13771D34}" sibTransId="{4A6F7B94-E7EF-4EF3-AE1E-5BBDC9A14B4C}"/>
    <dgm:cxn modelId="{D29BEA03-5A18-41BE-80D1-46CFA490DA7C}" type="presOf" srcId="{523A9FB2-6D35-49FB-BEDF-CA9A1ECA25C6}" destId="{BB3EA437-6B77-46CF-9C57-24C99374B931}" srcOrd="0" destOrd="0" presId="urn:microsoft.com/office/officeart/2005/8/layout/chevron1"/>
    <dgm:cxn modelId="{3F8FB26D-C34C-40AD-A99E-112130334998}" srcId="{09C7963A-A3CD-4A24-9363-812074BDC819}" destId="{34BFFAB2-2297-4DE2-83BE-536AB59CC591}" srcOrd="0" destOrd="0" parTransId="{567440E8-3962-482B-8F73-5C92269B7E76}" sibTransId="{A53E8150-089D-42BC-8695-96C69436E550}"/>
    <dgm:cxn modelId="{94D3CFB5-F56F-4F8F-9716-22EEDCBF4E68}" type="presParOf" srcId="{297C230B-AB9A-4B73-8B48-B0D77FD8EA94}" destId="{35137E02-6FD7-4BDB-8923-742E13846525}" srcOrd="0" destOrd="0" presId="urn:microsoft.com/office/officeart/2005/8/layout/chevron1"/>
    <dgm:cxn modelId="{F6518312-3384-41E2-9BEF-C34099C1914A}" type="presParOf" srcId="{297C230B-AB9A-4B73-8B48-B0D77FD8EA94}" destId="{0A5FEAC7-D8B7-4150-A93E-02AA008C21D5}" srcOrd="1" destOrd="0" presId="urn:microsoft.com/office/officeart/2005/8/layout/chevron1"/>
    <dgm:cxn modelId="{D6B028DC-7121-43F9-B423-4CB74E42A484}" type="presParOf" srcId="{297C230B-AB9A-4B73-8B48-B0D77FD8EA94}" destId="{B66D0F99-69C5-4274-AE2A-99ED6ADBB1F2}" srcOrd="2" destOrd="0" presId="urn:microsoft.com/office/officeart/2005/8/layout/chevron1"/>
    <dgm:cxn modelId="{363D337A-E2EA-454E-A8D3-C73360396666}" type="presParOf" srcId="{297C230B-AB9A-4B73-8B48-B0D77FD8EA94}" destId="{036479AE-BE72-421A-ADCE-D6CD3D97EE80}" srcOrd="3" destOrd="0" presId="urn:microsoft.com/office/officeart/2005/8/layout/chevron1"/>
    <dgm:cxn modelId="{19D566D2-1B25-4165-BA18-67F56150DB6C}" type="presParOf" srcId="{297C230B-AB9A-4B73-8B48-B0D77FD8EA94}" destId="{BB3EA437-6B77-46CF-9C57-24C99374B931}" srcOrd="4" destOrd="0" presId="urn:microsoft.com/office/officeart/2005/8/layout/chevron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A2E724-209B-4194-BA81-49AC70B6912F}" type="doc">
      <dgm:prSet loTypeId="urn:microsoft.com/office/officeart/2005/8/layout/pyramid2" loCatId="pyramid" qsTypeId="urn:microsoft.com/office/officeart/2005/8/quickstyle/3d2" qsCatId="3D" csTypeId="urn:microsoft.com/office/officeart/2005/8/colors/colorful5" csCatId="colorful" phldr="1"/>
      <dgm:spPr/>
    </dgm:pt>
    <dgm:pt modelId="{99261C33-4B0C-4DCB-9B82-0000D56B1959}">
      <dgm:prSet phldrT="[Текст]"/>
      <dgm:spPr/>
      <dgm:t>
        <a:bodyPr/>
        <a:lstStyle/>
        <a:p>
          <a:r>
            <a:rPr lang="ru-RU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rPr>
            <a:t>Определить финансовую цель</a:t>
          </a:r>
          <a:endParaRPr lang="ru-RU" dirty="0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B383BDE0-C788-4977-8813-BC23C51E2CBF}" type="parTrans" cxnId="{62D601E6-1D62-4959-891C-A45B9F15295F}">
      <dgm:prSet/>
      <dgm:spPr/>
      <dgm:t>
        <a:bodyPr/>
        <a:lstStyle/>
        <a:p>
          <a:endParaRPr lang="ru-RU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81709A33-7149-44CB-B672-FAA9B0CA8EB6}" type="sibTrans" cxnId="{62D601E6-1D62-4959-891C-A45B9F15295F}">
      <dgm:prSet/>
      <dgm:spPr/>
      <dgm:t>
        <a:bodyPr/>
        <a:lstStyle/>
        <a:p>
          <a:endParaRPr lang="ru-RU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CE4342FD-74E9-4E03-9B0B-783E1D3A1EEE}">
      <dgm:prSet phldrT="[Текст]"/>
      <dgm:spPr/>
      <dgm:t>
        <a:bodyPr/>
        <a:lstStyle/>
        <a:p>
          <a:r>
            <a:rPr lang="ru-RU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rPr>
            <a:t>Посчитать её будущую стоимость </a:t>
          </a:r>
          <a:endParaRPr lang="ru-RU" dirty="0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AFE98CC1-EE67-4757-976D-95534C991359}" type="parTrans" cxnId="{AE75CAD7-26A2-402F-A0CA-A05FBC052BA8}">
      <dgm:prSet/>
      <dgm:spPr/>
      <dgm:t>
        <a:bodyPr/>
        <a:lstStyle/>
        <a:p>
          <a:endParaRPr lang="ru-RU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29B699-69EB-4265-B8B1-7AA8FC6614A9}" type="sibTrans" cxnId="{AE75CAD7-26A2-402F-A0CA-A05FBC052BA8}">
      <dgm:prSet/>
      <dgm:spPr/>
      <dgm:t>
        <a:bodyPr/>
        <a:lstStyle/>
        <a:p>
          <a:endParaRPr lang="ru-RU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EBFD4E7C-7FA5-4A4D-89B5-58AF2BA70C77}">
      <dgm:prSet phldrT="[Текст]"/>
      <dgm:spPr/>
      <dgm:t>
        <a:bodyPr/>
        <a:lstStyle/>
        <a:p>
          <a:r>
            <a:rPr lang="ru-RU" dirty="0" smtClean="0">
              <a:solidFill>
                <a:srgbClr val="006666"/>
              </a:solidFill>
              <a:latin typeface="Times New Roman" pitchFamily="18" charset="0"/>
              <a:cs typeface="Times New Roman" pitchFamily="18" charset="0"/>
            </a:rPr>
            <a:t>Выбрать подходящий темп движения к ней</a:t>
          </a:r>
          <a:endParaRPr lang="ru-RU" dirty="0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4053E3EB-5715-45D8-9102-1C5F9A602ED0}" type="parTrans" cxnId="{A2C04A5E-01F3-445C-A804-481366FC940B}">
      <dgm:prSet/>
      <dgm:spPr/>
      <dgm:t>
        <a:bodyPr/>
        <a:lstStyle/>
        <a:p>
          <a:endParaRPr lang="ru-RU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66EA7BA7-815D-4F81-8A9F-45503B8C391F}" type="sibTrans" cxnId="{A2C04A5E-01F3-445C-A804-481366FC940B}">
      <dgm:prSet/>
      <dgm:spPr/>
      <dgm:t>
        <a:bodyPr/>
        <a:lstStyle/>
        <a:p>
          <a:endParaRPr lang="ru-RU">
            <a:solidFill>
              <a:srgbClr val="006666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336ABA-CB67-46F6-9271-59BE28177D5A}" type="pres">
      <dgm:prSet presAssocID="{DBA2E724-209B-4194-BA81-49AC70B6912F}" presName="compositeShape" presStyleCnt="0">
        <dgm:presLayoutVars>
          <dgm:dir/>
          <dgm:resizeHandles/>
        </dgm:presLayoutVars>
      </dgm:prSet>
      <dgm:spPr/>
    </dgm:pt>
    <dgm:pt modelId="{539469E3-7E74-4138-AA3A-990E483DFE42}" type="pres">
      <dgm:prSet presAssocID="{DBA2E724-209B-4194-BA81-49AC70B6912F}" presName="pyramid" presStyleLbl="node1" presStyleIdx="0" presStyleCnt="1" custLinFactNeighborX="-33390"/>
      <dgm:spPr>
        <a:gradFill flip="none" rotWithShape="0">
          <a:gsLst>
            <a:gs pos="0">
              <a:srgbClr val="FF5050"/>
            </a:gs>
            <a:gs pos="100000">
              <a:scrgbClr r="0" g="0" b="0">
                <a:tint val="50000"/>
                <a:shade val="100000"/>
                <a:satMod val="350000"/>
              </a:scrgbClr>
            </a:gs>
          </a:gsLst>
          <a:path path="circle">
            <a:fillToRect l="100000" t="100000"/>
          </a:path>
          <a:tileRect r="-100000" b="-100000"/>
        </a:gradFill>
      </dgm:spPr>
    </dgm:pt>
    <dgm:pt modelId="{3CDE05E7-2D46-4132-9157-B202EAFB5ABA}" type="pres">
      <dgm:prSet presAssocID="{DBA2E724-209B-4194-BA81-49AC70B6912F}" presName="theList" presStyleCnt="0"/>
      <dgm:spPr/>
    </dgm:pt>
    <dgm:pt modelId="{B875E75A-663D-424D-998A-7BBA602EB79B}" type="pres">
      <dgm:prSet presAssocID="{99261C33-4B0C-4DCB-9B82-0000D56B1959}" presName="aNode" presStyleLbl="fgAcc1" presStyleIdx="0" presStyleCnt="3" custScaleX="209911" custLinFactNeighborX="33345" custLinFactNeighborY="46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6B17AE-CBFB-4381-AF55-00B2FBF5D59C}" type="pres">
      <dgm:prSet presAssocID="{99261C33-4B0C-4DCB-9B82-0000D56B1959}" presName="aSpace" presStyleCnt="0"/>
      <dgm:spPr/>
    </dgm:pt>
    <dgm:pt modelId="{18BDD25F-5BDC-42C9-85EE-424B8B0F4F8E}" type="pres">
      <dgm:prSet presAssocID="{CE4342FD-74E9-4E03-9B0B-783E1D3A1EEE}" presName="aNode" presStyleLbl="fgAcc1" presStyleIdx="1" presStyleCnt="3" custScaleX="209387" custLinFactNeighborX="33083" custLinFactNeighborY="49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71BD7-F412-43E8-B891-4E3E6F426AD3}" type="pres">
      <dgm:prSet presAssocID="{CE4342FD-74E9-4E03-9B0B-783E1D3A1EEE}" presName="aSpace" presStyleCnt="0"/>
      <dgm:spPr/>
    </dgm:pt>
    <dgm:pt modelId="{93D05F55-34A6-4EC6-8526-91BFF5787DAD}" type="pres">
      <dgm:prSet presAssocID="{EBFD4E7C-7FA5-4A4D-89B5-58AF2BA70C77}" presName="aNode" presStyleLbl="fgAcc1" presStyleIdx="2" presStyleCnt="3" custScaleX="209126" custLinFactNeighborX="32953" custLinFactNeighborY="51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82A87-59CC-4079-8084-BE80FACDA4D3}" type="pres">
      <dgm:prSet presAssocID="{EBFD4E7C-7FA5-4A4D-89B5-58AF2BA70C77}" presName="aSpace" presStyleCnt="0"/>
      <dgm:spPr/>
    </dgm:pt>
  </dgm:ptLst>
  <dgm:cxnLst>
    <dgm:cxn modelId="{A2C04A5E-01F3-445C-A804-481366FC940B}" srcId="{DBA2E724-209B-4194-BA81-49AC70B6912F}" destId="{EBFD4E7C-7FA5-4A4D-89B5-58AF2BA70C77}" srcOrd="2" destOrd="0" parTransId="{4053E3EB-5715-45D8-9102-1C5F9A602ED0}" sibTransId="{66EA7BA7-815D-4F81-8A9F-45503B8C391F}"/>
    <dgm:cxn modelId="{02BD04D4-281A-4BEE-A9DD-E30E3C090737}" type="presOf" srcId="{EBFD4E7C-7FA5-4A4D-89B5-58AF2BA70C77}" destId="{93D05F55-34A6-4EC6-8526-91BFF5787DAD}" srcOrd="0" destOrd="0" presId="urn:microsoft.com/office/officeart/2005/8/layout/pyramid2"/>
    <dgm:cxn modelId="{B085F761-30D8-4C8A-80B1-A360C3E680A2}" type="presOf" srcId="{DBA2E724-209B-4194-BA81-49AC70B6912F}" destId="{ED336ABA-CB67-46F6-9271-59BE28177D5A}" srcOrd="0" destOrd="0" presId="urn:microsoft.com/office/officeart/2005/8/layout/pyramid2"/>
    <dgm:cxn modelId="{2F06145C-B907-4859-A4BB-AB1A83E6A520}" type="presOf" srcId="{99261C33-4B0C-4DCB-9B82-0000D56B1959}" destId="{B875E75A-663D-424D-998A-7BBA602EB79B}" srcOrd="0" destOrd="0" presId="urn:microsoft.com/office/officeart/2005/8/layout/pyramid2"/>
    <dgm:cxn modelId="{BD94BF9F-1EE0-4194-A812-A930764AD76E}" type="presOf" srcId="{CE4342FD-74E9-4E03-9B0B-783E1D3A1EEE}" destId="{18BDD25F-5BDC-42C9-85EE-424B8B0F4F8E}" srcOrd="0" destOrd="0" presId="urn:microsoft.com/office/officeart/2005/8/layout/pyramid2"/>
    <dgm:cxn modelId="{AE75CAD7-26A2-402F-A0CA-A05FBC052BA8}" srcId="{DBA2E724-209B-4194-BA81-49AC70B6912F}" destId="{CE4342FD-74E9-4E03-9B0B-783E1D3A1EEE}" srcOrd="1" destOrd="0" parTransId="{AFE98CC1-EE67-4757-976D-95534C991359}" sibTransId="{A829B699-69EB-4265-B8B1-7AA8FC6614A9}"/>
    <dgm:cxn modelId="{62D601E6-1D62-4959-891C-A45B9F15295F}" srcId="{DBA2E724-209B-4194-BA81-49AC70B6912F}" destId="{99261C33-4B0C-4DCB-9B82-0000D56B1959}" srcOrd="0" destOrd="0" parTransId="{B383BDE0-C788-4977-8813-BC23C51E2CBF}" sibTransId="{81709A33-7149-44CB-B672-FAA9B0CA8EB6}"/>
    <dgm:cxn modelId="{95A5FFB0-5135-4350-9EAF-614FC43E10AA}" type="presParOf" srcId="{ED336ABA-CB67-46F6-9271-59BE28177D5A}" destId="{539469E3-7E74-4138-AA3A-990E483DFE42}" srcOrd="0" destOrd="0" presId="urn:microsoft.com/office/officeart/2005/8/layout/pyramid2"/>
    <dgm:cxn modelId="{6422939D-6CA2-470B-B515-339AAB74D59F}" type="presParOf" srcId="{ED336ABA-CB67-46F6-9271-59BE28177D5A}" destId="{3CDE05E7-2D46-4132-9157-B202EAFB5ABA}" srcOrd="1" destOrd="0" presId="urn:microsoft.com/office/officeart/2005/8/layout/pyramid2"/>
    <dgm:cxn modelId="{3346691C-C5B2-4B7C-ADD2-ED0FB41815C4}" type="presParOf" srcId="{3CDE05E7-2D46-4132-9157-B202EAFB5ABA}" destId="{B875E75A-663D-424D-998A-7BBA602EB79B}" srcOrd="0" destOrd="0" presId="urn:microsoft.com/office/officeart/2005/8/layout/pyramid2"/>
    <dgm:cxn modelId="{7416C9FA-6049-4366-8F90-C23CE97967C7}" type="presParOf" srcId="{3CDE05E7-2D46-4132-9157-B202EAFB5ABA}" destId="{2D6B17AE-CBFB-4381-AF55-00B2FBF5D59C}" srcOrd="1" destOrd="0" presId="urn:microsoft.com/office/officeart/2005/8/layout/pyramid2"/>
    <dgm:cxn modelId="{584D1DB5-F539-48EB-BE2A-386EA5CC9FE3}" type="presParOf" srcId="{3CDE05E7-2D46-4132-9157-B202EAFB5ABA}" destId="{18BDD25F-5BDC-42C9-85EE-424B8B0F4F8E}" srcOrd="2" destOrd="0" presId="urn:microsoft.com/office/officeart/2005/8/layout/pyramid2"/>
    <dgm:cxn modelId="{86C47D57-2209-4B7B-A5A2-292DF7666825}" type="presParOf" srcId="{3CDE05E7-2D46-4132-9157-B202EAFB5ABA}" destId="{35071BD7-F412-43E8-B891-4E3E6F426AD3}" srcOrd="3" destOrd="0" presId="urn:microsoft.com/office/officeart/2005/8/layout/pyramid2"/>
    <dgm:cxn modelId="{25E7802D-7241-434F-A0D0-EB6FB7EC542C}" type="presParOf" srcId="{3CDE05E7-2D46-4132-9157-B202EAFB5ABA}" destId="{93D05F55-34A6-4EC6-8526-91BFF5787DAD}" srcOrd="4" destOrd="0" presId="urn:microsoft.com/office/officeart/2005/8/layout/pyramid2"/>
    <dgm:cxn modelId="{54E8C4D0-8E3E-4473-BF28-2C7C02706EBA}" type="presParOf" srcId="{3CDE05E7-2D46-4132-9157-B202EAFB5ABA}" destId="{7BB82A87-59CC-4079-8084-BE80FACDA4D3}" srcOrd="5" destOrd="0" presId="urn:microsoft.com/office/officeart/2005/8/layout/pyramid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0507B8-BD05-4ACA-9A40-BE5B68ED6B0C}" type="doc">
      <dgm:prSet loTypeId="urn:microsoft.com/office/officeart/2005/8/layout/cycle1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8703F0A-83F5-4E67-B854-7A1AF0194DDF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ЧТО?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A2A8AEA-F5A9-46FD-90D1-058A1654915D}" type="parTrans" cxnId="{C435C511-EA08-447C-8D22-A5303223230C}">
      <dgm:prSet/>
      <dgm:spPr/>
      <dgm:t>
        <a:bodyPr/>
        <a:lstStyle/>
        <a:p>
          <a:endParaRPr lang="ru-RU" b="1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EB703C0E-F6E2-4769-8BE5-8C654E865C0F}" type="sibTrans" cxnId="{C435C511-EA08-447C-8D22-A5303223230C}">
      <dgm:prSet/>
      <dgm:spPr/>
      <dgm:t>
        <a:bodyPr/>
        <a:lstStyle/>
        <a:p>
          <a:endParaRPr lang="ru-RU" b="1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FB974DFD-FB09-4EBD-ACB7-5D173FB80146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ЦЕНА?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FCDC975-D307-4365-A799-26F0C6950F08}" type="parTrans" cxnId="{A270E5B6-A718-4D88-B9B9-E9CE451A899D}">
      <dgm:prSet/>
      <dgm:spPr/>
      <dgm:t>
        <a:bodyPr/>
        <a:lstStyle/>
        <a:p>
          <a:endParaRPr lang="ru-RU" b="1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C65E9994-9116-4CDE-960B-1DACDB29DFF7}" type="sibTrans" cxnId="{A270E5B6-A718-4D88-B9B9-E9CE451A899D}">
      <dgm:prSet/>
      <dgm:spPr/>
      <dgm:t>
        <a:bodyPr/>
        <a:lstStyle/>
        <a:p>
          <a:endParaRPr lang="ru-RU" b="1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4AFD1053-4D04-496C-B154-44F51E0CC945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КОГДА?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A269D45-5AD0-48C1-AB29-C80B9E3A41D0}" type="parTrans" cxnId="{ED7AFAFE-B662-4DAB-AF86-C9246CB27CCD}">
      <dgm:prSet/>
      <dgm:spPr/>
      <dgm:t>
        <a:bodyPr/>
        <a:lstStyle/>
        <a:p>
          <a:endParaRPr lang="ru-RU" b="1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6ABEA3F1-BCEC-4326-9463-B36278B560CF}" type="sibTrans" cxnId="{ED7AFAFE-B662-4DAB-AF86-C9246CB27CCD}">
      <dgm:prSet/>
      <dgm:spPr/>
      <dgm:t>
        <a:bodyPr/>
        <a:lstStyle/>
        <a:p>
          <a:endParaRPr lang="ru-RU" b="1">
            <a:solidFill>
              <a:schemeClr val="tx2"/>
            </a:solidFill>
            <a:latin typeface="Times New Roman" pitchFamily="18" charset="0"/>
            <a:cs typeface="Times New Roman" pitchFamily="18" charset="0"/>
          </a:endParaRPr>
        </a:p>
      </dgm:t>
    </dgm:pt>
    <dgm:pt modelId="{3A0B7933-204A-43A5-938E-8564FCE3ED3D}" type="pres">
      <dgm:prSet presAssocID="{C40507B8-BD05-4ACA-9A40-BE5B68ED6B0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6E8753-BD99-48A0-AED5-1B10992BC695}" type="pres">
      <dgm:prSet presAssocID="{58703F0A-83F5-4E67-B854-7A1AF0194DDF}" presName="dummy" presStyleCnt="0"/>
      <dgm:spPr/>
    </dgm:pt>
    <dgm:pt modelId="{10AECE52-1E79-49F9-A459-71A0AF141818}" type="pres">
      <dgm:prSet presAssocID="{58703F0A-83F5-4E67-B854-7A1AF0194DDF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24902E-4EBF-4D2F-A8F4-992FE0B029AC}" type="pres">
      <dgm:prSet presAssocID="{EB703C0E-F6E2-4769-8BE5-8C654E865C0F}" presName="sibTrans" presStyleLbl="node1" presStyleIdx="0" presStyleCnt="3"/>
      <dgm:spPr/>
      <dgm:t>
        <a:bodyPr/>
        <a:lstStyle/>
        <a:p>
          <a:endParaRPr lang="ru-RU"/>
        </a:p>
      </dgm:t>
    </dgm:pt>
    <dgm:pt modelId="{E6F4F72F-B142-4DD2-BB73-A2D9A9AF43BB}" type="pres">
      <dgm:prSet presAssocID="{FB974DFD-FB09-4EBD-ACB7-5D173FB80146}" presName="dummy" presStyleCnt="0"/>
      <dgm:spPr/>
    </dgm:pt>
    <dgm:pt modelId="{E1DB5375-5D6E-4C6B-B3BC-3DD6227B53CF}" type="pres">
      <dgm:prSet presAssocID="{FB974DFD-FB09-4EBD-ACB7-5D173FB80146}" presName="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F6A228-F3F4-4178-ACAC-1784AAEB7D07}" type="pres">
      <dgm:prSet presAssocID="{C65E9994-9116-4CDE-960B-1DACDB29DFF7}" presName="sibTrans" presStyleLbl="node1" presStyleIdx="1" presStyleCnt="3"/>
      <dgm:spPr/>
      <dgm:t>
        <a:bodyPr/>
        <a:lstStyle/>
        <a:p>
          <a:endParaRPr lang="ru-RU"/>
        </a:p>
      </dgm:t>
    </dgm:pt>
    <dgm:pt modelId="{21208DBD-7C69-43AE-BC9D-20F177E3C5A8}" type="pres">
      <dgm:prSet presAssocID="{4AFD1053-4D04-496C-B154-44F51E0CC945}" presName="dummy" presStyleCnt="0"/>
      <dgm:spPr/>
    </dgm:pt>
    <dgm:pt modelId="{A2DD720C-DEFD-428F-AD5E-DED0D08BF887}" type="pres">
      <dgm:prSet presAssocID="{4AFD1053-4D04-496C-B154-44F51E0CC945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85D7A5-79F4-40C9-84FF-0D1B33443335}" type="pres">
      <dgm:prSet presAssocID="{6ABEA3F1-BCEC-4326-9463-B36278B560CF}" presName="sibTrans" presStyleLbl="node1" presStyleIdx="2" presStyleCnt="3" custScaleX="148784"/>
      <dgm:spPr/>
      <dgm:t>
        <a:bodyPr/>
        <a:lstStyle/>
        <a:p>
          <a:endParaRPr lang="ru-RU"/>
        </a:p>
      </dgm:t>
    </dgm:pt>
  </dgm:ptLst>
  <dgm:cxnLst>
    <dgm:cxn modelId="{8646E5F1-A2E2-4230-BA74-FCC4645FBBBD}" type="presOf" srcId="{C65E9994-9116-4CDE-960B-1DACDB29DFF7}" destId="{9EF6A228-F3F4-4178-ACAC-1784AAEB7D07}" srcOrd="0" destOrd="0" presId="urn:microsoft.com/office/officeart/2005/8/layout/cycle1"/>
    <dgm:cxn modelId="{71B74067-7416-4508-9E65-65A4F89A18B7}" type="presOf" srcId="{4AFD1053-4D04-496C-B154-44F51E0CC945}" destId="{A2DD720C-DEFD-428F-AD5E-DED0D08BF887}" srcOrd="0" destOrd="0" presId="urn:microsoft.com/office/officeart/2005/8/layout/cycle1"/>
    <dgm:cxn modelId="{7B8A9BAE-5A90-4EBE-BA56-B479DAE3087E}" type="presOf" srcId="{C40507B8-BD05-4ACA-9A40-BE5B68ED6B0C}" destId="{3A0B7933-204A-43A5-938E-8564FCE3ED3D}" srcOrd="0" destOrd="0" presId="urn:microsoft.com/office/officeart/2005/8/layout/cycle1"/>
    <dgm:cxn modelId="{ACD2D23E-9311-40F8-A1CC-6CE3F244DC9B}" type="presOf" srcId="{EB703C0E-F6E2-4769-8BE5-8C654E865C0F}" destId="{9624902E-4EBF-4D2F-A8F4-992FE0B029AC}" srcOrd="0" destOrd="0" presId="urn:microsoft.com/office/officeart/2005/8/layout/cycle1"/>
    <dgm:cxn modelId="{C435C511-EA08-447C-8D22-A5303223230C}" srcId="{C40507B8-BD05-4ACA-9A40-BE5B68ED6B0C}" destId="{58703F0A-83F5-4E67-B854-7A1AF0194DDF}" srcOrd="0" destOrd="0" parTransId="{EA2A8AEA-F5A9-46FD-90D1-058A1654915D}" sibTransId="{EB703C0E-F6E2-4769-8BE5-8C654E865C0F}"/>
    <dgm:cxn modelId="{2D9CDD0D-13D5-4909-9BB6-49641558998E}" type="presOf" srcId="{6ABEA3F1-BCEC-4326-9463-B36278B560CF}" destId="{2A85D7A5-79F4-40C9-84FF-0D1B33443335}" srcOrd="0" destOrd="0" presId="urn:microsoft.com/office/officeart/2005/8/layout/cycle1"/>
    <dgm:cxn modelId="{26BA9E63-0E97-41E4-BA04-789A78A6E4A3}" type="presOf" srcId="{58703F0A-83F5-4E67-B854-7A1AF0194DDF}" destId="{10AECE52-1E79-49F9-A459-71A0AF141818}" srcOrd="0" destOrd="0" presId="urn:microsoft.com/office/officeart/2005/8/layout/cycle1"/>
    <dgm:cxn modelId="{EA3EA500-7E94-4769-B285-258A1582D8F1}" type="presOf" srcId="{FB974DFD-FB09-4EBD-ACB7-5D173FB80146}" destId="{E1DB5375-5D6E-4C6B-B3BC-3DD6227B53CF}" srcOrd="0" destOrd="0" presId="urn:microsoft.com/office/officeart/2005/8/layout/cycle1"/>
    <dgm:cxn modelId="{ED7AFAFE-B662-4DAB-AF86-C9246CB27CCD}" srcId="{C40507B8-BD05-4ACA-9A40-BE5B68ED6B0C}" destId="{4AFD1053-4D04-496C-B154-44F51E0CC945}" srcOrd="2" destOrd="0" parTransId="{CA269D45-5AD0-48C1-AB29-C80B9E3A41D0}" sibTransId="{6ABEA3F1-BCEC-4326-9463-B36278B560CF}"/>
    <dgm:cxn modelId="{A270E5B6-A718-4D88-B9B9-E9CE451A899D}" srcId="{C40507B8-BD05-4ACA-9A40-BE5B68ED6B0C}" destId="{FB974DFD-FB09-4EBD-ACB7-5D173FB80146}" srcOrd="1" destOrd="0" parTransId="{5FCDC975-D307-4365-A799-26F0C6950F08}" sibTransId="{C65E9994-9116-4CDE-960B-1DACDB29DFF7}"/>
    <dgm:cxn modelId="{BE18C620-EAA9-490A-955B-0A20E4BAA8B5}" type="presParOf" srcId="{3A0B7933-204A-43A5-938E-8564FCE3ED3D}" destId="{826E8753-BD99-48A0-AED5-1B10992BC695}" srcOrd="0" destOrd="0" presId="urn:microsoft.com/office/officeart/2005/8/layout/cycle1"/>
    <dgm:cxn modelId="{C59D30BE-D9CF-4B3A-80ED-FBAE329B5988}" type="presParOf" srcId="{3A0B7933-204A-43A5-938E-8564FCE3ED3D}" destId="{10AECE52-1E79-49F9-A459-71A0AF141818}" srcOrd="1" destOrd="0" presId="urn:microsoft.com/office/officeart/2005/8/layout/cycle1"/>
    <dgm:cxn modelId="{C82F16E2-639F-4E4D-8929-EEE9CA43F2CB}" type="presParOf" srcId="{3A0B7933-204A-43A5-938E-8564FCE3ED3D}" destId="{9624902E-4EBF-4D2F-A8F4-992FE0B029AC}" srcOrd="2" destOrd="0" presId="urn:microsoft.com/office/officeart/2005/8/layout/cycle1"/>
    <dgm:cxn modelId="{A60C095A-265A-4224-989C-E24BD3F2A0DF}" type="presParOf" srcId="{3A0B7933-204A-43A5-938E-8564FCE3ED3D}" destId="{E6F4F72F-B142-4DD2-BB73-A2D9A9AF43BB}" srcOrd="3" destOrd="0" presId="urn:microsoft.com/office/officeart/2005/8/layout/cycle1"/>
    <dgm:cxn modelId="{AEDE0CC0-156C-4B83-B800-4FAA8B7B70A7}" type="presParOf" srcId="{3A0B7933-204A-43A5-938E-8564FCE3ED3D}" destId="{E1DB5375-5D6E-4C6B-B3BC-3DD6227B53CF}" srcOrd="4" destOrd="0" presId="urn:microsoft.com/office/officeart/2005/8/layout/cycle1"/>
    <dgm:cxn modelId="{D9081BA2-BFBC-43CA-9403-8F6F9267A51D}" type="presParOf" srcId="{3A0B7933-204A-43A5-938E-8564FCE3ED3D}" destId="{9EF6A228-F3F4-4178-ACAC-1784AAEB7D07}" srcOrd="5" destOrd="0" presId="urn:microsoft.com/office/officeart/2005/8/layout/cycle1"/>
    <dgm:cxn modelId="{0966F317-F1D9-446C-A8F9-88F251BA5B69}" type="presParOf" srcId="{3A0B7933-204A-43A5-938E-8564FCE3ED3D}" destId="{21208DBD-7C69-43AE-BC9D-20F177E3C5A8}" srcOrd="6" destOrd="0" presId="urn:microsoft.com/office/officeart/2005/8/layout/cycle1"/>
    <dgm:cxn modelId="{471A46FF-D4C8-4D35-B884-CD0743F4C35F}" type="presParOf" srcId="{3A0B7933-204A-43A5-938E-8564FCE3ED3D}" destId="{A2DD720C-DEFD-428F-AD5E-DED0D08BF887}" srcOrd="7" destOrd="0" presId="urn:microsoft.com/office/officeart/2005/8/layout/cycle1"/>
    <dgm:cxn modelId="{8254584F-5A59-45B1-82F5-D3921ED9E79E}" type="presParOf" srcId="{3A0B7933-204A-43A5-938E-8564FCE3ED3D}" destId="{2A85D7A5-79F4-40C9-84FF-0D1B33443335}" srcOrd="8" destOrd="0" presId="urn:microsoft.com/office/officeart/2005/8/layout/cycle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EDCD9B-6003-405B-8B54-5AA8224BF480}" type="doc">
      <dgm:prSet loTypeId="urn:microsoft.com/office/officeart/2005/8/layout/chevron2" loCatId="process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0000C07-A753-42C6-98CE-74D0AA629776}">
      <dgm:prSet phldrT="[Текст]"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DA9011E-28FA-4D34-A13F-CBC2FC2DA418}" type="parTrans" cxnId="{AD0B5657-2B89-4D45-952A-BAAD6E0BD63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98F0391-9C2D-44B4-BD70-ED8BEBA0C377}" type="sibTrans" cxnId="{AD0B5657-2B89-4D45-952A-BAAD6E0BD63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75D1B49-C063-48CE-8AAF-F5EE66D0616C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Сбор информации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6028C1-0219-48E5-A82C-DED8230F43F4}" type="parTrans" cxnId="{AF124832-7540-4A61-A094-74802B8FEC8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CCD4681-1230-4500-9FEF-412807952364}" type="sibTrans" cxnId="{AF124832-7540-4A61-A094-74802B8FEC8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4A476E7-BB77-4175-A70D-E8F4EAECC35E}">
      <dgm:prSet phldrT="[Текст]"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663E1F7-1E4D-43F3-BFDE-F66B521CFC6B}" type="parTrans" cxnId="{749CB614-ED6E-40CB-9B69-69B43921B29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D0B4794-A12C-4E79-A548-CE79B376F40B}" type="sibTrans" cxnId="{749CB614-ED6E-40CB-9B69-69B43921B29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8A0A54B-6EA2-4A03-BAE6-1273897FA04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Оценка текущего положения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F42D46D-C8F5-42A9-A56B-EDBBA7FD6630}" type="parTrans" cxnId="{1525AAD2-BE6D-46BD-9858-A2AD661D9F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4FB58C-C625-4E91-ADB9-EA3F799AC959}" type="sibTrans" cxnId="{1525AAD2-BE6D-46BD-9858-A2AD661D9FF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CB4BE86-F9C1-4851-A29D-68EF4B6E9607}">
      <dgm:prSet phldrT="[Текст]"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41B3AEE-7DDB-4F22-A166-BFC43E8D1A80}" type="parTrans" cxnId="{EBC70775-EA58-4A84-916E-271A8D67B2C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3058191-BA00-41BB-8543-A8DAF864195F}" type="sibTrans" cxnId="{EBC70775-EA58-4A84-916E-271A8D67B2C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4CB5120-3B4B-4334-B21E-B054CA10344F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Оценка достижимости целей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CADC1EA-2589-4771-B2FC-FFCEAA95DEE7}" type="parTrans" cxnId="{E1400C9F-CD8D-4150-99A7-576AAC20E6D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0EB1FB2-5C62-4805-AC01-FCEAB9BA4A81}" type="sibTrans" cxnId="{E1400C9F-CD8D-4150-99A7-576AAC20E6D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FE2D6A2-7427-41A1-96A8-A66A564C5E1D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A90CD1A-CFFB-4F57-ABB7-C412EE7D160C}" type="parTrans" cxnId="{9ADACF64-EB63-4149-9439-ABC5C330A2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41C821-5C2B-4F1A-934A-A214EDD5B2DE}" type="sibTrans" cxnId="{9ADACF64-EB63-4149-9439-ABC5C330A2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A353BA-84EA-422D-AC7D-AB7A755614BB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700FADA-DD25-42A0-AA3B-FDB8E518EBA1}" type="parTrans" cxnId="{52B9D4C9-A395-4EC3-A78A-A56AAF6C16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6FD102E-7565-4C2C-866E-C8C8CDFE846E}" type="sibTrans" cxnId="{52B9D4C9-A395-4EC3-A78A-A56AAF6C16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878A91C-201E-4630-A3F5-787B73724592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Составление плана по достижению целей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2CDE4CA-2B28-4D42-BE92-82C3BDCBFDF0}" type="parTrans" cxnId="{4638406A-8482-46A7-BC9B-47D6FBFDC97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F63D7EC-8553-4BAE-950B-522DDAEA82CE}" type="sibTrans" cxnId="{4638406A-8482-46A7-BC9B-47D6FBFDC97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DF575C0-E5DF-4402-BAE4-BF5C153E920D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Подбор инструментов для достижения целей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F9887E5-2212-4B9D-B986-19275D3EACC3}" type="parTrans" cxnId="{4E6E38FD-609D-4424-B6A7-AFD80C9DBD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0A4161D-0BDE-458E-8CB4-4499707BCB25}" type="sibTrans" cxnId="{4E6E38FD-609D-4424-B6A7-AFD80C9DBD9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0DA8FD0-C206-4C6C-AA09-50DC72BCA947}" type="pres">
      <dgm:prSet presAssocID="{97EDCD9B-6003-405B-8B54-5AA8224BF48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9029FB-E89D-4E09-A6C7-04D4FF587243}" type="pres">
      <dgm:prSet presAssocID="{10000C07-A753-42C6-98CE-74D0AA629776}" presName="composite" presStyleCnt="0"/>
      <dgm:spPr/>
    </dgm:pt>
    <dgm:pt modelId="{AC326940-7B45-4F29-A044-855858A1EC74}" type="pres">
      <dgm:prSet presAssocID="{10000C07-A753-42C6-98CE-74D0AA629776}" presName="parentText" presStyleLbl="alignNode1" presStyleIdx="0" presStyleCnt="5" custLinFactX="-139813" custLinFactNeighborX="-200000" custLinFactNeighborY="-3603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8C835-8A6F-492B-8DF0-26E03A93F841}" type="pres">
      <dgm:prSet presAssocID="{10000C07-A753-42C6-98CE-74D0AA629776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AD8C10-4E35-4240-B18C-CE7B4C788A6F}" type="pres">
      <dgm:prSet presAssocID="{198F0391-9C2D-44B4-BD70-ED8BEBA0C377}" presName="sp" presStyleCnt="0"/>
      <dgm:spPr/>
    </dgm:pt>
    <dgm:pt modelId="{C32FF232-E0B4-4CE5-A089-79A0B035B381}" type="pres">
      <dgm:prSet presAssocID="{34A476E7-BB77-4175-A70D-E8F4EAECC35E}" presName="composite" presStyleCnt="0"/>
      <dgm:spPr/>
    </dgm:pt>
    <dgm:pt modelId="{BB309031-ABDD-42D7-BA2F-E9DABE94ED78}" type="pres">
      <dgm:prSet presAssocID="{34A476E7-BB77-4175-A70D-E8F4EAECC35E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78E4D1-CE03-4568-ADC3-E6747AC41A1D}" type="pres">
      <dgm:prSet presAssocID="{34A476E7-BB77-4175-A70D-E8F4EAECC35E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911FA6-4A38-4131-85D9-6D3944666F42}" type="pres">
      <dgm:prSet presAssocID="{8D0B4794-A12C-4E79-A548-CE79B376F40B}" presName="sp" presStyleCnt="0"/>
      <dgm:spPr/>
    </dgm:pt>
    <dgm:pt modelId="{A2C8984F-530E-4799-BF2A-13C0441835D9}" type="pres">
      <dgm:prSet presAssocID="{6CB4BE86-F9C1-4851-A29D-68EF4B6E9607}" presName="composite" presStyleCnt="0"/>
      <dgm:spPr/>
    </dgm:pt>
    <dgm:pt modelId="{687F857B-84A4-4D7B-89BE-DE740E0ED3E8}" type="pres">
      <dgm:prSet presAssocID="{6CB4BE86-F9C1-4851-A29D-68EF4B6E9607}" presName="parentText" presStyleLbl="alignNode1" presStyleIdx="2" presStyleCnt="5" custLinFactX="-49887" custLinFactNeighborX="-100000" custLinFactNeighborY="278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852BCD-BE22-4F7E-98F7-F1A907306FAA}" type="pres">
      <dgm:prSet presAssocID="{6CB4BE86-F9C1-4851-A29D-68EF4B6E9607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889BB1-07B9-4AEF-905E-7FD69EA78699}" type="pres">
      <dgm:prSet presAssocID="{23058191-BA00-41BB-8543-A8DAF864195F}" presName="sp" presStyleCnt="0"/>
      <dgm:spPr/>
    </dgm:pt>
    <dgm:pt modelId="{26F3FE72-E483-48A0-845B-26D6734ED930}" type="pres">
      <dgm:prSet presAssocID="{5FE2D6A2-7427-41A1-96A8-A66A564C5E1D}" presName="composite" presStyleCnt="0"/>
      <dgm:spPr/>
    </dgm:pt>
    <dgm:pt modelId="{F3691897-BD36-4A14-B26F-3AE7F75CFE33}" type="pres">
      <dgm:prSet presAssocID="{5FE2D6A2-7427-41A1-96A8-A66A564C5E1D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4C708A-B981-4EFF-9DE7-79AFED133816}" type="pres">
      <dgm:prSet presAssocID="{5FE2D6A2-7427-41A1-96A8-A66A564C5E1D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977D9E-5FDF-4B94-9ED5-DA4478D7D695}" type="pres">
      <dgm:prSet presAssocID="{7841C821-5C2B-4F1A-934A-A214EDD5B2DE}" presName="sp" presStyleCnt="0"/>
      <dgm:spPr/>
    </dgm:pt>
    <dgm:pt modelId="{62E39CF5-D8B8-4EF8-885F-0C6D947E91BB}" type="pres">
      <dgm:prSet presAssocID="{E3A353BA-84EA-422D-AC7D-AB7A755614BB}" presName="composite" presStyleCnt="0"/>
      <dgm:spPr/>
    </dgm:pt>
    <dgm:pt modelId="{957D7C99-36F2-45EB-A43A-CB792C24437D}" type="pres">
      <dgm:prSet presAssocID="{E3A353BA-84EA-422D-AC7D-AB7A755614BB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BF4A31-9264-4C4A-84B0-92F9448FFD97}" type="pres">
      <dgm:prSet presAssocID="{E3A353BA-84EA-422D-AC7D-AB7A755614BB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24EA7B-283D-48A4-AEF0-44EAFD6D1F7F}" type="presOf" srcId="{34A476E7-BB77-4175-A70D-E8F4EAECC35E}" destId="{BB309031-ABDD-42D7-BA2F-E9DABE94ED78}" srcOrd="0" destOrd="0" presId="urn:microsoft.com/office/officeart/2005/8/layout/chevron2"/>
    <dgm:cxn modelId="{1525AAD2-BE6D-46BD-9858-A2AD661D9FFB}" srcId="{34A476E7-BB77-4175-A70D-E8F4EAECC35E}" destId="{68A0A54B-6EA2-4A03-BAE6-1273897FA04B}" srcOrd="0" destOrd="0" parTransId="{AF42D46D-C8F5-42A9-A56B-EDBBA7FD6630}" sibTransId="{394FB58C-C625-4E91-ADB9-EA3F799AC959}"/>
    <dgm:cxn modelId="{4F8152BC-EBD6-4562-A01F-88C6985A5329}" type="presOf" srcId="{74CB5120-3B4B-4334-B21E-B054CA10344F}" destId="{EB852BCD-BE22-4F7E-98F7-F1A907306FAA}" srcOrd="0" destOrd="0" presId="urn:microsoft.com/office/officeart/2005/8/layout/chevron2"/>
    <dgm:cxn modelId="{4638406A-8482-46A7-BC9B-47D6FBFDC972}" srcId="{5FE2D6A2-7427-41A1-96A8-A66A564C5E1D}" destId="{A878A91C-201E-4630-A3F5-787B73724592}" srcOrd="0" destOrd="0" parTransId="{12CDE4CA-2B28-4D42-BE92-82C3BDCBFDF0}" sibTransId="{8F63D7EC-8553-4BAE-950B-522DDAEA82CE}"/>
    <dgm:cxn modelId="{28A9EBF8-137E-41BA-A90A-005D34702E53}" type="presOf" srcId="{A878A91C-201E-4630-A3F5-787B73724592}" destId="{1F4C708A-B981-4EFF-9DE7-79AFED133816}" srcOrd="0" destOrd="0" presId="urn:microsoft.com/office/officeart/2005/8/layout/chevron2"/>
    <dgm:cxn modelId="{158FC723-EB0F-4F20-8D29-D023E13419ED}" type="presOf" srcId="{6CB4BE86-F9C1-4851-A29D-68EF4B6E9607}" destId="{687F857B-84A4-4D7B-89BE-DE740E0ED3E8}" srcOrd="0" destOrd="0" presId="urn:microsoft.com/office/officeart/2005/8/layout/chevron2"/>
    <dgm:cxn modelId="{19EF0300-455B-44D6-A812-F65C963708F0}" type="presOf" srcId="{5FE2D6A2-7427-41A1-96A8-A66A564C5E1D}" destId="{F3691897-BD36-4A14-B26F-3AE7F75CFE33}" srcOrd="0" destOrd="0" presId="urn:microsoft.com/office/officeart/2005/8/layout/chevron2"/>
    <dgm:cxn modelId="{AD0B5657-2B89-4D45-952A-BAAD6E0BD633}" srcId="{97EDCD9B-6003-405B-8B54-5AA8224BF480}" destId="{10000C07-A753-42C6-98CE-74D0AA629776}" srcOrd="0" destOrd="0" parTransId="{8DA9011E-28FA-4D34-A13F-CBC2FC2DA418}" sibTransId="{198F0391-9C2D-44B4-BD70-ED8BEBA0C377}"/>
    <dgm:cxn modelId="{4E6E38FD-609D-4424-B6A7-AFD80C9DBD90}" srcId="{E3A353BA-84EA-422D-AC7D-AB7A755614BB}" destId="{EDF575C0-E5DF-4402-BAE4-BF5C153E920D}" srcOrd="0" destOrd="0" parTransId="{0F9887E5-2212-4B9D-B986-19275D3EACC3}" sibTransId="{D0A4161D-0BDE-458E-8CB4-4499707BCB25}"/>
    <dgm:cxn modelId="{F20729A7-7F3B-4916-B676-080E1F83C2AE}" type="presOf" srcId="{D75D1B49-C063-48CE-8AAF-F5EE66D0616C}" destId="{A6D8C835-8A6F-492B-8DF0-26E03A93F841}" srcOrd="0" destOrd="0" presId="urn:microsoft.com/office/officeart/2005/8/layout/chevron2"/>
    <dgm:cxn modelId="{EBC70775-EA58-4A84-916E-271A8D67B2CD}" srcId="{97EDCD9B-6003-405B-8B54-5AA8224BF480}" destId="{6CB4BE86-F9C1-4851-A29D-68EF4B6E9607}" srcOrd="2" destOrd="0" parTransId="{541B3AEE-7DDB-4F22-A166-BFC43E8D1A80}" sibTransId="{23058191-BA00-41BB-8543-A8DAF864195F}"/>
    <dgm:cxn modelId="{749CB614-ED6E-40CB-9B69-69B43921B295}" srcId="{97EDCD9B-6003-405B-8B54-5AA8224BF480}" destId="{34A476E7-BB77-4175-A70D-E8F4EAECC35E}" srcOrd="1" destOrd="0" parTransId="{B663E1F7-1E4D-43F3-BFDE-F66B521CFC6B}" sibTransId="{8D0B4794-A12C-4E79-A548-CE79B376F40B}"/>
    <dgm:cxn modelId="{E1400C9F-CD8D-4150-99A7-576AAC20E6DF}" srcId="{6CB4BE86-F9C1-4851-A29D-68EF4B6E9607}" destId="{74CB5120-3B4B-4334-B21E-B054CA10344F}" srcOrd="0" destOrd="0" parTransId="{2CADC1EA-2589-4771-B2FC-FFCEAA95DEE7}" sibTransId="{80EB1FB2-5C62-4805-AC01-FCEAB9BA4A81}"/>
    <dgm:cxn modelId="{E205D2A9-2B58-4C8E-8A17-B9205799C365}" type="presOf" srcId="{EDF575C0-E5DF-4402-BAE4-BF5C153E920D}" destId="{90BF4A31-9264-4C4A-84B0-92F9448FFD97}" srcOrd="0" destOrd="0" presId="urn:microsoft.com/office/officeart/2005/8/layout/chevron2"/>
    <dgm:cxn modelId="{9ADACF64-EB63-4149-9439-ABC5C330A290}" srcId="{97EDCD9B-6003-405B-8B54-5AA8224BF480}" destId="{5FE2D6A2-7427-41A1-96A8-A66A564C5E1D}" srcOrd="3" destOrd="0" parTransId="{0A90CD1A-CFFB-4F57-ABB7-C412EE7D160C}" sibTransId="{7841C821-5C2B-4F1A-934A-A214EDD5B2DE}"/>
    <dgm:cxn modelId="{4E60C626-6113-4068-A9EF-C15063052EB5}" type="presOf" srcId="{E3A353BA-84EA-422D-AC7D-AB7A755614BB}" destId="{957D7C99-36F2-45EB-A43A-CB792C24437D}" srcOrd="0" destOrd="0" presId="urn:microsoft.com/office/officeart/2005/8/layout/chevron2"/>
    <dgm:cxn modelId="{52B9D4C9-A395-4EC3-A78A-A56AAF6C16B8}" srcId="{97EDCD9B-6003-405B-8B54-5AA8224BF480}" destId="{E3A353BA-84EA-422D-AC7D-AB7A755614BB}" srcOrd="4" destOrd="0" parTransId="{4700FADA-DD25-42A0-AA3B-FDB8E518EBA1}" sibTransId="{86FD102E-7565-4C2C-866E-C8C8CDFE846E}"/>
    <dgm:cxn modelId="{220D517F-B59B-44F0-93D2-09755F7DBAE8}" type="presOf" srcId="{10000C07-A753-42C6-98CE-74D0AA629776}" destId="{AC326940-7B45-4F29-A044-855858A1EC74}" srcOrd="0" destOrd="0" presId="urn:microsoft.com/office/officeart/2005/8/layout/chevron2"/>
    <dgm:cxn modelId="{9F70330A-84D5-4EFE-9C9F-87851C7546C4}" type="presOf" srcId="{68A0A54B-6EA2-4A03-BAE6-1273897FA04B}" destId="{ED78E4D1-CE03-4568-ADC3-E6747AC41A1D}" srcOrd="0" destOrd="0" presId="urn:microsoft.com/office/officeart/2005/8/layout/chevron2"/>
    <dgm:cxn modelId="{AF124832-7540-4A61-A094-74802B8FEC86}" srcId="{10000C07-A753-42C6-98CE-74D0AA629776}" destId="{D75D1B49-C063-48CE-8AAF-F5EE66D0616C}" srcOrd="0" destOrd="0" parTransId="{AD6028C1-0219-48E5-A82C-DED8230F43F4}" sibTransId="{5CCD4681-1230-4500-9FEF-412807952364}"/>
    <dgm:cxn modelId="{85E54264-272A-48BF-B954-B3423DB68E66}" type="presOf" srcId="{97EDCD9B-6003-405B-8B54-5AA8224BF480}" destId="{E0DA8FD0-C206-4C6C-AA09-50DC72BCA947}" srcOrd="0" destOrd="0" presId="urn:microsoft.com/office/officeart/2005/8/layout/chevron2"/>
    <dgm:cxn modelId="{51E28891-BB1D-4B22-9272-471B67CC9D41}" type="presParOf" srcId="{E0DA8FD0-C206-4C6C-AA09-50DC72BCA947}" destId="{F39029FB-E89D-4E09-A6C7-04D4FF587243}" srcOrd="0" destOrd="0" presId="urn:microsoft.com/office/officeart/2005/8/layout/chevron2"/>
    <dgm:cxn modelId="{C84951D5-A606-42D8-A667-06789C3A8255}" type="presParOf" srcId="{F39029FB-E89D-4E09-A6C7-04D4FF587243}" destId="{AC326940-7B45-4F29-A044-855858A1EC74}" srcOrd="0" destOrd="0" presId="urn:microsoft.com/office/officeart/2005/8/layout/chevron2"/>
    <dgm:cxn modelId="{8057E0A1-28F3-46F1-8BB3-9776DB49374B}" type="presParOf" srcId="{F39029FB-E89D-4E09-A6C7-04D4FF587243}" destId="{A6D8C835-8A6F-492B-8DF0-26E03A93F841}" srcOrd="1" destOrd="0" presId="urn:microsoft.com/office/officeart/2005/8/layout/chevron2"/>
    <dgm:cxn modelId="{94C81957-ECB4-4911-BD1C-99A208A065F9}" type="presParOf" srcId="{E0DA8FD0-C206-4C6C-AA09-50DC72BCA947}" destId="{92AD8C10-4E35-4240-B18C-CE7B4C788A6F}" srcOrd="1" destOrd="0" presId="urn:microsoft.com/office/officeart/2005/8/layout/chevron2"/>
    <dgm:cxn modelId="{D3501DA9-A6E1-427E-A17C-BE57B97F0DCA}" type="presParOf" srcId="{E0DA8FD0-C206-4C6C-AA09-50DC72BCA947}" destId="{C32FF232-E0B4-4CE5-A089-79A0B035B381}" srcOrd="2" destOrd="0" presId="urn:microsoft.com/office/officeart/2005/8/layout/chevron2"/>
    <dgm:cxn modelId="{6AD82AF8-ACFE-4CFC-80C5-75C301B1E9C7}" type="presParOf" srcId="{C32FF232-E0B4-4CE5-A089-79A0B035B381}" destId="{BB309031-ABDD-42D7-BA2F-E9DABE94ED78}" srcOrd="0" destOrd="0" presId="urn:microsoft.com/office/officeart/2005/8/layout/chevron2"/>
    <dgm:cxn modelId="{F2AB70C3-79DD-4721-80BE-B227212F75A0}" type="presParOf" srcId="{C32FF232-E0B4-4CE5-A089-79A0B035B381}" destId="{ED78E4D1-CE03-4568-ADC3-E6747AC41A1D}" srcOrd="1" destOrd="0" presId="urn:microsoft.com/office/officeart/2005/8/layout/chevron2"/>
    <dgm:cxn modelId="{93613C48-AB5F-4FEE-819F-53EBDD837C1F}" type="presParOf" srcId="{E0DA8FD0-C206-4C6C-AA09-50DC72BCA947}" destId="{63911FA6-4A38-4131-85D9-6D3944666F42}" srcOrd="3" destOrd="0" presId="urn:microsoft.com/office/officeart/2005/8/layout/chevron2"/>
    <dgm:cxn modelId="{01EE2058-EAEC-4B12-9450-D237669A2E5F}" type="presParOf" srcId="{E0DA8FD0-C206-4C6C-AA09-50DC72BCA947}" destId="{A2C8984F-530E-4799-BF2A-13C0441835D9}" srcOrd="4" destOrd="0" presId="urn:microsoft.com/office/officeart/2005/8/layout/chevron2"/>
    <dgm:cxn modelId="{50C19E20-2A9A-4C16-A6EE-FAD3A51EBECF}" type="presParOf" srcId="{A2C8984F-530E-4799-BF2A-13C0441835D9}" destId="{687F857B-84A4-4D7B-89BE-DE740E0ED3E8}" srcOrd="0" destOrd="0" presId="urn:microsoft.com/office/officeart/2005/8/layout/chevron2"/>
    <dgm:cxn modelId="{5448BB09-57FE-460C-BEAF-07461E8E5B20}" type="presParOf" srcId="{A2C8984F-530E-4799-BF2A-13C0441835D9}" destId="{EB852BCD-BE22-4F7E-98F7-F1A907306FAA}" srcOrd="1" destOrd="0" presId="urn:microsoft.com/office/officeart/2005/8/layout/chevron2"/>
    <dgm:cxn modelId="{F259435D-1236-444B-9F0A-5E20150AC8D5}" type="presParOf" srcId="{E0DA8FD0-C206-4C6C-AA09-50DC72BCA947}" destId="{33889BB1-07B9-4AEF-905E-7FD69EA78699}" srcOrd="5" destOrd="0" presId="urn:microsoft.com/office/officeart/2005/8/layout/chevron2"/>
    <dgm:cxn modelId="{4260D341-5D68-43EA-9901-4DBA7A7759BF}" type="presParOf" srcId="{E0DA8FD0-C206-4C6C-AA09-50DC72BCA947}" destId="{26F3FE72-E483-48A0-845B-26D6734ED930}" srcOrd="6" destOrd="0" presId="urn:microsoft.com/office/officeart/2005/8/layout/chevron2"/>
    <dgm:cxn modelId="{691322A4-690A-4867-8995-0BBF83968030}" type="presParOf" srcId="{26F3FE72-E483-48A0-845B-26D6734ED930}" destId="{F3691897-BD36-4A14-B26F-3AE7F75CFE33}" srcOrd="0" destOrd="0" presId="urn:microsoft.com/office/officeart/2005/8/layout/chevron2"/>
    <dgm:cxn modelId="{D1F43FF0-A847-443F-ADAE-598C787C9ABA}" type="presParOf" srcId="{26F3FE72-E483-48A0-845B-26D6734ED930}" destId="{1F4C708A-B981-4EFF-9DE7-79AFED133816}" srcOrd="1" destOrd="0" presId="urn:microsoft.com/office/officeart/2005/8/layout/chevron2"/>
    <dgm:cxn modelId="{31701949-ADA0-49F7-8265-505FBFE43E36}" type="presParOf" srcId="{E0DA8FD0-C206-4C6C-AA09-50DC72BCA947}" destId="{21977D9E-5FDF-4B94-9ED5-DA4478D7D695}" srcOrd="7" destOrd="0" presId="urn:microsoft.com/office/officeart/2005/8/layout/chevron2"/>
    <dgm:cxn modelId="{90DFB01D-8BD0-42E8-BCC5-6BAB7B1D4025}" type="presParOf" srcId="{E0DA8FD0-C206-4C6C-AA09-50DC72BCA947}" destId="{62E39CF5-D8B8-4EF8-885F-0C6D947E91BB}" srcOrd="8" destOrd="0" presId="urn:microsoft.com/office/officeart/2005/8/layout/chevron2"/>
    <dgm:cxn modelId="{2697992E-EC3C-4F15-9951-15EC84CB32E4}" type="presParOf" srcId="{62E39CF5-D8B8-4EF8-885F-0C6D947E91BB}" destId="{957D7C99-36F2-45EB-A43A-CB792C24437D}" srcOrd="0" destOrd="0" presId="urn:microsoft.com/office/officeart/2005/8/layout/chevron2"/>
    <dgm:cxn modelId="{62EA43F2-B68C-416A-B3E7-668D09B6423F}" type="presParOf" srcId="{62E39CF5-D8B8-4EF8-885F-0C6D947E91BB}" destId="{90BF4A31-9264-4C4A-84B0-92F9448FFD97}" srcOrd="1" destOrd="0" presId="urn:microsoft.com/office/officeart/2005/8/layout/chevron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269D37-8590-4E59-A600-901450718B0E}" type="doc">
      <dgm:prSet loTypeId="urn:microsoft.com/office/officeart/2005/8/layout/hList7#1" loCatId="process" qsTypeId="urn:microsoft.com/office/officeart/2005/8/quickstyle/3d2" qsCatId="3D" csTypeId="urn:microsoft.com/office/officeart/2005/8/colors/colorful5" csCatId="colorful" phldr="1"/>
      <dgm:spPr/>
    </dgm:pt>
    <dgm:pt modelId="{0EF03BE3-28C3-45F2-AEC6-3D0649A671E8}">
      <dgm:prSet phldrT="[Текст]"/>
      <dgm:spPr>
        <a:gradFill rotWithShape="0">
          <a:gsLst>
            <a:gs pos="0">
              <a:schemeClr val="accent4">
                <a:lumMod val="40000"/>
                <a:lumOff val="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ru-RU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rPr>
            <a:t>Доходы семьи</a:t>
          </a:r>
          <a:endParaRPr lang="ru-RU" b="1" dirty="0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64B1F60-7B77-40BA-A576-0DB1D12ED238}" type="parTrans" cxnId="{3F309AC2-9015-4A03-8946-D726DF65A1B6}">
      <dgm:prSet/>
      <dgm:spPr/>
      <dgm:t>
        <a:bodyPr/>
        <a:lstStyle/>
        <a:p>
          <a:endParaRPr lang="ru-RU" b="1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BDB2878-B6CD-47AA-BDF1-BDA072A863B0}" type="sibTrans" cxnId="{3F309AC2-9015-4A03-8946-D726DF65A1B6}">
      <dgm:prSet/>
      <dgm:spPr/>
      <dgm:t>
        <a:bodyPr/>
        <a:lstStyle/>
        <a:p>
          <a:endParaRPr lang="ru-RU" b="1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DC03E2C-A1CF-43BB-B537-5C5F3AADEA83}">
      <dgm:prSet phldrT="[Текст]"/>
      <dgm:spPr>
        <a:gradFill rotWithShape="0">
          <a:gsLst>
            <a:gs pos="0">
              <a:schemeClr val="accent4">
                <a:lumMod val="40000"/>
                <a:lumOff val="60000"/>
              </a:schemeClr>
            </a:gs>
            <a:gs pos="100000">
              <a:schemeClr val="accent5">
                <a:hueOff val="-3676673"/>
                <a:satOff val="-5114"/>
                <a:lumOff val="-1961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ru-RU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rPr>
            <a:t>Расходы семьи</a:t>
          </a:r>
          <a:endParaRPr lang="ru-RU" b="1" dirty="0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1C78C5D-6A24-47EF-BA80-FED5B32C7D95}" type="parTrans" cxnId="{D16E737A-E4E1-43F4-81AD-E7302AE0621E}">
      <dgm:prSet/>
      <dgm:spPr/>
      <dgm:t>
        <a:bodyPr/>
        <a:lstStyle/>
        <a:p>
          <a:endParaRPr lang="ru-RU" b="1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9E40F8-1899-4A04-970B-D5E3FE1C3263}" type="sibTrans" cxnId="{D16E737A-E4E1-43F4-81AD-E7302AE0621E}">
      <dgm:prSet/>
      <dgm:spPr/>
      <dgm:t>
        <a:bodyPr/>
        <a:lstStyle/>
        <a:p>
          <a:endParaRPr lang="ru-RU" b="1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F9CC600-168B-4D22-9040-B0F27503AEE5}">
      <dgm:prSet phldrT="[Текст]"/>
      <dgm:spPr>
        <a:gradFill rotWithShape="0">
          <a:gsLst>
            <a:gs pos="0">
              <a:schemeClr val="accent4">
                <a:lumMod val="40000"/>
                <a:lumOff val="60000"/>
              </a:schemeClr>
            </a:gs>
            <a:gs pos="100000">
              <a:schemeClr val="accent5">
                <a:hueOff val="-7353345"/>
                <a:satOff val="-10228"/>
                <a:lumOff val="-3922"/>
                <a:alphaOff val="0"/>
                <a:tint val="50000"/>
                <a:shade val="100000"/>
                <a:satMod val="350000"/>
              </a:schemeClr>
            </a:gs>
          </a:gsLst>
        </a:gradFill>
      </dgm:spPr>
      <dgm:t>
        <a:bodyPr/>
        <a:lstStyle/>
        <a:p>
          <a:r>
            <a:rPr lang="ru-RU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rPr>
            <a:t>Сбережения</a:t>
          </a:r>
          <a:endParaRPr lang="ru-RU" b="1" dirty="0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A68870-7B08-407A-8A51-503710854242}" type="parTrans" cxnId="{042F7D39-40B6-417E-B3DB-D4FEAE612D5B}">
      <dgm:prSet/>
      <dgm:spPr/>
      <dgm:t>
        <a:bodyPr/>
        <a:lstStyle/>
        <a:p>
          <a:endParaRPr lang="ru-RU" b="1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8809EBB-070D-4E40-B3B8-84B3FDF1AD39}" type="sibTrans" cxnId="{042F7D39-40B6-417E-B3DB-D4FEAE612D5B}">
      <dgm:prSet/>
      <dgm:spPr/>
      <dgm:t>
        <a:bodyPr/>
        <a:lstStyle/>
        <a:p>
          <a:endParaRPr lang="ru-RU" b="1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F56315E-2052-4416-BF35-19B1E0DED24B}" type="pres">
      <dgm:prSet presAssocID="{3F269D37-8590-4E59-A600-901450718B0E}" presName="Name0" presStyleCnt="0">
        <dgm:presLayoutVars>
          <dgm:dir/>
          <dgm:resizeHandles val="exact"/>
        </dgm:presLayoutVars>
      </dgm:prSet>
      <dgm:spPr/>
    </dgm:pt>
    <dgm:pt modelId="{27BABC12-769B-470D-9BA9-A079BA42496E}" type="pres">
      <dgm:prSet presAssocID="{3F269D37-8590-4E59-A600-901450718B0E}" presName="fgShape" presStyleLbl="fgShp" presStyleIdx="0" presStyleCnt="1"/>
      <dgm:spPr/>
    </dgm:pt>
    <dgm:pt modelId="{22829AAF-BFE4-46B8-BB5C-87D2B47EE7D4}" type="pres">
      <dgm:prSet presAssocID="{3F269D37-8590-4E59-A600-901450718B0E}" presName="linComp" presStyleCnt="0"/>
      <dgm:spPr/>
    </dgm:pt>
    <dgm:pt modelId="{E1B5DDCA-3EC1-4D91-981E-0B1EF23FA5CA}" type="pres">
      <dgm:prSet presAssocID="{0EF03BE3-28C3-45F2-AEC6-3D0649A671E8}" presName="compNode" presStyleCnt="0"/>
      <dgm:spPr/>
    </dgm:pt>
    <dgm:pt modelId="{93369DC8-F002-44AA-A769-F7D95E1824C6}" type="pres">
      <dgm:prSet presAssocID="{0EF03BE3-28C3-45F2-AEC6-3D0649A671E8}" presName="bkgdShape" presStyleLbl="node1" presStyleIdx="0" presStyleCnt="3"/>
      <dgm:spPr/>
      <dgm:t>
        <a:bodyPr/>
        <a:lstStyle/>
        <a:p>
          <a:endParaRPr lang="ru-RU"/>
        </a:p>
      </dgm:t>
    </dgm:pt>
    <dgm:pt modelId="{A555EC5E-8218-4C0E-B5FC-0A66F329AF93}" type="pres">
      <dgm:prSet presAssocID="{0EF03BE3-28C3-45F2-AEC6-3D0649A671E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CAC809-3085-4109-88BC-53FB9BC6FD83}" type="pres">
      <dgm:prSet presAssocID="{0EF03BE3-28C3-45F2-AEC6-3D0649A671E8}" presName="invisiNode" presStyleLbl="node1" presStyleIdx="0" presStyleCnt="3"/>
      <dgm:spPr/>
    </dgm:pt>
    <dgm:pt modelId="{4E6E3FB2-11C5-40B0-B399-6AE17F736180}" type="pres">
      <dgm:prSet presAssocID="{0EF03BE3-28C3-45F2-AEC6-3D0649A671E8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31F66B7-5DF7-420A-BE64-98B0CB57BFDF}" type="pres">
      <dgm:prSet presAssocID="{6BDB2878-B6CD-47AA-BDF1-BDA072A863B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4E32649-C5E7-4DD3-8491-4FA0D2C5A69D}" type="pres">
      <dgm:prSet presAssocID="{CDC03E2C-A1CF-43BB-B537-5C5F3AADEA83}" presName="compNode" presStyleCnt="0"/>
      <dgm:spPr/>
    </dgm:pt>
    <dgm:pt modelId="{D4BEB7E1-FC4D-4CAB-9B6E-F21677D34EAF}" type="pres">
      <dgm:prSet presAssocID="{CDC03E2C-A1CF-43BB-B537-5C5F3AADEA83}" presName="bkgdShape" presStyleLbl="node1" presStyleIdx="1" presStyleCnt="3"/>
      <dgm:spPr/>
      <dgm:t>
        <a:bodyPr/>
        <a:lstStyle/>
        <a:p>
          <a:endParaRPr lang="ru-RU"/>
        </a:p>
      </dgm:t>
    </dgm:pt>
    <dgm:pt modelId="{8ED852F7-B6B7-4EDA-820F-06338213B199}" type="pres">
      <dgm:prSet presAssocID="{CDC03E2C-A1CF-43BB-B537-5C5F3AADEA83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0B9B70-BEA5-4F05-9B10-4376C207C02C}" type="pres">
      <dgm:prSet presAssocID="{CDC03E2C-A1CF-43BB-B537-5C5F3AADEA83}" presName="invisiNode" presStyleLbl="node1" presStyleIdx="1" presStyleCnt="3"/>
      <dgm:spPr/>
    </dgm:pt>
    <dgm:pt modelId="{6D46CFD4-1A79-426E-A15F-66A178E8864A}" type="pres">
      <dgm:prSet presAssocID="{CDC03E2C-A1CF-43BB-B537-5C5F3AADEA83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8F34649-3C1B-4B87-94DE-2C27BB175FBB}" type="pres">
      <dgm:prSet presAssocID="{189E40F8-1899-4A04-970B-D5E3FE1C326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20D3690-4A27-4C93-9D05-A02145C1E7C0}" type="pres">
      <dgm:prSet presAssocID="{DF9CC600-168B-4D22-9040-B0F27503AEE5}" presName="compNode" presStyleCnt="0"/>
      <dgm:spPr/>
    </dgm:pt>
    <dgm:pt modelId="{3B861390-A6B4-4903-A32D-2CDEDE2C536A}" type="pres">
      <dgm:prSet presAssocID="{DF9CC600-168B-4D22-9040-B0F27503AEE5}" presName="bkgdShape" presStyleLbl="node1" presStyleIdx="2" presStyleCnt="3"/>
      <dgm:spPr/>
      <dgm:t>
        <a:bodyPr/>
        <a:lstStyle/>
        <a:p>
          <a:endParaRPr lang="ru-RU"/>
        </a:p>
      </dgm:t>
    </dgm:pt>
    <dgm:pt modelId="{425EA20A-FA3F-4AA5-B8F7-541FD0C33A43}" type="pres">
      <dgm:prSet presAssocID="{DF9CC600-168B-4D22-9040-B0F27503AEE5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FB9386-7813-4292-96BF-7D5BC2970D4A}" type="pres">
      <dgm:prSet presAssocID="{DF9CC600-168B-4D22-9040-B0F27503AEE5}" presName="invisiNode" presStyleLbl="node1" presStyleIdx="2" presStyleCnt="3"/>
      <dgm:spPr/>
    </dgm:pt>
    <dgm:pt modelId="{5455189B-338D-4BB6-BAA8-05F2C8C7B80C}" type="pres">
      <dgm:prSet presAssocID="{DF9CC600-168B-4D22-9040-B0F27503AEE5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042F7D39-40B6-417E-B3DB-D4FEAE612D5B}" srcId="{3F269D37-8590-4E59-A600-901450718B0E}" destId="{DF9CC600-168B-4D22-9040-B0F27503AEE5}" srcOrd="2" destOrd="0" parTransId="{D2A68870-7B08-407A-8A51-503710854242}" sibTransId="{48809EBB-070D-4E40-B3B8-84B3FDF1AD39}"/>
    <dgm:cxn modelId="{F3F40717-AA55-45FC-94AF-34B24985CD13}" type="presOf" srcId="{6BDB2878-B6CD-47AA-BDF1-BDA072A863B0}" destId="{731F66B7-5DF7-420A-BE64-98B0CB57BFDF}" srcOrd="0" destOrd="0" presId="urn:microsoft.com/office/officeart/2005/8/layout/hList7#1"/>
    <dgm:cxn modelId="{C4573998-7410-415F-AF55-F619FAE6A742}" type="presOf" srcId="{189E40F8-1899-4A04-970B-D5E3FE1C3263}" destId="{08F34649-3C1B-4B87-94DE-2C27BB175FBB}" srcOrd="0" destOrd="0" presId="urn:microsoft.com/office/officeart/2005/8/layout/hList7#1"/>
    <dgm:cxn modelId="{C04AF8B9-EC6F-4317-BDE7-3FBAFC7FC943}" type="presOf" srcId="{CDC03E2C-A1CF-43BB-B537-5C5F3AADEA83}" destId="{D4BEB7E1-FC4D-4CAB-9B6E-F21677D34EAF}" srcOrd="0" destOrd="0" presId="urn:microsoft.com/office/officeart/2005/8/layout/hList7#1"/>
    <dgm:cxn modelId="{DDAB92E2-8B0D-4614-B3F9-36DFCAB9F313}" type="presOf" srcId="{0EF03BE3-28C3-45F2-AEC6-3D0649A671E8}" destId="{93369DC8-F002-44AA-A769-F7D95E1824C6}" srcOrd="0" destOrd="0" presId="urn:microsoft.com/office/officeart/2005/8/layout/hList7#1"/>
    <dgm:cxn modelId="{6599F64C-099C-48B3-90AF-81357FB0C986}" type="presOf" srcId="{0EF03BE3-28C3-45F2-AEC6-3D0649A671E8}" destId="{A555EC5E-8218-4C0E-B5FC-0A66F329AF93}" srcOrd="1" destOrd="0" presId="urn:microsoft.com/office/officeart/2005/8/layout/hList7#1"/>
    <dgm:cxn modelId="{1CECB61A-8C90-48A3-9946-0AE06AF805BC}" type="presOf" srcId="{DF9CC600-168B-4D22-9040-B0F27503AEE5}" destId="{3B861390-A6B4-4903-A32D-2CDEDE2C536A}" srcOrd="0" destOrd="0" presId="urn:microsoft.com/office/officeart/2005/8/layout/hList7#1"/>
    <dgm:cxn modelId="{693AFF7B-680C-4F47-9113-E5143124B915}" type="presOf" srcId="{DF9CC600-168B-4D22-9040-B0F27503AEE5}" destId="{425EA20A-FA3F-4AA5-B8F7-541FD0C33A43}" srcOrd="1" destOrd="0" presId="urn:microsoft.com/office/officeart/2005/8/layout/hList7#1"/>
    <dgm:cxn modelId="{6B4B36C8-1518-44C0-983C-057244E15850}" type="presOf" srcId="{3F269D37-8590-4E59-A600-901450718B0E}" destId="{6F56315E-2052-4416-BF35-19B1E0DED24B}" srcOrd="0" destOrd="0" presId="urn:microsoft.com/office/officeart/2005/8/layout/hList7#1"/>
    <dgm:cxn modelId="{D16E737A-E4E1-43F4-81AD-E7302AE0621E}" srcId="{3F269D37-8590-4E59-A600-901450718B0E}" destId="{CDC03E2C-A1CF-43BB-B537-5C5F3AADEA83}" srcOrd="1" destOrd="0" parTransId="{A1C78C5D-6A24-47EF-BA80-FED5B32C7D95}" sibTransId="{189E40F8-1899-4A04-970B-D5E3FE1C3263}"/>
    <dgm:cxn modelId="{3F309AC2-9015-4A03-8946-D726DF65A1B6}" srcId="{3F269D37-8590-4E59-A600-901450718B0E}" destId="{0EF03BE3-28C3-45F2-AEC6-3D0649A671E8}" srcOrd="0" destOrd="0" parTransId="{164B1F60-7B77-40BA-A576-0DB1D12ED238}" sibTransId="{6BDB2878-B6CD-47AA-BDF1-BDA072A863B0}"/>
    <dgm:cxn modelId="{B62B6EAD-8C0D-40A9-84BC-1E308D8AD46A}" type="presOf" srcId="{CDC03E2C-A1CF-43BB-B537-5C5F3AADEA83}" destId="{8ED852F7-B6B7-4EDA-820F-06338213B199}" srcOrd="1" destOrd="0" presId="urn:microsoft.com/office/officeart/2005/8/layout/hList7#1"/>
    <dgm:cxn modelId="{22A5691C-E7AB-485F-9E8C-1CF156C405AA}" type="presParOf" srcId="{6F56315E-2052-4416-BF35-19B1E0DED24B}" destId="{27BABC12-769B-470D-9BA9-A079BA42496E}" srcOrd="0" destOrd="0" presId="urn:microsoft.com/office/officeart/2005/8/layout/hList7#1"/>
    <dgm:cxn modelId="{7B10BB22-4322-40CF-8299-A90A67A8E6B5}" type="presParOf" srcId="{6F56315E-2052-4416-BF35-19B1E0DED24B}" destId="{22829AAF-BFE4-46B8-BB5C-87D2B47EE7D4}" srcOrd="1" destOrd="0" presId="urn:microsoft.com/office/officeart/2005/8/layout/hList7#1"/>
    <dgm:cxn modelId="{2AABE4BF-6B74-45FB-BB43-41F43ED491CC}" type="presParOf" srcId="{22829AAF-BFE4-46B8-BB5C-87D2B47EE7D4}" destId="{E1B5DDCA-3EC1-4D91-981E-0B1EF23FA5CA}" srcOrd="0" destOrd="0" presId="urn:microsoft.com/office/officeart/2005/8/layout/hList7#1"/>
    <dgm:cxn modelId="{7B0AEA04-0E23-42BE-8659-CA71DFCB7262}" type="presParOf" srcId="{E1B5DDCA-3EC1-4D91-981E-0B1EF23FA5CA}" destId="{93369DC8-F002-44AA-A769-F7D95E1824C6}" srcOrd="0" destOrd="0" presId="urn:microsoft.com/office/officeart/2005/8/layout/hList7#1"/>
    <dgm:cxn modelId="{A0015E40-C935-463C-AC82-5D8BBF9AA2B6}" type="presParOf" srcId="{E1B5DDCA-3EC1-4D91-981E-0B1EF23FA5CA}" destId="{A555EC5E-8218-4C0E-B5FC-0A66F329AF93}" srcOrd="1" destOrd="0" presId="urn:microsoft.com/office/officeart/2005/8/layout/hList7#1"/>
    <dgm:cxn modelId="{71E04B00-0DC1-4A0C-9571-1290F0B0FE99}" type="presParOf" srcId="{E1B5DDCA-3EC1-4D91-981E-0B1EF23FA5CA}" destId="{26CAC809-3085-4109-88BC-53FB9BC6FD83}" srcOrd="2" destOrd="0" presId="urn:microsoft.com/office/officeart/2005/8/layout/hList7#1"/>
    <dgm:cxn modelId="{6D5D6B93-D78D-4CD4-A3AB-232367E500D1}" type="presParOf" srcId="{E1B5DDCA-3EC1-4D91-981E-0B1EF23FA5CA}" destId="{4E6E3FB2-11C5-40B0-B399-6AE17F736180}" srcOrd="3" destOrd="0" presId="urn:microsoft.com/office/officeart/2005/8/layout/hList7#1"/>
    <dgm:cxn modelId="{B8665518-889C-488F-BD11-9B0CFABD63D6}" type="presParOf" srcId="{22829AAF-BFE4-46B8-BB5C-87D2B47EE7D4}" destId="{731F66B7-5DF7-420A-BE64-98B0CB57BFDF}" srcOrd="1" destOrd="0" presId="urn:microsoft.com/office/officeart/2005/8/layout/hList7#1"/>
    <dgm:cxn modelId="{D0E54113-3D92-41D4-9AFE-E6AB64C67745}" type="presParOf" srcId="{22829AAF-BFE4-46B8-BB5C-87D2B47EE7D4}" destId="{D4E32649-C5E7-4DD3-8491-4FA0D2C5A69D}" srcOrd="2" destOrd="0" presId="urn:microsoft.com/office/officeart/2005/8/layout/hList7#1"/>
    <dgm:cxn modelId="{92BE8B60-F0F0-4497-98F8-42887B498855}" type="presParOf" srcId="{D4E32649-C5E7-4DD3-8491-4FA0D2C5A69D}" destId="{D4BEB7E1-FC4D-4CAB-9B6E-F21677D34EAF}" srcOrd="0" destOrd="0" presId="urn:microsoft.com/office/officeart/2005/8/layout/hList7#1"/>
    <dgm:cxn modelId="{D9427FF9-BD92-425B-88C7-84FAA3E39DDF}" type="presParOf" srcId="{D4E32649-C5E7-4DD3-8491-4FA0D2C5A69D}" destId="{8ED852F7-B6B7-4EDA-820F-06338213B199}" srcOrd="1" destOrd="0" presId="urn:microsoft.com/office/officeart/2005/8/layout/hList7#1"/>
    <dgm:cxn modelId="{68A868CF-D18C-46C6-BC90-E46EEC803490}" type="presParOf" srcId="{D4E32649-C5E7-4DD3-8491-4FA0D2C5A69D}" destId="{BC0B9B70-BEA5-4F05-9B10-4376C207C02C}" srcOrd="2" destOrd="0" presId="urn:microsoft.com/office/officeart/2005/8/layout/hList7#1"/>
    <dgm:cxn modelId="{F5899319-E925-4DC4-A973-D75F13DC9BA3}" type="presParOf" srcId="{D4E32649-C5E7-4DD3-8491-4FA0D2C5A69D}" destId="{6D46CFD4-1A79-426E-A15F-66A178E8864A}" srcOrd="3" destOrd="0" presId="urn:microsoft.com/office/officeart/2005/8/layout/hList7#1"/>
    <dgm:cxn modelId="{B469FAEA-E459-4A62-979F-DB59C410A8FA}" type="presParOf" srcId="{22829AAF-BFE4-46B8-BB5C-87D2B47EE7D4}" destId="{08F34649-3C1B-4B87-94DE-2C27BB175FBB}" srcOrd="3" destOrd="0" presId="urn:microsoft.com/office/officeart/2005/8/layout/hList7#1"/>
    <dgm:cxn modelId="{2CBD70AF-5D49-462D-A7CE-23073B36F8B8}" type="presParOf" srcId="{22829AAF-BFE4-46B8-BB5C-87D2B47EE7D4}" destId="{120D3690-4A27-4C93-9D05-A02145C1E7C0}" srcOrd="4" destOrd="0" presId="urn:microsoft.com/office/officeart/2005/8/layout/hList7#1"/>
    <dgm:cxn modelId="{937EC94F-6F1C-4F67-9D0C-F470F2173A49}" type="presParOf" srcId="{120D3690-4A27-4C93-9D05-A02145C1E7C0}" destId="{3B861390-A6B4-4903-A32D-2CDEDE2C536A}" srcOrd="0" destOrd="0" presId="urn:microsoft.com/office/officeart/2005/8/layout/hList7#1"/>
    <dgm:cxn modelId="{AAC11199-9D90-4FE5-8AEC-964CDD4162DB}" type="presParOf" srcId="{120D3690-4A27-4C93-9D05-A02145C1E7C0}" destId="{425EA20A-FA3F-4AA5-B8F7-541FD0C33A43}" srcOrd="1" destOrd="0" presId="urn:microsoft.com/office/officeart/2005/8/layout/hList7#1"/>
    <dgm:cxn modelId="{0E1F2D8B-057E-43B7-8E2B-844A0A2FCF4F}" type="presParOf" srcId="{120D3690-4A27-4C93-9D05-A02145C1E7C0}" destId="{2EFB9386-7813-4292-96BF-7D5BC2970D4A}" srcOrd="2" destOrd="0" presId="urn:microsoft.com/office/officeart/2005/8/layout/hList7#1"/>
    <dgm:cxn modelId="{FBDE0514-8F49-4C95-ABBE-9DA78787A75B}" type="presParOf" srcId="{120D3690-4A27-4C93-9D05-A02145C1E7C0}" destId="{5455189B-338D-4BB6-BAA8-05F2C8C7B80C}" srcOrd="3" destOrd="0" presId="urn:microsoft.com/office/officeart/2005/8/layout/hList7#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A803A44-6661-4E38-9E5E-E68276E22CAB}" type="doc">
      <dgm:prSet loTypeId="urn:microsoft.com/office/officeart/2005/8/layout/target3" loCatId="relationship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9C24C31-4662-4E57-BE4F-3029CA16EEF0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План доходов и расходов составляется отдельно по регулярным (текущим) доходам и расходам и отдельно по «разовым» (например, годовым) доходам и расходам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9B9D712-82CE-4D32-850B-4B4993F9072C}" type="parTrans" cxnId="{907DE549-2D11-4B31-88E3-C7E0979897FC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D9BDF8C-C867-41CA-A378-EBE280735455}" type="sibTrans" cxnId="{907DE549-2D11-4B31-88E3-C7E0979897FC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6527539-E623-47E4-868B-192AB261845F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План по «статьям» расходов определяется на каждый месяц, в конце каждого месяца проводится текущий «план-факт» анализ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1A36716B-DE50-4695-BEEE-7165AB041909}" type="parTrans" cxnId="{8B78A513-FCEA-499C-80F8-D246D2A29E6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2804521D-6F67-4C48-8505-D51117D367D0}" type="sibTrans" cxnId="{8B78A513-FCEA-499C-80F8-D246D2A29E62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9F76972-D6C2-4FB7-9D93-60AF0063CD61}">
      <dgm:prSet phldrT="[Текст]" custT="1"/>
      <dgm:spPr/>
      <dgm:t>
        <a:bodyPr/>
        <a:lstStyle/>
        <a:p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Образовавшиеся «излишки» направляются только в накопления, как вариант – направление сверхплановой разницы между доходами и расходами – на создание «подушки безопасности», на случай непредвиденных расходов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D2610711-298B-4B3E-98C9-73899F6CE8A0}" type="parTrans" cxnId="{BAEB886B-F515-43D5-8B14-A8E0C5A613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C8BA58B-1885-4C6E-9014-8D8B18CD1E8D}" type="sibTrans" cxnId="{BAEB886B-F515-43D5-8B14-A8E0C5A61363}">
      <dgm:prSet/>
      <dgm:spPr/>
      <dgm:t>
        <a:bodyPr/>
        <a:lstStyle/>
        <a:p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D56D1258-A784-41CA-9026-E0766EA780EB}" type="pres">
      <dgm:prSet presAssocID="{2A803A44-6661-4E38-9E5E-E68276E22CA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4FDC65-F8C1-47FE-A680-EFFF4E4DC6C1}" type="pres">
      <dgm:prSet presAssocID="{D9C24C31-4662-4E57-BE4F-3029CA16EEF0}" presName="circle1" presStyleLbl="node1" presStyleIdx="0" presStyleCnt="3"/>
      <dgm:spPr>
        <a:gradFill rotWithShape="0">
          <a:gsLst>
            <a:gs pos="0">
              <a:schemeClr val="accent4">
                <a:lumMod val="75000"/>
              </a:schemeClr>
            </a:gs>
            <a:gs pos="100000">
              <a:schemeClr val="accent4">
                <a:lumMod val="20000"/>
                <a:lumOff val="80000"/>
              </a:schemeClr>
            </a:gs>
          </a:gsLst>
        </a:gradFill>
      </dgm:spPr>
      <dgm:t>
        <a:bodyPr/>
        <a:lstStyle/>
        <a:p>
          <a:endParaRPr lang="ru-RU"/>
        </a:p>
      </dgm:t>
    </dgm:pt>
    <dgm:pt modelId="{EE8F59DE-8A1F-4646-8756-E8C875FE0AA9}" type="pres">
      <dgm:prSet presAssocID="{D9C24C31-4662-4E57-BE4F-3029CA16EEF0}" presName="space" presStyleCnt="0"/>
      <dgm:spPr/>
    </dgm:pt>
    <dgm:pt modelId="{104ED1E2-255E-46C1-9A81-10730D39A438}" type="pres">
      <dgm:prSet presAssocID="{D9C24C31-4662-4E57-BE4F-3029CA16EEF0}" presName="rect1" presStyleLbl="alignAcc1" presStyleIdx="0" presStyleCnt="3"/>
      <dgm:spPr/>
      <dgm:t>
        <a:bodyPr/>
        <a:lstStyle/>
        <a:p>
          <a:endParaRPr lang="ru-RU"/>
        </a:p>
      </dgm:t>
    </dgm:pt>
    <dgm:pt modelId="{1D8E3FA2-933C-4814-800F-D074B9CF92AF}" type="pres">
      <dgm:prSet presAssocID="{D6527539-E623-47E4-868B-192AB261845F}" presName="vertSpace2" presStyleLbl="node1" presStyleIdx="0" presStyleCnt="3"/>
      <dgm:spPr/>
    </dgm:pt>
    <dgm:pt modelId="{344884CE-2C83-4BDC-8A35-5BB1003084F8}" type="pres">
      <dgm:prSet presAssocID="{D6527539-E623-47E4-868B-192AB261845F}" presName="circle2" presStyleLbl="node1" presStyleIdx="1" presStyleCnt="3"/>
      <dgm:spPr>
        <a:gradFill rotWithShape="0">
          <a:gsLst>
            <a:gs pos="0">
              <a:srgbClr val="008080"/>
            </a:gs>
            <a:gs pos="100000">
              <a:srgbClr val="19FFFF"/>
            </a:gs>
          </a:gsLst>
        </a:gradFill>
      </dgm:spPr>
      <dgm:t>
        <a:bodyPr/>
        <a:lstStyle/>
        <a:p>
          <a:endParaRPr lang="ru-RU"/>
        </a:p>
      </dgm:t>
    </dgm:pt>
    <dgm:pt modelId="{F967CD41-CFF1-4F1E-96C4-0CB661079996}" type="pres">
      <dgm:prSet presAssocID="{D6527539-E623-47E4-868B-192AB261845F}" presName="rect2" presStyleLbl="alignAcc1" presStyleIdx="1" presStyleCnt="3"/>
      <dgm:spPr/>
      <dgm:t>
        <a:bodyPr/>
        <a:lstStyle/>
        <a:p>
          <a:endParaRPr lang="ru-RU"/>
        </a:p>
      </dgm:t>
    </dgm:pt>
    <dgm:pt modelId="{DA107BF5-376E-4555-A627-018372C7F274}" type="pres">
      <dgm:prSet presAssocID="{A9F76972-D6C2-4FB7-9D93-60AF0063CD61}" presName="vertSpace3" presStyleLbl="node1" presStyleIdx="1" presStyleCnt="3"/>
      <dgm:spPr/>
    </dgm:pt>
    <dgm:pt modelId="{0D3DCFEB-2DF5-4B90-AA08-30DD1C06CAA8}" type="pres">
      <dgm:prSet presAssocID="{A9F76972-D6C2-4FB7-9D93-60AF0063CD61}" presName="circle3" presStyleLbl="node1" presStyleIdx="2" presStyleCnt="3"/>
      <dgm:spPr>
        <a:gradFill rotWithShape="0">
          <a:gsLst>
            <a:gs pos="0">
              <a:srgbClr val="CC0000"/>
            </a:gs>
            <a:gs pos="100000">
              <a:srgbClr val="FFA7A7"/>
            </a:gs>
          </a:gsLst>
        </a:gradFill>
      </dgm:spPr>
      <dgm:t>
        <a:bodyPr/>
        <a:lstStyle/>
        <a:p>
          <a:endParaRPr lang="ru-RU"/>
        </a:p>
      </dgm:t>
    </dgm:pt>
    <dgm:pt modelId="{BE04BF44-47D1-44FF-892B-9274F12F359E}" type="pres">
      <dgm:prSet presAssocID="{A9F76972-D6C2-4FB7-9D93-60AF0063CD61}" presName="rect3" presStyleLbl="alignAcc1" presStyleIdx="2" presStyleCnt="3"/>
      <dgm:spPr/>
      <dgm:t>
        <a:bodyPr/>
        <a:lstStyle/>
        <a:p>
          <a:endParaRPr lang="ru-RU"/>
        </a:p>
      </dgm:t>
    </dgm:pt>
    <dgm:pt modelId="{6545C119-87A4-42BE-BF30-C06D6E88B367}" type="pres">
      <dgm:prSet presAssocID="{D9C24C31-4662-4E57-BE4F-3029CA16EEF0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7E935-7D59-4BA4-8C6E-94E16730ED09}" type="pres">
      <dgm:prSet presAssocID="{D6527539-E623-47E4-868B-192AB261845F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38427-EBEF-4B9F-BD03-D5345467182E}" type="pres">
      <dgm:prSet presAssocID="{A9F76972-D6C2-4FB7-9D93-60AF0063CD61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7DE549-2D11-4B31-88E3-C7E0979897FC}" srcId="{2A803A44-6661-4E38-9E5E-E68276E22CAB}" destId="{D9C24C31-4662-4E57-BE4F-3029CA16EEF0}" srcOrd="0" destOrd="0" parTransId="{59B9D712-82CE-4D32-850B-4B4993F9072C}" sibTransId="{DD9BDF8C-C867-41CA-A378-EBE280735455}"/>
    <dgm:cxn modelId="{7437DF90-2BE0-4FCD-BE03-18A071CE4946}" type="presOf" srcId="{D6527539-E623-47E4-868B-192AB261845F}" destId="{3867E935-7D59-4BA4-8C6E-94E16730ED09}" srcOrd="1" destOrd="0" presId="urn:microsoft.com/office/officeart/2005/8/layout/target3"/>
    <dgm:cxn modelId="{92AEBF3F-0CE8-4E8D-9FB9-8F074EB333A1}" type="presOf" srcId="{A9F76972-D6C2-4FB7-9D93-60AF0063CD61}" destId="{BE04BF44-47D1-44FF-892B-9274F12F359E}" srcOrd="0" destOrd="0" presId="urn:microsoft.com/office/officeart/2005/8/layout/target3"/>
    <dgm:cxn modelId="{27DD590D-6EAA-40D5-8D1E-14C389D131B3}" type="presOf" srcId="{D9C24C31-4662-4E57-BE4F-3029CA16EEF0}" destId="{104ED1E2-255E-46C1-9A81-10730D39A438}" srcOrd="0" destOrd="0" presId="urn:microsoft.com/office/officeart/2005/8/layout/target3"/>
    <dgm:cxn modelId="{8B78A513-FCEA-499C-80F8-D246D2A29E62}" srcId="{2A803A44-6661-4E38-9E5E-E68276E22CAB}" destId="{D6527539-E623-47E4-868B-192AB261845F}" srcOrd="1" destOrd="0" parTransId="{1A36716B-DE50-4695-BEEE-7165AB041909}" sibTransId="{2804521D-6F67-4C48-8505-D51117D367D0}"/>
    <dgm:cxn modelId="{A40A6B62-5C2B-4318-9B8B-2293DEE35556}" type="presOf" srcId="{D9C24C31-4662-4E57-BE4F-3029CA16EEF0}" destId="{6545C119-87A4-42BE-BF30-C06D6E88B367}" srcOrd="1" destOrd="0" presId="urn:microsoft.com/office/officeart/2005/8/layout/target3"/>
    <dgm:cxn modelId="{BAEB886B-F515-43D5-8B14-A8E0C5A61363}" srcId="{2A803A44-6661-4E38-9E5E-E68276E22CAB}" destId="{A9F76972-D6C2-4FB7-9D93-60AF0063CD61}" srcOrd="2" destOrd="0" parTransId="{D2610711-298B-4B3E-98C9-73899F6CE8A0}" sibTransId="{DC8BA58B-1885-4C6E-9014-8D8B18CD1E8D}"/>
    <dgm:cxn modelId="{860538D3-2067-436B-95BD-5BFD9A853FFF}" type="presOf" srcId="{2A803A44-6661-4E38-9E5E-E68276E22CAB}" destId="{D56D1258-A784-41CA-9026-E0766EA780EB}" srcOrd="0" destOrd="0" presId="urn:microsoft.com/office/officeart/2005/8/layout/target3"/>
    <dgm:cxn modelId="{4FCB8F16-B0D8-42E3-A03C-6767FC6058D0}" type="presOf" srcId="{D6527539-E623-47E4-868B-192AB261845F}" destId="{F967CD41-CFF1-4F1E-96C4-0CB661079996}" srcOrd="0" destOrd="0" presId="urn:microsoft.com/office/officeart/2005/8/layout/target3"/>
    <dgm:cxn modelId="{BF4F5930-2F00-409C-83CC-7F1A5E01EC38}" type="presOf" srcId="{A9F76972-D6C2-4FB7-9D93-60AF0063CD61}" destId="{4AF38427-EBEF-4B9F-BD03-D5345467182E}" srcOrd="1" destOrd="0" presId="urn:microsoft.com/office/officeart/2005/8/layout/target3"/>
    <dgm:cxn modelId="{43AB02BA-1252-4912-9966-F58C441C42A1}" type="presParOf" srcId="{D56D1258-A784-41CA-9026-E0766EA780EB}" destId="{034FDC65-F8C1-47FE-A680-EFFF4E4DC6C1}" srcOrd="0" destOrd="0" presId="urn:microsoft.com/office/officeart/2005/8/layout/target3"/>
    <dgm:cxn modelId="{B4148E6F-B361-4407-8B9A-065408B85AD4}" type="presParOf" srcId="{D56D1258-A784-41CA-9026-E0766EA780EB}" destId="{EE8F59DE-8A1F-4646-8756-E8C875FE0AA9}" srcOrd="1" destOrd="0" presId="urn:microsoft.com/office/officeart/2005/8/layout/target3"/>
    <dgm:cxn modelId="{C604FFA6-82E2-430D-8ADB-78828AB06B50}" type="presParOf" srcId="{D56D1258-A784-41CA-9026-E0766EA780EB}" destId="{104ED1E2-255E-46C1-9A81-10730D39A438}" srcOrd="2" destOrd="0" presId="urn:microsoft.com/office/officeart/2005/8/layout/target3"/>
    <dgm:cxn modelId="{928208EC-0551-4BF2-A705-8C3388B50CE5}" type="presParOf" srcId="{D56D1258-A784-41CA-9026-E0766EA780EB}" destId="{1D8E3FA2-933C-4814-800F-D074B9CF92AF}" srcOrd="3" destOrd="0" presId="urn:microsoft.com/office/officeart/2005/8/layout/target3"/>
    <dgm:cxn modelId="{AF1AD0B0-0AF5-4232-9949-ECC865303D03}" type="presParOf" srcId="{D56D1258-A784-41CA-9026-E0766EA780EB}" destId="{344884CE-2C83-4BDC-8A35-5BB1003084F8}" srcOrd="4" destOrd="0" presId="urn:microsoft.com/office/officeart/2005/8/layout/target3"/>
    <dgm:cxn modelId="{BC7FFF92-DF0A-43D4-AF11-C052FD3486E8}" type="presParOf" srcId="{D56D1258-A784-41CA-9026-E0766EA780EB}" destId="{F967CD41-CFF1-4F1E-96C4-0CB661079996}" srcOrd="5" destOrd="0" presId="urn:microsoft.com/office/officeart/2005/8/layout/target3"/>
    <dgm:cxn modelId="{A5ECB6D3-FE1D-4C40-9A13-C68114ECAEB2}" type="presParOf" srcId="{D56D1258-A784-41CA-9026-E0766EA780EB}" destId="{DA107BF5-376E-4555-A627-018372C7F274}" srcOrd="6" destOrd="0" presId="urn:microsoft.com/office/officeart/2005/8/layout/target3"/>
    <dgm:cxn modelId="{D5B80C4D-F8CA-41ED-9B11-F8E0DAE0B2F0}" type="presParOf" srcId="{D56D1258-A784-41CA-9026-E0766EA780EB}" destId="{0D3DCFEB-2DF5-4B90-AA08-30DD1C06CAA8}" srcOrd="7" destOrd="0" presId="urn:microsoft.com/office/officeart/2005/8/layout/target3"/>
    <dgm:cxn modelId="{6EEB331A-42E8-4DA3-A5FA-D30A6F59BD3E}" type="presParOf" srcId="{D56D1258-A784-41CA-9026-E0766EA780EB}" destId="{BE04BF44-47D1-44FF-892B-9274F12F359E}" srcOrd="8" destOrd="0" presId="urn:microsoft.com/office/officeart/2005/8/layout/target3"/>
    <dgm:cxn modelId="{214C30AB-5F79-4F50-B239-9EEBF1C7F69A}" type="presParOf" srcId="{D56D1258-A784-41CA-9026-E0766EA780EB}" destId="{6545C119-87A4-42BE-BF30-C06D6E88B367}" srcOrd="9" destOrd="0" presId="urn:microsoft.com/office/officeart/2005/8/layout/target3"/>
    <dgm:cxn modelId="{75156533-FEE7-4F8E-BE5E-BC9D3595C4B4}" type="presParOf" srcId="{D56D1258-A784-41CA-9026-E0766EA780EB}" destId="{3867E935-7D59-4BA4-8C6E-94E16730ED09}" srcOrd="10" destOrd="0" presId="urn:microsoft.com/office/officeart/2005/8/layout/target3"/>
    <dgm:cxn modelId="{DCA2CDCE-8505-40B6-B4F7-F9A0B9FE7178}" type="presParOf" srcId="{D56D1258-A784-41CA-9026-E0766EA780EB}" destId="{4AF38427-EBEF-4B9F-BD03-D5345467182E}" srcOrd="11" destOrd="0" presId="urn:microsoft.com/office/officeart/2005/8/layout/target3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631CD94-9CF4-4C67-BE48-7A4AB99D82D2}" type="doc">
      <dgm:prSet loTypeId="urn:microsoft.com/office/officeart/2005/8/layout/hierarchy4" loCatId="hierarchy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AE2D92F-389C-42A1-8987-E2E4CE99ACBB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 год необходимо направить в сбережения </a:t>
          </a:r>
        </a:p>
        <a:p>
          <a:r>
            <a:rPr lang="ru-RU" sz="16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420 444</a:t>
          </a:r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руб. (в соответствии с расчетом 35 037 руб. ежемесячно)</a:t>
          </a:r>
          <a:endParaRPr lang="ru-RU" sz="16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83D20D2-C886-4348-82A6-A0F98E7B5FE8}" type="parTrans" cxnId="{7C944F88-56CE-40E6-888D-04C08E801E57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C776F449-E6A3-4363-87AC-12754C7FC1A1}" type="sibTrans" cxnId="{7C944F88-56CE-40E6-888D-04C08E801E57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E5CA4F0-8BD5-433A-BBD1-70B83F6BCACE}">
      <dgm:prSet phldrT="[Текст]" custT="1"/>
      <dgm:spPr>
        <a:gradFill rotWithShape="0">
          <a:gsLst>
            <a:gs pos="0">
              <a:schemeClr val="accent4">
                <a:lumMod val="75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</a:gradFill>
      </dgm:spPr>
      <dgm:t>
        <a:bodyPr/>
        <a:lstStyle/>
        <a:p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 соответствии со структурой текущих доходов и расходов сумма, направляемая в сбережения составит </a:t>
          </a:r>
          <a:r>
            <a:rPr lang="ru-RU" sz="16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204 000</a:t>
          </a:r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руб.</a:t>
          </a:r>
          <a:endParaRPr lang="ru-RU" sz="16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A73B813-5AB3-4E26-83BB-10AF6296E8AF}" type="parTrans" cxnId="{59B26FB1-ACBE-4F25-97A5-6E9FC65B6591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40DB745-3862-4EFF-84C3-AD68F3C48480}" type="sibTrans" cxnId="{59B26FB1-ACBE-4F25-97A5-6E9FC65B6591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8874837-3F69-47DA-B5B8-E5D43BE8BF1E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Недостающая сумма годовых накоплений составит  </a:t>
          </a:r>
          <a:r>
            <a:rPr lang="ru-RU" sz="16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175 000</a:t>
          </a:r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руб.</a:t>
          </a:r>
          <a:endParaRPr lang="ru-RU" sz="16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9B7DAB4-BB94-4949-858B-939835E1E6A9}" type="parTrans" cxnId="{01C1EB85-9817-4CBD-A320-063B81995AC2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AB99F71-93A8-4581-AA06-66364164702C}" type="sibTrans" cxnId="{01C1EB85-9817-4CBD-A320-063B81995AC2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F1D817D-3FA7-4C16-8BD1-368B1E740F37}">
      <dgm:prSet phldrT="[Текст]" custT="1"/>
      <dgm:spPr>
        <a:gradFill rotWithShape="0">
          <a:gsLst>
            <a:gs pos="0">
              <a:schemeClr val="accent4">
                <a:lumMod val="75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</a:gradFill>
      </dgm:spPr>
      <dgm:t>
        <a:bodyPr/>
        <a:lstStyle/>
        <a:p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Ежегодная «разовая» сумма, направляемая в сбережения составит </a:t>
          </a:r>
          <a:r>
            <a:rPr lang="ru-RU" sz="1600" b="1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37 000</a:t>
          </a:r>
          <a:r>
            <a:rPr lang="ru-RU" sz="1600" dirty="0" smtClean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руб. </a:t>
          </a:r>
          <a:endParaRPr lang="ru-RU" sz="1600" dirty="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E939CE4-A4CF-4796-9388-55463731ACB1}" type="parTrans" cxnId="{4F57558B-F4DA-4947-B114-BEE4302B9238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9B0C896-96AA-4981-A727-4BE9046446C9}" type="sibTrans" cxnId="{4F57558B-F4DA-4947-B114-BEE4302B9238}">
      <dgm:prSet/>
      <dgm:spPr/>
      <dgm:t>
        <a:bodyPr/>
        <a:lstStyle/>
        <a:p>
          <a:endParaRPr lang="ru-RU" sz="1600">
            <a:solidFill>
              <a:schemeClr val="tx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197C9FB-0D0A-4703-A960-54D55A47F386}" type="pres">
      <dgm:prSet presAssocID="{6631CD94-9CF4-4C67-BE48-7A4AB99D82D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4A7BD46-5A6F-41CE-BDE9-E2D57DDE4C69}" type="pres">
      <dgm:prSet presAssocID="{AAE2D92F-389C-42A1-8987-E2E4CE99ACBB}" presName="vertOne" presStyleCnt="0"/>
      <dgm:spPr/>
    </dgm:pt>
    <dgm:pt modelId="{54CBA149-E970-4C1A-AB80-B14452FC3367}" type="pres">
      <dgm:prSet presAssocID="{AAE2D92F-389C-42A1-8987-E2E4CE99ACBB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45E4F7-F8CC-4659-BC6B-C708C7B654A9}" type="pres">
      <dgm:prSet presAssocID="{AAE2D92F-389C-42A1-8987-E2E4CE99ACBB}" presName="parTransOne" presStyleCnt="0"/>
      <dgm:spPr/>
    </dgm:pt>
    <dgm:pt modelId="{E54F1927-918B-4A5C-9F4C-41C94E405E74}" type="pres">
      <dgm:prSet presAssocID="{AAE2D92F-389C-42A1-8987-E2E4CE99ACBB}" presName="horzOne" presStyleCnt="0"/>
      <dgm:spPr/>
    </dgm:pt>
    <dgm:pt modelId="{72653A96-02F9-471D-9FDF-07F0D73CDD47}" type="pres">
      <dgm:prSet presAssocID="{AE5CA4F0-8BD5-433A-BBD1-70B83F6BCACE}" presName="vertTwo" presStyleCnt="0"/>
      <dgm:spPr/>
    </dgm:pt>
    <dgm:pt modelId="{C0ADC0A0-FE4A-409A-BE6E-221FFC7B46CC}" type="pres">
      <dgm:prSet presAssocID="{AE5CA4F0-8BD5-433A-BBD1-70B83F6BCACE}" presName="txTwo" presStyleLbl="node2" presStyleIdx="0" presStyleCnt="2" custScaleX="97276" custLinFactNeighborX="-11229" custLinFactNeighborY="-153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FD967C-7F4D-472F-870B-DD87BBBC1F88}" type="pres">
      <dgm:prSet presAssocID="{AE5CA4F0-8BD5-433A-BBD1-70B83F6BCACE}" presName="parTransTwo" presStyleCnt="0"/>
      <dgm:spPr/>
    </dgm:pt>
    <dgm:pt modelId="{A9CF983F-3987-4393-BB71-65761C77AA0F}" type="pres">
      <dgm:prSet presAssocID="{AE5CA4F0-8BD5-433A-BBD1-70B83F6BCACE}" presName="horzTwo" presStyleCnt="0"/>
      <dgm:spPr/>
    </dgm:pt>
    <dgm:pt modelId="{73EAC7B0-CDB2-452E-8D73-991F392D2002}" type="pres">
      <dgm:prSet presAssocID="{88874837-3F69-47DA-B5B8-E5D43BE8BF1E}" presName="vertThree" presStyleCnt="0"/>
      <dgm:spPr/>
    </dgm:pt>
    <dgm:pt modelId="{B61E4F25-86F3-45D9-A41C-DCF8D8ED8D09}" type="pres">
      <dgm:prSet presAssocID="{88874837-3F69-47DA-B5B8-E5D43BE8BF1E}" presName="txThree" presStyleLbl="node3" presStyleIdx="0" presStyleCnt="1" custScaleX="202451" custLinFactNeighborX="84038" custLinFactNeighborY="-38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20DF2E8-8C4F-4003-862C-4FFF7313F510}" type="pres">
      <dgm:prSet presAssocID="{88874837-3F69-47DA-B5B8-E5D43BE8BF1E}" presName="horzThree" presStyleCnt="0"/>
      <dgm:spPr/>
    </dgm:pt>
    <dgm:pt modelId="{156A5EAB-28F8-4CB2-A57F-32CA012ECFFD}" type="pres">
      <dgm:prSet presAssocID="{B40DB745-3862-4EFF-84C3-AD68F3C48480}" presName="sibSpaceTwo" presStyleCnt="0"/>
      <dgm:spPr/>
    </dgm:pt>
    <dgm:pt modelId="{FA55C0C1-28A7-40BE-9B34-85E54EBB1DC3}" type="pres">
      <dgm:prSet presAssocID="{AF1D817D-3FA7-4C16-8BD1-368B1E740F37}" presName="vertTwo" presStyleCnt="0"/>
      <dgm:spPr/>
    </dgm:pt>
    <dgm:pt modelId="{90F3E03A-3403-4C65-A672-AF725A222AB8}" type="pres">
      <dgm:prSet presAssocID="{AF1D817D-3FA7-4C16-8BD1-368B1E740F37}" presName="txTwo" presStyleLbl="node2" presStyleIdx="1" presStyleCnt="2" custScaleX="143509" custLinFactNeighborY="-39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57E1E07-4EC1-4710-A502-072996C4BB9B}" type="pres">
      <dgm:prSet presAssocID="{AF1D817D-3FA7-4C16-8BD1-368B1E740F37}" presName="horzTwo" presStyleCnt="0"/>
      <dgm:spPr/>
    </dgm:pt>
  </dgm:ptLst>
  <dgm:cxnLst>
    <dgm:cxn modelId="{01C1EB85-9817-4CBD-A320-063B81995AC2}" srcId="{AE5CA4F0-8BD5-433A-BBD1-70B83F6BCACE}" destId="{88874837-3F69-47DA-B5B8-E5D43BE8BF1E}" srcOrd="0" destOrd="0" parTransId="{A9B7DAB4-BB94-4949-858B-939835E1E6A9}" sibTransId="{0AB99F71-93A8-4581-AA06-66364164702C}"/>
    <dgm:cxn modelId="{0537BDD3-1C41-4515-8C5A-064FF929E72A}" type="presOf" srcId="{88874837-3F69-47DA-B5B8-E5D43BE8BF1E}" destId="{B61E4F25-86F3-45D9-A41C-DCF8D8ED8D09}" srcOrd="0" destOrd="0" presId="urn:microsoft.com/office/officeart/2005/8/layout/hierarchy4"/>
    <dgm:cxn modelId="{440E535E-25D1-4A5B-9215-AC26521005C9}" type="presOf" srcId="{AE5CA4F0-8BD5-433A-BBD1-70B83F6BCACE}" destId="{C0ADC0A0-FE4A-409A-BE6E-221FFC7B46CC}" srcOrd="0" destOrd="0" presId="urn:microsoft.com/office/officeart/2005/8/layout/hierarchy4"/>
    <dgm:cxn modelId="{59B26FB1-ACBE-4F25-97A5-6E9FC65B6591}" srcId="{AAE2D92F-389C-42A1-8987-E2E4CE99ACBB}" destId="{AE5CA4F0-8BD5-433A-BBD1-70B83F6BCACE}" srcOrd="0" destOrd="0" parTransId="{0A73B813-5AB3-4E26-83BB-10AF6296E8AF}" sibTransId="{B40DB745-3862-4EFF-84C3-AD68F3C48480}"/>
    <dgm:cxn modelId="{D4D6E628-E523-431B-A8B3-77930A9D2F9C}" type="presOf" srcId="{AF1D817D-3FA7-4C16-8BD1-368B1E740F37}" destId="{90F3E03A-3403-4C65-A672-AF725A222AB8}" srcOrd="0" destOrd="0" presId="urn:microsoft.com/office/officeart/2005/8/layout/hierarchy4"/>
    <dgm:cxn modelId="{EC8EB771-A199-42D1-A522-C21FFA5FB881}" type="presOf" srcId="{6631CD94-9CF4-4C67-BE48-7A4AB99D82D2}" destId="{9197C9FB-0D0A-4703-A960-54D55A47F386}" srcOrd="0" destOrd="0" presId="urn:microsoft.com/office/officeart/2005/8/layout/hierarchy4"/>
    <dgm:cxn modelId="{D9BC402F-AB20-495A-9798-81BD2E43CD4E}" type="presOf" srcId="{AAE2D92F-389C-42A1-8987-E2E4CE99ACBB}" destId="{54CBA149-E970-4C1A-AB80-B14452FC3367}" srcOrd="0" destOrd="0" presId="urn:microsoft.com/office/officeart/2005/8/layout/hierarchy4"/>
    <dgm:cxn modelId="{7C944F88-56CE-40E6-888D-04C08E801E57}" srcId="{6631CD94-9CF4-4C67-BE48-7A4AB99D82D2}" destId="{AAE2D92F-389C-42A1-8987-E2E4CE99ACBB}" srcOrd="0" destOrd="0" parTransId="{B83D20D2-C886-4348-82A6-A0F98E7B5FE8}" sibTransId="{C776F449-E6A3-4363-87AC-12754C7FC1A1}"/>
    <dgm:cxn modelId="{4F57558B-F4DA-4947-B114-BEE4302B9238}" srcId="{AAE2D92F-389C-42A1-8987-E2E4CE99ACBB}" destId="{AF1D817D-3FA7-4C16-8BD1-368B1E740F37}" srcOrd="1" destOrd="0" parTransId="{DE939CE4-A4CF-4796-9388-55463731ACB1}" sibTransId="{49B0C896-96AA-4981-A727-4BE9046446C9}"/>
    <dgm:cxn modelId="{0F6C9DF0-AF16-46A2-94E9-1BA7E552A53D}" type="presParOf" srcId="{9197C9FB-0D0A-4703-A960-54D55A47F386}" destId="{B4A7BD46-5A6F-41CE-BDE9-E2D57DDE4C69}" srcOrd="0" destOrd="0" presId="urn:microsoft.com/office/officeart/2005/8/layout/hierarchy4"/>
    <dgm:cxn modelId="{5B295060-EEAA-41CE-A865-D65A722CF2E9}" type="presParOf" srcId="{B4A7BD46-5A6F-41CE-BDE9-E2D57DDE4C69}" destId="{54CBA149-E970-4C1A-AB80-B14452FC3367}" srcOrd="0" destOrd="0" presId="urn:microsoft.com/office/officeart/2005/8/layout/hierarchy4"/>
    <dgm:cxn modelId="{B03DA19E-A8FF-42EE-94EB-1757DCCD2C6D}" type="presParOf" srcId="{B4A7BD46-5A6F-41CE-BDE9-E2D57DDE4C69}" destId="{5345E4F7-F8CC-4659-BC6B-C708C7B654A9}" srcOrd="1" destOrd="0" presId="urn:microsoft.com/office/officeart/2005/8/layout/hierarchy4"/>
    <dgm:cxn modelId="{BF478740-C0BB-454B-ADAF-CD6281A04797}" type="presParOf" srcId="{B4A7BD46-5A6F-41CE-BDE9-E2D57DDE4C69}" destId="{E54F1927-918B-4A5C-9F4C-41C94E405E74}" srcOrd="2" destOrd="0" presId="urn:microsoft.com/office/officeart/2005/8/layout/hierarchy4"/>
    <dgm:cxn modelId="{5A91C4D1-C6F2-4D9D-AC39-077535DCC253}" type="presParOf" srcId="{E54F1927-918B-4A5C-9F4C-41C94E405E74}" destId="{72653A96-02F9-471D-9FDF-07F0D73CDD47}" srcOrd="0" destOrd="0" presId="urn:microsoft.com/office/officeart/2005/8/layout/hierarchy4"/>
    <dgm:cxn modelId="{8F15704F-D5A3-4E7E-A99D-DB6D400C187B}" type="presParOf" srcId="{72653A96-02F9-471D-9FDF-07F0D73CDD47}" destId="{C0ADC0A0-FE4A-409A-BE6E-221FFC7B46CC}" srcOrd="0" destOrd="0" presId="urn:microsoft.com/office/officeart/2005/8/layout/hierarchy4"/>
    <dgm:cxn modelId="{441A70B3-CF57-47A5-A71E-BEE57FB6BEFE}" type="presParOf" srcId="{72653A96-02F9-471D-9FDF-07F0D73CDD47}" destId="{0AFD967C-7F4D-472F-870B-DD87BBBC1F88}" srcOrd="1" destOrd="0" presId="urn:microsoft.com/office/officeart/2005/8/layout/hierarchy4"/>
    <dgm:cxn modelId="{15A1446E-7244-427C-BA3B-72E9C8966DED}" type="presParOf" srcId="{72653A96-02F9-471D-9FDF-07F0D73CDD47}" destId="{A9CF983F-3987-4393-BB71-65761C77AA0F}" srcOrd="2" destOrd="0" presId="urn:microsoft.com/office/officeart/2005/8/layout/hierarchy4"/>
    <dgm:cxn modelId="{09D1E281-0C0C-4E68-9A13-3FA3C17F4CD6}" type="presParOf" srcId="{A9CF983F-3987-4393-BB71-65761C77AA0F}" destId="{73EAC7B0-CDB2-452E-8D73-991F392D2002}" srcOrd="0" destOrd="0" presId="urn:microsoft.com/office/officeart/2005/8/layout/hierarchy4"/>
    <dgm:cxn modelId="{25EB2A89-E4E9-47D2-B9E2-70F97C35F241}" type="presParOf" srcId="{73EAC7B0-CDB2-452E-8D73-991F392D2002}" destId="{B61E4F25-86F3-45D9-A41C-DCF8D8ED8D09}" srcOrd="0" destOrd="0" presId="urn:microsoft.com/office/officeart/2005/8/layout/hierarchy4"/>
    <dgm:cxn modelId="{DF84E2D7-D233-4A72-BEF8-2C41FEE7F873}" type="presParOf" srcId="{73EAC7B0-CDB2-452E-8D73-991F392D2002}" destId="{020DF2E8-8C4F-4003-862C-4FFF7313F510}" srcOrd="1" destOrd="0" presId="urn:microsoft.com/office/officeart/2005/8/layout/hierarchy4"/>
    <dgm:cxn modelId="{3FCC91E8-5B99-4EBB-BFF7-0406CF66950E}" type="presParOf" srcId="{E54F1927-918B-4A5C-9F4C-41C94E405E74}" destId="{156A5EAB-28F8-4CB2-A57F-32CA012ECFFD}" srcOrd="1" destOrd="0" presId="urn:microsoft.com/office/officeart/2005/8/layout/hierarchy4"/>
    <dgm:cxn modelId="{A51A5973-85E8-4393-B936-26BC6689434B}" type="presParOf" srcId="{E54F1927-918B-4A5C-9F4C-41C94E405E74}" destId="{FA55C0C1-28A7-40BE-9B34-85E54EBB1DC3}" srcOrd="2" destOrd="0" presId="urn:microsoft.com/office/officeart/2005/8/layout/hierarchy4"/>
    <dgm:cxn modelId="{114FE02C-5EA3-4F7D-A8C6-D9D7B591572A}" type="presParOf" srcId="{FA55C0C1-28A7-40BE-9B34-85E54EBB1DC3}" destId="{90F3E03A-3403-4C65-A672-AF725A222AB8}" srcOrd="0" destOrd="0" presId="urn:microsoft.com/office/officeart/2005/8/layout/hierarchy4"/>
    <dgm:cxn modelId="{620D98A1-D7DF-4E87-905C-246CF6BE0AE6}" type="presParOf" srcId="{FA55C0C1-28A7-40BE-9B34-85E54EBB1DC3}" destId="{B57E1E07-4EC1-4710-A502-072996C4BB9B}" srcOrd="1" destOrd="0" presId="urn:microsoft.com/office/officeart/2005/8/layout/hierarchy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9" name="Shape 11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85800" y="1122362"/>
            <a:ext cx="77724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7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0" algn="ctr">
              <a:buSzTx/>
              <a:buFontTx/>
              <a:buNone/>
              <a:defRPr sz="2400"/>
            </a:lvl2pPr>
            <a:lvl3pPr marL="0" indent="0" algn="ctr">
              <a:buSzTx/>
              <a:buFontTx/>
              <a:buNone/>
              <a:defRPr sz="2400"/>
            </a:lvl3pPr>
            <a:lvl4pPr marL="0" indent="0" algn="ctr">
              <a:buSzTx/>
              <a:buFontTx/>
              <a:buNone/>
              <a:defRPr sz="2400"/>
            </a:lvl4pPr>
            <a:lvl5pPr marL="0" indent="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9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0">
              <a:buSzTx/>
              <a:buFontTx/>
              <a:buNone/>
              <a:defRPr sz="2400"/>
            </a:lvl2pPr>
            <a:lvl3pPr marL="0" indent="0">
              <a:buSzTx/>
              <a:buFontTx/>
              <a:buNone/>
              <a:defRPr sz="2400"/>
            </a:lvl3pPr>
            <a:lvl4pPr marL="0" indent="0">
              <a:buSzTx/>
              <a:buFontTx/>
              <a:buNone/>
              <a:defRPr sz="2400"/>
            </a:lvl4pPr>
            <a:lvl5pPr marL="0" indent="0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1" cy="1325564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3" cy="823917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0">
              <a:buSzTx/>
              <a:buFontTx/>
              <a:buNone/>
              <a:defRPr sz="2400" b="1"/>
            </a:lvl2pPr>
            <a:lvl3pPr marL="0" indent="0">
              <a:buSzTx/>
              <a:buFontTx/>
              <a:buNone/>
              <a:defRPr sz="2400" b="1"/>
            </a:lvl3pPr>
            <a:lvl4pPr marL="0" indent="0">
              <a:buSzTx/>
              <a:buFontTx/>
              <a:buNone/>
              <a:defRPr sz="2400" b="1"/>
            </a:lvl4pPr>
            <a:lvl5pPr marL="0" indent="0"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29148" y="1681163"/>
            <a:ext cx="3887396" cy="82391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sz="half" idx="1"/>
          </p:nvPr>
        </p:nvSpPr>
        <p:spPr>
          <a:xfrm>
            <a:off x="3887391" y="987425"/>
            <a:ext cx="4629152" cy="487362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quarter" idx="13"/>
          </p:nvPr>
        </p:nvSpPr>
        <p:spPr>
          <a:xfrm>
            <a:off x="629838" y="2057400"/>
            <a:ext cx="2949183" cy="3811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3887391" y="987425"/>
            <a:ext cx="4629152" cy="487362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0">
              <a:buSzTx/>
              <a:buFontTx/>
              <a:buNone/>
              <a:defRPr sz="1600"/>
            </a:lvl2pPr>
            <a:lvl3pPr marL="0" indent="0">
              <a:buSzTx/>
              <a:buFontTx/>
              <a:buNone/>
              <a:defRPr sz="1600"/>
            </a:lvl3pPr>
            <a:lvl4pPr marL="0" indent="0">
              <a:buSzTx/>
              <a:buFontTx/>
              <a:buNone/>
              <a:defRPr sz="1600"/>
            </a:lvl4pPr>
            <a:lvl5pPr marL="0" indent="0">
              <a:buSzTx/>
              <a:buFontTx/>
              <a:buNone/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251374" y="6404295"/>
            <a:ext cx="263979" cy="2692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8" marR="0" indent="-3200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4.xml"/><Relationship Id="rId7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4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4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2.tif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image1.png"/>
          <p:cNvPicPr>
            <a:picLocks noChangeAspect="1"/>
          </p:cNvPicPr>
          <p:nvPr/>
        </p:nvPicPr>
        <p:blipFill>
          <a:blip r:embed="rId2">
            <a:extLst/>
          </a:blip>
          <a:srcRect l="38842" t="11326"/>
          <a:stretch>
            <a:fillRect/>
          </a:stretch>
        </p:blipFill>
        <p:spPr>
          <a:xfrm>
            <a:off x="0" y="41677"/>
            <a:ext cx="5011838" cy="518631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image1.png"/>
          <p:cNvPicPr>
            <a:picLocks noChangeAspect="1"/>
          </p:cNvPicPr>
          <p:nvPr/>
        </p:nvPicPr>
        <p:blipFill>
          <a:blip r:embed="rId2">
            <a:extLst/>
          </a:blip>
          <a:srcRect r="45216"/>
          <a:stretch>
            <a:fillRect/>
          </a:stretch>
        </p:blipFill>
        <p:spPr>
          <a:xfrm>
            <a:off x="4654465" y="500042"/>
            <a:ext cx="4489535" cy="584868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39310" y="807588"/>
            <a:ext cx="5065380" cy="3347724"/>
          </a:xfrm>
          <a:prstGeom prst="rect">
            <a:avLst/>
          </a:prstGeom>
          <a:ln w="12700">
            <a:miter lim="400000"/>
          </a:ln>
        </p:spPr>
      </p:pic>
      <p:sp>
        <p:nvSpPr>
          <p:cNvPr id="124" name="Shape 124"/>
          <p:cNvSpPr>
            <a:spLocks noGrp="1"/>
          </p:cNvSpPr>
          <p:nvPr>
            <p:ph type="subTitle" sz="quarter" idx="1"/>
          </p:nvPr>
        </p:nvSpPr>
        <p:spPr>
          <a:xfrm>
            <a:off x="1142976" y="6422783"/>
            <a:ext cx="6858000" cy="435217"/>
          </a:xfrm>
          <a:prstGeom prst="rect">
            <a:avLst/>
          </a:prstGeom>
        </p:spPr>
        <p:txBody>
          <a:bodyPr/>
          <a:lstStyle>
            <a:lvl1pPr defTabSz="905255">
              <a:spcBef>
                <a:spcPts val="900"/>
              </a:spcBef>
              <a:defRPr sz="2300" b="1">
                <a:solidFill>
                  <a:srgbClr val="0EBACE"/>
                </a:solidFill>
              </a:defRPr>
            </a:lvl1pPr>
          </a:lstStyle>
          <a:p>
            <a:r>
              <a:rPr lang="ru-RU" dirty="0" smtClean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rPr>
              <a:t>НОЯБРЬ</a:t>
            </a:r>
            <a:r>
              <a:rPr smtClean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rPr>
              <a:t> 201</a:t>
            </a:r>
            <a:r>
              <a:rPr lang="ru-RU" dirty="0" smtClean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>
              <a:solidFill>
                <a:srgbClr val="008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5" name="Shape 125"/>
          <p:cNvSpPr>
            <a:spLocks noGrp="1"/>
          </p:cNvSpPr>
          <p:nvPr>
            <p:ph type="ctrTitle"/>
          </p:nvPr>
        </p:nvSpPr>
        <p:spPr>
          <a:xfrm>
            <a:off x="928662" y="5643578"/>
            <a:ext cx="7315201" cy="749005"/>
          </a:xfrm>
          <a:prstGeom prst="rect">
            <a:avLst/>
          </a:prstGeom>
        </p:spPr>
        <p:txBody>
          <a:bodyPr anchor="t">
            <a:normAutofit fontScale="90000"/>
          </a:bodyPr>
          <a:lstStyle>
            <a:lvl1pPr defTabSz="694944">
              <a:defRPr sz="29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ЛИЧНОЕ ФИНАНСОВОЕ ПЛАНИРОВАНИЕ</a:t>
            </a:r>
            <a:endParaRPr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05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10" name="Схема 9"/>
          <p:cNvGraphicFramePr/>
          <p:nvPr/>
        </p:nvGraphicFramePr>
        <p:xfrm>
          <a:off x="71406" y="500042"/>
          <a:ext cx="8929718" cy="6357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214290"/>
            <a:ext cx="6143668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ЛИЧНЫЙ ФИНАНСОВЫЙ ПЛАН </a:t>
            </a:r>
            <a:r>
              <a:rPr lang="ru-RU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это личный план действий по достижению желаемых финансовых целей, способ управлять своими доходами и сбережениями</a:t>
            </a:r>
            <a:endParaRPr lang="ru-RU" sz="28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ddbc52bb2db0b8af15981880b2bd0814.jpg"/>
          <p:cNvPicPr>
            <a:picLocks noChangeAspect="1"/>
          </p:cNvPicPr>
          <p:nvPr/>
        </p:nvPicPr>
        <p:blipFill>
          <a:blip r:embed="rId9"/>
          <a:srcRect t="17242" b="9195"/>
          <a:stretch>
            <a:fillRect/>
          </a:stretch>
        </p:blipFill>
        <p:spPr>
          <a:xfrm>
            <a:off x="2571736" y="4572008"/>
            <a:ext cx="4143372" cy="228599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1.jpg"/>
          <p:cNvPicPr>
            <a:picLocks noChangeAspect="1"/>
          </p:cNvPicPr>
          <p:nvPr/>
        </p:nvPicPr>
        <p:blipFill>
          <a:blip r:embed="rId2"/>
          <a:srcRect t="10266" b="21285"/>
          <a:stretch>
            <a:fillRect/>
          </a:stretch>
        </p:blipFill>
        <p:spPr>
          <a:xfrm>
            <a:off x="0" y="0"/>
            <a:ext cx="3654026" cy="2214554"/>
          </a:xfrm>
          <a:prstGeom prst="rect">
            <a:avLst/>
          </a:prstGeom>
        </p:spPr>
      </p:pic>
      <p:graphicFrame>
        <p:nvGraphicFramePr>
          <p:cNvPr id="7" name="Схема 6"/>
          <p:cNvGraphicFramePr/>
          <p:nvPr/>
        </p:nvGraphicFramePr>
        <p:xfrm>
          <a:off x="857224" y="1142984"/>
          <a:ext cx="7477156" cy="5715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Group 205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9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43042" y="1000108"/>
            <a:ext cx="62865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ОПРЕДЕЛЕНИЕ </a:t>
            </a:r>
            <a:endParaRPr lang="ru-RU" sz="2800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ФИНАНСОВЫХ </a:t>
            </a: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ЦЕЛЕЙ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2857488" y="2143116"/>
          <a:ext cx="3357586" cy="235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Группа 25"/>
          <p:cNvGrpSpPr/>
          <p:nvPr/>
        </p:nvGrpSpPr>
        <p:grpSpPr>
          <a:xfrm>
            <a:off x="1142976" y="4429132"/>
            <a:ext cx="2357454" cy="714380"/>
            <a:chOff x="2143108" y="571480"/>
            <a:chExt cx="3000396" cy="714380"/>
          </a:xfrm>
        </p:grpSpPr>
        <p:sp>
          <p:nvSpPr>
            <p:cNvPr id="7" name="TextBox 6"/>
            <p:cNvSpPr txBox="1"/>
            <p:nvPr/>
          </p:nvSpPr>
          <p:spPr>
            <a:xfrm>
              <a:off x="2500298" y="714356"/>
              <a:ext cx="2214579" cy="3970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200" b="1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КВАРТИРА</a:t>
              </a:r>
              <a:endParaRPr lang="ru-RU" sz="2200" b="1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Овал 16"/>
            <p:cNvSpPr/>
            <p:nvPr/>
          </p:nvSpPr>
          <p:spPr>
            <a:xfrm>
              <a:off x="2143108" y="571480"/>
              <a:ext cx="3000396" cy="714380"/>
            </a:xfrm>
            <a:prstGeom prst="ellipse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8080"/>
                </a:solidFill>
              </a:endParaRPr>
            </a:p>
          </p:txBody>
        </p:sp>
      </p:grpSp>
      <p:grpSp>
        <p:nvGrpSpPr>
          <p:cNvPr id="15" name="Группа 26"/>
          <p:cNvGrpSpPr/>
          <p:nvPr/>
        </p:nvGrpSpPr>
        <p:grpSpPr>
          <a:xfrm>
            <a:off x="1214414" y="2071678"/>
            <a:ext cx="2071702" cy="714380"/>
            <a:chOff x="1428728" y="1785926"/>
            <a:chExt cx="2071702" cy="714380"/>
          </a:xfrm>
        </p:grpSpPr>
        <p:sp>
          <p:nvSpPr>
            <p:cNvPr id="6" name="TextBox 5"/>
            <p:cNvSpPr txBox="1"/>
            <p:nvPr/>
          </p:nvSpPr>
          <p:spPr>
            <a:xfrm>
              <a:off x="1428728" y="1928802"/>
              <a:ext cx="2071702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400" b="1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МАШИНА</a:t>
              </a:r>
              <a:endParaRPr lang="ru-RU" sz="2400" b="1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Овал 17"/>
            <p:cNvSpPr/>
            <p:nvPr/>
          </p:nvSpPr>
          <p:spPr>
            <a:xfrm>
              <a:off x="1428728" y="1785926"/>
              <a:ext cx="2071702" cy="714380"/>
            </a:xfrm>
            <a:prstGeom prst="ellipse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8080"/>
                </a:solidFill>
              </a:endParaRPr>
            </a:p>
          </p:txBody>
        </p:sp>
      </p:grpSp>
      <p:grpSp>
        <p:nvGrpSpPr>
          <p:cNvPr id="23" name="Группа 27"/>
          <p:cNvGrpSpPr/>
          <p:nvPr/>
        </p:nvGrpSpPr>
        <p:grpSpPr>
          <a:xfrm>
            <a:off x="428596" y="3357562"/>
            <a:ext cx="2143140" cy="714380"/>
            <a:chOff x="1428728" y="3071810"/>
            <a:chExt cx="2357454" cy="714380"/>
          </a:xfrm>
        </p:grpSpPr>
        <p:sp>
          <p:nvSpPr>
            <p:cNvPr id="8" name="TextBox 7"/>
            <p:cNvSpPr txBox="1"/>
            <p:nvPr/>
          </p:nvSpPr>
          <p:spPr>
            <a:xfrm>
              <a:off x="1500166" y="3214686"/>
              <a:ext cx="2214578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400" b="1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ОБУЧЕНИЕ</a:t>
              </a:r>
              <a:endParaRPr lang="ru-RU" sz="2400" b="1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1428728" y="3071810"/>
              <a:ext cx="2357454" cy="714380"/>
            </a:xfrm>
            <a:prstGeom prst="ellipse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8080"/>
                </a:solidFill>
              </a:endParaRPr>
            </a:p>
          </p:txBody>
        </p:sp>
      </p:grpSp>
      <p:grpSp>
        <p:nvGrpSpPr>
          <p:cNvPr id="24" name="Группа 24"/>
          <p:cNvGrpSpPr/>
          <p:nvPr/>
        </p:nvGrpSpPr>
        <p:grpSpPr>
          <a:xfrm>
            <a:off x="5715008" y="2071678"/>
            <a:ext cx="2500330" cy="1000132"/>
            <a:chOff x="5715008" y="642918"/>
            <a:chExt cx="2500330" cy="1000132"/>
          </a:xfrm>
        </p:grpSpPr>
        <p:sp>
          <p:nvSpPr>
            <p:cNvPr id="9" name="TextBox 8"/>
            <p:cNvSpPr txBox="1"/>
            <p:nvPr/>
          </p:nvSpPr>
          <p:spPr>
            <a:xfrm>
              <a:off x="5857884" y="785794"/>
              <a:ext cx="2214578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400" b="1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РОЖДЕНИЕ РЕБЕНКА</a:t>
              </a:r>
              <a:endParaRPr lang="ru-RU" sz="2400" b="1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5715008" y="642918"/>
              <a:ext cx="2500330" cy="1000132"/>
            </a:xfrm>
            <a:prstGeom prst="ellipse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8080"/>
                </a:solidFill>
              </a:endParaRPr>
            </a:p>
          </p:txBody>
        </p:sp>
      </p:grpSp>
      <p:grpSp>
        <p:nvGrpSpPr>
          <p:cNvPr id="25" name="Группа 22"/>
          <p:cNvGrpSpPr/>
          <p:nvPr/>
        </p:nvGrpSpPr>
        <p:grpSpPr>
          <a:xfrm>
            <a:off x="3714744" y="4643446"/>
            <a:ext cx="3000396" cy="1571636"/>
            <a:chOff x="5929322" y="4071942"/>
            <a:chExt cx="3000396" cy="1571636"/>
          </a:xfrm>
        </p:grpSpPr>
        <p:sp>
          <p:nvSpPr>
            <p:cNvPr id="12" name="TextBox 11"/>
            <p:cNvSpPr txBox="1"/>
            <p:nvPr/>
          </p:nvSpPr>
          <p:spPr>
            <a:xfrm>
              <a:off x="5929322" y="4214818"/>
              <a:ext cx="3000396" cy="1421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400" b="1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СОХРАНЕНИЕ УРОВНЯ ЖИЗНИ при выходе на пенсию</a:t>
              </a:r>
              <a:endParaRPr lang="ru-RU" sz="2400" b="1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Овал 20"/>
            <p:cNvSpPr/>
            <p:nvPr/>
          </p:nvSpPr>
          <p:spPr>
            <a:xfrm>
              <a:off x="5929322" y="4071942"/>
              <a:ext cx="3000396" cy="1571636"/>
            </a:xfrm>
            <a:prstGeom prst="ellipse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8080"/>
                </a:solidFill>
              </a:endParaRPr>
            </a:p>
          </p:txBody>
        </p:sp>
      </p:grpSp>
      <p:grpSp>
        <p:nvGrpSpPr>
          <p:cNvPr id="26" name="Группа 23"/>
          <p:cNvGrpSpPr/>
          <p:nvPr/>
        </p:nvGrpSpPr>
        <p:grpSpPr>
          <a:xfrm>
            <a:off x="6143636" y="3643314"/>
            <a:ext cx="2500330" cy="1071570"/>
            <a:chOff x="6286512" y="2500306"/>
            <a:chExt cx="2857488" cy="1000132"/>
          </a:xfrm>
        </p:grpSpPr>
        <p:sp>
          <p:nvSpPr>
            <p:cNvPr id="10" name="TextBox 9"/>
            <p:cNvSpPr txBox="1"/>
            <p:nvPr/>
          </p:nvSpPr>
          <p:spPr>
            <a:xfrm>
              <a:off x="6286512" y="2714620"/>
              <a:ext cx="2786050" cy="629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100" b="1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СОБСТВЕННЫЙ БИЗНЕС</a:t>
              </a:r>
              <a:endParaRPr lang="ru-RU" sz="2100" b="1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6286512" y="2500306"/>
              <a:ext cx="2857488" cy="1000132"/>
            </a:xfrm>
            <a:prstGeom prst="ellipse">
              <a:avLst/>
            </a:prstGeom>
            <a:noFill/>
            <a:ln w="19050">
              <a:solidFill>
                <a:schemeClr val="accent2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008080"/>
                </a:solidFill>
              </a:endParaRPr>
            </a:p>
          </p:txBody>
        </p:sp>
      </p:grpSp>
      <p:grpSp>
        <p:nvGrpSpPr>
          <p:cNvPr id="27" name="Group 205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28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9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0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2" name="Рисунок 31" descr="1420963808-3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244130"/>
            <a:ext cx="2285990" cy="161387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3174" y="1142984"/>
            <a:ext cx="4643470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ОПРЕДЕЛЕНИЕ ФИНАНСОВЫХ ЦЕЛЕЙ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0" y="2168056"/>
          <a:ext cx="9144000" cy="46899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828800"/>
                <a:gridCol w="1828800"/>
                <a:gridCol w="914400"/>
                <a:gridCol w="914400"/>
                <a:gridCol w="1828800"/>
                <a:gridCol w="1828800"/>
              </a:tblGrid>
              <a:tr h="5862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Планирование и передача наследства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86243">
                <a:tc>
                  <a:txBody>
                    <a:bodyPr/>
                    <a:lstStyle/>
                    <a:p>
                      <a:pPr algn="ctr"/>
                      <a:endParaRPr lang="ru-RU" sz="16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Поддержание привычного уровня жизни после выхода на пенсию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862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Поддержание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детей и накопления на образование детей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</a:tr>
              <a:tr h="586243"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Семья, дети, накопления на крупные покупки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</a:tr>
              <a:tr h="586243">
                <a:tc gridSpan="3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профессиональное развитие, финансовая самостоятельность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tint val="20000"/>
                        <a:alpha val="20000"/>
                      </a:schemeClr>
                    </a:solidFill>
                  </a:tcPr>
                </a:tc>
              </a:tr>
              <a:tr h="58624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Текущее потребление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862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17-23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rgbClr val="FFFF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24-30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rgbClr val="FFFF00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30-40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rgbClr val="FFFF00">
                        <a:alpha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40-60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rgbClr val="FFFF00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60+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rgbClr val="FFFF00"/>
                    </a:solidFill>
                  </a:tcPr>
                </a:tc>
              </a:tr>
              <a:tr h="58624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Возраст в годах</a:t>
                      </a:r>
                      <a:endParaRPr lang="ru-RU" sz="16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pSp>
        <p:nvGrpSpPr>
          <p:cNvPr id="7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1" name="Рисунок 10" descr="обкладинк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285728"/>
            <a:ext cx="2574986" cy="171451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Adobe 10.jpg"/>
          <p:cNvPicPr>
            <a:picLocks noChangeAspect="1"/>
          </p:cNvPicPr>
          <p:nvPr/>
        </p:nvPicPr>
        <p:blipFill>
          <a:blip r:embed="rId2"/>
          <a:srcRect l="24218" r="24219"/>
          <a:stretch>
            <a:fillRect/>
          </a:stretch>
        </p:blipFill>
        <p:spPr>
          <a:xfrm>
            <a:off x="6429388" y="2508378"/>
            <a:ext cx="2688973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42844" y="785794"/>
            <a:ext cx="6143668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Финансовое планирование – анализ финансовых целей и их отбор для включения в финансовый план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42844" y="2571744"/>
          <a:ext cx="621510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9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5786" y="642918"/>
            <a:ext cx="5786478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АНАЛИЗ ТЕКУЩЕЙ ФИНАНСОВОЙ СИТУАЦИИ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571472" y="2000240"/>
          <a:ext cx="733428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2910" y="6286520"/>
            <a:ext cx="7072362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– Расходы = Инвестиционный капитал</a:t>
            </a:r>
            <a:endParaRPr lang="ru-RU" sz="2400" b="1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.jpg"/>
          <p:cNvPicPr>
            <a:picLocks noChangeAspect="1"/>
          </p:cNvPicPr>
          <p:nvPr/>
        </p:nvPicPr>
        <p:blipFill>
          <a:blip r:embed="rId2" cstate="print"/>
          <a:srcRect b="8041"/>
          <a:stretch>
            <a:fillRect/>
          </a:stretch>
        </p:blipFill>
        <p:spPr>
          <a:xfrm>
            <a:off x="344348" y="3653574"/>
            <a:ext cx="3272011" cy="30088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2844" y="571480"/>
            <a:ext cx="6286544" cy="1047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3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ПОСЛЕДОВАТЕЛЬНОСТЬ ДЕЙСТВИЙ ДЛЯ СОСТАВЛЕНИЯ ЛИЧНОГО ФИНАНСОВОГО ПЛАНА</a:t>
            </a:r>
            <a:endParaRPr lang="ru-RU" sz="23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8"/>
          <p:cNvGrpSpPr/>
          <p:nvPr/>
        </p:nvGrpSpPr>
        <p:grpSpPr>
          <a:xfrm>
            <a:off x="571472" y="2428868"/>
            <a:ext cx="7189713" cy="4207601"/>
            <a:chOff x="1702780" y="1355640"/>
            <a:chExt cx="7189713" cy="4207601"/>
          </a:xfrm>
        </p:grpSpPr>
        <p:sp>
          <p:nvSpPr>
            <p:cNvPr id="10" name="Shape 9"/>
            <p:cNvSpPr/>
            <p:nvPr/>
          </p:nvSpPr>
          <p:spPr>
            <a:xfrm rot="4396374">
              <a:off x="3109540" y="2198186"/>
              <a:ext cx="3965010" cy="2765100"/>
            </a:xfrm>
            <a:prstGeom prst="swooshArrow">
              <a:avLst>
                <a:gd name="adj1" fmla="val 16310"/>
                <a:gd name="adj2" fmla="val 31370"/>
              </a:avLst>
            </a:prstGeom>
            <a:gradFill>
              <a:gsLst>
                <a:gs pos="0">
                  <a:srgbClr val="CC0000"/>
                </a:gs>
                <a:gs pos="100000">
                  <a:schemeClr val="bg1">
                    <a:lumMod val="85000"/>
                  </a:schemeClr>
                </a:gs>
              </a:gsLst>
            </a:gradFill>
            <a:scene3d>
              <a:camera prst="orthographicFront"/>
              <a:lightRig rig="threePt" dir="t">
                <a:rot lat="0" lon="0" rev="7500000"/>
              </a:lightRig>
            </a:scene3d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Овал 10"/>
            <p:cNvSpPr/>
            <p:nvPr/>
          </p:nvSpPr>
          <p:spPr>
            <a:xfrm>
              <a:off x="4764100" y="2682332"/>
              <a:ext cx="100128" cy="100128"/>
            </a:xfrm>
            <a:prstGeom prst="ellipse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Овал 11"/>
            <p:cNvSpPr/>
            <p:nvPr/>
          </p:nvSpPr>
          <p:spPr>
            <a:xfrm>
              <a:off x="5636140" y="3532509"/>
              <a:ext cx="100128" cy="100128"/>
            </a:xfrm>
            <a:prstGeom prst="ellipse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Полилиния 12"/>
            <p:cNvSpPr/>
            <p:nvPr/>
          </p:nvSpPr>
          <p:spPr>
            <a:xfrm>
              <a:off x="1702780" y="1355640"/>
              <a:ext cx="1869379" cy="734891"/>
            </a:xfrm>
            <a:custGeom>
              <a:avLst/>
              <a:gdLst>
                <a:gd name="connsiteX0" fmla="*/ 0 w 1869379"/>
                <a:gd name="connsiteY0" fmla="*/ 0 h 734891"/>
                <a:gd name="connsiteX1" fmla="*/ 1869379 w 1869379"/>
                <a:gd name="connsiteY1" fmla="*/ 0 h 734891"/>
                <a:gd name="connsiteX2" fmla="*/ 1869379 w 1869379"/>
                <a:gd name="connsiteY2" fmla="*/ 734891 h 734891"/>
                <a:gd name="connsiteX3" fmla="*/ 0 w 1869379"/>
                <a:gd name="connsiteY3" fmla="*/ 734891 h 734891"/>
                <a:gd name="connsiteX4" fmla="*/ 0 w 1869379"/>
                <a:gd name="connsiteY4" fmla="*/ 0 h 73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9379" h="734891">
                  <a:moveTo>
                    <a:pt x="0" y="0"/>
                  </a:moveTo>
                  <a:lnTo>
                    <a:pt x="1869379" y="0"/>
                  </a:lnTo>
                  <a:lnTo>
                    <a:pt x="1869379" y="734891"/>
                  </a:lnTo>
                  <a:lnTo>
                    <a:pt x="0" y="7348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b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Определяем статьи доходов и расходов</a:t>
              </a:r>
              <a:endParaRPr lang="ru-RU" sz="1800" kern="1200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4067944" y="1629428"/>
              <a:ext cx="2576712" cy="734891"/>
            </a:xfrm>
            <a:custGeom>
              <a:avLst/>
              <a:gdLst>
                <a:gd name="connsiteX0" fmla="*/ 0 w 2576712"/>
                <a:gd name="connsiteY0" fmla="*/ 0 h 734891"/>
                <a:gd name="connsiteX1" fmla="*/ 2576712 w 2576712"/>
                <a:gd name="connsiteY1" fmla="*/ 0 h 734891"/>
                <a:gd name="connsiteX2" fmla="*/ 2576712 w 2576712"/>
                <a:gd name="connsiteY2" fmla="*/ 734891 h 734891"/>
                <a:gd name="connsiteX3" fmla="*/ 0 w 2576712"/>
                <a:gd name="connsiteY3" fmla="*/ 734891 h 734891"/>
                <a:gd name="connsiteX4" fmla="*/ 0 w 2576712"/>
                <a:gd name="connsiteY4" fmla="*/ 0 h 73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6712" h="734891">
                  <a:moveTo>
                    <a:pt x="0" y="0"/>
                  </a:moveTo>
                  <a:lnTo>
                    <a:pt x="2576712" y="0"/>
                  </a:lnTo>
                  <a:lnTo>
                    <a:pt x="2576712" y="734891"/>
                  </a:lnTo>
                  <a:lnTo>
                    <a:pt x="0" y="7348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Записываем доходы и расходы за выбранный промежуток времени (месяц, год) и их стоимость</a:t>
              </a:r>
              <a:endParaRPr lang="ru-RU" sz="1800" kern="1200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Полилиния 14"/>
            <p:cNvSpPr/>
            <p:nvPr/>
          </p:nvSpPr>
          <p:spPr>
            <a:xfrm>
              <a:off x="5580104" y="2868377"/>
              <a:ext cx="2526188" cy="734891"/>
            </a:xfrm>
            <a:custGeom>
              <a:avLst/>
              <a:gdLst>
                <a:gd name="connsiteX0" fmla="*/ 0 w 2526188"/>
                <a:gd name="connsiteY0" fmla="*/ 0 h 734891"/>
                <a:gd name="connsiteX1" fmla="*/ 2526188 w 2526188"/>
                <a:gd name="connsiteY1" fmla="*/ 0 h 734891"/>
                <a:gd name="connsiteX2" fmla="*/ 2526188 w 2526188"/>
                <a:gd name="connsiteY2" fmla="*/ 734891 h 734891"/>
                <a:gd name="connsiteX3" fmla="*/ 0 w 2526188"/>
                <a:gd name="connsiteY3" fmla="*/ 734891 h 734891"/>
                <a:gd name="connsiteX4" fmla="*/ 0 w 2526188"/>
                <a:gd name="connsiteY4" fmla="*/ 0 h 73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26188" h="734891">
                  <a:moveTo>
                    <a:pt x="0" y="0"/>
                  </a:moveTo>
                  <a:lnTo>
                    <a:pt x="2526188" y="0"/>
                  </a:lnTo>
                  <a:lnTo>
                    <a:pt x="2526188" y="734891"/>
                  </a:lnTo>
                  <a:lnTo>
                    <a:pt x="0" y="7348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Определяем разницу между доходами и расходами</a:t>
              </a:r>
              <a:endParaRPr lang="ru-RU" sz="1800" kern="1200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Полилиния 15"/>
            <p:cNvSpPr/>
            <p:nvPr/>
          </p:nvSpPr>
          <p:spPr>
            <a:xfrm>
              <a:off x="6880839" y="4205313"/>
              <a:ext cx="2011654" cy="734891"/>
            </a:xfrm>
            <a:custGeom>
              <a:avLst/>
              <a:gdLst>
                <a:gd name="connsiteX0" fmla="*/ 0 w 2011654"/>
                <a:gd name="connsiteY0" fmla="*/ 0 h 734891"/>
                <a:gd name="connsiteX1" fmla="*/ 2011654 w 2011654"/>
                <a:gd name="connsiteY1" fmla="*/ 0 h 734891"/>
                <a:gd name="connsiteX2" fmla="*/ 2011654 w 2011654"/>
                <a:gd name="connsiteY2" fmla="*/ 734891 h 734891"/>
                <a:gd name="connsiteX3" fmla="*/ 0 w 2011654"/>
                <a:gd name="connsiteY3" fmla="*/ 734891 h 734891"/>
                <a:gd name="connsiteX4" fmla="*/ 0 w 2011654"/>
                <a:gd name="connsiteY4" fmla="*/ 0 h 73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1654" h="734891">
                  <a:moveTo>
                    <a:pt x="0" y="0"/>
                  </a:moveTo>
                  <a:lnTo>
                    <a:pt x="2011654" y="0"/>
                  </a:lnTo>
                  <a:lnTo>
                    <a:pt x="2011654" y="734891"/>
                  </a:lnTo>
                  <a:lnTo>
                    <a:pt x="0" y="73489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t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800" kern="1200" dirty="0" smtClean="0">
                  <a:solidFill>
                    <a:srgbClr val="008080"/>
                  </a:solidFill>
                  <a:latin typeface="Times New Roman" pitchFamily="18" charset="0"/>
                  <a:cs typeface="Times New Roman" pitchFamily="18" charset="0"/>
                </a:rPr>
                <a:t>Проводим регулярный учет и анализ доходов и расходов</a:t>
              </a:r>
              <a:endParaRPr lang="ru-RU" sz="1800" kern="1200" dirty="0">
                <a:solidFill>
                  <a:srgbClr val="00808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8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  <p:extLst>
      <p:ext uri="{BB962C8B-B14F-4D97-AF65-F5344CB8AC3E}">
        <p14:creationId xmlns="" xmlns:p14="http://schemas.microsoft.com/office/powerpoint/2010/main" val="343145760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86116" y="1357298"/>
            <a:ext cx="5214974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ПРИНЦИПЫ ПЛАНИРОВАНИЯ СЕМЕЙНОГО БЮДЖЕТА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0" y="2643158"/>
          <a:ext cx="9144000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8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2" name="Рисунок 11" descr="Семейный-бюджет.jpg"/>
          <p:cNvPicPr>
            <a:picLocks noChangeAspect="1"/>
          </p:cNvPicPr>
          <p:nvPr/>
        </p:nvPicPr>
        <p:blipFill>
          <a:blip r:embed="rId9"/>
          <a:srcRect t="17728"/>
          <a:stretch>
            <a:fillRect/>
          </a:stretch>
        </p:blipFill>
        <p:spPr>
          <a:xfrm>
            <a:off x="-1" y="0"/>
            <a:ext cx="3286117" cy="261794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6072198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ПРИМЕР СОСТАВЛЕНИЯ ФИНАНСОВОГО ПЛАНА СЕМЬИ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142984"/>
            <a:ext cx="5357850" cy="225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ДАНО:</a:t>
            </a:r>
          </a:p>
          <a:p>
            <a:pPr algn="ctr">
              <a:lnSpc>
                <a:spcPct val="90000"/>
              </a:lnSpc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год, семья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Ласточкиных</a:t>
            </a: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муж –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Вася, 39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pPr>
              <a:lnSpc>
                <a:spcPct val="90000"/>
              </a:lnSpc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жена –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Маша, 36 лет</a:t>
            </a:r>
          </a:p>
          <a:p>
            <a:pPr>
              <a:lnSpc>
                <a:spcPct val="90000"/>
              </a:lnSpc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сын – Петя, 9 лет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дочь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Валя, 5 лет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3500438"/>
            <a:ext cx="5643602" cy="225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ЦЕЛИ: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образование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детей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покупка автомобиля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пассивный (инвестиционный)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ежемесячный доход 25 тыс.рублей к моменту выхода мужа на пенсию </a:t>
            </a:r>
          </a:p>
        </p:txBody>
      </p:sp>
      <p:grpSp>
        <p:nvGrpSpPr>
          <p:cNvPr id="9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0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4" name="Рисунок 13" descr="semja-papa-mama-doc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298" y="500042"/>
            <a:ext cx="5500702" cy="550070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14678" y="1142984"/>
            <a:ext cx="4500594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СТОИМОСТНАЯ ОЦЕНКА ДОСТИЖЕНИЯ ПОСТАВЛЕННЫХ ЦЕЛЕЙ</a:t>
            </a:r>
            <a:endParaRPr lang="ru-RU" sz="24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14283" y="2357430"/>
          <a:ext cx="8786874" cy="4114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96718"/>
                <a:gridCol w="1533558"/>
                <a:gridCol w="1823691"/>
                <a:gridCol w="323290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Стоимость  цели «сейчас»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Срок достижения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Дополнительна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 информация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Покупка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автомобиля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Есть 200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 от продажи старого автомобиля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сына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2027-2032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Обучение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ВУЗе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На момент окончания ВУЗа: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папе – 53 года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маме – 50 лет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дочери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2031-2036 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годы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Обучение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ВУЗе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На момент окончания ВУЗа: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папе – 57 лет</a:t>
                      </a:r>
                    </a:p>
                    <a:p>
                      <a:pPr algn="ctr"/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маме – 54 года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Получение инвестиционного дохода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млн.руб.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2039 год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При ставке депозита 10% годовых необходимо иметь вклад в сумме 3 млн.руб.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7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1" name="Рисунок 10" descr="123-161-1024x6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020" y="142852"/>
            <a:ext cx="321785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85786" y="571480"/>
            <a:ext cx="5214974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БУДУЩАЯ СТОИМОСТЬ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5"/>
          <p:cNvGrpSpPr/>
          <p:nvPr/>
        </p:nvGrpSpPr>
        <p:grpSpPr>
          <a:xfrm>
            <a:off x="357158" y="1142984"/>
            <a:ext cx="7786742" cy="1785950"/>
            <a:chOff x="1285852" y="857232"/>
            <a:chExt cx="7786742" cy="1785950"/>
          </a:xfrm>
        </p:grpSpPr>
        <p:sp>
          <p:nvSpPr>
            <p:cNvPr id="6" name="TextBox 5"/>
            <p:cNvSpPr txBox="1"/>
            <p:nvPr/>
          </p:nvSpPr>
          <p:spPr>
            <a:xfrm>
              <a:off x="1285852" y="1500174"/>
              <a:ext cx="20002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БУДУЩАЯ </a:t>
              </a:r>
            </a:p>
            <a:p>
              <a:pPr algn="ctr">
                <a:lnSpc>
                  <a:spcPct val="90000"/>
                </a:lnSpc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СТОИМОСТЬ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500430" y="1500174"/>
              <a:ext cx="19288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ЦЕНА СЕГОДНЯ</a:t>
              </a:r>
              <a:endParaRPr lang="ru-RU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Равно 10"/>
            <p:cNvSpPr/>
            <p:nvPr/>
          </p:nvSpPr>
          <p:spPr>
            <a:xfrm>
              <a:off x="3143240" y="1643050"/>
              <a:ext cx="642942" cy="357190"/>
            </a:xfrm>
            <a:prstGeom prst="mathEqual">
              <a:avLst/>
            </a:prstGeom>
            <a:ln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grpSp>
          <p:nvGrpSpPr>
            <p:cNvPr id="5" name="Группа 12"/>
            <p:cNvGrpSpPr/>
            <p:nvPr/>
          </p:nvGrpSpPr>
          <p:grpSpPr>
            <a:xfrm>
              <a:off x="5643570" y="857232"/>
              <a:ext cx="3429024" cy="1785950"/>
              <a:chOff x="4286248" y="3357562"/>
              <a:chExt cx="3429024" cy="1785950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4286248" y="3857628"/>
                <a:ext cx="2143140" cy="12557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b="1" dirty="0" smtClean="0">
                    <a:latin typeface="Times New Roman" pitchFamily="18" charset="0"/>
                    <a:cs typeface="Times New Roman" pitchFamily="18" charset="0"/>
                  </a:rPr>
                  <a:t>Индекс 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ru-RU" b="1" dirty="0" smtClean="0">
                    <a:latin typeface="Times New Roman" pitchFamily="18" charset="0"/>
                    <a:cs typeface="Times New Roman" pitchFamily="18" charset="0"/>
                  </a:rPr>
                  <a:t>потребительских цен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ru-RU" sz="1000" b="1" dirty="0" smtClean="0">
                    <a:latin typeface="Times New Roman" pitchFamily="18" charset="0"/>
                    <a:cs typeface="Times New Roman" pitchFamily="18" charset="0"/>
                  </a:rPr>
                  <a:t>________________________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ru-RU" sz="2000" b="1" dirty="0" smtClean="0">
                    <a:latin typeface="Times New Roman" pitchFamily="18" charset="0"/>
                    <a:cs typeface="Times New Roman" pitchFamily="18" charset="0"/>
                  </a:rPr>
                  <a:t>100</a:t>
                </a:r>
                <a:endParaRPr lang="ru-RU" sz="20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Левая круглая скобка 8"/>
              <p:cNvSpPr/>
              <p:nvPr/>
            </p:nvSpPr>
            <p:spPr>
              <a:xfrm>
                <a:off x="4357686" y="3571876"/>
                <a:ext cx="214314" cy="1500198"/>
              </a:xfrm>
              <a:prstGeom prst="leftBracket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авая круглая скобка 9"/>
              <p:cNvSpPr/>
              <p:nvPr/>
            </p:nvSpPr>
            <p:spPr>
              <a:xfrm>
                <a:off x="6143636" y="3571876"/>
                <a:ext cx="214314" cy="1571636"/>
              </a:xfrm>
              <a:prstGeom prst="rightBracket">
                <a:avLst/>
              </a:prstGeom>
              <a:ln w="12700">
                <a:solidFill>
                  <a:schemeClr val="accent1">
                    <a:lumMod val="50000"/>
                  </a:schemeClr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6215074" y="3357562"/>
                <a:ext cx="1500198" cy="535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sz="1600" b="1" dirty="0" smtClean="0">
                    <a:latin typeface="Times New Roman" pitchFamily="18" charset="0"/>
                    <a:cs typeface="Times New Roman" pitchFamily="18" charset="0"/>
                  </a:rPr>
                  <a:t>Количество 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ru-RU" sz="1600" b="1" dirty="0" smtClean="0">
                    <a:latin typeface="Times New Roman" pitchFamily="18" charset="0"/>
                    <a:cs typeface="Times New Roman" pitchFamily="18" charset="0"/>
                  </a:rPr>
                  <a:t>лет до цели</a:t>
                </a:r>
              </a:p>
            </p:txBody>
          </p:sp>
        </p:grpSp>
        <p:sp>
          <p:nvSpPr>
            <p:cNvPr id="14" name="Умножение 13"/>
            <p:cNvSpPr/>
            <p:nvPr/>
          </p:nvSpPr>
          <p:spPr>
            <a:xfrm>
              <a:off x="5143504" y="1643050"/>
              <a:ext cx="428628" cy="428628"/>
            </a:xfrm>
            <a:prstGeom prst="mathMultiply">
              <a:avLst/>
            </a:prstGeom>
            <a:ln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928662" y="3143248"/>
          <a:ext cx="7572429" cy="240793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571900"/>
                <a:gridCol w="2071702"/>
                <a:gridCol w="1928827"/>
              </a:tblGrid>
              <a:tr h="45720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Стоимость  цели «сейчас»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Будущая стоимость  цели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7203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Покупка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автомобиля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771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750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57203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Образование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сына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039 464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57203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Образование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дочери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1 263 475 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57203"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Получение инвестиционного дохода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3 000 000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8 357 888 руб.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214546" y="5786454"/>
            <a:ext cx="628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Примечание: прогноз индекса потребительских цен разрабатывает Минэкономразвития РФ </a:t>
            </a:r>
          </a:p>
          <a:p>
            <a:pPr>
              <a:lnSpc>
                <a:spcPct val="90000"/>
              </a:lnSpc>
            </a:pP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(в примере принят 105%)</a:t>
            </a:r>
            <a:endParaRPr lang="ru-RU" sz="20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4-конечная звезда 18"/>
          <p:cNvSpPr/>
          <p:nvPr/>
        </p:nvSpPr>
        <p:spPr>
          <a:xfrm>
            <a:off x="1500166" y="5929330"/>
            <a:ext cx="642942" cy="642942"/>
          </a:xfrm>
          <a:prstGeom prst="star4">
            <a:avLst/>
          </a:prstGeom>
          <a:solidFill>
            <a:schemeClr val="accent5">
              <a:lumMod val="75000"/>
            </a:schemeClr>
          </a:solidFill>
          <a:ln>
            <a:noFill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22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Штриховая стрелка вправо 48"/>
          <p:cNvSpPr/>
          <p:nvPr/>
        </p:nvSpPr>
        <p:spPr>
          <a:xfrm>
            <a:off x="354560" y="214290"/>
            <a:ext cx="1717110" cy="733655"/>
          </a:xfrm>
          <a:prstGeom prst="striped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14546" y="142852"/>
            <a:ext cx="385765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СКОРОСТЬ ДВИЖЕНИЯ К ЦЕЛИ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34"/>
          <p:cNvGrpSpPr/>
          <p:nvPr/>
        </p:nvGrpSpPr>
        <p:grpSpPr>
          <a:xfrm>
            <a:off x="714348" y="1214422"/>
            <a:ext cx="7786710" cy="1714512"/>
            <a:chOff x="1357290" y="1285860"/>
            <a:chExt cx="7786710" cy="1714512"/>
          </a:xfrm>
        </p:grpSpPr>
        <p:grpSp>
          <p:nvGrpSpPr>
            <p:cNvPr id="5" name="Группа 43"/>
            <p:cNvGrpSpPr/>
            <p:nvPr/>
          </p:nvGrpSpPr>
          <p:grpSpPr>
            <a:xfrm>
              <a:off x="3357554" y="1285860"/>
              <a:ext cx="3571900" cy="1714512"/>
              <a:chOff x="2500298" y="1285860"/>
              <a:chExt cx="3571900" cy="1714512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3143240" y="1285860"/>
                <a:ext cx="2143140" cy="535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sz="1600" b="1" dirty="0" smtClean="0">
                    <a:latin typeface="Times New Roman" pitchFamily="18" charset="0"/>
                    <a:cs typeface="Times New Roman" pitchFamily="18" charset="0"/>
                  </a:rPr>
                  <a:t>Будущая стоимость цели (руб.)</a:t>
                </a:r>
              </a:p>
            </p:txBody>
          </p:sp>
          <p:sp>
            <p:nvSpPr>
              <p:cNvPr id="20" name="Минус 19"/>
              <p:cNvSpPr/>
              <p:nvPr/>
            </p:nvSpPr>
            <p:spPr>
              <a:xfrm>
                <a:off x="3071802" y="1785926"/>
                <a:ext cx="2286016" cy="142876"/>
              </a:xfrm>
              <a:prstGeom prst="mathMinus">
                <a:avLst/>
              </a:prstGeom>
              <a:ln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6" name="Группа 36"/>
              <p:cNvGrpSpPr/>
              <p:nvPr/>
            </p:nvGrpSpPr>
            <p:grpSpPr>
              <a:xfrm>
                <a:off x="2500298" y="1928802"/>
                <a:ext cx="3571900" cy="1071570"/>
                <a:chOff x="3143240" y="2143116"/>
                <a:chExt cx="4572032" cy="1428760"/>
              </a:xfrm>
            </p:grpSpPr>
            <p:sp>
              <p:nvSpPr>
                <p:cNvPr id="10" name="Умножение 9"/>
                <p:cNvSpPr/>
                <p:nvPr/>
              </p:nvSpPr>
              <p:spPr>
                <a:xfrm>
                  <a:off x="4643438" y="2973759"/>
                  <a:ext cx="142876" cy="214314"/>
                </a:xfrm>
                <a:prstGeom prst="mathMultiply">
                  <a:avLst/>
                </a:prstGeom>
                <a:ln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3643307" y="2524119"/>
                  <a:ext cx="2214578" cy="3816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1400" b="1" dirty="0" smtClean="0">
                      <a:latin typeface="Times New Roman" pitchFamily="18" charset="0"/>
                      <a:cs typeface="Times New Roman" pitchFamily="18" charset="0"/>
                    </a:rPr>
                    <a:t>Доходность (%)</a:t>
                  </a:r>
                </a:p>
              </p:txBody>
            </p:sp>
            <p:sp>
              <p:nvSpPr>
                <p:cNvPr id="22" name="Минус 21"/>
                <p:cNvSpPr/>
                <p:nvPr/>
              </p:nvSpPr>
              <p:spPr>
                <a:xfrm>
                  <a:off x="3571868" y="2857496"/>
                  <a:ext cx="2286016" cy="142876"/>
                </a:xfrm>
                <a:prstGeom prst="mathMinus">
                  <a:avLst/>
                </a:prstGeom>
                <a:ln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3714744" y="2928934"/>
                  <a:ext cx="1500198" cy="3139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1600" b="1" dirty="0" smtClean="0">
                      <a:latin typeface="Times New Roman" pitchFamily="18" charset="0"/>
                      <a:cs typeface="Times New Roman" pitchFamily="18" charset="0"/>
                    </a:rPr>
                    <a:t>100 </a:t>
                  </a:r>
                </a:p>
              </p:txBody>
            </p:sp>
            <p:sp>
              <p:nvSpPr>
                <p:cNvPr id="25" name="TextBox 24"/>
                <p:cNvSpPr txBox="1"/>
                <p:nvPr/>
              </p:nvSpPr>
              <p:spPr>
                <a:xfrm>
                  <a:off x="4196880" y="2928934"/>
                  <a:ext cx="1500198" cy="3139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1600" b="1" dirty="0" smtClean="0">
                      <a:latin typeface="Times New Roman" pitchFamily="18" charset="0"/>
                      <a:cs typeface="Times New Roman" pitchFamily="18" charset="0"/>
                    </a:rPr>
                    <a:t>12 </a:t>
                  </a:r>
                </a:p>
              </p:txBody>
            </p:sp>
            <p:sp>
              <p:nvSpPr>
                <p:cNvPr id="26" name="TextBox 25"/>
                <p:cNvSpPr txBox="1"/>
                <p:nvPr/>
              </p:nvSpPr>
              <p:spPr>
                <a:xfrm>
                  <a:off x="3143240" y="2688007"/>
                  <a:ext cx="571504" cy="4801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2800" b="1" dirty="0" smtClean="0">
                      <a:latin typeface="Times New Roman" pitchFamily="18" charset="0"/>
                      <a:cs typeface="Times New Roman" pitchFamily="18" charset="0"/>
                    </a:rPr>
                    <a:t>1 </a:t>
                  </a:r>
                </a:p>
              </p:txBody>
            </p:sp>
            <p:sp>
              <p:nvSpPr>
                <p:cNvPr id="27" name="Плюс 26"/>
                <p:cNvSpPr/>
                <p:nvPr/>
              </p:nvSpPr>
              <p:spPr>
                <a:xfrm>
                  <a:off x="3571868" y="2812671"/>
                  <a:ext cx="214314" cy="214314"/>
                </a:xfrm>
                <a:prstGeom prst="mathPlus">
                  <a:avLst/>
                </a:prstGeom>
                <a:ln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8" name="Двойные круглые скобки 27"/>
                <p:cNvSpPr/>
                <p:nvPr/>
              </p:nvSpPr>
              <p:spPr>
                <a:xfrm>
                  <a:off x="3286116" y="2357430"/>
                  <a:ext cx="2357454" cy="1214446"/>
                </a:xfrm>
                <a:prstGeom prst="bracketPair">
                  <a:avLst/>
                </a:prstGeom>
                <a:ln w="12700">
                  <a:solidFill>
                    <a:schemeClr val="accent1">
                      <a:lumMod val="50000"/>
                    </a:schemeClr>
                  </a:solidFill>
                  <a:miter lim="800000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7143768" y="2643182"/>
                  <a:ext cx="571504" cy="4801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2800" b="1" dirty="0" smtClean="0">
                      <a:latin typeface="Times New Roman" pitchFamily="18" charset="0"/>
                      <a:cs typeface="Times New Roman" pitchFamily="18" charset="0"/>
                    </a:rPr>
                    <a:t>1 </a:t>
                  </a:r>
                </a:p>
              </p:txBody>
            </p:sp>
            <p:sp>
              <p:nvSpPr>
                <p:cNvPr id="30" name="Минус 29"/>
                <p:cNvSpPr/>
                <p:nvPr/>
              </p:nvSpPr>
              <p:spPr>
                <a:xfrm>
                  <a:off x="6929454" y="2766123"/>
                  <a:ext cx="285752" cy="214314"/>
                </a:xfrm>
                <a:prstGeom prst="mathMinus">
                  <a:avLst/>
                </a:prstGeom>
                <a:ln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grpSp>
              <p:nvGrpSpPr>
                <p:cNvPr id="7" name="Группа 35"/>
                <p:cNvGrpSpPr/>
                <p:nvPr/>
              </p:nvGrpSpPr>
              <p:grpSpPr>
                <a:xfrm>
                  <a:off x="5520696" y="2143116"/>
                  <a:ext cx="1737372" cy="566310"/>
                  <a:chOff x="5520696" y="2143116"/>
                  <a:chExt cx="1737372" cy="566310"/>
                </a:xfrm>
              </p:grpSpPr>
              <p:sp>
                <p:nvSpPr>
                  <p:cNvPr id="31" name="TextBox 30"/>
                  <p:cNvSpPr txBox="1"/>
                  <p:nvPr/>
                </p:nvSpPr>
                <p:spPr>
                  <a:xfrm>
                    <a:off x="6000760" y="2143116"/>
                    <a:ext cx="1257308" cy="5663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>
                      <a:lnSpc>
                        <a:spcPct val="90000"/>
                      </a:lnSpc>
                    </a:pP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Количество </a:t>
                    </a:r>
                  </a:p>
                  <a:p>
                    <a:pPr algn="ctr">
                      <a:lnSpc>
                        <a:spcPct val="90000"/>
                      </a:lnSpc>
                    </a:pPr>
                    <a:r>
                      <a:rPr lang="ru-RU" sz="1200" dirty="0" smtClean="0">
                        <a:latin typeface="Times New Roman" pitchFamily="18" charset="0"/>
                        <a:cs typeface="Times New Roman" pitchFamily="18" charset="0"/>
                      </a:rPr>
                      <a:t>лет до цели</a:t>
                    </a:r>
                  </a:p>
                </p:txBody>
              </p:sp>
              <p:sp>
                <p:nvSpPr>
                  <p:cNvPr id="32" name="Умножение 31"/>
                  <p:cNvSpPr/>
                  <p:nvPr/>
                </p:nvSpPr>
                <p:spPr>
                  <a:xfrm>
                    <a:off x="5902427" y="2214554"/>
                    <a:ext cx="142876" cy="212954"/>
                  </a:xfrm>
                  <a:prstGeom prst="mathMultiply">
                    <a:avLst/>
                  </a:prstGeom>
                  <a:ln>
                    <a:miter lim="800000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4" name="TextBox 33"/>
                  <p:cNvSpPr txBox="1"/>
                  <p:nvPr/>
                </p:nvSpPr>
                <p:spPr>
                  <a:xfrm>
                    <a:off x="5520696" y="2167445"/>
                    <a:ext cx="480064" cy="3447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>
                      <a:lnSpc>
                        <a:spcPct val="90000"/>
                      </a:lnSpc>
                    </a:pPr>
                    <a:r>
                      <a:rPr lang="ru-RU" sz="1200" b="1" dirty="0" smtClean="0">
                        <a:latin typeface="Times New Roman" pitchFamily="18" charset="0"/>
                        <a:cs typeface="Times New Roman" pitchFamily="18" charset="0"/>
                      </a:rPr>
                      <a:t>12</a:t>
                    </a:r>
                    <a:endParaRPr lang="ru-RU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</p:grpSp>
        </p:grpSp>
        <p:grpSp>
          <p:nvGrpSpPr>
            <p:cNvPr id="8" name="Группа 42"/>
            <p:cNvGrpSpPr/>
            <p:nvPr/>
          </p:nvGrpSpPr>
          <p:grpSpPr>
            <a:xfrm>
              <a:off x="6572264" y="1285860"/>
              <a:ext cx="2571736" cy="1028312"/>
              <a:chOff x="6572264" y="1285860"/>
              <a:chExt cx="2571736" cy="102831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7286612" y="1285860"/>
                <a:ext cx="1500198" cy="5355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ru-RU" sz="1600" b="1" dirty="0" smtClean="0">
                    <a:latin typeface="Times New Roman" pitchFamily="18" charset="0"/>
                    <a:cs typeface="Times New Roman" pitchFamily="18" charset="0"/>
                  </a:rPr>
                  <a:t>Доходность (%)</a:t>
                </a:r>
              </a:p>
            </p:txBody>
          </p:sp>
          <p:sp>
            <p:nvSpPr>
              <p:cNvPr id="23" name="Минус 22"/>
              <p:cNvSpPr/>
              <p:nvPr/>
            </p:nvSpPr>
            <p:spPr>
              <a:xfrm>
                <a:off x="6857984" y="1785926"/>
                <a:ext cx="2286016" cy="142876"/>
              </a:xfrm>
              <a:prstGeom prst="mathMinus">
                <a:avLst/>
              </a:prstGeom>
              <a:ln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9" name="Группа 40"/>
              <p:cNvGrpSpPr/>
              <p:nvPr/>
            </p:nvGrpSpPr>
            <p:grpSpPr>
              <a:xfrm>
                <a:off x="6572264" y="2000240"/>
                <a:ext cx="2375384" cy="313932"/>
                <a:chOff x="3571868" y="4143380"/>
                <a:chExt cx="2375384" cy="313932"/>
              </a:xfrm>
            </p:grpSpPr>
            <p:sp>
              <p:nvSpPr>
                <p:cNvPr id="38" name="TextBox 37"/>
                <p:cNvSpPr txBox="1"/>
                <p:nvPr/>
              </p:nvSpPr>
              <p:spPr>
                <a:xfrm>
                  <a:off x="3571868" y="4143380"/>
                  <a:ext cx="1500198" cy="3139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1600" b="1" dirty="0" smtClean="0">
                      <a:latin typeface="Times New Roman" pitchFamily="18" charset="0"/>
                      <a:cs typeface="Times New Roman" pitchFamily="18" charset="0"/>
                    </a:rPr>
                    <a:t>100 </a:t>
                  </a:r>
                </a:p>
              </p:txBody>
            </p:sp>
            <p:sp>
              <p:nvSpPr>
                <p:cNvPr id="39" name="Умножение 38"/>
                <p:cNvSpPr/>
                <p:nvPr/>
              </p:nvSpPr>
              <p:spPr>
                <a:xfrm>
                  <a:off x="4500562" y="4178958"/>
                  <a:ext cx="142876" cy="214314"/>
                </a:xfrm>
                <a:prstGeom prst="mathMultiply">
                  <a:avLst/>
                </a:prstGeom>
                <a:ln>
                  <a:miter lim="800000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40" name="TextBox 39"/>
                <p:cNvSpPr txBox="1"/>
                <p:nvPr/>
              </p:nvSpPr>
              <p:spPr>
                <a:xfrm>
                  <a:off x="4447054" y="4143380"/>
                  <a:ext cx="1500198" cy="3139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90000"/>
                    </a:lnSpc>
                  </a:pPr>
                  <a:r>
                    <a:rPr lang="ru-RU" sz="1600" b="1" dirty="0" smtClean="0">
                      <a:latin typeface="Times New Roman" pitchFamily="18" charset="0"/>
                      <a:cs typeface="Times New Roman" pitchFamily="18" charset="0"/>
                    </a:rPr>
                    <a:t>12 месяцев </a:t>
                  </a:r>
                </a:p>
              </p:txBody>
            </p:sp>
          </p:grpSp>
        </p:grpSp>
        <p:sp>
          <p:nvSpPr>
            <p:cNvPr id="42" name="Умножение 41"/>
            <p:cNvSpPr/>
            <p:nvPr/>
          </p:nvSpPr>
          <p:spPr>
            <a:xfrm>
              <a:off x="6500826" y="1714488"/>
              <a:ext cx="285752" cy="285752"/>
            </a:xfrm>
            <a:prstGeom prst="mathMultiply">
              <a:avLst/>
            </a:prstGeom>
            <a:ln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357290" y="1285860"/>
              <a:ext cx="1643074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ru-RU" b="1" dirty="0" smtClean="0">
                  <a:latin typeface="Times New Roman" pitchFamily="18" charset="0"/>
                  <a:cs typeface="Times New Roman" pitchFamily="18" charset="0"/>
                </a:rPr>
                <a:t>Сумма вложений в цель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(руб. в месяц) </a:t>
              </a:r>
            </a:p>
          </p:txBody>
        </p:sp>
        <p:sp>
          <p:nvSpPr>
            <p:cNvPr id="46" name="Равно 45"/>
            <p:cNvSpPr/>
            <p:nvPr/>
          </p:nvSpPr>
          <p:spPr>
            <a:xfrm>
              <a:off x="3071802" y="1642768"/>
              <a:ext cx="500066" cy="357190"/>
            </a:xfrm>
            <a:prstGeom prst="mathEqual">
              <a:avLst/>
            </a:prstGeom>
            <a:ln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47" name="Таблица 46"/>
          <p:cNvGraphicFramePr>
            <a:graphicFrameLocks noGrp="1"/>
          </p:cNvGraphicFramePr>
          <p:nvPr/>
        </p:nvGraphicFramePr>
        <p:xfrm>
          <a:off x="142844" y="3071810"/>
          <a:ext cx="8858316" cy="273304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214579"/>
                <a:gridCol w="2214579"/>
                <a:gridCol w="2214579"/>
                <a:gridCol w="22145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Будущая стоимость  цели</a:t>
                      </a:r>
                      <a:endParaRPr lang="ru-RU" sz="14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Копим,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размещая на депозитах </a:t>
                      </a:r>
                    </a:p>
                    <a:p>
                      <a:pPr algn="ctr"/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(руб.в месяц)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Копим «под подушкой»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(руб.в месяц)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Покупка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автомобиля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771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750 руб.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20 843 *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22 969 *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 Аристарха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039 464 руб.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2 508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5 775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 Марфы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1 263 475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400" b="0" dirty="0" smtClean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1 869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5 542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Получение инвестиционного дохода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8 357 888 руб.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9 816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33 166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ИТОГО в месяц</a:t>
                      </a:r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35 037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67 451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1357290" y="5929330"/>
            <a:ext cx="71438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* Примечание: сумма рассчитана с учетом имеющихся 200 тыс.рублей от продажи старого автомобиля, размещенных на депозите</a:t>
            </a:r>
            <a:endParaRPr lang="ru-RU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6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37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1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3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00232" y="500042"/>
            <a:ext cx="4572032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ОПРЕДЕЛЕНИЕ СТРУКТУРЫ </a:t>
            </a: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ДЕНЕЖНЫХ ПОТОКОВ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42910" y="1857364"/>
          <a:ext cx="7477156" cy="415036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1869289"/>
                <a:gridCol w="178579"/>
                <a:gridCol w="1690710"/>
                <a:gridCol w="1869289"/>
                <a:gridCol w="1869289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 дохода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дохода, 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Сумма, 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Заработная плата мужа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Продукты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Заработная плата жены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Коммуналка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Доход от сдачи в аренду гаража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Одежда, обувь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rowSpan="5" gridSpan="3">
                  <a:txBody>
                    <a:bodyPr/>
                    <a:lstStyle/>
                    <a:p>
                      <a:pPr algn="l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5"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Здоровье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3" vMerge="1">
                  <a:txBody>
                    <a:bodyPr/>
                    <a:lstStyle/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Хозяйственные нужды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3" vMerge="1">
                  <a:txBody>
                    <a:bodyPr/>
                    <a:lstStyle/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Питание вне дома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3" vMerge="1">
                  <a:txBody>
                    <a:bodyPr/>
                    <a:lstStyle/>
                    <a:p>
                      <a:pPr algn="l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Отдых, развлечения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 за месяц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 за месяц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4-конечная звезда 7"/>
          <p:cNvSpPr/>
          <p:nvPr/>
        </p:nvSpPr>
        <p:spPr>
          <a:xfrm>
            <a:off x="142844" y="6072206"/>
            <a:ext cx="642942" cy="642942"/>
          </a:xfrm>
          <a:prstGeom prst="star4">
            <a:avLst/>
          </a:prstGeom>
          <a:solidFill>
            <a:schemeClr val="accent5">
              <a:lumMod val="75000"/>
            </a:schemeClr>
          </a:solidFill>
          <a:ln>
            <a:noFill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28662" y="6143644"/>
            <a:ext cx="8215338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 потери качества жизни семья может ежемесячно сберегать 17 тыс.рублей, то есть около половины суммы, требуемой для достижения ВСЕХ заявленных целей</a:t>
            </a:r>
            <a:endParaRPr lang="ru-RU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3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0" name="Рисунок 9" descr="57912ab2ea605.jpg"/>
          <p:cNvPicPr>
            <a:picLocks noChangeAspect="1"/>
          </p:cNvPicPr>
          <p:nvPr/>
        </p:nvPicPr>
        <p:blipFill>
          <a:blip r:embed="rId5" cstate="print"/>
          <a:srcRect r="13953" b="12759"/>
          <a:stretch>
            <a:fillRect/>
          </a:stretch>
        </p:blipFill>
        <p:spPr>
          <a:xfrm>
            <a:off x="642910" y="3643315"/>
            <a:ext cx="3714776" cy="2000263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14744" y="857232"/>
            <a:ext cx="3643338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ОПРЕДЕЛЕНИЕ СТРУКТУРЫ </a:t>
            </a: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ДЕНЕЖНЫХ ПОТОКОВ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57224" y="2786058"/>
          <a:ext cx="7477156" cy="3027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69289"/>
                <a:gridCol w="1869289"/>
                <a:gridCol w="1869289"/>
                <a:gridCol w="18692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 дохода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дохода,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Сумма,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Ежегодная премия (бонус)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Отпуск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Налоговые вычеты (имущественные, социальные)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Страхование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Дивиденды по вкладам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Подарки к праздничным датам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Уплата налогов на имущество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 в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200 000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163 000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214546" y="6072206"/>
            <a:ext cx="6143668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Семья может сберегать 37 тыс.рублей в год</a:t>
            </a:r>
            <a:endParaRPr lang="ru-RU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4-конечная звезда 9"/>
          <p:cNvSpPr/>
          <p:nvPr/>
        </p:nvSpPr>
        <p:spPr>
          <a:xfrm>
            <a:off x="1500166" y="5929330"/>
            <a:ext cx="642942" cy="642942"/>
          </a:xfrm>
          <a:prstGeom prst="star4">
            <a:avLst/>
          </a:prstGeom>
          <a:solidFill>
            <a:schemeClr val="accent5">
              <a:lumMod val="75000"/>
            </a:schemeClr>
          </a:solidFill>
          <a:ln>
            <a:noFill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3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2" name="Рисунок 11" descr="Kids-and-money1-1024x682.jpg"/>
          <p:cNvPicPr>
            <a:picLocks noChangeAspect="1"/>
          </p:cNvPicPr>
          <p:nvPr/>
        </p:nvPicPr>
        <p:blipFill>
          <a:blip r:embed="rId5"/>
          <a:srcRect l="19643" t="18769" r="12499" b="3476"/>
          <a:stretch>
            <a:fillRect/>
          </a:stretch>
        </p:blipFill>
        <p:spPr>
          <a:xfrm>
            <a:off x="812883" y="428604"/>
            <a:ext cx="3044737" cy="2323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57290" y="428604"/>
            <a:ext cx="635798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АНАЛИЗ РЕЗУЛЬТАТА и КОРРЕКТИРОВКА ПЛАНА</a:t>
            </a:r>
            <a:endParaRPr lang="ru-RU" sz="24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348" y="1428736"/>
          <a:ext cx="7500990" cy="3143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авая фигурная скобка 10"/>
          <p:cNvSpPr/>
          <p:nvPr/>
        </p:nvSpPr>
        <p:spPr>
          <a:xfrm rot="5400000">
            <a:off x="4214810" y="1000108"/>
            <a:ext cx="428628" cy="7429552"/>
          </a:xfrm>
          <a:prstGeom prst="rightBrace">
            <a:avLst>
              <a:gd name="adj1" fmla="val 8333"/>
              <a:gd name="adj2" fmla="val 50000"/>
            </a:avLst>
          </a:prstGeom>
          <a:ln w="12700">
            <a:solidFill>
              <a:schemeClr val="accent1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 стрелкой 12"/>
          <p:cNvCxnSpPr>
            <a:stCxn id="11" idx="1"/>
          </p:cNvCxnSpPr>
          <p:nvPr/>
        </p:nvCxnSpPr>
        <p:spPr>
          <a:xfrm rot="16200000" flipH="1" flipV="1">
            <a:off x="3536149" y="4321975"/>
            <a:ext cx="285752" cy="1500198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00100" y="5072074"/>
            <a:ext cx="200026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Вариант 1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lnSpc>
                <a:spcPct val="9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Корректировка целей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00760" y="5000636"/>
            <a:ext cx="19287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Вариант 3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lnSpc>
                <a:spcPct val="9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Корректировка структуры ежегодных доходов и расходов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4678" y="5214950"/>
            <a:ext cx="235745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Вариант 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lnSpc>
                <a:spcPct val="900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Корректировка структуры текущих доходов и расходов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Прямая со стрелкой 19"/>
          <p:cNvCxnSpPr>
            <a:stCxn id="11" idx="1"/>
          </p:cNvCxnSpPr>
          <p:nvPr/>
        </p:nvCxnSpPr>
        <p:spPr>
          <a:xfrm rot="16200000" flipH="1">
            <a:off x="4286248" y="5072074"/>
            <a:ext cx="285752" cy="1588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429124" y="4929198"/>
            <a:ext cx="1428760" cy="285752"/>
          </a:xfrm>
          <a:prstGeom prst="straightConnector1">
            <a:avLst/>
          </a:prstGeom>
          <a:ln w="12700">
            <a:solidFill>
              <a:schemeClr val="accent1">
                <a:lumMod val="50000"/>
              </a:schemeClr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8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" name="image1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2" name="image2.pn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50df0d16dba0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2285992"/>
            <a:ext cx="714364" cy="714364"/>
          </a:xfrm>
          <a:prstGeom prst="rect">
            <a:avLst/>
          </a:prstGeom>
        </p:spPr>
      </p:pic>
      <p:pic>
        <p:nvPicPr>
          <p:cNvPr id="165" name="image4.png"/>
          <p:cNvPicPr>
            <a:picLocks noChangeAspect="1"/>
          </p:cNvPicPr>
          <p:nvPr/>
        </p:nvPicPr>
        <p:blipFill>
          <a:blip r:embed="rId3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166" name="Shape 166"/>
          <p:cNvSpPr>
            <a:spLocks noGrp="1"/>
          </p:cNvSpPr>
          <p:nvPr>
            <p:ph type="title"/>
          </p:nvPr>
        </p:nvSpPr>
        <p:spPr>
          <a:xfrm>
            <a:off x="1714480" y="1357298"/>
            <a:ext cx="6039196" cy="667663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БЮДЖЕТ РОССИЯНИНА</a:t>
            </a:r>
          </a:p>
        </p:txBody>
      </p:sp>
      <p:grpSp>
        <p:nvGrpSpPr>
          <p:cNvPr id="171" name="Group 171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16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9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0" name="image2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72" name="Shape 172"/>
          <p:cNvSpPr/>
          <p:nvPr/>
        </p:nvSpPr>
        <p:spPr>
          <a:xfrm>
            <a:off x="642910" y="6521886"/>
            <a:ext cx="7895591" cy="3361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just">
              <a:lnSpc>
                <a:spcPct val="150000"/>
              </a:lnSpc>
              <a:defRPr sz="1200"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>
                <a:latin typeface="Times New Roman" pitchFamily="18" charset="0"/>
                <a:cs typeface="Times New Roman" pitchFamily="18" charset="0"/>
              </a:rPr>
              <a:t>Согласно докладу Всемирного банка «Паритет покупательной способности и реальные расходы»</a:t>
            </a:r>
          </a:p>
        </p:txBody>
      </p:sp>
      <p:pic>
        <p:nvPicPr>
          <p:cNvPr id="173" name="pasted-image.tiff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633248" y="2168043"/>
            <a:ext cx="6603450" cy="4404229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Овал 10"/>
          <p:cNvSpPr/>
          <p:nvPr/>
        </p:nvSpPr>
        <p:spPr>
          <a:xfrm>
            <a:off x="1714480" y="2285992"/>
            <a:ext cx="1571636" cy="642942"/>
          </a:xfrm>
          <a:prstGeom prst="ellipse">
            <a:avLst/>
          </a:prstGeom>
          <a:noFill/>
          <a:ln w="25400" cap="flat">
            <a:solidFill>
              <a:srgbClr val="FF0000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86116" y="142852"/>
            <a:ext cx="3857652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ЛИЧНЫЙ ФИНАНСОВЫЙ ПЛАН </a:t>
            </a: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после уточнения расчетов и корректировки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428596" y="2556605"/>
          <a:ext cx="8501122" cy="315841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125281"/>
                <a:gridCol w="2045081"/>
                <a:gridCol w="2085181"/>
                <a:gridCol w="2245579"/>
              </a:tblGrid>
              <a:tr h="7318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Стоимость  цели «сейчас»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Будущая стоимость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Сумма, направляемая на цель в месяц</a:t>
                      </a:r>
                      <a:endParaRPr lang="ru-RU" sz="16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2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Покупка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автомобиля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551 250 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12 506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22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 Аристарха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1 039 464 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2 508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12263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 Марфы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руб.</a:t>
                      </a:r>
                      <a:endParaRPr lang="ru-RU" sz="1600" b="0" dirty="0" smtClean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1 263 475 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1 869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3180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Получение инвестиционного дохода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lang="en-US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000</a:t>
                      </a:r>
                      <a:r>
                        <a:rPr lang="en-US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000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8 357 888 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9 816</a:t>
                      </a:r>
                      <a:endParaRPr lang="ru-RU" sz="1600" b="0" dirty="0">
                        <a:solidFill>
                          <a:schemeClr val="tx2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8" name="Скругленный прямоугольник 17"/>
          <p:cNvSpPr/>
          <p:nvPr/>
        </p:nvSpPr>
        <p:spPr>
          <a:xfrm>
            <a:off x="7286644" y="3357562"/>
            <a:ext cx="1143008" cy="2286016"/>
          </a:xfrm>
          <a:prstGeom prst="roundRect">
            <a:avLst/>
          </a:prstGeom>
          <a:noFill/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142976" y="5786454"/>
            <a:ext cx="7572428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Char char="ü"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«чистого» превышения доходов над расходами – 17 000 руб. в месяц; </a:t>
            </a:r>
            <a:endParaRPr lang="ru-RU" sz="16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0100" y="6087764"/>
            <a:ext cx="7572428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 typeface="Wingdings" pitchFamily="2" charset="2"/>
              <a:buChar char="ü"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корректировки цели (стоимости автомобиля) – 8 338 руб. в месяц; </a:t>
            </a:r>
            <a:endParaRPr lang="ru-RU" sz="16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57290" y="6429396"/>
            <a:ext cx="714380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технической экономии на затратах – 9 699 руб. в месяц; </a:t>
            </a:r>
            <a:endParaRPr lang="ru-RU" sz="1600" dirty="0">
              <a:solidFill>
                <a:schemeClr val="tx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1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4" name="Рисунок 13" descr="46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285728"/>
            <a:ext cx="3303928" cy="2062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71480"/>
            <a:ext cx="6215074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ОСНОВНЫЕ ОШИБКИ ПРИ СОСТАВЛЕНИИ ЛИЧНОГО ФИНАНСОВОГО ПЛАНА</a:t>
            </a:r>
            <a:endParaRPr lang="ru-RU" sz="2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15106" y="5508774"/>
            <a:ext cx="27860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Спонтанные финансовые </a:t>
            </a:r>
          </a:p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786578" y="5437336"/>
            <a:ext cx="1643074" cy="1206374"/>
          </a:xfrm>
          <a:prstGeom prst="line">
            <a:avLst/>
          </a:prstGeom>
          <a:ln w="25400">
            <a:solidFill>
              <a:srgbClr val="C00000"/>
            </a:solidFill>
            <a:prstDash val="sys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>
            <a:off x="6643702" y="5437336"/>
            <a:ext cx="1785950" cy="1214446"/>
          </a:xfrm>
          <a:prstGeom prst="line">
            <a:avLst/>
          </a:prstGeom>
          <a:ln w="25400">
            <a:solidFill>
              <a:srgbClr val="C00000"/>
            </a:solidFill>
            <a:prstDash val="sys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6215106" y="3786190"/>
            <a:ext cx="27860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Учет увеличенных объемов доходов в долгосрочной перспективе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rot="10800000" flipV="1">
            <a:off x="6643702" y="3786190"/>
            <a:ext cx="1785950" cy="1285884"/>
          </a:xfrm>
          <a:prstGeom prst="line">
            <a:avLst/>
          </a:prstGeom>
          <a:ln w="25400">
            <a:solidFill>
              <a:srgbClr val="C00000"/>
            </a:solidFill>
            <a:prstDash val="sys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0800000">
            <a:off x="6643702" y="3786190"/>
            <a:ext cx="1785950" cy="1214446"/>
          </a:xfrm>
          <a:prstGeom prst="line">
            <a:avLst/>
          </a:prstGeom>
          <a:ln w="25400">
            <a:solidFill>
              <a:srgbClr val="C00000"/>
            </a:solidFill>
            <a:prstDash val="sys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6334212" y="2500306"/>
            <a:ext cx="2571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Этап выбора цели (целей) – самый важный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Group 205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25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7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5" name="Прямоугольник 14"/>
          <p:cNvSpPr/>
          <p:nvPr/>
        </p:nvSpPr>
        <p:spPr>
          <a:xfrm>
            <a:off x="1928794" y="2428868"/>
            <a:ext cx="4071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Неверно определена цель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000232" y="3895183"/>
            <a:ext cx="39674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Неверно оценены доходы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00232" y="5365898"/>
            <a:ext cx="4000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Отсутствие самодисциплины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1928794" y="5095927"/>
            <a:ext cx="7072362" cy="28575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8" name="Штриховая стрелка вправо 27"/>
          <p:cNvSpPr/>
          <p:nvPr/>
        </p:nvSpPr>
        <p:spPr>
          <a:xfrm>
            <a:off x="1960477" y="3500438"/>
            <a:ext cx="7072362" cy="285752"/>
          </a:xfrm>
          <a:prstGeom prst="striped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30" name="Рисунок 29" descr="13362505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2357430"/>
            <a:ext cx="2143140" cy="1206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Рисунок 30" descr="Zarplata.jpg"/>
          <p:cNvPicPr>
            <a:picLocks noChangeAspect="1"/>
          </p:cNvPicPr>
          <p:nvPr/>
        </p:nvPicPr>
        <p:blipFill>
          <a:blip r:embed="rId6"/>
          <a:srcRect t="6772" b="19207"/>
          <a:stretch>
            <a:fillRect/>
          </a:stretch>
        </p:blipFill>
        <p:spPr>
          <a:xfrm>
            <a:off x="214282" y="3571876"/>
            <a:ext cx="173830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3" name="Прямая соединительная линия 32"/>
          <p:cNvCxnSpPr/>
          <p:nvPr/>
        </p:nvCxnSpPr>
        <p:spPr>
          <a:xfrm rot="10800000" flipV="1">
            <a:off x="214282" y="3786190"/>
            <a:ext cx="1785950" cy="1285884"/>
          </a:xfrm>
          <a:prstGeom prst="line">
            <a:avLst/>
          </a:prstGeom>
          <a:ln w="25400">
            <a:solidFill>
              <a:srgbClr val="C00000"/>
            </a:solidFill>
            <a:prstDash val="sys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0800000">
            <a:off x="214282" y="3786190"/>
            <a:ext cx="1785950" cy="1214446"/>
          </a:xfrm>
          <a:prstGeom prst="line">
            <a:avLst/>
          </a:prstGeom>
          <a:ln w="25400">
            <a:solidFill>
              <a:srgbClr val="C00000"/>
            </a:solidFill>
            <a:prstDash val="sys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Рисунок 34" descr="99159972.jpg"/>
          <p:cNvPicPr>
            <a:picLocks noChangeAspect="1"/>
          </p:cNvPicPr>
          <p:nvPr/>
        </p:nvPicPr>
        <p:blipFill>
          <a:blip r:embed="rId7"/>
          <a:srcRect r="39130"/>
          <a:stretch>
            <a:fillRect/>
          </a:stretch>
        </p:blipFill>
        <p:spPr>
          <a:xfrm>
            <a:off x="357158" y="5429264"/>
            <a:ext cx="1500198" cy="1351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" name="image1.png"/>
          <p:cNvPicPr>
            <a:picLocks noChangeAspect="1"/>
          </p:cNvPicPr>
          <p:nvPr/>
        </p:nvPicPr>
        <p:blipFill>
          <a:blip r:embed="rId2">
            <a:extLst/>
          </a:blip>
          <a:srcRect l="38842" t="11326"/>
          <a:stretch>
            <a:fillRect/>
          </a:stretch>
        </p:blipFill>
        <p:spPr>
          <a:xfrm>
            <a:off x="0" y="7806"/>
            <a:ext cx="5011838" cy="5186312"/>
          </a:xfrm>
          <a:prstGeom prst="rect">
            <a:avLst/>
          </a:prstGeom>
          <a:ln w="12700">
            <a:miter lim="400000"/>
          </a:ln>
        </p:spPr>
      </p:pic>
      <p:pic>
        <p:nvPicPr>
          <p:cNvPr id="483" name="image1.png"/>
          <p:cNvPicPr>
            <a:picLocks noChangeAspect="1"/>
          </p:cNvPicPr>
          <p:nvPr/>
        </p:nvPicPr>
        <p:blipFill>
          <a:blip r:embed="rId2">
            <a:extLst/>
          </a:blip>
          <a:srcRect r="45216"/>
          <a:stretch>
            <a:fillRect/>
          </a:stretch>
        </p:blipFill>
        <p:spPr>
          <a:xfrm>
            <a:off x="4654470" y="-82638"/>
            <a:ext cx="4489535" cy="5848680"/>
          </a:xfrm>
          <a:prstGeom prst="rect">
            <a:avLst/>
          </a:prstGeom>
          <a:ln w="12700">
            <a:miter lim="400000"/>
          </a:ln>
        </p:spPr>
      </p:pic>
      <p:pic>
        <p:nvPicPr>
          <p:cNvPr id="484" name="image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39310" y="807588"/>
            <a:ext cx="5065380" cy="3347724"/>
          </a:xfrm>
          <a:prstGeom prst="rect">
            <a:avLst/>
          </a:prstGeom>
          <a:ln w="12700">
            <a:miter lim="400000"/>
          </a:ln>
        </p:spPr>
      </p:pic>
      <p:sp>
        <p:nvSpPr>
          <p:cNvPr id="486" name="Shape 486"/>
          <p:cNvSpPr/>
          <p:nvPr/>
        </p:nvSpPr>
        <p:spPr>
          <a:xfrm>
            <a:off x="914400" y="5109628"/>
            <a:ext cx="7315200" cy="701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 algn="ctr">
              <a:lnSpc>
                <a:spcPct val="90000"/>
              </a:lnSpc>
              <a:defRPr sz="40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solidFill>
                  <a:srgbClr val="CC0000"/>
                </a:solidFill>
              </a:rPr>
              <a:t>СПАСИБО ЗА ВНИМАНИЕ!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1096</Words>
  <PresentationFormat>Экран (4:3)</PresentationFormat>
  <Paragraphs>267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ЛИЧНОЕ ФИНАНСОВОЕ ПЛАНИРОВАНИЕ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БЮДЖЕТ РОССИЯНИНА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ЛИЧНЫМ БЮДЖЕТОМ</dc:title>
  <dc:creator>Holosha</dc:creator>
  <cp:lastModifiedBy>Холоша Е.А.</cp:lastModifiedBy>
  <cp:revision>67</cp:revision>
  <dcterms:modified xsi:type="dcterms:W3CDTF">2018-11-02T09:17:23Z</dcterms:modified>
</cp:coreProperties>
</file>