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</p:sldMasterIdLst>
  <p:notesMasterIdLst>
    <p:notesMasterId r:id="rId12"/>
  </p:notesMasterIdLst>
  <p:handoutMasterIdLst>
    <p:handoutMasterId r:id="rId13"/>
  </p:handoutMasterIdLst>
  <p:sldIdLst>
    <p:sldId id="256" r:id="rId5"/>
    <p:sldId id="261" r:id="rId6"/>
    <p:sldId id="276" r:id="rId7"/>
    <p:sldId id="272" r:id="rId8"/>
    <p:sldId id="269" r:id="rId9"/>
    <p:sldId id="277" r:id="rId10"/>
    <p:sldId id="273" r:id="rId11"/>
  </p:sldIdLst>
  <p:sldSz cx="9144000" cy="6858000" type="screen4x3"/>
  <p:notesSz cx="6669088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00000"/>
    <a:srgbClr val="FFCC99"/>
    <a:srgbClr val="569248"/>
    <a:srgbClr val="FFFF00"/>
    <a:srgbClr val="339933"/>
    <a:srgbClr val="800080"/>
    <a:srgbClr val="9933FF"/>
    <a:srgbClr val="99CC00"/>
    <a:srgbClr val="FF66CC"/>
    <a:srgbClr val="FF99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87" autoAdjust="0"/>
    <p:restoredTop sz="86437" autoAdjust="0"/>
  </p:normalViewPr>
  <p:slideViewPr>
    <p:cSldViewPr>
      <p:cViewPr varScale="1">
        <p:scale>
          <a:sx n="100" d="100"/>
          <a:sy n="100" d="100"/>
        </p:scale>
        <p:origin x="-19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89820158588175"/>
          <c:y val="3.5964136837853697E-2"/>
          <c:w val="0.81669048868199556"/>
          <c:h val="0.7898862273256852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Исполнение за январь-февраль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88900" dist="50800" dir="5400000" algn="ctr" rotWithShape="0">
                <a:srgbClr val="339933">
                  <a:alpha val="98824"/>
                </a:srgbClr>
              </a:outerShdw>
            </a:effectLst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577.4</c:v>
                </c:pt>
                <c:pt idx="1">
                  <c:v>626.6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 года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3599.6</c:v>
                </c:pt>
                <c:pt idx="1">
                  <c:v>3695.4</c:v>
                </c:pt>
              </c:numCache>
            </c:numRef>
          </c:val>
        </c:ser>
        <c:shape val="box"/>
        <c:axId val="69525504"/>
        <c:axId val="69527040"/>
        <c:axId val="0"/>
      </c:bar3DChart>
      <c:catAx>
        <c:axId val="6952550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69527040"/>
        <c:crosses val="autoZero"/>
        <c:auto val="1"/>
        <c:lblAlgn val="ctr"/>
        <c:lblOffset val="100"/>
      </c:catAx>
      <c:valAx>
        <c:axId val="69527040"/>
        <c:scaling>
          <c:orientation val="minMax"/>
          <c:max val="4000"/>
          <c:min val="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69525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369312014411169"/>
          <c:y val="0.89237703700034765"/>
          <c:w val="0.77785550134903081"/>
          <c:h val="5.8392538338786312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575747693601822"/>
          <c:y val="4.1091709213646424E-2"/>
          <c:w val="0.84247003282445865"/>
          <c:h val="0.7908559953856999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2.1772490239524062E-2"/>
                  <c:y val="-5.1597899599831933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9353324657354821E-2"/>
                  <c:y val="2.5798949799915975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01.01.2018</c:v>
                </c:pt>
                <c:pt idx="1">
                  <c:v>На 01.03.2018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47.4</c:v>
                </c:pt>
                <c:pt idx="1">
                  <c:v>43.4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2.1772490239524062E-2"/>
                  <c:y val="-2.5798949799915472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9353324657354821E-2"/>
                  <c:y val="0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01.01.2018</c:v>
                </c:pt>
                <c:pt idx="1">
                  <c:v>На 01.03.2018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81.5</c:v>
                </c:pt>
                <c:pt idx="1">
                  <c:v>81.5</c:v>
                </c:pt>
              </c:numCache>
            </c:numRef>
          </c:val>
        </c:ser>
        <c:shape val="cylinder"/>
        <c:axId val="79910016"/>
        <c:axId val="79911552"/>
        <c:axId val="0"/>
      </c:bar3DChart>
      <c:catAx>
        <c:axId val="7991001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79911552"/>
        <c:crosses val="autoZero"/>
        <c:auto val="1"/>
        <c:lblAlgn val="ctr"/>
        <c:lblOffset val="100"/>
      </c:catAx>
      <c:valAx>
        <c:axId val="7991155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799100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4065508831887938"/>
          <c:y val="0.13901604323770236"/>
          <c:w val="0.85934491168112781"/>
          <c:h val="0.76086182155871174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9753071058173775E-2"/>
                  <c:y val="-6.5112900813911832E-3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7160472704988663E-2"/>
                  <c:y val="-1.5193010189912707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Февраль 2018</c:v>
                </c:pt>
                <c:pt idx="1">
                  <c:v>Февраль 2017</c:v>
                </c:pt>
              </c:strCache>
            </c:strRef>
          </c:cat>
          <c:val>
            <c:numRef>
              <c:f>Лист1!$B$2:$B$3</c:f>
              <c:numCache>
                <c:formatCode>#,##0.0</c:formatCode>
                <c:ptCount val="2"/>
                <c:pt idx="0">
                  <c:v>68.900000000000006</c:v>
                </c:pt>
                <c:pt idx="1">
                  <c:v>67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339933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707291671441E-2"/>
                  <c:y val="-2.058741012143844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2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9.6969808030321764E-3"/>
                  <c:y val="-2.1388878795658546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2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Февраль 2018</c:v>
                </c:pt>
                <c:pt idx="1">
                  <c:v>Февраль 2017</c:v>
                </c:pt>
              </c:strCache>
            </c:strRef>
          </c:cat>
          <c:val>
            <c:numRef>
              <c:f>Лист1!$C$2:$C$3</c:f>
              <c:numCache>
                <c:formatCode>#,##0.0</c:formatCode>
                <c:ptCount val="2"/>
                <c:pt idx="0">
                  <c:v>8.9</c:v>
                </c:pt>
                <c:pt idx="1">
                  <c:v>6.9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МБТ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669411358487E-2"/>
                  <c:y val="-1.9533870244173711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4691338822717384E-2"/>
                  <c:y val="-1.7363440217043009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Февраль 2018</c:v>
                </c:pt>
                <c:pt idx="1">
                  <c:v>Февраль 2017</c:v>
                </c:pt>
              </c:strCache>
            </c:strRef>
          </c:cat>
          <c:val>
            <c:numRef>
              <c:f>Лист1!$D$2:$D$3</c:f>
              <c:numCache>
                <c:formatCode>#,##0.0</c:formatCode>
                <c:ptCount val="2"/>
                <c:pt idx="0">
                  <c:v>253.2</c:v>
                </c:pt>
                <c:pt idx="1">
                  <c:v>202.5</c:v>
                </c:pt>
              </c:numCache>
            </c:numRef>
          </c:val>
        </c:ser>
        <c:shape val="box"/>
        <c:axId val="72300416"/>
        <c:axId val="72301952"/>
        <c:axId val="0"/>
      </c:bar3DChart>
      <c:catAx>
        <c:axId val="7230041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accent2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72301952"/>
        <c:crosses val="autoZero"/>
        <c:auto val="1"/>
        <c:lblAlgn val="ctr"/>
        <c:lblOffset val="100"/>
      </c:catAx>
      <c:valAx>
        <c:axId val="7230195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72300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8.1944426578934845E-2"/>
          <c:w val="1"/>
          <c:h val="0.916592955675796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569248"/>
              </a:solidFill>
            </c:spPr>
          </c:dPt>
          <c:dPt>
            <c:idx val="2"/>
            <c:spPr>
              <a:solidFill>
                <a:srgbClr val="00B0F0"/>
              </a:solidFill>
            </c:spPr>
          </c:dPt>
          <c:dPt>
            <c:idx val="3"/>
            <c:spPr>
              <a:solidFill>
                <a:srgbClr val="FF66CC"/>
              </a:solidFill>
            </c:spPr>
          </c:dPt>
          <c:dPt>
            <c:idx val="4"/>
            <c:spPr>
              <a:solidFill>
                <a:srgbClr val="9933FF"/>
              </a:solidFill>
            </c:spPr>
          </c:dPt>
          <c:dLbls>
            <c:dLbl>
              <c:idx val="0"/>
              <c:layout>
                <c:manualLayout>
                  <c:x val="-0.17010820405298174"/>
                  <c:y val="-2.0107745777557383E-2"/>
                </c:manualLayout>
              </c:layout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9917547666641722"/>
                  <c:y val="-0.27644950866485646"/>
                </c:manualLayout>
              </c:layout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0667467876524105"/>
                  <c:y val="2.9380521771126208E-2"/>
                </c:manualLayout>
              </c:layout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1435183700520585"/>
                  <c:y val="6.2466554414817299E-2"/>
                </c:manualLayout>
              </c:layout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7.8123814919504889E-2"/>
                  <c:y val="9.0158099130914743E-2"/>
                </c:manualLayout>
              </c:layout>
              <c:showPercent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Управление образования</c:v>
                </c:pt>
                <c:pt idx="1">
                  <c:v>УМСП КиС</c:v>
                </c:pt>
                <c:pt idx="2">
                  <c:v>УЖКХ ТиС</c:v>
                </c:pt>
                <c:pt idx="3">
                  <c:v>Администрация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161.19999999999999</c:v>
                </c:pt>
                <c:pt idx="1">
                  <c:v>80.3</c:v>
                </c:pt>
                <c:pt idx="2">
                  <c:v>38.300000000000011</c:v>
                </c:pt>
                <c:pt idx="3">
                  <c:v>24.4</c:v>
                </c:pt>
                <c:pt idx="4">
                  <c:v>22.600000000000026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2E8D1C-7906-4573-9EB9-BB031A3C50E4}" type="doc">
      <dgm:prSet loTypeId="urn:microsoft.com/office/officeart/2005/8/layout/chevron2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7718D93-55F6-4FE6-B07D-90C3A2681B4C}">
      <dgm:prSet phldrT="[Текст]" custT="1"/>
      <dgm:spPr>
        <a:solidFill>
          <a:schemeClr val="accent3">
            <a:lumMod val="50000"/>
          </a:schemeClr>
        </a:solidFill>
      </dgm:spPr>
      <dgm:t>
        <a:bodyPr/>
        <a:lstStyle/>
        <a:p>
          <a:endParaRPr lang="ru-RU" sz="1400" b="0" dirty="0">
            <a:solidFill>
              <a:schemeClr val="accent3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BF70A22-952B-4A3B-BBBD-4DEDCF817434}" type="parTrans" cxnId="{7C56A634-5BFF-434C-8E29-266BF4B38BB0}">
      <dgm:prSet/>
      <dgm:spPr/>
      <dgm:t>
        <a:bodyPr/>
        <a:lstStyle/>
        <a:p>
          <a:endParaRPr lang="ru-RU" sz="1400" b="0">
            <a:solidFill>
              <a:schemeClr val="accent3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C7766E36-EA97-453A-8181-6FC7CFC857DA}" type="sibTrans" cxnId="{7C56A634-5BFF-434C-8E29-266BF4B38BB0}">
      <dgm:prSet/>
      <dgm:spPr/>
      <dgm:t>
        <a:bodyPr/>
        <a:lstStyle/>
        <a:p>
          <a:endParaRPr lang="ru-RU" sz="1400" b="0">
            <a:solidFill>
              <a:schemeClr val="accent3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CBAF64C-EF15-4854-AFC2-2060875208BF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Подготовка проекта Решения Думы ЗАТО  </a:t>
          </a:r>
          <a:r>
            <a:rPr lang="ru-RU" sz="1800" b="1" dirty="0" err="1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800" b="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об утверждении годового отчета об исполнении бюджета ЗАТО </a:t>
          </a:r>
          <a:r>
            <a:rPr lang="ru-RU" sz="1800" b="0" dirty="0" err="1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800" b="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за 2017 год</a:t>
          </a:r>
          <a:endParaRPr lang="ru-RU" sz="1800" b="1" dirty="0">
            <a:solidFill>
              <a:schemeClr val="accent3">
                <a:lumMod val="50000"/>
              </a:schemeClr>
            </a:solidFill>
            <a:latin typeface="Times New Roman" pitchFamily="18" charset="0"/>
            <a:ea typeface="Batang" panose="02030600000101010101" pitchFamily="18" charset="-127"/>
            <a:cs typeface="Times New Roman" pitchFamily="18" charset="0"/>
          </a:endParaRPr>
        </a:p>
      </dgm:t>
    </dgm:pt>
    <dgm:pt modelId="{4DD5DBE2-21B0-466A-AEFC-1B2F8274EED0}" type="parTrans" cxnId="{BED0499D-8671-4031-A48E-A050517526D5}">
      <dgm:prSet/>
      <dgm:spPr/>
      <dgm:t>
        <a:bodyPr/>
        <a:lstStyle/>
        <a:p>
          <a:endParaRPr lang="ru-RU" sz="1400" b="0">
            <a:solidFill>
              <a:schemeClr val="accent3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E25F527-D695-402A-A24E-9A6516C3A74D}" type="sibTrans" cxnId="{BED0499D-8671-4031-A48E-A050517526D5}">
      <dgm:prSet/>
      <dgm:spPr/>
      <dgm:t>
        <a:bodyPr/>
        <a:lstStyle/>
        <a:p>
          <a:endParaRPr lang="ru-RU" sz="1400" b="0">
            <a:solidFill>
              <a:schemeClr val="accent3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7D5A3FE-A33D-4DAB-852E-139EAB0253B9}">
      <dgm:prSet custT="1"/>
      <dgm:spPr>
        <a:solidFill>
          <a:srgbClr val="99CC00"/>
        </a:solidFill>
      </dgm:spPr>
      <dgm:t>
        <a:bodyPr/>
        <a:lstStyle/>
        <a:p>
          <a:endParaRPr lang="ru-RU" sz="1400" b="0" dirty="0">
            <a:solidFill>
              <a:schemeClr val="accent3">
                <a:lumMod val="50000"/>
              </a:schemeClr>
            </a:solidFill>
          </a:endParaRPr>
        </a:p>
      </dgm:t>
    </dgm:pt>
    <dgm:pt modelId="{007B325C-C8A2-499D-AF06-6E3A66D8BA29}" type="parTrans" cxnId="{74F9C908-FFBF-40B9-831F-D3857C2EF079}">
      <dgm:prSet/>
      <dgm:spPr/>
      <dgm:t>
        <a:bodyPr/>
        <a:lstStyle/>
        <a:p>
          <a:endParaRPr lang="ru-RU" sz="1400" b="0">
            <a:solidFill>
              <a:schemeClr val="accent3">
                <a:lumMod val="50000"/>
              </a:schemeClr>
            </a:solidFill>
          </a:endParaRPr>
        </a:p>
      </dgm:t>
    </dgm:pt>
    <dgm:pt modelId="{0B040E27-C254-49F3-9978-5A5E796E59CB}" type="sibTrans" cxnId="{74F9C908-FFBF-40B9-831F-D3857C2EF079}">
      <dgm:prSet/>
      <dgm:spPr/>
      <dgm:t>
        <a:bodyPr/>
        <a:lstStyle/>
        <a:p>
          <a:endParaRPr lang="ru-RU" sz="1400" b="0">
            <a:solidFill>
              <a:schemeClr val="accent3">
                <a:lumMod val="50000"/>
              </a:schemeClr>
            </a:solidFill>
          </a:endParaRPr>
        </a:p>
      </dgm:t>
    </dgm:pt>
    <dgm:pt modelId="{B354940D-EF5E-498D-AEB6-566B0689B476}">
      <dgm:prSet custT="1"/>
      <dgm:spPr/>
      <dgm:t>
        <a:bodyPr/>
        <a:lstStyle/>
        <a:p>
          <a:r>
            <a:rPr lang="ru-RU" sz="1800" b="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rPr>
            <a:t>Интеграция ГРБС в информационную систему управления общественными финансами </a:t>
          </a:r>
          <a:r>
            <a:rPr lang="ru-RU" sz="18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rPr>
            <a:t>«Электронный бюджет» по заключению </a:t>
          </a:r>
          <a:r>
            <a:rPr lang="ru-RU" sz="1800" b="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rPr>
            <a:t>с</a:t>
          </a:r>
          <a:r>
            <a:rPr lang="ru-RU" sz="18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rPr>
            <a:t>оглашений</a:t>
          </a:r>
          <a:r>
            <a:rPr lang="ru-RU" sz="1800" b="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rPr>
            <a:t> по средствам ФБ в форме электронного документа</a:t>
          </a:r>
          <a:endParaRPr lang="ru-RU" sz="1800" b="0" dirty="0">
            <a:solidFill>
              <a:schemeClr val="accent3">
                <a:lumMod val="50000"/>
              </a:schemeClr>
            </a:solidFill>
            <a:latin typeface="Times New Roman" pitchFamily="18" charset="0"/>
            <a:ea typeface="Batang" panose="02030600000101010101" pitchFamily="18" charset="-127"/>
            <a:cs typeface="Times New Roman" pitchFamily="18" charset="0"/>
          </a:endParaRPr>
        </a:p>
      </dgm:t>
    </dgm:pt>
    <dgm:pt modelId="{D27372BB-CF06-433B-AB5D-57BA2BF56A67}" type="parTrans" cxnId="{3188B270-BD8C-4DD6-8FFD-F1F350D8E2DA}">
      <dgm:prSet/>
      <dgm:spPr/>
      <dgm:t>
        <a:bodyPr/>
        <a:lstStyle/>
        <a:p>
          <a:endParaRPr lang="ru-RU" sz="1400" b="0">
            <a:solidFill>
              <a:schemeClr val="accent3">
                <a:lumMod val="50000"/>
              </a:schemeClr>
            </a:solidFill>
          </a:endParaRPr>
        </a:p>
      </dgm:t>
    </dgm:pt>
    <dgm:pt modelId="{1D829F40-9ED5-477C-A768-34C3A2C4349E}" type="sibTrans" cxnId="{3188B270-BD8C-4DD6-8FFD-F1F350D8E2DA}">
      <dgm:prSet/>
      <dgm:spPr/>
      <dgm:t>
        <a:bodyPr/>
        <a:lstStyle/>
        <a:p>
          <a:endParaRPr lang="ru-RU" sz="1400" b="0">
            <a:solidFill>
              <a:schemeClr val="accent3">
                <a:lumMod val="50000"/>
              </a:schemeClr>
            </a:solidFill>
          </a:endParaRPr>
        </a:p>
      </dgm:t>
    </dgm:pt>
    <dgm:pt modelId="{9B02BFBF-D8F4-4C1C-AC3C-B127F5D8D7C1}">
      <dgm:prSet/>
      <dgm:spPr>
        <a:solidFill>
          <a:srgbClr val="99CC00"/>
        </a:solidFill>
      </dgm:spPr>
      <dgm:t>
        <a:bodyPr/>
        <a:lstStyle/>
        <a:p>
          <a:endParaRPr lang="ru-RU" b="0" dirty="0">
            <a:solidFill>
              <a:schemeClr val="accent3">
                <a:lumMod val="50000"/>
              </a:schemeClr>
            </a:solidFill>
          </a:endParaRPr>
        </a:p>
      </dgm:t>
    </dgm:pt>
    <dgm:pt modelId="{69B20406-79D1-44ED-9323-B8112FE7ECF0}" type="parTrans" cxnId="{5781592D-C332-4652-B580-38E82818EFDD}">
      <dgm:prSet/>
      <dgm:spPr/>
      <dgm:t>
        <a:bodyPr/>
        <a:lstStyle/>
        <a:p>
          <a:endParaRPr lang="ru-RU" b="0">
            <a:solidFill>
              <a:schemeClr val="accent3">
                <a:lumMod val="50000"/>
              </a:schemeClr>
            </a:solidFill>
          </a:endParaRPr>
        </a:p>
      </dgm:t>
    </dgm:pt>
    <dgm:pt modelId="{584453DB-79E7-4C23-B7E6-F36A5DB4C2CB}" type="sibTrans" cxnId="{5781592D-C332-4652-B580-38E82818EFDD}">
      <dgm:prSet/>
      <dgm:spPr/>
      <dgm:t>
        <a:bodyPr/>
        <a:lstStyle/>
        <a:p>
          <a:endParaRPr lang="ru-RU" b="0">
            <a:solidFill>
              <a:schemeClr val="accent3">
                <a:lumMod val="50000"/>
              </a:schemeClr>
            </a:solidFill>
          </a:endParaRPr>
        </a:p>
      </dgm:t>
    </dgm:pt>
    <dgm:pt modelId="{BEA831FD-083F-486B-8F40-64A59E3BE9F9}">
      <dgm:prSet/>
      <dgm:spPr>
        <a:solidFill>
          <a:schemeClr val="accent3">
            <a:lumMod val="50000"/>
          </a:schemeClr>
        </a:solidFill>
      </dgm:spPr>
      <dgm:t>
        <a:bodyPr/>
        <a:lstStyle/>
        <a:p>
          <a:endParaRPr lang="ru-RU" b="0" dirty="0">
            <a:solidFill>
              <a:schemeClr val="accent3">
                <a:lumMod val="50000"/>
              </a:schemeClr>
            </a:solidFill>
          </a:endParaRPr>
        </a:p>
      </dgm:t>
    </dgm:pt>
    <dgm:pt modelId="{7634AB1B-24F3-4AC6-BAD4-B3D70F9463C9}" type="parTrans" cxnId="{66E72548-7C23-4A19-BF62-3B87395348D8}">
      <dgm:prSet/>
      <dgm:spPr/>
      <dgm:t>
        <a:bodyPr/>
        <a:lstStyle/>
        <a:p>
          <a:endParaRPr lang="ru-RU" b="0">
            <a:solidFill>
              <a:schemeClr val="accent3">
                <a:lumMod val="50000"/>
              </a:schemeClr>
            </a:solidFill>
          </a:endParaRPr>
        </a:p>
      </dgm:t>
    </dgm:pt>
    <dgm:pt modelId="{98705A5E-EB69-478D-89B6-97B232701B76}" type="sibTrans" cxnId="{66E72548-7C23-4A19-BF62-3B87395348D8}">
      <dgm:prSet/>
      <dgm:spPr/>
      <dgm:t>
        <a:bodyPr/>
        <a:lstStyle/>
        <a:p>
          <a:endParaRPr lang="ru-RU" b="0">
            <a:solidFill>
              <a:schemeClr val="accent3">
                <a:lumMod val="50000"/>
              </a:schemeClr>
            </a:solidFill>
          </a:endParaRPr>
        </a:p>
      </dgm:t>
    </dgm:pt>
    <dgm:pt modelId="{A6262711-3A4C-4517-A012-164418FD7E9A}">
      <dgm:prSet custT="1"/>
      <dgm:spPr/>
      <dgm:t>
        <a:bodyPr/>
        <a:lstStyle/>
        <a:p>
          <a:r>
            <a:rPr lang="ru-RU" sz="18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Подготовка правовых актов Финансового управления </a:t>
          </a:r>
          <a:r>
            <a:rPr lang="ru-RU" sz="1800" b="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по внесению изменений в сводную бюджетную роспись</a:t>
          </a:r>
          <a:endParaRPr lang="ru-RU" sz="1800" b="1" dirty="0">
            <a:solidFill>
              <a:schemeClr val="accent3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A0519F7-B66B-4884-8499-821E33DC6868}" type="parTrans" cxnId="{8F20D7BB-3DAB-4547-985E-C67216069FF7}">
      <dgm:prSet/>
      <dgm:spPr/>
      <dgm:t>
        <a:bodyPr/>
        <a:lstStyle/>
        <a:p>
          <a:endParaRPr lang="ru-RU" b="0">
            <a:solidFill>
              <a:schemeClr val="accent3">
                <a:lumMod val="50000"/>
              </a:schemeClr>
            </a:solidFill>
          </a:endParaRPr>
        </a:p>
      </dgm:t>
    </dgm:pt>
    <dgm:pt modelId="{D0E3FD20-0963-4774-920C-4F602561C4EC}" type="sibTrans" cxnId="{8F20D7BB-3DAB-4547-985E-C67216069FF7}">
      <dgm:prSet/>
      <dgm:spPr/>
      <dgm:t>
        <a:bodyPr/>
        <a:lstStyle/>
        <a:p>
          <a:endParaRPr lang="ru-RU" b="0">
            <a:solidFill>
              <a:schemeClr val="accent3">
                <a:lumMod val="50000"/>
              </a:schemeClr>
            </a:solidFill>
          </a:endParaRPr>
        </a:p>
      </dgm:t>
    </dgm:pt>
    <dgm:pt modelId="{DC554978-A2DF-49C2-86E0-44D85EA9647D}">
      <dgm:prSet custT="1"/>
      <dgm:spPr/>
      <dgm:t>
        <a:bodyPr/>
        <a:lstStyle/>
        <a:p>
          <a:r>
            <a:rPr lang="ru-RU" sz="1800" b="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Представление </a:t>
          </a:r>
          <a:r>
            <a:rPr lang="ru-RU" sz="18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отчета по сети и штатам</a:t>
          </a:r>
          <a:r>
            <a:rPr lang="ru-RU" sz="1800" b="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, отчетов </a:t>
          </a:r>
          <a:r>
            <a:rPr lang="ru-RU" sz="18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об исполнении бюджета</a:t>
          </a:r>
          <a:r>
            <a:rPr lang="ru-RU" sz="1800" b="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в Департамент финансов Томской области и Министерство финансов РФ</a:t>
          </a:r>
          <a:endParaRPr lang="ru-RU" sz="1800" b="0" dirty="0">
            <a:solidFill>
              <a:schemeClr val="accent3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841BC9A5-0878-49F0-92B5-24E26FDD9367}" type="parTrans" cxnId="{2D43330E-24FD-4F61-AF69-AD4C6D80E41F}">
      <dgm:prSet/>
      <dgm:spPr/>
      <dgm:t>
        <a:bodyPr/>
        <a:lstStyle/>
        <a:p>
          <a:endParaRPr lang="ru-RU" b="0">
            <a:solidFill>
              <a:schemeClr val="accent3">
                <a:lumMod val="50000"/>
              </a:schemeClr>
            </a:solidFill>
          </a:endParaRPr>
        </a:p>
      </dgm:t>
    </dgm:pt>
    <dgm:pt modelId="{11003FEB-EA61-408C-98DF-3CBA391E07AF}" type="sibTrans" cxnId="{2D43330E-24FD-4F61-AF69-AD4C6D80E41F}">
      <dgm:prSet/>
      <dgm:spPr/>
      <dgm:t>
        <a:bodyPr/>
        <a:lstStyle/>
        <a:p>
          <a:endParaRPr lang="ru-RU" b="0">
            <a:solidFill>
              <a:schemeClr val="accent3">
                <a:lumMod val="50000"/>
              </a:schemeClr>
            </a:solidFill>
          </a:endParaRPr>
        </a:p>
      </dgm:t>
    </dgm:pt>
    <dgm:pt modelId="{DB5A873A-D75E-4464-ABAA-479F1D3CE5D0}" type="pres">
      <dgm:prSet presAssocID="{962E8D1C-7906-4573-9EB9-BB031A3C50E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E7F63B9-7478-49A7-AFC0-A5F9B5A00864}" type="pres">
      <dgm:prSet presAssocID="{D7718D93-55F6-4FE6-B07D-90C3A2681B4C}" presName="composite" presStyleCnt="0"/>
      <dgm:spPr/>
    </dgm:pt>
    <dgm:pt modelId="{45197CFD-02B3-41E4-B417-A28BFD5F41F2}" type="pres">
      <dgm:prSet presAssocID="{D7718D93-55F6-4FE6-B07D-90C3A2681B4C}" presName="parentText" presStyleLbl="alignNode1" presStyleIdx="0" presStyleCnt="4" custScaleY="86015" custLinFactNeighborX="0" custLinFactNeighborY="-599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E91E20-D3CB-4BD6-B956-261A6AE7AB63}" type="pres">
      <dgm:prSet presAssocID="{D7718D93-55F6-4FE6-B07D-90C3A2681B4C}" presName="descendantText" presStyleLbl="alignAcc1" presStyleIdx="0" presStyleCnt="4" custScaleX="93805" custScaleY="757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B00A14-4F51-405B-875F-CB4DC5A7DFC7}" type="pres">
      <dgm:prSet presAssocID="{C7766E36-EA97-453A-8181-6FC7CFC857DA}" presName="sp" presStyleCnt="0"/>
      <dgm:spPr/>
    </dgm:pt>
    <dgm:pt modelId="{C51E5403-6593-4445-85A1-E0080FF4D06D}" type="pres">
      <dgm:prSet presAssocID="{9B02BFBF-D8F4-4C1C-AC3C-B127F5D8D7C1}" presName="composite" presStyleCnt="0"/>
      <dgm:spPr/>
    </dgm:pt>
    <dgm:pt modelId="{FE284594-70DB-4994-ACC8-249553E8519D}" type="pres">
      <dgm:prSet presAssocID="{9B02BFBF-D8F4-4C1C-AC3C-B127F5D8D7C1}" presName="parentText" presStyleLbl="alignNode1" presStyleIdx="1" presStyleCnt="4" custScaleY="89784" custLinFactNeighborY="-13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19D65C-3619-44DF-BCE6-81A70A0F2B12}" type="pres">
      <dgm:prSet presAssocID="{9B02BFBF-D8F4-4C1C-AC3C-B127F5D8D7C1}" presName="descendantText" presStyleLbl="alignAcc1" presStyleIdx="1" presStyleCnt="4" custScaleX="94895" custLinFactNeighborX="147" custLinFactNeighborY="21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D5D6A5-8205-4456-9705-23CC6D26FB6F}" type="pres">
      <dgm:prSet presAssocID="{584453DB-79E7-4C23-B7E6-F36A5DB4C2CB}" presName="sp" presStyleCnt="0"/>
      <dgm:spPr/>
    </dgm:pt>
    <dgm:pt modelId="{5F6ECF9A-9A55-4484-9DF4-B0141A4915E6}" type="pres">
      <dgm:prSet presAssocID="{BEA831FD-083F-486B-8F40-64A59E3BE9F9}" presName="composite" presStyleCnt="0"/>
      <dgm:spPr/>
    </dgm:pt>
    <dgm:pt modelId="{ABE905FC-E7C9-4E56-805C-D957E7FEA38B}" type="pres">
      <dgm:prSet presAssocID="{BEA831FD-083F-486B-8F40-64A59E3BE9F9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5D019C-DA52-4C80-9602-2BB278F7FDCE}" type="pres">
      <dgm:prSet presAssocID="{BEA831FD-083F-486B-8F40-64A59E3BE9F9}" presName="descendantText" presStyleLbl="alignAcc1" presStyleIdx="2" presStyleCnt="4" custScaleX="94131" custLinFactNeighborX="-533" custLinFactNeighborY="45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35FE32-CB1A-4CFC-8CBA-A3A46F1222AA}" type="pres">
      <dgm:prSet presAssocID="{98705A5E-EB69-478D-89B6-97B232701B76}" presName="sp" presStyleCnt="0"/>
      <dgm:spPr/>
    </dgm:pt>
    <dgm:pt modelId="{BB79351A-4A4F-4ED6-A40F-5EA354C4BB05}" type="pres">
      <dgm:prSet presAssocID="{47D5A3FE-A33D-4DAB-852E-139EAB0253B9}" presName="composite" presStyleCnt="0"/>
      <dgm:spPr/>
    </dgm:pt>
    <dgm:pt modelId="{680C1C6F-8F59-431A-91F8-D3121DC1B835}" type="pres">
      <dgm:prSet presAssocID="{47D5A3FE-A33D-4DAB-852E-139EAB0253B9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8D0EC8-536D-4F3F-9A11-E0352FEF68B3}" type="pres">
      <dgm:prSet presAssocID="{47D5A3FE-A33D-4DAB-852E-139EAB0253B9}" presName="descendantText" presStyleLbl="alignAcc1" presStyleIdx="3" presStyleCnt="4" custScaleX="951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E72548-7C23-4A19-BF62-3B87395348D8}" srcId="{962E8D1C-7906-4573-9EB9-BB031A3C50E4}" destId="{BEA831FD-083F-486B-8F40-64A59E3BE9F9}" srcOrd="2" destOrd="0" parTransId="{7634AB1B-24F3-4AC6-BAD4-B3D70F9463C9}" sibTransId="{98705A5E-EB69-478D-89B6-97B232701B76}"/>
    <dgm:cxn modelId="{BED0499D-8671-4031-A48E-A050517526D5}" srcId="{D7718D93-55F6-4FE6-B07D-90C3A2681B4C}" destId="{4CBAF64C-EF15-4854-AFC2-2060875208BF}" srcOrd="0" destOrd="0" parTransId="{4DD5DBE2-21B0-466A-AEFC-1B2F8274EED0}" sibTransId="{9E25F527-D695-402A-A24E-9A6516C3A74D}"/>
    <dgm:cxn modelId="{6C356EA3-3FDC-421A-B2E6-E3845E6FF232}" type="presOf" srcId="{BEA831FD-083F-486B-8F40-64A59E3BE9F9}" destId="{ABE905FC-E7C9-4E56-805C-D957E7FEA38B}" srcOrd="0" destOrd="0" presId="urn:microsoft.com/office/officeart/2005/8/layout/chevron2"/>
    <dgm:cxn modelId="{E8526E9F-30A5-4598-B320-462B42653046}" type="presOf" srcId="{962E8D1C-7906-4573-9EB9-BB031A3C50E4}" destId="{DB5A873A-D75E-4464-ABAA-479F1D3CE5D0}" srcOrd="0" destOrd="0" presId="urn:microsoft.com/office/officeart/2005/8/layout/chevron2"/>
    <dgm:cxn modelId="{5C1AD554-7A2F-42CF-8066-FEC8B01758E9}" type="presOf" srcId="{9B02BFBF-D8F4-4C1C-AC3C-B127F5D8D7C1}" destId="{FE284594-70DB-4994-ACC8-249553E8519D}" srcOrd="0" destOrd="0" presId="urn:microsoft.com/office/officeart/2005/8/layout/chevron2"/>
    <dgm:cxn modelId="{5781592D-C332-4652-B580-38E82818EFDD}" srcId="{962E8D1C-7906-4573-9EB9-BB031A3C50E4}" destId="{9B02BFBF-D8F4-4C1C-AC3C-B127F5D8D7C1}" srcOrd="1" destOrd="0" parTransId="{69B20406-79D1-44ED-9323-B8112FE7ECF0}" sibTransId="{584453DB-79E7-4C23-B7E6-F36A5DB4C2CB}"/>
    <dgm:cxn modelId="{2DD8FF9C-1270-4D30-A33B-F39FBEA0DA19}" type="presOf" srcId="{47D5A3FE-A33D-4DAB-852E-139EAB0253B9}" destId="{680C1C6F-8F59-431A-91F8-D3121DC1B835}" srcOrd="0" destOrd="0" presId="urn:microsoft.com/office/officeart/2005/8/layout/chevron2"/>
    <dgm:cxn modelId="{D571251A-B668-478D-A821-58C584249158}" type="presOf" srcId="{4CBAF64C-EF15-4854-AFC2-2060875208BF}" destId="{0DE91E20-D3CB-4BD6-B956-261A6AE7AB63}" srcOrd="0" destOrd="0" presId="urn:microsoft.com/office/officeart/2005/8/layout/chevron2"/>
    <dgm:cxn modelId="{54C7441F-D797-4ECA-B01C-534C53F11573}" type="presOf" srcId="{DC554978-A2DF-49C2-86E0-44D85EA9647D}" destId="{5C5D019C-DA52-4C80-9602-2BB278F7FDCE}" srcOrd="0" destOrd="0" presId="urn:microsoft.com/office/officeart/2005/8/layout/chevron2"/>
    <dgm:cxn modelId="{589B4D61-F527-4018-8208-BDF24650F973}" type="presOf" srcId="{D7718D93-55F6-4FE6-B07D-90C3A2681B4C}" destId="{45197CFD-02B3-41E4-B417-A28BFD5F41F2}" srcOrd="0" destOrd="0" presId="urn:microsoft.com/office/officeart/2005/8/layout/chevron2"/>
    <dgm:cxn modelId="{06CA04C0-8504-4DE6-A952-5B61AAAF13E1}" type="presOf" srcId="{A6262711-3A4C-4517-A012-164418FD7E9A}" destId="{E619D65C-3619-44DF-BCE6-81A70A0F2B12}" srcOrd="0" destOrd="0" presId="urn:microsoft.com/office/officeart/2005/8/layout/chevron2"/>
    <dgm:cxn modelId="{2D43330E-24FD-4F61-AF69-AD4C6D80E41F}" srcId="{BEA831FD-083F-486B-8F40-64A59E3BE9F9}" destId="{DC554978-A2DF-49C2-86E0-44D85EA9647D}" srcOrd="0" destOrd="0" parTransId="{841BC9A5-0878-49F0-92B5-24E26FDD9367}" sibTransId="{11003FEB-EA61-408C-98DF-3CBA391E07AF}"/>
    <dgm:cxn modelId="{74F9C908-FFBF-40B9-831F-D3857C2EF079}" srcId="{962E8D1C-7906-4573-9EB9-BB031A3C50E4}" destId="{47D5A3FE-A33D-4DAB-852E-139EAB0253B9}" srcOrd="3" destOrd="0" parTransId="{007B325C-C8A2-499D-AF06-6E3A66D8BA29}" sibTransId="{0B040E27-C254-49F3-9978-5A5E796E59CB}"/>
    <dgm:cxn modelId="{9685BE93-1CEA-404E-86FA-9B57335E5A41}" type="presOf" srcId="{B354940D-EF5E-498D-AEB6-566B0689B476}" destId="{BA8D0EC8-536D-4F3F-9A11-E0352FEF68B3}" srcOrd="0" destOrd="0" presId="urn:microsoft.com/office/officeart/2005/8/layout/chevron2"/>
    <dgm:cxn modelId="{8F20D7BB-3DAB-4547-985E-C67216069FF7}" srcId="{9B02BFBF-D8F4-4C1C-AC3C-B127F5D8D7C1}" destId="{A6262711-3A4C-4517-A012-164418FD7E9A}" srcOrd="0" destOrd="0" parTransId="{2A0519F7-B66B-4884-8499-821E33DC6868}" sibTransId="{D0E3FD20-0963-4774-920C-4F602561C4EC}"/>
    <dgm:cxn modelId="{7C56A634-5BFF-434C-8E29-266BF4B38BB0}" srcId="{962E8D1C-7906-4573-9EB9-BB031A3C50E4}" destId="{D7718D93-55F6-4FE6-B07D-90C3A2681B4C}" srcOrd="0" destOrd="0" parTransId="{ABF70A22-952B-4A3B-BBBD-4DEDCF817434}" sibTransId="{C7766E36-EA97-453A-8181-6FC7CFC857DA}"/>
    <dgm:cxn modelId="{3188B270-BD8C-4DD6-8FFD-F1F350D8E2DA}" srcId="{47D5A3FE-A33D-4DAB-852E-139EAB0253B9}" destId="{B354940D-EF5E-498D-AEB6-566B0689B476}" srcOrd="0" destOrd="0" parTransId="{D27372BB-CF06-433B-AB5D-57BA2BF56A67}" sibTransId="{1D829F40-9ED5-477C-A768-34C3A2C4349E}"/>
    <dgm:cxn modelId="{F39277F5-FB5D-4DD4-9089-50EFB7C4ED62}" type="presParOf" srcId="{DB5A873A-D75E-4464-ABAA-479F1D3CE5D0}" destId="{7E7F63B9-7478-49A7-AFC0-A5F9B5A00864}" srcOrd="0" destOrd="0" presId="urn:microsoft.com/office/officeart/2005/8/layout/chevron2"/>
    <dgm:cxn modelId="{BD8C4CF5-62B2-4E8F-809D-255DB3B2EB1A}" type="presParOf" srcId="{7E7F63B9-7478-49A7-AFC0-A5F9B5A00864}" destId="{45197CFD-02B3-41E4-B417-A28BFD5F41F2}" srcOrd="0" destOrd="0" presId="urn:microsoft.com/office/officeart/2005/8/layout/chevron2"/>
    <dgm:cxn modelId="{20FD04E2-A6FD-4850-98A9-DF346DC09E90}" type="presParOf" srcId="{7E7F63B9-7478-49A7-AFC0-A5F9B5A00864}" destId="{0DE91E20-D3CB-4BD6-B956-261A6AE7AB63}" srcOrd="1" destOrd="0" presId="urn:microsoft.com/office/officeart/2005/8/layout/chevron2"/>
    <dgm:cxn modelId="{52954FC5-1ABA-4781-BEB9-6CB99556C92D}" type="presParOf" srcId="{DB5A873A-D75E-4464-ABAA-479F1D3CE5D0}" destId="{DAB00A14-4F51-405B-875F-CB4DC5A7DFC7}" srcOrd="1" destOrd="0" presId="urn:microsoft.com/office/officeart/2005/8/layout/chevron2"/>
    <dgm:cxn modelId="{807FDEE5-6C1C-4859-B094-E08A16A13991}" type="presParOf" srcId="{DB5A873A-D75E-4464-ABAA-479F1D3CE5D0}" destId="{C51E5403-6593-4445-85A1-E0080FF4D06D}" srcOrd="2" destOrd="0" presId="urn:microsoft.com/office/officeart/2005/8/layout/chevron2"/>
    <dgm:cxn modelId="{D92AF8B7-292C-46EB-9557-AB361E90254F}" type="presParOf" srcId="{C51E5403-6593-4445-85A1-E0080FF4D06D}" destId="{FE284594-70DB-4994-ACC8-249553E8519D}" srcOrd="0" destOrd="0" presId="urn:microsoft.com/office/officeart/2005/8/layout/chevron2"/>
    <dgm:cxn modelId="{648606EC-5411-4C10-91A8-9CDE3C66AB7D}" type="presParOf" srcId="{C51E5403-6593-4445-85A1-E0080FF4D06D}" destId="{E619D65C-3619-44DF-BCE6-81A70A0F2B12}" srcOrd="1" destOrd="0" presId="urn:microsoft.com/office/officeart/2005/8/layout/chevron2"/>
    <dgm:cxn modelId="{B5090F46-20A9-4C1C-9447-22DD61EC0273}" type="presParOf" srcId="{DB5A873A-D75E-4464-ABAA-479F1D3CE5D0}" destId="{0DD5D6A5-8205-4456-9705-23CC6D26FB6F}" srcOrd="3" destOrd="0" presId="urn:microsoft.com/office/officeart/2005/8/layout/chevron2"/>
    <dgm:cxn modelId="{267533E4-CA0D-48E2-A684-B663CC1EF8EC}" type="presParOf" srcId="{DB5A873A-D75E-4464-ABAA-479F1D3CE5D0}" destId="{5F6ECF9A-9A55-4484-9DF4-B0141A4915E6}" srcOrd="4" destOrd="0" presId="urn:microsoft.com/office/officeart/2005/8/layout/chevron2"/>
    <dgm:cxn modelId="{CFA8118B-C3B1-4B89-9549-C032C667D7AF}" type="presParOf" srcId="{5F6ECF9A-9A55-4484-9DF4-B0141A4915E6}" destId="{ABE905FC-E7C9-4E56-805C-D957E7FEA38B}" srcOrd="0" destOrd="0" presId="urn:microsoft.com/office/officeart/2005/8/layout/chevron2"/>
    <dgm:cxn modelId="{32E05A24-5507-4E5C-ABE9-D12EBFC64D0D}" type="presParOf" srcId="{5F6ECF9A-9A55-4484-9DF4-B0141A4915E6}" destId="{5C5D019C-DA52-4C80-9602-2BB278F7FDCE}" srcOrd="1" destOrd="0" presId="urn:microsoft.com/office/officeart/2005/8/layout/chevron2"/>
    <dgm:cxn modelId="{C3DAFEE9-23CA-4DBD-9329-E2BF09E4988A}" type="presParOf" srcId="{DB5A873A-D75E-4464-ABAA-479F1D3CE5D0}" destId="{CB35FE32-CB1A-4CFC-8CBA-A3A46F1222AA}" srcOrd="5" destOrd="0" presId="urn:microsoft.com/office/officeart/2005/8/layout/chevron2"/>
    <dgm:cxn modelId="{CD723A4B-83D3-479D-AFB8-A56CAEDAA68F}" type="presParOf" srcId="{DB5A873A-D75E-4464-ABAA-479F1D3CE5D0}" destId="{BB79351A-4A4F-4ED6-A40F-5EA354C4BB05}" srcOrd="6" destOrd="0" presId="urn:microsoft.com/office/officeart/2005/8/layout/chevron2"/>
    <dgm:cxn modelId="{8FA74C22-58DE-4FC5-927C-5577A5C6E642}" type="presParOf" srcId="{BB79351A-4A4F-4ED6-A40F-5EA354C4BB05}" destId="{680C1C6F-8F59-431A-91F8-D3121DC1B835}" srcOrd="0" destOrd="0" presId="urn:microsoft.com/office/officeart/2005/8/layout/chevron2"/>
    <dgm:cxn modelId="{A0AF7EB5-F722-41C8-8F4D-CAF3F912F393}" type="presParOf" srcId="{BB79351A-4A4F-4ED6-A40F-5EA354C4BB05}" destId="{BA8D0EC8-536D-4F3F-9A11-E0352FEF68B3}" srcOrd="1" destOrd="0" presId="urn:microsoft.com/office/officeart/2005/8/layout/chevron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7608" y="1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r">
              <a:defRPr sz="1200"/>
            </a:lvl1pPr>
          </a:lstStyle>
          <a:p>
            <a:fld id="{3A7BB979-E32B-498F-8EAB-5FBB8088C74E}" type="datetimeFigureOut">
              <a:rPr lang="ru-RU" smtClean="0"/>
              <a:pPr/>
              <a:t>05.03.2018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2" y="9428584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7608" y="9428584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r">
              <a:defRPr sz="1200"/>
            </a:lvl1pPr>
          </a:lstStyle>
          <a:p>
            <a:fld id="{F4A81C3B-CEA0-4B69-840C-75776012E2E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404117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7608" y="1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r">
              <a:defRPr sz="1200"/>
            </a:lvl1pPr>
          </a:lstStyle>
          <a:p>
            <a:fld id="{FC6FBAEB-B3D7-48D7-87AE-1F8B29348E08}" type="datetimeFigureOut">
              <a:rPr lang="ru-RU" smtClean="0"/>
              <a:pPr/>
              <a:t>05.03.2018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2950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12" tIns="46055" rIns="92112" bIns="46055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909" y="4715157"/>
            <a:ext cx="5335270" cy="4466987"/>
          </a:xfrm>
          <a:prstGeom prst="rect">
            <a:avLst/>
          </a:prstGeom>
        </p:spPr>
        <p:txBody>
          <a:bodyPr vert="horz" lIns="92112" tIns="46055" rIns="92112" bIns="46055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428584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7608" y="9428584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r">
              <a:defRPr sz="1200"/>
            </a:lvl1pPr>
          </a:lstStyle>
          <a:p>
            <a:fld id="{B623E8A3-83F8-47AE-8219-BCFA6BD0D1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217879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32345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86360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85393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150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341879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341879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32345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05480028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31931835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27200933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54055315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14912661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80402648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8849432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13443866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35684782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18087575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20431451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0597247"/>
      </p:ext>
    </p:extLst>
  </p:cSld>
  <p:clrMapOvr>
    <a:masterClrMapping/>
  </p:clrMapOvr>
  <p:transition spd="slow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22683855"/>
      </p:ext>
    </p:extLst>
  </p:cSld>
  <p:clrMapOvr>
    <a:masterClrMapping/>
  </p:clrMapOvr>
  <p:transition spd="slow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151445042"/>
      </p:ext>
    </p:extLst>
  </p:cSld>
  <p:clrMapOvr>
    <a:masterClrMapping/>
  </p:clrMapOvr>
  <p:transition spd="slow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19213092"/>
      </p:ext>
    </p:extLst>
  </p:cSld>
  <p:clrMapOvr>
    <a:masterClrMapping/>
  </p:clrMapOvr>
  <p:transition spd="slow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2066636"/>
      </p:ext>
    </p:extLst>
  </p:cSld>
  <p:clrMapOvr>
    <a:masterClrMapping/>
  </p:clrMapOvr>
  <p:transition spd="slow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96729853"/>
      </p:ext>
    </p:extLst>
  </p:cSld>
  <p:clrMapOvr>
    <a:masterClrMapping/>
  </p:clrMapOvr>
  <p:transition spd="slow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125669282"/>
      </p:ext>
    </p:extLst>
  </p:cSld>
  <p:clrMapOvr>
    <a:masterClrMapping/>
  </p:clrMapOvr>
  <p:transition spd="slow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748663126"/>
      </p:ext>
    </p:extLst>
  </p:cSld>
  <p:clrMapOvr>
    <a:masterClrMapping/>
  </p:clrMapOvr>
  <p:transition spd="slow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227391698"/>
      </p:ext>
    </p:extLst>
  </p:cSld>
  <p:clrMapOvr>
    <a:masterClrMapping/>
  </p:clrMapOvr>
  <p:transition spd="slow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96555968"/>
      </p:ext>
    </p:extLst>
  </p:cSld>
  <p:clrMapOvr>
    <a:masterClrMapping/>
  </p:clrMapOvr>
  <p:transition spd="slow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7234740"/>
      </p:ext>
    </p:extLst>
  </p:cSld>
  <p:clrMapOvr>
    <a:masterClrMapping/>
  </p:clrMapOvr>
  <p:transition spd="slow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67672025"/>
      </p:ext>
    </p:extLst>
  </p:cSld>
  <p:clrMapOvr>
    <a:masterClrMapping/>
  </p:clrMapOvr>
  <p:transition spd="slow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48920738"/>
      </p:ext>
    </p:extLst>
  </p:cSld>
  <p:clrMapOvr>
    <a:masterClrMapping/>
  </p:clrMapOvr>
  <p:transition spd="slow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52062686"/>
      </p:ext>
    </p:extLst>
  </p:cSld>
  <p:clrMapOvr>
    <a:masterClrMapping/>
  </p:clrMapOvr>
  <p:transition spd="slow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4402631"/>
      </p:ext>
    </p:extLst>
  </p:cSld>
  <p:clrMapOvr>
    <a:masterClrMapping/>
  </p:clrMapOvr>
  <p:transition spd="slow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05445073"/>
      </p:ext>
    </p:extLst>
  </p:cSld>
  <p:clrMapOvr>
    <a:masterClrMapping/>
  </p:clrMapOvr>
  <p:transition spd="slow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7804726"/>
      </p:ext>
    </p:extLst>
  </p:cSld>
  <p:clrMapOvr>
    <a:masterClrMapping/>
  </p:clrMapOvr>
  <p:transition spd="slow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6452827"/>
      </p:ext>
    </p:extLst>
  </p:cSld>
  <p:clrMapOvr>
    <a:masterClrMapping/>
  </p:clrMapOvr>
  <p:transition spd="slow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17766987"/>
      </p:ext>
    </p:extLst>
  </p:cSld>
  <p:clrMapOvr>
    <a:masterClrMapping/>
  </p:clrMapOvr>
  <p:transition spd="slow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23255018"/>
      </p:ext>
    </p:extLst>
  </p:cSld>
  <p:clrMapOvr>
    <a:masterClrMapping/>
  </p:clrMapOvr>
  <p:transition spd="slow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27747610"/>
      </p:ext>
    </p:extLst>
  </p:cSld>
  <p:clrMapOvr>
    <a:masterClrMapping/>
  </p:clrMapOvr>
  <p:transition spd="slow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18182244"/>
      </p:ext>
    </p:extLst>
  </p:cSld>
  <p:clrMapOvr>
    <a:masterClrMapping/>
  </p:clrMapOvr>
  <p:transition spd="slow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50708542"/>
      </p:ext>
    </p:extLst>
  </p:cSld>
  <p:clrMapOvr>
    <a:masterClrMapping/>
  </p:clrMapOvr>
  <p:transition spd="slow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8123952"/>
      </p:ext>
    </p:extLst>
  </p:cSld>
  <p:clrMapOvr>
    <a:masterClrMapping/>
  </p:clrMapOvr>
  <p:transition spd="slow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5627688"/>
      </p:ext>
    </p:extLst>
  </p:cSld>
  <p:clrMapOvr>
    <a:masterClrMapping/>
  </p:clrMapOvr>
  <p:transition spd="slow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2583385"/>
      </p:ext>
    </p:extLst>
  </p:cSld>
  <p:clrMapOvr>
    <a:masterClrMapping/>
  </p:clrMapOvr>
  <p:transition spd="slow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7143651"/>
      </p:ext>
    </p:extLst>
  </p:cSld>
  <p:clrMapOvr>
    <a:masterClrMapping/>
  </p:clrMapOvr>
  <p:transition spd="slow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964578"/>
      </p:ext>
    </p:extLst>
  </p:cSld>
  <p:clrMapOvr>
    <a:masterClrMapping/>
  </p:clrMapOvr>
  <p:transition spd="slow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3618202"/>
      </p:ext>
    </p:extLst>
  </p:cSld>
  <p:clrMapOvr>
    <a:masterClrMapping/>
  </p:clrMapOvr>
  <p:transition spd="slow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7592210"/>
      </p:ext>
    </p:extLst>
  </p:cSld>
  <p:clrMapOvr>
    <a:masterClrMapping/>
  </p:clrMapOvr>
  <p:transition spd="slow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9428829"/>
      </p:ext>
    </p:extLst>
  </p:cSld>
  <p:clrMapOvr>
    <a:masterClrMapping/>
  </p:clrMapOvr>
  <p:transition spd="slow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81784920"/>
      </p:ext>
    </p:extLst>
  </p:cSld>
  <p:clrMapOvr>
    <a:masterClrMapping/>
  </p:clrMapOvr>
  <p:transition spd="slow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9055329"/>
      </p:ext>
    </p:extLst>
  </p:cSld>
  <p:clrMapOvr>
    <a:masterClrMapping/>
  </p:clrMapOvr>
  <p:transition spd="slow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7551601"/>
      </p:ext>
    </p:extLst>
  </p:cSld>
  <p:clrMapOvr>
    <a:masterClrMapping/>
  </p:clrMapOvr>
  <p:transition spd="slow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7967620"/>
      </p:ext>
    </p:extLst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2000" b="1" smtClean="0">
                <a:solidFill>
                  <a:srgbClr val="FFFFFF"/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 r="-312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12291" name="Picture 7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ircle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10357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4" Type="http://schemas.openxmlformats.org/officeDocument/2006/relationships/chart" Target="../charts/char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0" y="1340768"/>
            <a:ext cx="9144000" cy="4536504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54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об </a:t>
            </a: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исполнении </a:t>
            </a:r>
            <a:r>
              <a:rPr lang="ru-RU" sz="54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</a:t>
            </a: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</a:t>
            </a:r>
            <a:r>
              <a:rPr lang="ru-RU" sz="54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 </a:t>
            </a: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февраль 2018 года</a:t>
            </a:r>
            <a:endParaRPr lang="ru-RU" sz="5400" spc="15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847831" y="6286520"/>
            <a:ext cx="7286644" cy="571480"/>
          </a:xfrm>
          <a:prstGeom prst="rect">
            <a:avLst/>
          </a:prstGeom>
          <a:solidFill>
            <a:srgbClr val="800000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847831" y="6072206"/>
            <a:ext cx="7286644" cy="214314"/>
          </a:xfrm>
          <a:prstGeom prst="rect">
            <a:avLst/>
          </a:prstGeom>
          <a:solidFill>
            <a:srgbClr val="FFCC99"/>
          </a:solidFill>
          <a:ln>
            <a:solidFill>
              <a:srgbClr val="FFCC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0"/>
            <a:ext cx="7072330" cy="571480"/>
          </a:xfrm>
          <a:prstGeom prst="rect">
            <a:avLst/>
          </a:prstGeom>
          <a:solidFill>
            <a:srgbClr val="800000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0" y="600055"/>
            <a:ext cx="7072330" cy="185739"/>
          </a:xfrm>
          <a:prstGeom prst="rect">
            <a:avLst/>
          </a:prstGeom>
          <a:solidFill>
            <a:srgbClr val="FFCC99"/>
          </a:solidFill>
          <a:ln>
            <a:solidFill>
              <a:srgbClr val="FFCC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7819992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48" y="642918"/>
            <a:ext cx="4857752" cy="908720"/>
          </a:xfrm>
        </p:spPr>
        <p:txBody>
          <a:bodyPr>
            <a:noAutofit/>
          </a:bodyPr>
          <a:lstStyle/>
          <a:p>
            <a:pPr algn="ctr"/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</a:t>
            </a:r>
            <a:r>
              <a:rPr lang="ru-RU" sz="2000" b="1" spc="0" dirty="0" err="1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</a:t>
            </a:r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        на </a:t>
            </a:r>
            <a:r>
              <a:rPr lang="ru-RU" sz="2000" b="1" spc="0" baseline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01.03.2018</a:t>
            </a:r>
            <a:endParaRPr lang="ru-RU" sz="20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929058" y="1643050"/>
            <a:ext cx="5000628" cy="4714908"/>
            <a:chOff x="0" y="1425310"/>
            <a:chExt cx="8643965" cy="4941019"/>
          </a:xfrm>
        </p:grpSpPr>
        <p:graphicFrame>
          <p:nvGraphicFramePr>
            <p:cNvPr id="8" name="Диаграмма 7"/>
            <p:cNvGraphicFramePr/>
            <p:nvPr>
              <p:extLst>
                <p:ext uri="{D42A27DB-BD31-4B8C-83A1-F6EECF244321}">
                  <p14:modId xmlns="" xmlns:p14="http://schemas.microsoft.com/office/powerpoint/2010/main" val="1554123771"/>
                </p:ext>
              </p:extLst>
            </p:nvPr>
          </p:nvGraphicFramePr>
          <p:xfrm>
            <a:off x="0" y="1500174"/>
            <a:ext cx="8643965" cy="48661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1975776" y="1425310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3 599,6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815954" y="1425310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3 695,4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1272" y="4943914"/>
              <a:ext cx="1605318" cy="4838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solidFill>
                    <a:schemeClr val="accent2">
                      <a:lumMod val="75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626,6</a:t>
              </a:r>
            </a:p>
            <a:p>
              <a:pPr algn="ctr"/>
              <a:r>
                <a:rPr lang="ru-RU" sz="1200" b="1" dirty="0" smtClean="0">
                  <a:solidFill>
                    <a:schemeClr val="accent2">
                      <a:lumMod val="75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млн.руб.</a:t>
              </a:r>
              <a:endParaRPr lang="ru-RU" sz="1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581094" y="4195275"/>
              <a:ext cx="1614543" cy="6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solidFill>
                    <a:schemeClr val="bg1"/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16 % от</a:t>
              </a:r>
            </a:p>
            <a:p>
              <a:pPr algn="ctr"/>
              <a:r>
                <a:rPr lang="ru-RU" sz="1150" b="1" dirty="0" smtClean="0">
                  <a:solidFill>
                    <a:schemeClr val="bg1"/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 годового </a:t>
              </a:r>
              <a:r>
                <a:rPr lang="ru-RU" sz="1200" b="1" dirty="0" smtClean="0">
                  <a:solidFill>
                    <a:schemeClr val="bg1"/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плана</a:t>
              </a:r>
              <a:endParaRPr lang="ru-RU" sz="1200" b="1" dirty="0">
                <a:solidFill>
                  <a:schemeClr val="bg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297786" y="4270139"/>
              <a:ext cx="1852290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solidFill>
                    <a:schemeClr val="bg1"/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17% от годового плана</a:t>
              </a:r>
              <a:endParaRPr lang="ru-RU" sz="1200" b="1" dirty="0">
                <a:solidFill>
                  <a:schemeClr val="bg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4357686" y="6286520"/>
            <a:ext cx="47863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за 2 месяца составил </a:t>
            </a:r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49,2 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endPara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0" y="64291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за февраль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331,0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326,8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ПРОФИЦИТ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4,2 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000760" y="4929198"/>
            <a:ext cx="92869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577,4</a:t>
            </a:r>
            <a:endParaRPr lang="ru-RU" sz="12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238781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785794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spc="0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214282" y="1500174"/>
          <a:ext cx="5249744" cy="49226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42844" y="5572140"/>
            <a:ext cx="8756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429256" y="1357298"/>
            <a:ext cx="3143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01.01.2018  128,9 млн.руб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15008" y="3071810"/>
            <a:ext cx="27860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Муниципальный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долг на 01.03.2018  124,9 млн.руб.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596" y="6215082"/>
            <a:ext cx="357190" cy="357190"/>
          </a:xfrm>
          <a:prstGeom prst="flowChartMagneticDisk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786314" y="6215082"/>
            <a:ext cx="357190" cy="357190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24" y="6143644"/>
            <a:ext cx="3714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Коммерческий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14942" y="6143644"/>
            <a:ext cx="378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Бюджетный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 useBgFill="1">
        <p:nvSpPr>
          <p:cNvPr id="16" name="Прямоугольник 15"/>
          <p:cNvSpPr/>
          <p:nvPr/>
        </p:nvSpPr>
        <p:spPr>
          <a:xfrm>
            <a:off x="5429256" y="4572008"/>
            <a:ext cx="34290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Оплата % за пользование кредитными ресурсами в  </a:t>
            </a:r>
            <a:r>
              <a:rPr 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феврале </a:t>
            </a:r>
            <a:r>
              <a:rPr 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составила </a:t>
            </a:r>
          </a:p>
          <a:p>
            <a:pPr lvl="0"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20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286380" y="4500570"/>
            <a:ext cx="3714744" cy="1500198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4-конечная звезда 17"/>
          <p:cNvSpPr/>
          <p:nvPr/>
        </p:nvSpPr>
        <p:spPr>
          <a:xfrm>
            <a:off x="6858016" y="2571744"/>
            <a:ext cx="571504" cy="571504"/>
          </a:xfrm>
          <a:prstGeom prst="star4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9251241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142852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 </a:t>
            </a:r>
            <a:r>
              <a:rPr lang="ru-RU" sz="320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февраль</a:t>
            </a:r>
            <a:endParaRPr lang="ru-RU" sz="3200" b="1" spc="0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62401766"/>
              </p:ext>
            </p:extLst>
          </p:nvPr>
        </p:nvGraphicFramePr>
        <p:xfrm>
          <a:off x="142844" y="3286124"/>
          <a:ext cx="3929058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14282" y="3643314"/>
            <a:ext cx="67999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7027416"/>
              </p:ext>
            </p:extLst>
          </p:nvPr>
        </p:nvGraphicFramePr>
        <p:xfrm>
          <a:off x="47667" y="1000108"/>
          <a:ext cx="4595771" cy="2418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58797"/>
                <a:gridCol w="734244"/>
                <a:gridCol w="788643"/>
                <a:gridCol w="734244"/>
                <a:gridCol w="67984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73,3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236,1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253,2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107,2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322,7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331,0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102,6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71888337"/>
              </p:ext>
            </p:extLst>
          </p:nvPr>
        </p:nvGraphicFramePr>
        <p:xfrm>
          <a:off x="4643438" y="3357562"/>
          <a:ext cx="4357718" cy="3309169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486174"/>
                <a:gridCol w="871544"/>
              </a:tblGrid>
              <a:tr h="500066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dirty="0" smtClean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35921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r>
                        <a:rPr lang="ru-RU" sz="1400" baseline="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326,8</a:t>
                      </a:r>
                      <a:endParaRPr lang="ru-RU" sz="14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0253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Дума ЗАТО Северск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4,6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Северск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24,4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3,3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УМСП </a:t>
                      </a:r>
                      <a:r>
                        <a:rPr lang="ru-RU" sz="1400" u="none" strike="noStrike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80,3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ЧС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48242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образования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161,2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УИО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5,6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1025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Счетная палата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1,3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УЖКХ </a:t>
                      </a:r>
                      <a:r>
                        <a:rPr lang="ru-RU" sz="1400" u="none" strike="noStrike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ТиС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38,3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УКС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4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noFill/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УВГТ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1,8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="" xmlns:p14="http://schemas.microsoft.com/office/powerpoint/2010/main" val="1352942127"/>
              </p:ext>
            </p:extLst>
          </p:nvPr>
        </p:nvGraphicFramePr>
        <p:xfrm>
          <a:off x="4929190" y="642918"/>
          <a:ext cx="3929058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940152" y="692696"/>
            <a:ext cx="7143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Прочие</a:t>
            </a:r>
            <a:endParaRPr lang="ru-RU" sz="10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18645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85786" y="714356"/>
            <a:ext cx="8028384" cy="311877"/>
          </a:xfrm>
        </p:spPr>
        <p:txBody>
          <a:bodyPr>
            <a:noAutofit/>
          </a:bodyPr>
          <a:lstStyle/>
          <a:p>
            <a:pPr algn="ctr"/>
            <a:r>
              <a:rPr lang="ru-RU" sz="28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 работе в области финансов в феврал</a:t>
            </a:r>
            <a:r>
              <a:rPr lang="ru-RU" sz="280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е</a:t>
            </a:r>
            <a:endParaRPr lang="ru-RU" sz="28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4" name="Штриховая стрелка вправо 13"/>
          <p:cNvSpPr/>
          <p:nvPr/>
        </p:nvSpPr>
        <p:spPr>
          <a:xfrm>
            <a:off x="500034" y="1357298"/>
            <a:ext cx="571504" cy="1071570"/>
          </a:xfrm>
          <a:prstGeom prst="stripedRightArrow">
            <a:avLst>
              <a:gd name="adj1" fmla="val 50000"/>
              <a:gd name="adj2" fmla="val 58333"/>
            </a:avLst>
          </a:prstGeom>
          <a:solidFill>
            <a:schemeClr val="accent2"/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Штриховая стрелка вправо 14"/>
          <p:cNvSpPr/>
          <p:nvPr/>
        </p:nvSpPr>
        <p:spPr>
          <a:xfrm>
            <a:off x="428596" y="2928934"/>
            <a:ext cx="571504" cy="571504"/>
          </a:xfrm>
          <a:prstGeom prst="stripedRightArrow">
            <a:avLst>
              <a:gd name="adj1" fmla="val 50000"/>
              <a:gd name="adj2" fmla="val 55000"/>
            </a:avLst>
          </a:prstGeom>
          <a:solidFill>
            <a:schemeClr val="accent2"/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Штриховая стрелка вправо 16"/>
          <p:cNvSpPr/>
          <p:nvPr/>
        </p:nvSpPr>
        <p:spPr>
          <a:xfrm>
            <a:off x="428596" y="4143380"/>
            <a:ext cx="571504" cy="571504"/>
          </a:xfrm>
          <a:prstGeom prst="stripedRightArrow">
            <a:avLst/>
          </a:prstGeom>
          <a:solidFill>
            <a:schemeClr val="accent2"/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428596" y="5000636"/>
            <a:ext cx="571504" cy="571504"/>
          </a:xfrm>
          <a:prstGeom prst="striped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357290" y="3929066"/>
            <a:ext cx="778671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Утверждены правовые  акты Финансового управления:</a:t>
            </a:r>
          </a:p>
          <a:p>
            <a:pPr lvl="0"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по утверждению и ведению сводной бюджетной росписи; </a:t>
            </a:r>
          </a:p>
          <a:p>
            <a:pPr lvl="0"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по внесению изменений в сводную бюджетную роспись </a:t>
            </a:r>
            <a:endParaRPr lang="ru-RU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428728" y="1214422"/>
            <a:ext cx="735811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Подготовлены и утверждены Решениями Думы ЗАТО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изменения в бюджет ЗАТО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2018 год и на плановый период 2019 и 2020 годов;</a:t>
            </a:r>
          </a:p>
          <a:p>
            <a:pPr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 законодательной инициативе по дополнению в ст.96 БК РФ;</a:t>
            </a:r>
          </a:p>
          <a:p>
            <a:pPr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изменения в объект налогообложения НИФЛ</a:t>
            </a:r>
          </a:p>
          <a:p>
            <a:pPr algn="just">
              <a:buFont typeface="Wingdings" pitchFamily="2" charset="2"/>
              <a:buChar char="ü"/>
            </a:pPr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b="1" dirty="0" smtClean="0">
                <a:solidFill>
                  <a:schemeClr val="accent2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Выполнена и направлена в Департамент финансов Томской области  бюджетная  отчетность за 2017 год,  ежемесячная отчетность  за январь 2018 года в Минфин России, Департаменты Томской области</a:t>
            </a:r>
            <a:endParaRPr lang="ru-RU" b="1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Штриховая стрелка вправо 15"/>
          <p:cNvSpPr/>
          <p:nvPr/>
        </p:nvSpPr>
        <p:spPr>
          <a:xfrm>
            <a:off x="428596" y="5786454"/>
            <a:ext cx="571504" cy="857280"/>
          </a:xfrm>
          <a:prstGeom prst="stripedRightArrow">
            <a:avLst>
              <a:gd name="adj1" fmla="val 50000"/>
              <a:gd name="adj2" fmla="val 51667"/>
            </a:avLst>
          </a:prstGeom>
          <a:solidFill>
            <a:schemeClr val="accent2"/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1357290" y="4929198"/>
            <a:ext cx="73581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Проведена Комиссия по мобилизации доходов бюджета ЗАТО </a:t>
            </a:r>
            <a:r>
              <a:rPr lang="ru-RU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428728" y="5786454"/>
            <a:ext cx="72152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Подготовлен отчет об исполнении МП «Эффективное управление муниципальными финансами ЗАТО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 за 2017 год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27114299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85786" y="857232"/>
            <a:ext cx="8028384" cy="311877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Задачи на март в области финансов</a:t>
            </a:r>
            <a:endParaRPr lang="ru-RU" sz="32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44052545"/>
              </p:ext>
            </p:extLst>
          </p:nvPr>
        </p:nvGraphicFramePr>
        <p:xfrm>
          <a:off x="142844" y="1285884"/>
          <a:ext cx="8856984" cy="5643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1027114299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500034" y="1357298"/>
            <a:ext cx="8136904" cy="2857520"/>
          </a:xfrm>
        </p:spPr>
        <p:txBody>
          <a:bodyPr>
            <a:noAutofit/>
          </a:bodyPr>
          <a:lstStyle/>
          <a:p>
            <a:pPr algn="ctr"/>
            <a:r>
              <a:rPr lang="ru-RU" sz="6000" b="1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СПАСИБО ЗА ВНИМАНИЕ!</a:t>
            </a:r>
            <a:endParaRPr lang="ru-RU" sz="6000" b="1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819992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4544</TotalTime>
  <Words>419</Words>
  <Application>Microsoft Office PowerPoint</Application>
  <PresentationFormat>Экран (4:3)</PresentationFormat>
  <Paragraphs>117</Paragraphs>
  <Slides>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Тема5</vt:lpstr>
      <vt:lpstr>Тема2</vt:lpstr>
      <vt:lpstr>Специальное оформление</vt:lpstr>
      <vt:lpstr>1_Специальное оформление</vt:lpstr>
      <vt:lpstr>Информация об исполнении бюджета  ЗАТО Северск  за февраль 2018 года</vt:lpstr>
      <vt:lpstr>Исполнение бюджета ЗАТО Северск         на  01.03.2018</vt:lpstr>
      <vt:lpstr>МУНИЦИПАЛЬНЫЙ ДОЛГ</vt:lpstr>
      <vt:lpstr>Исполнение бюджета за февраль</vt:lpstr>
      <vt:lpstr>О работе в области финансов в феврале</vt:lpstr>
      <vt:lpstr>Задачи на март в области финансов</vt:lpstr>
      <vt:lpstr>СПАСИБО ЗА ВНИМАНИЕ!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Holosha</cp:lastModifiedBy>
  <cp:revision>642</cp:revision>
  <cp:lastPrinted>2017-07-28T06:34:37Z</cp:lastPrinted>
  <dcterms:created xsi:type="dcterms:W3CDTF">2014-04-07T04:52:52Z</dcterms:created>
  <dcterms:modified xsi:type="dcterms:W3CDTF">2018-03-05T06:51:34Z</dcterms:modified>
</cp:coreProperties>
</file>