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8"/>
  </p:notesMasterIdLst>
  <p:handoutMasterIdLst>
    <p:handoutMasterId r:id="rId9"/>
  </p:handoutMasterIdLst>
  <p:sldIdLst>
    <p:sldId id="256" r:id="rId5"/>
    <p:sldId id="261" r:id="rId6"/>
    <p:sldId id="272" r:id="rId7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00"/>
    <a:srgbClr val="FFCC99"/>
    <a:srgbClr val="569248"/>
    <a:srgbClr val="FFFF00"/>
    <a:srgbClr val="339933"/>
    <a:srgbClr val="800080"/>
    <a:srgbClr val="9933FF"/>
    <a:srgbClr val="99CC00"/>
    <a:srgbClr val="FF66CC"/>
    <a:srgbClr val="FF99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87" autoAdjust="0"/>
    <p:restoredTop sz="86437" autoAdjust="0"/>
  </p:normalViewPr>
  <p:slideViewPr>
    <p:cSldViewPr>
      <p:cViewPr>
        <p:scale>
          <a:sx n="100" d="100"/>
          <a:sy n="100" d="100"/>
        </p:scale>
        <p:origin x="-19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152"/>
          <c:y val="3.5964136837853697E-2"/>
          <c:w val="0.81669048868199356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январь-ноябрь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3599.8</c:v>
                </c:pt>
                <c:pt idx="1">
                  <c:v>3654.3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4011.7</c:v>
                </c:pt>
                <c:pt idx="1">
                  <c:v>4102.6000000000004</c:v>
                </c:pt>
              </c:numCache>
            </c:numRef>
          </c:val>
        </c:ser>
        <c:shape val="box"/>
        <c:axId val="89424256"/>
        <c:axId val="89425792"/>
        <c:axId val="0"/>
      </c:bar3DChart>
      <c:catAx>
        <c:axId val="8942425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89425792"/>
        <c:crosses val="autoZero"/>
        <c:auto val="1"/>
        <c:lblAlgn val="ctr"/>
        <c:lblOffset val="100"/>
      </c:catAx>
      <c:valAx>
        <c:axId val="89425792"/>
        <c:scaling>
          <c:orientation val="minMax"/>
          <c:max val="4000"/>
          <c:min val="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89424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1112"/>
          <c:y val="0.89237703700034765"/>
          <c:w val="0.7778555013490307"/>
          <c:h val="5.8392538338785972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38"/>
          <c:y val="0.13901604323770189"/>
          <c:w val="0.85934491168112548"/>
          <c:h val="0.7608618215587089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713E-2"/>
                  <c:y val="-6.5112900813911389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Ноябрь 2017</c:v>
                </c:pt>
                <c:pt idx="1">
                  <c:v>Ноябрь 2016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66.7</c:v>
                </c:pt>
                <c:pt idx="1">
                  <c:v>65.900000000000006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3993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707291671441E-2"/>
                  <c:y val="-2.05874101214384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6969808030321764E-3"/>
                  <c:y val="-2.1388878795658546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2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Ноябрь 2017</c:v>
                </c:pt>
                <c:pt idx="1">
                  <c:v>Ноябрь 2016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9.8000000000000007</c:v>
                </c:pt>
                <c:pt idx="1">
                  <c:v>7.4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61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4691338822717256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2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Ноябрь 2017</c:v>
                </c:pt>
                <c:pt idx="1">
                  <c:v>Ноябрь 2016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239.9</c:v>
                </c:pt>
                <c:pt idx="1">
                  <c:v>194</c:v>
                </c:pt>
              </c:numCache>
            </c:numRef>
          </c:val>
        </c:ser>
        <c:shape val="box"/>
        <c:axId val="90854144"/>
        <c:axId val="90856064"/>
        <c:axId val="0"/>
      </c:bar3DChart>
      <c:catAx>
        <c:axId val="908541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accent2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0856064"/>
        <c:crosses val="autoZero"/>
        <c:auto val="1"/>
        <c:lblAlgn val="ctr"/>
        <c:lblOffset val="100"/>
      </c:catAx>
      <c:valAx>
        <c:axId val="9085606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0854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569248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16364342292732775"/>
                  <c:y val="4.0844208564469429E-2"/>
                </c:manualLayout>
              </c:layout>
              <c:showPercent val="1"/>
            </c:dLbl>
            <c:dLbl>
              <c:idx val="1"/>
              <c:layout>
                <c:manualLayout>
                  <c:x val="0.16038742619732277"/>
                  <c:y val="-0.27644950866485651"/>
                </c:manualLayout>
              </c:layout>
              <c:showPercent val="1"/>
            </c:dLbl>
            <c:dLbl>
              <c:idx val="2"/>
              <c:layout>
                <c:manualLayout>
                  <c:x val="3.8795813144015694E-2"/>
                  <c:y val="9.0632036571172206E-3"/>
                </c:manualLayout>
              </c:layout>
              <c:showPercent val="1"/>
            </c:dLbl>
            <c:dLbl>
              <c:idx val="3"/>
              <c:layout>
                <c:manualLayout>
                  <c:x val="0.14344277941430242"/>
                  <c:y val="8.2783872528826227E-2"/>
                </c:manualLayout>
              </c:layout>
              <c:showPercent val="1"/>
            </c:dLbl>
            <c:dLbl>
              <c:idx val="4"/>
              <c:layout>
                <c:manualLayout>
                  <c:x val="7.8123814919504889E-2"/>
                  <c:y val="0.11047541724492364"/>
                </c:manualLayout>
              </c:layout>
              <c:showPercent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147.9</c:v>
                </c:pt>
                <c:pt idx="1">
                  <c:v>73.2</c:v>
                </c:pt>
                <c:pt idx="2">
                  <c:v>32</c:v>
                </c:pt>
                <c:pt idx="3">
                  <c:v>35</c:v>
                </c:pt>
                <c:pt idx="4">
                  <c:v>21.700000000000017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18832" cy="493316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2" cy="493316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371286"/>
            <a:ext cx="2918832" cy="493316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5" y="9371286"/>
            <a:ext cx="2918832" cy="493316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18832" cy="493316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2" cy="493316"/>
          </a:xfrm>
          <a:prstGeom prst="rect">
            <a:avLst/>
          </a:prstGeom>
        </p:spPr>
        <p:txBody>
          <a:bodyPr vert="horz" lIns="92112" tIns="46055" rIns="92112" bIns="46055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2" tIns="46055" rIns="92112" bIns="4605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502"/>
            <a:ext cx="5388610" cy="4439841"/>
          </a:xfrm>
          <a:prstGeom prst="rect">
            <a:avLst/>
          </a:prstGeom>
        </p:spPr>
        <p:txBody>
          <a:bodyPr vert="horz" lIns="92112" tIns="46055" rIns="92112" bIns="46055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371286"/>
            <a:ext cx="2918832" cy="493316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2" cy="493316"/>
          </a:xfrm>
          <a:prstGeom prst="rect">
            <a:avLst/>
          </a:prstGeom>
        </p:spPr>
        <p:txBody>
          <a:bodyPr vert="horz" lIns="92112" tIns="46055" rIns="92112" bIns="46055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548002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31931835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27200933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4055315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1491266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040264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8849432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13443866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5684782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8087575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0431451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0597247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2683855"/>
      </p:ext>
    </p:extLst>
  </p:cSld>
  <p:clrMapOvr>
    <a:masterClrMapping/>
  </p:clrMapOvr>
  <p:transition spd="slow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51445042"/>
      </p:ext>
    </p:extLst>
  </p:cSld>
  <p:clrMapOvr>
    <a:masterClrMapping/>
  </p:clrMapOvr>
  <p:transition spd="slow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213092"/>
      </p:ext>
    </p:extLst>
  </p:cSld>
  <p:clrMapOvr>
    <a:masterClrMapping/>
  </p:clrMapOvr>
  <p:transition spd="slow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066636"/>
      </p:ext>
    </p:extLst>
  </p:cSld>
  <p:clrMapOvr>
    <a:masterClrMapping/>
  </p:clrMapOvr>
  <p:transition spd="slow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6729853"/>
      </p:ext>
    </p:extLst>
  </p:cSld>
  <p:clrMapOvr>
    <a:masterClrMapping/>
  </p:clrMapOvr>
  <p:transition spd="slow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25669282"/>
      </p:ext>
    </p:extLst>
  </p:cSld>
  <p:clrMapOvr>
    <a:masterClrMapping/>
  </p:clrMapOvr>
  <p:transition spd="slow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748663126"/>
      </p:ext>
    </p:extLst>
  </p:cSld>
  <p:clrMapOvr>
    <a:masterClrMapping/>
  </p:clrMapOvr>
  <p:transition spd="slow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227391698"/>
      </p:ext>
    </p:extLst>
  </p:cSld>
  <p:clrMapOvr>
    <a:masterClrMapping/>
  </p:clrMapOvr>
  <p:transition spd="slow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6555968"/>
      </p:ext>
    </p:extLst>
  </p:cSld>
  <p:clrMapOvr>
    <a:masterClrMapping/>
  </p:clrMapOvr>
  <p:transition spd="slow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7234740"/>
      </p:ext>
    </p:extLst>
  </p:cSld>
  <p:clrMapOvr>
    <a:masterClrMapping/>
  </p:clrMapOvr>
  <p:transition spd="slow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67672025"/>
      </p:ext>
    </p:extLst>
  </p:cSld>
  <p:clrMapOvr>
    <a:masterClrMapping/>
  </p:clrMapOvr>
  <p:transition spd="slow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48920738"/>
      </p:ext>
    </p:extLst>
  </p:cSld>
  <p:clrMapOvr>
    <a:masterClrMapping/>
  </p:clrMapOvr>
  <p:transition spd="slow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2062686"/>
      </p:ext>
    </p:extLst>
  </p:cSld>
  <p:clrMapOvr>
    <a:masterClrMapping/>
  </p:clrMapOvr>
  <p:transition spd="slow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4402631"/>
      </p:ext>
    </p:extLst>
  </p:cSld>
  <p:clrMapOvr>
    <a:masterClrMapping/>
  </p:clrMapOvr>
  <p:transition spd="slow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05445073"/>
      </p:ext>
    </p:extLst>
  </p:cSld>
  <p:clrMapOvr>
    <a:masterClrMapping/>
  </p:clrMapOvr>
  <p:transition spd="slow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7804726"/>
      </p:ext>
    </p:extLst>
  </p:cSld>
  <p:clrMapOvr>
    <a:masterClrMapping/>
  </p:clrMapOvr>
  <p:transition spd="slow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6452827"/>
      </p:ext>
    </p:extLst>
  </p:cSld>
  <p:clrMapOvr>
    <a:masterClrMapping/>
  </p:clrMapOvr>
  <p:transition spd="slow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17766987"/>
      </p:ext>
    </p:extLst>
  </p:cSld>
  <p:clrMapOvr>
    <a:masterClrMapping/>
  </p:clrMapOvr>
  <p:transition spd="slow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23255018"/>
      </p:ext>
    </p:extLst>
  </p:cSld>
  <p:clrMapOvr>
    <a:masterClrMapping/>
  </p:clrMapOvr>
  <p:transition spd="slow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7747610"/>
      </p:ext>
    </p:extLst>
  </p:cSld>
  <p:clrMapOvr>
    <a:masterClrMapping/>
  </p:clrMapOvr>
  <p:transition spd="slow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18182244"/>
      </p:ext>
    </p:extLst>
  </p:cSld>
  <p:clrMapOvr>
    <a:masterClrMapping/>
  </p:clrMapOvr>
  <p:transition spd="slow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0708542"/>
      </p:ext>
    </p:extLst>
  </p:cSld>
  <p:clrMapOvr>
    <a:masterClrMapping/>
  </p:clrMapOvr>
  <p:transition spd="slow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8123952"/>
      </p:ext>
    </p:extLst>
  </p:cSld>
  <p:clrMapOvr>
    <a:masterClrMapping/>
  </p:clrMapOvr>
  <p:transition spd="slow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27688"/>
      </p:ext>
    </p:extLst>
  </p:cSld>
  <p:clrMapOvr>
    <a:masterClrMapping/>
  </p:clrMapOvr>
  <p:transition spd="slow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2583385"/>
      </p:ext>
    </p:extLst>
  </p:cSld>
  <p:clrMapOvr>
    <a:masterClrMapping/>
  </p:clrMapOvr>
  <p:transition spd="slow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7143651"/>
      </p:ext>
    </p:extLst>
  </p:cSld>
  <p:clrMapOvr>
    <a:masterClrMapping/>
  </p:clrMapOvr>
  <p:transition spd="slow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964578"/>
      </p:ext>
    </p:extLst>
  </p:cSld>
  <p:clrMapOvr>
    <a:masterClrMapping/>
  </p:clrMapOvr>
  <p:transition spd="slow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618202"/>
      </p:ext>
    </p:extLst>
  </p:cSld>
  <p:clrMapOvr>
    <a:masterClrMapping/>
  </p:clrMapOvr>
  <p:transition spd="slow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7592210"/>
      </p:ext>
    </p:extLst>
  </p:cSld>
  <p:clrMapOvr>
    <a:masterClrMapping/>
  </p:clrMapOvr>
  <p:transition spd="slow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9428829"/>
      </p:ext>
    </p:extLst>
  </p:cSld>
  <p:clrMapOvr>
    <a:masterClrMapping/>
  </p:clrMapOvr>
  <p:transition spd="slow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784920"/>
      </p:ext>
    </p:extLst>
  </p:cSld>
  <p:clrMapOvr>
    <a:masterClrMapping/>
  </p:clrMapOvr>
  <p:transition spd="slow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9055329"/>
      </p:ext>
    </p:extLst>
  </p:cSld>
  <p:clrMapOvr>
    <a:masterClrMapping/>
  </p:clrMapOvr>
  <p:transition spd="slow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551601"/>
      </p:ext>
    </p:extLst>
  </p:cSld>
  <p:clrMapOvr>
    <a:masterClrMapping/>
  </p:clrMapOvr>
  <p:transition spd="slow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96762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ircle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circle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1428736"/>
            <a:ext cx="9144000" cy="3929090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5400" spc="150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5400" spc="1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ноябрь 2017 года</a:t>
            </a:r>
            <a:endParaRPr lang="ru-RU" sz="5400" spc="15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47831" y="6286520"/>
            <a:ext cx="7286644" cy="571480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847831" y="6072206"/>
            <a:ext cx="7286644" cy="214314"/>
          </a:xfrm>
          <a:prstGeom prst="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7072330" cy="571480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0" y="600055"/>
            <a:ext cx="7072330" cy="185739"/>
          </a:xfrm>
          <a:prstGeom prst="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81999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</a:t>
            </a:r>
            <a:r>
              <a:rPr lang="ru-RU" sz="2000" b="1" spc="0" baseline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11 </a:t>
            </a: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месяцев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643050"/>
            <a:ext cx="5000628" cy="4714908"/>
            <a:chOff x="0" y="1425310"/>
            <a:chExt cx="8643965" cy="4941019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:p14="http://schemas.microsoft.com/office/powerpoint/2010/main" xmlns="" val="1554123771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1975776" y="1425310"/>
              <a:ext cx="2505127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4 011,7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15954" y="1425310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4 102,6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28066" y="3147180"/>
              <a:ext cx="1351209" cy="5483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3 599,8</a:t>
              </a: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46010" y="3986808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3 654,3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22748" y="2473405"/>
              <a:ext cx="1614543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90%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5954" y="2772861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89% от годового плана</a:t>
              </a:r>
              <a:endParaRPr lang="ru-RU" sz="1200" b="1" dirty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11 месяцев составил 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54,5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</a:t>
            </a:r>
            <a:r>
              <a:rPr kumimoji="0" lang="ru-RU" sz="2000" b="1" i="0" u="none" strike="noStrike" kern="1200" cap="none" spc="0" normalizeH="0" baseline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но</a:t>
            </a:r>
            <a:r>
              <a:rPr lang="ru-RU" sz="2000" b="1" noProof="0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ябрь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316,4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309,8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</a:t>
            </a: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ФИЦИТ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6,6 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23878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но</a:t>
            </a:r>
            <a:r>
              <a:rPr lang="ru-RU" sz="32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ябрь</a:t>
            </a:r>
            <a:endParaRPr lang="ru-RU" sz="3200" b="1" spc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62401766"/>
              </p:ext>
            </p:extLst>
          </p:nvPr>
        </p:nvGraphicFramePr>
        <p:xfrm>
          <a:off x="142844" y="328612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643314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7027416"/>
              </p:ext>
            </p:extLst>
          </p:nvPr>
        </p:nvGraphicFramePr>
        <p:xfrm>
          <a:off x="47667" y="1000108"/>
          <a:ext cx="4595771" cy="2194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58797"/>
                <a:gridCol w="734244"/>
                <a:gridCol w="788643"/>
                <a:gridCol w="734244"/>
                <a:gridCol w="6798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tx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 и 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-9,8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239,9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239,9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326,2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316,4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-9,8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71888337"/>
              </p:ext>
            </p:extLst>
          </p:nvPr>
        </p:nvGraphicFramePr>
        <p:xfrm>
          <a:off x="4643438" y="3214686"/>
          <a:ext cx="4357718" cy="3446288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486174"/>
                <a:gridCol w="871544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309,8</a:t>
                      </a:r>
                      <a:endParaRPr lang="ru-RU" sz="1400" b="1" dirty="0"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4,3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35,0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73,2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147,9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5,9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1025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32,0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3,7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  <a:noFill/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2"/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chemeClr val="bg2"/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xmlns="" val="1352942127"/>
              </p:ext>
            </p:extLst>
          </p:nvPr>
        </p:nvGraphicFramePr>
        <p:xfrm>
          <a:off x="4929190" y="642918"/>
          <a:ext cx="3929058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940152" y="692696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918645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4287</TotalTime>
  <Words>170</Words>
  <Application>Microsoft Office PowerPoint</Application>
  <PresentationFormat>Экран (4:3)</PresentationFormat>
  <Paragraphs>81</Paragraphs>
  <Slides>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Тема5</vt:lpstr>
      <vt:lpstr>Тема2</vt:lpstr>
      <vt:lpstr>Специальное оформление</vt:lpstr>
      <vt:lpstr>1_Специальное оформление</vt:lpstr>
      <vt:lpstr>Информация об исполнении бюджета  ЗАТО Северск  за ноябрь 2017 года</vt:lpstr>
      <vt:lpstr>Исполнение бюджета ЗАТО Северск  за  11 месяцев</vt:lpstr>
      <vt:lpstr>Исполнение бюджета за ноябрь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592</cp:revision>
  <cp:lastPrinted>2017-07-28T06:34:37Z</cp:lastPrinted>
  <dcterms:created xsi:type="dcterms:W3CDTF">2014-04-07T04:52:52Z</dcterms:created>
  <dcterms:modified xsi:type="dcterms:W3CDTF">2018-02-06T10:46:34Z</dcterms:modified>
</cp:coreProperties>
</file>