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Masters/slideMaster4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</p:sldMasterIdLst>
  <p:notesMasterIdLst>
    <p:notesMasterId r:id="rId9"/>
  </p:notesMasterIdLst>
  <p:handoutMasterIdLst>
    <p:handoutMasterId r:id="rId10"/>
  </p:handoutMasterIdLst>
  <p:sldIdLst>
    <p:sldId id="256" r:id="rId5"/>
    <p:sldId id="261" r:id="rId6"/>
    <p:sldId id="272" r:id="rId7"/>
    <p:sldId id="257" r:id="rId8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569248"/>
    <a:srgbClr val="FFFF00"/>
    <a:srgbClr val="339933"/>
    <a:srgbClr val="800080"/>
    <a:srgbClr val="9933FF"/>
    <a:srgbClr val="99CC00"/>
    <a:srgbClr val="FF66CC"/>
    <a:srgbClr val="FF9933"/>
    <a:srgbClr val="604878"/>
    <a:srgbClr val="B98B4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87" autoAdjust="0"/>
    <p:restoredTop sz="86437" autoAdjust="0"/>
  </p:normalViewPr>
  <p:slideViewPr>
    <p:cSldViewPr>
      <p:cViewPr varScale="1">
        <p:scale>
          <a:sx n="100" d="100"/>
          <a:sy n="100" d="100"/>
        </p:scale>
        <p:origin x="-19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137"/>
          <c:y val="3.5964136837853697E-2"/>
          <c:w val="0.81669048868199279"/>
          <c:h val="0.7898862273256852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январь-сентябрь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2904.7</c:v>
                </c:pt>
                <c:pt idx="1">
                  <c:v>3011.8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3943.4</c:v>
                </c:pt>
                <c:pt idx="1">
                  <c:v>4036.3</c:v>
                </c:pt>
              </c:numCache>
            </c:numRef>
          </c:val>
        </c:ser>
        <c:shape val="box"/>
        <c:axId val="82866944"/>
        <c:axId val="82868480"/>
        <c:axId val="0"/>
      </c:bar3DChart>
      <c:catAx>
        <c:axId val="8286694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82868480"/>
        <c:crosses val="autoZero"/>
        <c:auto val="1"/>
        <c:lblAlgn val="ctr"/>
        <c:lblOffset val="100"/>
      </c:catAx>
      <c:valAx>
        <c:axId val="82868480"/>
        <c:scaling>
          <c:orientation val="minMax"/>
          <c:max val="400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2866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69312014411086"/>
          <c:y val="0.89237703700034765"/>
          <c:w val="0.7778555013490307"/>
          <c:h val="5.8392538338785847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65508831887938"/>
          <c:y val="0.13901604323770167"/>
          <c:w val="0.85934491168112448"/>
          <c:h val="0.7608618215587078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9753071058173685E-2"/>
                  <c:y val="-6.5112900813911181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7160472704988663E-2"/>
                  <c:y val="-1.519301018991270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Сентябрь 2017</c:v>
                </c:pt>
                <c:pt idx="1">
                  <c:v>Сентябрь 2016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51.7</c:v>
                </c:pt>
                <c:pt idx="1">
                  <c:v>51.9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39933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707291671441E-2"/>
                  <c:y val="-2.05874101214384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9.6969808030321764E-3"/>
                  <c:y val="-2.1388878795658546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Сентябрь 2017</c:v>
                </c:pt>
                <c:pt idx="1">
                  <c:v>Сентябрь 2016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17.5</c:v>
                </c:pt>
                <c:pt idx="1">
                  <c:v>44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669411358487E-2"/>
                  <c:y val="-1.953387024417356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4691338822717211E-2"/>
                  <c:y val="-1.736344021704300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Сентябрь 2017</c:v>
                </c:pt>
                <c:pt idx="1">
                  <c:v>Сентябрь 2016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227.1</c:v>
                </c:pt>
                <c:pt idx="1">
                  <c:v>116.8</c:v>
                </c:pt>
              </c:numCache>
            </c:numRef>
          </c:val>
        </c:ser>
        <c:shape val="box"/>
        <c:axId val="89335680"/>
        <c:axId val="89337216"/>
        <c:axId val="0"/>
      </c:bar3DChart>
      <c:catAx>
        <c:axId val="8933568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accent2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9337216"/>
        <c:crosses val="autoZero"/>
        <c:auto val="1"/>
        <c:lblAlgn val="ctr"/>
        <c:lblOffset val="100"/>
      </c:catAx>
      <c:valAx>
        <c:axId val="8933721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9335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8.1944426578934845E-2"/>
          <c:w val="1"/>
          <c:h val="0.916592955675796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569248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66CC"/>
              </a:solidFill>
            </c:spPr>
          </c:dPt>
          <c:dPt>
            <c:idx val="4"/>
            <c:spPr>
              <a:solidFill>
                <a:srgbClr val="9933FF"/>
              </a:solidFill>
            </c:spPr>
          </c:dPt>
          <c:dLbls>
            <c:dLbl>
              <c:idx val="0"/>
              <c:layout>
                <c:manualLayout>
                  <c:x val="-0.20031365757165903"/>
                  <c:y val="-1.7497690304880201E-3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35</a:t>
                    </a: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4.7651370888391074E-2"/>
                  <c:y val="-0.45150560126063366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18 %</a:t>
                    </a:r>
                  </a:p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25390487999922651"/>
                  <c:y val="9.6725232269340475E-2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27</a:t>
                    </a: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12646848175822306"/>
                  <c:y val="4.9736634764211203E-2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4%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9741022529475991E-2"/>
                  <c:y val="0.10721563132045001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6%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151.69999999999999</c:v>
                </c:pt>
                <c:pt idx="1">
                  <c:v>61.9</c:v>
                </c:pt>
                <c:pt idx="2">
                  <c:v>39.9</c:v>
                </c:pt>
                <c:pt idx="3">
                  <c:v>24.2</c:v>
                </c:pt>
                <c:pt idx="4">
                  <c:v>39.4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5.2090517342074434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6450325958751524"/>
                  <c:y val="-7.408117649711611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47,4</a:t>
                    </a:r>
                    <a:endParaRPr lang="en-US" dirty="0">
                      <a:solidFill>
                        <a:schemeClr val="accent2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01.10.2017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71.099999999999994</c:v>
                </c:pt>
                <c:pt idx="1">
                  <c:v>47.4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3.529966699040624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20,0</a:t>
                    </a:r>
                    <a:endParaRPr lang="en-US" dirty="0">
                      <a:solidFill>
                        <a:schemeClr val="accent2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01.10.2017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</c:v>
                </c:pt>
                <c:pt idx="1">
                  <c:v>0</c:v>
                </c:pt>
              </c:numCache>
            </c:numRef>
          </c:val>
        </c:ser>
        <c:shape val="cylinder"/>
        <c:axId val="91441024"/>
        <c:axId val="91442560"/>
        <c:axId val="0"/>
      </c:bar3DChart>
      <c:catAx>
        <c:axId val="914410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1442560"/>
        <c:crosses val="autoZero"/>
        <c:auto val="1"/>
        <c:lblAlgn val="ctr"/>
        <c:lblOffset val="100"/>
      </c:catAx>
      <c:valAx>
        <c:axId val="914425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1441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2950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6" tIns="46417" rIns="92836" bIns="4641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9"/>
            <a:ext cx="5438140" cy="4467701"/>
          </a:xfrm>
          <a:prstGeom prst="rect">
            <a:avLst/>
          </a:prstGeom>
        </p:spPr>
        <p:txBody>
          <a:bodyPr vert="horz" lIns="92836" tIns="46417" rIns="92836" bIns="46417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05480028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1931835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27200933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54055315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14912661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80402648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8849432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13443866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35684782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18087575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20431451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0597247"/>
      </p:ext>
    </p:extLst>
  </p:cSld>
  <p:clrMapOvr>
    <a:masterClrMapping/>
  </p:clrMapOvr>
  <p:transition spd="slow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2683855"/>
      </p:ext>
    </p:extLst>
  </p:cSld>
  <p:clrMapOvr>
    <a:masterClrMapping/>
  </p:clrMapOvr>
  <p:transition spd="slow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151445042"/>
      </p:ext>
    </p:extLst>
  </p:cSld>
  <p:clrMapOvr>
    <a:masterClrMapping/>
  </p:clrMapOvr>
  <p:transition spd="slow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9213092"/>
      </p:ext>
    </p:extLst>
  </p:cSld>
  <p:clrMapOvr>
    <a:masterClrMapping/>
  </p:clrMapOvr>
  <p:transition spd="slow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066636"/>
      </p:ext>
    </p:extLst>
  </p:cSld>
  <p:clrMapOvr>
    <a:masterClrMapping/>
  </p:clrMapOvr>
  <p:transition spd="slow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6729853"/>
      </p:ext>
    </p:extLst>
  </p:cSld>
  <p:clrMapOvr>
    <a:masterClrMapping/>
  </p:clrMapOvr>
  <p:transition spd="slow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125669282"/>
      </p:ext>
    </p:extLst>
  </p:cSld>
  <p:clrMapOvr>
    <a:masterClrMapping/>
  </p:clrMapOvr>
  <p:transition spd="slow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748663126"/>
      </p:ext>
    </p:extLst>
  </p:cSld>
  <p:clrMapOvr>
    <a:masterClrMapping/>
  </p:clrMapOvr>
  <p:transition spd="slow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227391698"/>
      </p:ext>
    </p:extLst>
  </p:cSld>
  <p:clrMapOvr>
    <a:masterClrMapping/>
  </p:clrMapOvr>
  <p:transition spd="slow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6555968"/>
      </p:ext>
    </p:extLst>
  </p:cSld>
  <p:clrMapOvr>
    <a:masterClrMapping/>
  </p:clrMapOvr>
  <p:transition spd="slow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7234740"/>
      </p:ext>
    </p:extLst>
  </p:cSld>
  <p:clrMapOvr>
    <a:masterClrMapping/>
  </p:clrMapOvr>
  <p:transition spd="slow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7672025"/>
      </p:ext>
    </p:extLst>
  </p:cSld>
  <p:clrMapOvr>
    <a:masterClrMapping/>
  </p:clrMapOvr>
  <p:transition spd="slow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48920738"/>
      </p:ext>
    </p:extLst>
  </p:cSld>
  <p:clrMapOvr>
    <a:masterClrMapping/>
  </p:clrMapOvr>
  <p:transition spd="slow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2062686"/>
      </p:ext>
    </p:extLst>
  </p:cSld>
  <p:clrMapOvr>
    <a:masterClrMapping/>
  </p:clrMapOvr>
  <p:transition spd="slow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4402631"/>
      </p:ext>
    </p:extLst>
  </p:cSld>
  <p:clrMapOvr>
    <a:masterClrMapping/>
  </p:clrMapOvr>
  <p:transition spd="slow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05445073"/>
      </p:ext>
    </p:extLst>
  </p:cSld>
  <p:clrMapOvr>
    <a:masterClrMapping/>
  </p:clrMapOvr>
  <p:transition spd="slow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7804726"/>
      </p:ext>
    </p:extLst>
  </p:cSld>
  <p:clrMapOvr>
    <a:masterClrMapping/>
  </p:clrMapOvr>
  <p:transition spd="slow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6452827"/>
      </p:ext>
    </p:extLst>
  </p:cSld>
  <p:clrMapOvr>
    <a:masterClrMapping/>
  </p:clrMapOvr>
  <p:transition spd="slow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17766987"/>
      </p:ext>
    </p:extLst>
  </p:cSld>
  <p:clrMapOvr>
    <a:masterClrMapping/>
  </p:clrMapOvr>
  <p:transition spd="slow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23255018"/>
      </p:ext>
    </p:extLst>
  </p:cSld>
  <p:clrMapOvr>
    <a:masterClrMapping/>
  </p:clrMapOvr>
  <p:transition spd="slow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27747610"/>
      </p:ext>
    </p:extLst>
  </p:cSld>
  <p:clrMapOvr>
    <a:masterClrMapping/>
  </p:clrMapOvr>
  <p:transition spd="slow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18182244"/>
      </p:ext>
    </p:extLst>
  </p:cSld>
  <p:clrMapOvr>
    <a:masterClrMapping/>
  </p:clrMapOvr>
  <p:transition spd="slow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50708542"/>
      </p:ext>
    </p:extLst>
  </p:cSld>
  <p:clrMapOvr>
    <a:masterClrMapping/>
  </p:clrMapOvr>
  <p:transition spd="slow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8123952"/>
      </p:ext>
    </p:extLst>
  </p:cSld>
  <p:clrMapOvr>
    <a:masterClrMapping/>
  </p:clrMapOvr>
  <p:transition spd="slow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627688"/>
      </p:ext>
    </p:extLst>
  </p:cSld>
  <p:clrMapOvr>
    <a:masterClrMapping/>
  </p:clrMapOvr>
  <p:transition spd="slow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2583385"/>
      </p:ext>
    </p:extLst>
  </p:cSld>
  <p:clrMapOvr>
    <a:masterClrMapping/>
  </p:clrMapOvr>
  <p:transition spd="slow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143651"/>
      </p:ext>
    </p:extLst>
  </p:cSld>
  <p:clrMapOvr>
    <a:masterClrMapping/>
  </p:clrMapOvr>
  <p:transition spd="slow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964578"/>
      </p:ext>
    </p:extLst>
  </p:cSld>
  <p:clrMapOvr>
    <a:masterClrMapping/>
  </p:clrMapOvr>
  <p:transition spd="slow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3618202"/>
      </p:ext>
    </p:extLst>
  </p:cSld>
  <p:clrMapOvr>
    <a:masterClrMapping/>
  </p:clrMapOvr>
  <p:transition spd="slow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7592210"/>
      </p:ext>
    </p:extLst>
  </p:cSld>
  <p:clrMapOvr>
    <a:masterClrMapping/>
  </p:clrMapOvr>
  <p:transition spd="slow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428829"/>
      </p:ext>
    </p:extLst>
  </p:cSld>
  <p:clrMapOvr>
    <a:masterClrMapping/>
  </p:clrMapOvr>
  <p:transition spd="slow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1784920"/>
      </p:ext>
    </p:extLst>
  </p:cSld>
  <p:clrMapOvr>
    <a:masterClrMapping/>
  </p:clrMapOvr>
  <p:transition spd="slow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9055329"/>
      </p:ext>
    </p:extLst>
  </p:cSld>
  <p:clrMapOvr>
    <a:masterClrMapping/>
  </p:clrMapOvr>
  <p:transition spd="slow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7551601"/>
      </p:ext>
    </p:extLst>
  </p:cSld>
  <p:clrMapOvr>
    <a:masterClrMapping/>
  </p:clrMapOvr>
  <p:transition spd="slow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7967620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ircle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714356"/>
            <a:ext cx="9144000" cy="521497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сентябрь 2017 года</a:t>
            </a:r>
            <a:endParaRPr lang="ru-RU" sz="6600" spc="1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819992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</a:t>
            </a:r>
            <a: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</a:t>
            </a:r>
            <a:r>
              <a:rPr lang="ru-RU" sz="2000" b="1" spc="0" baseline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9 </a:t>
            </a: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месяцев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643050"/>
            <a:ext cx="5000628" cy="4714908"/>
            <a:chOff x="0" y="1425310"/>
            <a:chExt cx="8643965" cy="4941019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="" xmlns:p14="http://schemas.microsoft.com/office/powerpoint/2010/main" val="1554123771"/>
                </p:ext>
              </p:extLst>
            </p:nvPr>
          </p:nvGraphicFramePr>
          <p:xfrm>
            <a:off x="0" y="1500174"/>
            <a:ext cx="8643965" cy="48661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1975776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3 943,4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15954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4 036,3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28066" y="3147180"/>
              <a:ext cx="1351209" cy="5483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2 904,7</a:t>
              </a: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46010" y="3986808"/>
              <a:ext cx="1605318" cy="516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2 992,2</a:t>
              </a:r>
              <a:endPara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22748" y="3072316"/>
              <a:ext cx="1614543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74%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15956" y="3906175"/>
              <a:ext cx="1852290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74%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за 9 месяцев составил </a:t>
            </a: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87,5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</a:t>
            </a:r>
            <a:r>
              <a:rPr lang="ru-RU" sz="2000" b="1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сентябрь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296,3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314324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317,1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</a:t>
            </a: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ФИЦИТ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20,8 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238781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142852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 </a:t>
            </a:r>
            <a:r>
              <a:rPr lang="ru-RU" sz="32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сентябрь</a:t>
            </a:r>
            <a:endParaRPr lang="ru-RU" sz="3200" b="1" spc="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62401766"/>
              </p:ext>
            </p:extLst>
          </p:nvPr>
        </p:nvGraphicFramePr>
        <p:xfrm>
          <a:off x="142844" y="3286124"/>
          <a:ext cx="392905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643314"/>
            <a:ext cx="6799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7027416"/>
              </p:ext>
            </p:extLst>
          </p:nvPr>
        </p:nvGraphicFramePr>
        <p:xfrm>
          <a:off x="47667" y="1000108"/>
          <a:ext cx="4595771" cy="2194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58797"/>
                <a:gridCol w="734244"/>
                <a:gridCol w="788643"/>
                <a:gridCol w="734244"/>
                <a:gridCol w="6798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 и 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226,7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227,1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302,4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296,3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-6,1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71888337"/>
              </p:ext>
            </p:extLst>
          </p:nvPr>
        </p:nvGraphicFramePr>
        <p:xfrm>
          <a:off x="4643438" y="3214686"/>
          <a:ext cx="4357718" cy="344868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486174"/>
                <a:gridCol w="871544"/>
              </a:tblGrid>
              <a:tr h="66200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dirty="0" smtClean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317,1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4,1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24,2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61,9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2,0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151,7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4,9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0,8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39,9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21,0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4,0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="" xmlns:p14="http://schemas.microsoft.com/office/powerpoint/2010/main" val="1352942127"/>
              </p:ext>
            </p:extLst>
          </p:nvPr>
        </p:nvGraphicFramePr>
        <p:xfrm>
          <a:off x="4929190" y="642918"/>
          <a:ext cx="3929058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940152" y="692696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Прочие</a:t>
            </a:r>
            <a:endParaRPr lang="ru-RU" sz="10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118240145"/>
              </p:ext>
            </p:extLst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29256" y="1357298"/>
            <a:ext cx="314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01.01.2017  91,1 млн.руб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5008" y="3071810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долг на 01.10.2017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47,4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Коммерческий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6" name="Прямоугольник 15"/>
          <p:cNvSpPr/>
          <p:nvPr/>
        </p:nvSpPr>
        <p:spPr>
          <a:xfrm>
            <a:off x="5429256" y="4572008"/>
            <a:ext cx="34290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 сентябре составила </a:t>
            </a:r>
          </a:p>
          <a:p>
            <a:pPr lvl="0"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0,36</a:t>
            </a:r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0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286380" y="4500570"/>
            <a:ext cx="3714744" cy="1500198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6786578" y="2500306"/>
            <a:ext cx="571504" cy="571504"/>
          </a:xfrm>
          <a:prstGeom prst="star4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4064</TotalTime>
  <Words>207</Words>
  <Application>Microsoft Office PowerPoint</Application>
  <PresentationFormat>Экран (4:3)</PresentationFormat>
  <Paragraphs>92</Paragraphs>
  <Slides>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Тема5</vt:lpstr>
      <vt:lpstr>Тема2</vt:lpstr>
      <vt:lpstr>Специальное оформление</vt:lpstr>
      <vt:lpstr>1_Специальное оформление</vt:lpstr>
      <vt:lpstr>Информация об исполнении бюджета  ЗАТО Северск  за сентябрь 2017 года</vt:lpstr>
      <vt:lpstr>Исполнение бюджета ЗАТО Северск  за  9 месяцев</vt:lpstr>
      <vt:lpstr>Исполнение бюджета за сентябрь</vt:lpstr>
      <vt:lpstr>МУНИЦИПАЛЬНЫЙ ДОЛГ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555</cp:revision>
  <cp:lastPrinted>2017-07-28T06:34:37Z</cp:lastPrinted>
  <dcterms:created xsi:type="dcterms:W3CDTF">2014-04-07T04:52:52Z</dcterms:created>
  <dcterms:modified xsi:type="dcterms:W3CDTF">2018-02-06T10:45:35Z</dcterms:modified>
</cp:coreProperties>
</file>