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Masters/slideMaster4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</p:sldMasterIdLst>
  <p:notesMasterIdLst>
    <p:notesMasterId r:id="rId9"/>
  </p:notesMasterIdLst>
  <p:handoutMasterIdLst>
    <p:handoutMasterId r:id="rId10"/>
  </p:handoutMasterIdLst>
  <p:sldIdLst>
    <p:sldId id="256" r:id="rId5"/>
    <p:sldId id="261" r:id="rId6"/>
    <p:sldId id="272" r:id="rId7"/>
    <p:sldId id="257" r:id="rId8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569248"/>
    <a:srgbClr val="FFFF00"/>
    <a:srgbClr val="339933"/>
    <a:srgbClr val="800080"/>
    <a:srgbClr val="9933FF"/>
    <a:srgbClr val="99CC00"/>
    <a:srgbClr val="FF66CC"/>
    <a:srgbClr val="FF9933"/>
    <a:srgbClr val="604878"/>
    <a:srgbClr val="B98B4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87" autoAdjust="0"/>
    <p:restoredTop sz="86437" autoAdjust="0"/>
  </p:normalViewPr>
  <p:slideViewPr>
    <p:cSldViewPr>
      <p:cViewPr varScale="1">
        <p:scale>
          <a:sx n="100" d="100"/>
          <a:sy n="100" d="100"/>
        </p:scale>
        <p:origin x="-19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89820158588117"/>
          <c:y val="3.5964136837853697E-2"/>
          <c:w val="0.81669048868199123"/>
          <c:h val="0.7898862273256852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Исполнение за январь-август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88900" dist="50800" dir="5400000" algn="ctr" rotWithShape="0">
                <a:srgbClr val="339933">
                  <a:alpha val="98824"/>
                </a:srgbClr>
              </a:outerShdw>
            </a:effectLst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2608.5</c:v>
                </c:pt>
                <c:pt idx="1">
                  <c:v>2314.1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 года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3940.4</c:v>
                </c:pt>
                <c:pt idx="1">
                  <c:v>4029.2</c:v>
                </c:pt>
              </c:numCache>
            </c:numRef>
          </c:val>
        </c:ser>
        <c:shape val="box"/>
        <c:axId val="79331712"/>
        <c:axId val="79333248"/>
        <c:axId val="0"/>
      </c:bar3DChart>
      <c:catAx>
        <c:axId val="793317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79333248"/>
        <c:crosses val="autoZero"/>
        <c:auto val="1"/>
        <c:lblAlgn val="ctr"/>
        <c:lblOffset val="100"/>
      </c:catAx>
      <c:valAx>
        <c:axId val="79333248"/>
        <c:scaling>
          <c:orientation val="minMax"/>
          <c:max val="400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79331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369312014411044"/>
          <c:y val="0.89237703700034765"/>
          <c:w val="0.7778555013490307"/>
          <c:h val="5.8392538338785598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065508831887938"/>
          <c:y val="0.13901604323770134"/>
          <c:w val="0.85934491168112281"/>
          <c:h val="0.7608618215587058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975307105817364E-2"/>
                  <c:y val="-6.5112900813910895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7160472704988663E-2"/>
                  <c:y val="-1.519301018991270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Август 2017</c:v>
                </c:pt>
                <c:pt idx="1">
                  <c:v>Август 2016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57.7</c:v>
                </c:pt>
                <c:pt idx="1">
                  <c:v>52.2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339933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707291671441E-2"/>
                  <c:y val="-2.058741012143844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9.6969808030321764E-3"/>
                  <c:y val="-2.1388878795658546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Август 2017</c:v>
                </c:pt>
                <c:pt idx="1">
                  <c:v>Август 2016</c:v>
                </c:pt>
              </c:strCache>
            </c:strRef>
          </c:cat>
          <c:val>
            <c:numRef>
              <c:f>Лист1!$C$2:$C$3</c:f>
              <c:numCache>
                <c:formatCode>#,##0.0</c:formatCode>
                <c:ptCount val="2"/>
                <c:pt idx="0">
                  <c:v>10.4</c:v>
                </c:pt>
                <c:pt idx="1">
                  <c:v>8.8000000000000007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МБТ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669411358487E-2"/>
                  <c:y val="-1.9533870244173496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4691338822717103E-2"/>
                  <c:y val="-1.736344021704300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Август 2017</c:v>
                </c:pt>
                <c:pt idx="1">
                  <c:v>Август 2016</c:v>
                </c:pt>
              </c:strCache>
            </c:strRef>
          </c:cat>
          <c:val>
            <c:numRef>
              <c:f>Лист1!$D$2:$D$3</c:f>
              <c:numCache>
                <c:formatCode>#,##0.0</c:formatCode>
                <c:ptCount val="2"/>
                <c:pt idx="0">
                  <c:v>191.6</c:v>
                </c:pt>
                <c:pt idx="1">
                  <c:v>203.9</c:v>
                </c:pt>
              </c:numCache>
            </c:numRef>
          </c:val>
        </c:ser>
        <c:shape val="box"/>
        <c:axId val="86779392"/>
        <c:axId val="86780928"/>
        <c:axId val="0"/>
      </c:bar3DChart>
      <c:catAx>
        <c:axId val="8677939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accent2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6780928"/>
        <c:crosses val="autoZero"/>
        <c:auto val="1"/>
        <c:lblAlgn val="ctr"/>
        <c:lblOffset val="100"/>
      </c:catAx>
      <c:valAx>
        <c:axId val="8678092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67793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8.1944426578934845E-2"/>
          <c:w val="1"/>
          <c:h val="0.916592955675796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569248"/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Pt>
            <c:idx val="3"/>
            <c:spPr>
              <a:solidFill>
                <a:srgbClr val="FF66CC"/>
              </a:solidFill>
            </c:spPr>
          </c:dPt>
          <c:dPt>
            <c:idx val="4"/>
            <c:spPr>
              <a:solidFill>
                <a:srgbClr val="9933FF"/>
              </a:solidFill>
            </c:spPr>
          </c:dPt>
          <c:dLbls>
            <c:dLbl>
              <c:idx val="0"/>
              <c:layout>
                <c:manualLayout>
                  <c:x val="-0.20031365757165903"/>
                  <c:y val="-1.7497690304880201E-3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35</a:t>
                    </a: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2520609265630595"/>
                  <c:y val="-0.20261845436402398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18 %</a:t>
                    </a:r>
                  </a:p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2784412955980798"/>
                  <c:y val="-0.19787588038378931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27</a:t>
                    </a: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10707462424324936"/>
                  <c:y val="5.4816007530249324E-2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4%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6.9741022529475991E-2"/>
                  <c:y val="0.10721563132044974"/>
                </c:manualLayout>
              </c:layout>
              <c:tx>
                <c:rich>
                  <a:bodyPr/>
                  <a:lstStyle/>
                  <a:p>
                    <a:pPr>
                      <a:defRPr sz="16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6%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</c:spPr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Управление образования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121.5</c:v>
                </c:pt>
                <c:pt idx="1">
                  <c:v>63.3</c:v>
                </c:pt>
                <c:pt idx="2">
                  <c:v>91.2</c:v>
                </c:pt>
                <c:pt idx="3">
                  <c:v>43.6</c:v>
                </c:pt>
                <c:pt idx="4">
                  <c:v>24.5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575747693601822"/>
          <c:y val="4.1091709213646424E-2"/>
          <c:w val="0.84247003282445865"/>
          <c:h val="0.7908559953856999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6692242516968447"/>
                  <c:y val="-5.2090517342074434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6450325958751524"/>
                  <c:y val="-7.408117649711611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47,4</a:t>
                    </a:r>
                    <a:endParaRPr lang="en-US" dirty="0">
                      <a:solidFill>
                        <a:schemeClr val="accent2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01.08.2017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71.099999999999994</c:v>
                </c:pt>
                <c:pt idx="1">
                  <c:v>47.4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6692242516968447"/>
                  <c:y val="-3.529966699040624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20,0</a:t>
                    </a:r>
                    <a:endParaRPr lang="en-US" dirty="0">
                      <a:solidFill>
                        <a:schemeClr val="accent2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01.08.2017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20</c:v>
                </c:pt>
                <c:pt idx="1">
                  <c:v>0</c:v>
                </c:pt>
              </c:numCache>
            </c:numRef>
          </c:val>
        </c:ser>
        <c:shape val="cylinder"/>
        <c:axId val="84588032"/>
        <c:axId val="84589568"/>
        <c:axId val="0"/>
      </c:bar3DChart>
      <c:catAx>
        <c:axId val="845880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4589568"/>
        <c:crosses val="autoZero"/>
        <c:auto val="1"/>
        <c:lblAlgn val="ctr"/>
        <c:lblOffset val="100"/>
      </c:catAx>
      <c:valAx>
        <c:axId val="8458956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4588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/>
          <a:lstStyle>
            <a:lvl1pPr algn="r">
              <a:defRPr sz="1200"/>
            </a:lvl1pPr>
          </a:lstStyle>
          <a:p>
            <a:fld id="{3A7BB979-E32B-498F-8EAB-5FBB8088C74E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2" y="943009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43009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 anchor="b"/>
          <a:lstStyle>
            <a:lvl1pPr algn="r">
              <a:defRPr sz="1200"/>
            </a:lvl1pPr>
          </a:lstStyle>
          <a:p>
            <a:fld id="{F4A81C3B-CEA0-4B69-840C-75776012E2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40411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/>
          <a:lstStyle>
            <a:lvl1pPr algn="r">
              <a:defRPr sz="1200"/>
            </a:lvl1pPr>
          </a:lstStyle>
          <a:p>
            <a:fld id="{FC6FBAEB-B3D7-48D7-87AE-1F8B29348E08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2950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6" tIns="46417" rIns="92836" bIns="4641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9"/>
            <a:ext cx="5438140" cy="4467701"/>
          </a:xfrm>
          <a:prstGeom prst="rect">
            <a:avLst/>
          </a:prstGeom>
        </p:spPr>
        <p:txBody>
          <a:bodyPr vert="horz" lIns="92836" tIns="46417" rIns="92836" bIns="46417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43009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60" cy="496411"/>
          </a:xfrm>
          <a:prstGeom prst="rect">
            <a:avLst/>
          </a:prstGeom>
        </p:spPr>
        <p:txBody>
          <a:bodyPr vert="horz" lIns="92836" tIns="46417" rIns="92836" bIns="46417" rtlCol="0" anchor="b"/>
          <a:lstStyle>
            <a:lvl1pPr algn="r">
              <a:defRPr sz="1200"/>
            </a:lvl1pPr>
          </a:lstStyle>
          <a:p>
            <a:fld id="{B623E8A3-83F8-47AE-8219-BCFA6BD0D1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217879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3234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8636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05480028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1931835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27200933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54055315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14912661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80402648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8849432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13443866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35684782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18087575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20431451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0597247"/>
      </p:ext>
    </p:extLst>
  </p:cSld>
  <p:clrMapOvr>
    <a:masterClrMapping/>
  </p:clrMapOvr>
  <p:transition spd="slow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2683855"/>
      </p:ext>
    </p:extLst>
  </p:cSld>
  <p:clrMapOvr>
    <a:masterClrMapping/>
  </p:clrMapOvr>
  <p:transition spd="slow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151445042"/>
      </p:ext>
    </p:extLst>
  </p:cSld>
  <p:clrMapOvr>
    <a:masterClrMapping/>
  </p:clrMapOvr>
  <p:transition spd="slow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19213092"/>
      </p:ext>
    </p:extLst>
  </p:cSld>
  <p:clrMapOvr>
    <a:masterClrMapping/>
  </p:clrMapOvr>
  <p:transition spd="slow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066636"/>
      </p:ext>
    </p:extLst>
  </p:cSld>
  <p:clrMapOvr>
    <a:masterClrMapping/>
  </p:clrMapOvr>
  <p:transition spd="slow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6729853"/>
      </p:ext>
    </p:extLst>
  </p:cSld>
  <p:clrMapOvr>
    <a:masterClrMapping/>
  </p:clrMapOvr>
  <p:transition spd="slow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125669282"/>
      </p:ext>
    </p:extLst>
  </p:cSld>
  <p:clrMapOvr>
    <a:masterClrMapping/>
  </p:clrMapOvr>
  <p:transition spd="slow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748663126"/>
      </p:ext>
    </p:extLst>
  </p:cSld>
  <p:clrMapOvr>
    <a:masterClrMapping/>
  </p:clrMapOvr>
  <p:transition spd="slow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227391698"/>
      </p:ext>
    </p:extLst>
  </p:cSld>
  <p:clrMapOvr>
    <a:masterClrMapping/>
  </p:clrMapOvr>
  <p:transition spd="slow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6555968"/>
      </p:ext>
    </p:extLst>
  </p:cSld>
  <p:clrMapOvr>
    <a:masterClrMapping/>
  </p:clrMapOvr>
  <p:transition spd="slow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7234740"/>
      </p:ext>
    </p:extLst>
  </p:cSld>
  <p:clrMapOvr>
    <a:masterClrMapping/>
  </p:clrMapOvr>
  <p:transition spd="slow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67672025"/>
      </p:ext>
    </p:extLst>
  </p:cSld>
  <p:clrMapOvr>
    <a:masterClrMapping/>
  </p:clrMapOvr>
  <p:transition spd="slow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48920738"/>
      </p:ext>
    </p:extLst>
  </p:cSld>
  <p:clrMapOvr>
    <a:masterClrMapping/>
  </p:clrMapOvr>
  <p:transition spd="slow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2062686"/>
      </p:ext>
    </p:extLst>
  </p:cSld>
  <p:clrMapOvr>
    <a:masterClrMapping/>
  </p:clrMapOvr>
  <p:transition spd="slow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4402631"/>
      </p:ext>
    </p:extLst>
  </p:cSld>
  <p:clrMapOvr>
    <a:masterClrMapping/>
  </p:clrMapOvr>
  <p:transition spd="slow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05445073"/>
      </p:ext>
    </p:extLst>
  </p:cSld>
  <p:clrMapOvr>
    <a:masterClrMapping/>
  </p:clrMapOvr>
  <p:transition spd="slow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7804726"/>
      </p:ext>
    </p:extLst>
  </p:cSld>
  <p:clrMapOvr>
    <a:masterClrMapping/>
  </p:clrMapOvr>
  <p:transition spd="slow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6452827"/>
      </p:ext>
    </p:extLst>
  </p:cSld>
  <p:clrMapOvr>
    <a:masterClrMapping/>
  </p:clrMapOvr>
  <p:transition spd="slow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17766987"/>
      </p:ext>
    </p:extLst>
  </p:cSld>
  <p:clrMapOvr>
    <a:masterClrMapping/>
  </p:clrMapOvr>
  <p:transition spd="slow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23255018"/>
      </p:ext>
    </p:extLst>
  </p:cSld>
  <p:clrMapOvr>
    <a:masterClrMapping/>
  </p:clrMapOvr>
  <p:transition spd="slow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27747610"/>
      </p:ext>
    </p:extLst>
  </p:cSld>
  <p:clrMapOvr>
    <a:masterClrMapping/>
  </p:clrMapOvr>
  <p:transition spd="slow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18182244"/>
      </p:ext>
    </p:extLst>
  </p:cSld>
  <p:clrMapOvr>
    <a:masterClrMapping/>
  </p:clrMapOvr>
  <p:transition spd="slow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50708542"/>
      </p:ext>
    </p:extLst>
  </p:cSld>
  <p:clrMapOvr>
    <a:masterClrMapping/>
  </p:clrMapOvr>
  <p:transition spd="slow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8123952"/>
      </p:ext>
    </p:extLst>
  </p:cSld>
  <p:clrMapOvr>
    <a:masterClrMapping/>
  </p:clrMapOvr>
  <p:transition spd="slow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5627688"/>
      </p:ext>
    </p:extLst>
  </p:cSld>
  <p:clrMapOvr>
    <a:masterClrMapping/>
  </p:clrMapOvr>
  <p:transition spd="slow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2583385"/>
      </p:ext>
    </p:extLst>
  </p:cSld>
  <p:clrMapOvr>
    <a:masterClrMapping/>
  </p:clrMapOvr>
  <p:transition spd="slow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7143651"/>
      </p:ext>
    </p:extLst>
  </p:cSld>
  <p:clrMapOvr>
    <a:masterClrMapping/>
  </p:clrMapOvr>
  <p:transition spd="slow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964578"/>
      </p:ext>
    </p:extLst>
  </p:cSld>
  <p:clrMapOvr>
    <a:masterClrMapping/>
  </p:clrMapOvr>
  <p:transition spd="slow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3618202"/>
      </p:ext>
    </p:extLst>
  </p:cSld>
  <p:clrMapOvr>
    <a:masterClrMapping/>
  </p:clrMapOvr>
  <p:transition spd="slow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7592210"/>
      </p:ext>
    </p:extLst>
  </p:cSld>
  <p:clrMapOvr>
    <a:masterClrMapping/>
  </p:clrMapOvr>
  <p:transition spd="slow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9428829"/>
      </p:ext>
    </p:extLst>
  </p:cSld>
  <p:clrMapOvr>
    <a:masterClrMapping/>
  </p:clrMapOvr>
  <p:transition spd="slow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1784920"/>
      </p:ext>
    </p:extLst>
  </p:cSld>
  <p:clrMapOvr>
    <a:masterClrMapping/>
  </p:clrMapOvr>
  <p:transition spd="slow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9055329"/>
      </p:ext>
    </p:extLst>
  </p:cSld>
  <p:clrMapOvr>
    <a:masterClrMapping/>
  </p:clrMapOvr>
  <p:transition spd="slow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7551601"/>
      </p:ext>
    </p:extLst>
  </p:cSld>
  <p:clrMapOvr>
    <a:masterClrMapping/>
  </p:clrMapOvr>
  <p:transition spd="slow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7967620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b="1" smtClean="0">
                <a:solidFill>
                  <a:srgbClr val="FFFFFF"/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12291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ircle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1035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714356"/>
            <a:ext cx="9144000" cy="5214974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66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об </a:t>
            </a: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исполнении </a:t>
            </a:r>
            <a:r>
              <a:rPr lang="ru-RU" sz="66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66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август 2017 года</a:t>
            </a:r>
            <a:endParaRPr lang="ru-RU" sz="6600" spc="15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819992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642918"/>
            <a:ext cx="4857752" cy="908720"/>
          </a:xfrm>
        </p:spPr>
        <p:txBody>
          <a:bodyPr>
            <a:noAutofit/>
          </a:bodyPr>
          <a:lstStyle/>
          <a:p>
            <a:pPr algn="ctr"/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</a:t>
            </a:r>
            <a: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8месяцев</a:t>
            </a:r>
            <a:endParaRPr lang="ru-RU" sz="20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929058" y="1643050"/>
            <a:ext cx="5000628" cy="4714908"/>
            <a:chOff x="0" y="1425310"/>
            <a:chExt cx="8643965" cy="4941019"/>
          </a:xfrm>
        </p:grpSpPr>
        <p:graphicFrame>
          <p:nvGraphicFramePr>
            <p:cNvPr id="8" name="Диаграмма 7"/>
            <p:cNvGraphicFramePr/>
            <p:nvPr>
              <p:extLst>
                <p:ext uri="{D42A27DB-BD31-4B8C-83A1-F6EECF244321}">
                  <p14:modId xmlns="" xmlns:p14="http://schemas.microsoft.com/office/powerpoint/2010/main" val="1554123771"/>
                </p:ext>
              </p:extLst>
            </p:nvPr>
          </p:nvGraphicFramePr>
          <p:xfrm>
            <a:off x="0" y="1500174"/>
            <a:ext cx="8643965" cy="48661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1975776" y="142531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3 940,4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15954" y="142531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4 02</a:t>
              </a:r>
              <a:r>
                <a:rPr lang="en-US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9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,</a:t>
              </a:r>
              <a:r>
                <a:rPr lang="en-US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28066" y="3970683"/>
              <a:ext cx="1351209" cy="5483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2 608,5</a:t>
              </a: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46010" y="3986808"/>
              <a:ext cx="1605318" cy="5160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2</a:t>
              </a:r>
              <a:r>
                <a:rPr lang="en-US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 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694,8</a:t>
              </a:r>
              <a:endParaRPr lang="ru-RU" sz="1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млн.руб.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18136" y="3775977"/>
              <a:ext cx="1614543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66% от годового плана</a:t>
              </a:r>
              <a:endParaRPr lang="ru-RU" sz="12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815956" y="3906175"/>
              <a:ext cx="1852290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67% от годового плана</a:t>
              </a:r>
              <a:endParaRPr lang="ru-RU" sz="12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357686" y="6286520"/>
            <a:ext cx="47863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за 8 месяцев составил </a:t>
            </a: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86,3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0" y="64291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за </a:t>
            </a: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август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259,7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314324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344,1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</a:t>
            </a: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ФИЦИТ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84,4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238781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142852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 </a:t>
            </a:r>
            <a:r>
              <a:rPr lang="ru-RU" sz="320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август</a:t>
            </a:r>
            <a:endParaRPr lang="ru-RU" sz="3200" b="1" spc="0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62401766"/>
              </p:ext>
            </p:extLst>
          </p:nvPr>
        </p:nvGraphicFramePr>
        <p:xfrm>
          <a:off x="142844" y="3286124"/>
          <a:ext cx="3929058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3643314"/>
            <a:ext cx="67999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7027416"/>
              </p:ext>
            </p:extLst>
          </p:nvPr>
        </p:nvGraphicFramePr>
        <p:xfrm>
          <a:off x="47667" y="1000108"/>
          <a:ext cx="4595771" cy="21945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58797"/>
                <a:gridCol w="734244"/>
                <a:gridCol w="788643"/>
                <a:gridCol w="734244"/>
                <a:gridCol w="6798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 и 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111,1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192,8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191,6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254,1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259,7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5,6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02,2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71888337"/>
              </p:ext>
            </p:extLst>
          </p:nvPr>
        </p:nvGraphicFramePr>
        <p:xfrm>
          <a:off x="4643438" y="3214686"/>
          <a:ext cx="4357718" cy="344868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486174"/>
                <a:gridCol w="871544"/>
              </a:tblGrid>
              <a:tr h="66200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dirty="0" smtClean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35921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344,1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0253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Дума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43,6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2,4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УМСП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63,3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ЧС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2,4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121,5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УИО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4,2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Счетная палата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1,4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УЖКХ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91,2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8,7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УВГТ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="" xmlns:p14="http://schemas.microsoft.com/office/powerpoint/2010/main" val="1352942127"/>
              </p:ext>
            </p:extLst>
          </p:nvPr>
        </p:nvGraphicFramePr>
        <p:xfrm>
          <a:off x="4929190" y="642918"/>
          <a:ext cx="3929058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940152" y="692696"/>
            <a:ext cx="714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Прочие</a:t>
            </a:r>
            <a:endParaRPr lang="ru-RU" sz="10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spc="0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118240145"/>
              </p:ext>
            </p:extLst>
          </p:nvPr>
        </p:nvGraphicFramePr>
        <p:xfrm>
          <a:off x="214282" y="1500174"/>
          <a:ext cx="5249744" cy="4922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2844" y="5572140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29256" y="1357298"/>
            <a:ext cx="3143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01.01.2017  91,1 млн.руб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5008" y="3071810"/>
            <a:ext cx="2786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долг на 01.09.2017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47,4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596" y="6215082"/>
            <a:ext cx="357190" cy="357190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786314" y="6215082"/>
            <a:ext cx="357190" cy="357190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6143644"/>
            <a:ext cx="3714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Коммерческий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4942" y="6143644"/>
            <a:ext cx="378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Бюджетный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6" name="Прямоугольник 15"/>
          <p:cNvSpPr/>
          <p:nvPr/>
        </p:nvSpPr>
        <p:spPr>
          <a:xfrm>
            <a:off x="5429256" y="4572008"/>
            <a:ext cx="34290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Оплата % за пользование кредитными ресурсами в  августе составила </a:t>
            </a:r>
          </a:p>
          <a:p>
            <a:pPr lvl="0"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0,38</a:t>
            </a:r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0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286380" y="4500570"/>
            <a:ext cx="3714744" cy="1500198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4-конечная звезда 17"/>
          <p:cNvSpPr/>
          <p:nvPr/>
        </p:nvSpPr>
        <p:spPr>
          <a:xfrm>
            <a:off x="6786578" y="2500306"/>
            <a:ext cx="571504" cy="571504"/>
          </a:xfrm>
          <a:prstGeom prst="star4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3914</TotalTime>
  <Words>209</Words>
  <Application>Microsoft Office PowerPoint</Application>
  <PresentationFormat>Экран (4:3)</PresentationFormat>
  <Paragraphs>92</Paragraphs>
  <Slides>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Тема5</vt:lpstr>
      <vt:lpstr>Тема2</vt:lpstr>
      <vt:lpstr>Специальное оформление</vt:lpstr>
      <vt:lpstr>1_Специальное оформление</vt:lpstr>
      <vt:lpstr>Информация об исполнении бюджета  ЗАТО Северск  за август 2017 года</vt:lpstr>
      <vt:lpstr>Исполнение бюджета ЗАТО Северск  за 8месяцев</vt:lpstr>
      <vt:lpstr>Исполнение бюджета за август</vt:lpstr>
      <vt:lpstr>МУНИЦИПАЛЬНЫЙ ДОЛГ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Holosha</cp:lastModifiedBy>
  <cp:revision>516</cp:revision>
  <cp:lastPrinted>2017-07-28T06:34:37Z</cp:lastPrinted>
  <dcterms:created xsi:type="dcterms:W3CDTF">2014-04-07T04:52:52Z</dcterms:created>
  <dcterms:modified xsi:type="dcterms:W3CDTF">2018-02-06T10:45:14Z</dcterms:modified>
</cp:coreProperties>
</file>