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Masters/slideMaster4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9"/>
  </p:notesMasterIdLst>
  <p:handoutMasterIdLst>
    <p:handoutMasterId r:id="rId10"/>
  </p:handoutMasterIdLst>
  <p:sldIdLst>
    <p:sldId id="256" r:id="rId5"/>
    <p:sldId id="261" r:id="rId6"/>
    <p:sldId id="272" r:id="rId7"/>
    <p:sldId id="257" r:id="rId8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69248"/>
    <a:srgbClr val="FFFF00"/>
    <a:srgbClr val="339933"/>
    <a:srgbClr val="800080"/>
    <a:srgbClr val="9933FF"/>
    <a:srgbClr val="99CC00"/>
    <a:srgbClr val="FF66CC"/>
    <a:srgbClr val="FF9933"/>
    <a:srgbClr val="604878"/>
    <a:srgbClr val="B98B4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87" autoAdjust="0"/>
    <p:restoredTop sz="86437" autoAdjust="0"/>
  </p:normalViewPr>
  <p:slideViewPr>
    <p:cSldViewPr>
      <p:cViewPr varScale="1">
        <p:scale>
          <a:sx n="100" d="100"/>
          <a:sy n="100" d="100"/>
        </p:scale>
        <p:origin x="-19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114"/>
          <c:y val="3.5964136837853697E-2"/>
          <c:w val="0.81669048868199101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январь-июль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2346.1</c:v>
                </c:pt>
                <c:pt idx="1">
                  <c:v>2314.1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3936.3</c:v>
                </c:pt>
                <c:pt idx="1">
                  <c:v>4029.2</c:v>
                </c:pt>
              </c:numCache>
            </c:numRef>
          </c:val>
        </c:ser>
        <c:shape val="box"/>
        <c:axId val="81757312"/>
        <c:axId val="81758848"/>
        <c:axId val="0"/>
      </c:bar3DChart>
      <c:catAx>
        <c:axId val="817573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81758848"/>
        <c:crosses val="autoZero"/>
        <c:auto val="1"/>
        <c:lblAlgn val="ctr"/>
        <c:lblOffset val="100"/>
      </c:catAx>
      <c:valAx>
        <c:axId val="81758848"/>
        <c:scaling>
          <c:orientation val="minMax"/>
          <c:max val="400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1757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1036"/>
          <c:y val="0.89237703700034765"/>
          <c:w val="0.7778555013490307"/>
          <c:h val="5.8392538338785563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38"/>
          <c:y val="0.13901604323770128"/>
          <c:w val="0.85934491168112248"/>
          <c:h val="0.76086182155870563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633E-2"/>
                  <c:y val="-6.5112900813910843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Июль 2017</c:v>
                </c:pt>
                <c:pt idx="1">
                  <c:v>Июль 2016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70.8</c:v>
                </c:pt>
                <c:pt idx="1">
                  <c:v>67.599999999999994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3993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707291671441E-2"/>
                  <c:y val="-2.05874101214384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6969808030321764E-3"/>
                  <c:y val="-2.1388878795658546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Июль 2017</c:v>
                </c:pt>
                <c:pt idx="1">
                  <c:v>Июль 2016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14.7</c:v>
                </c:pt>
                <c:pt idx="1">
                  <c:v>17.2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48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4691338822717093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Июль 2017</c:v>
                </c:pt>
                <c:pt idx="1">
                  <c:v>Июль 2016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316.39999999999992</c:v>
                </c:pt>
                <c:pt idx="1">
                  <c:v>328.3</c:v>
                </c:pt>
              </c:numCache>
            </c:numRef>
          </c:val>
        </c:ser>
        <c:shape val="box"/>
        <c:axId val="83921152"/>
        <c:axId val="83931136"/>
        <c:axId val="0"/>
      </c:bar3DChart>
      <c:catAx>
        <c:axId val="839211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accent2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3931136"/>
        <c:crosses val="autoZero"/>
        <c:auto val="1"/>
        <c:lblAlgn val="ctr"/>
        <c:lblOffset val="100"/>
      </c:catAx>
      <c:valAx>
        <c:axId val="8393113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3921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569248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20031365757165903"/>
                  <c:y val="-1.7497690304880201E-3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57%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3661240168635594"/>
                  <c:y val="-0.2381736421603159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21%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8.582381692978569E-2"/>
                  <c:y val="2.0535289341806883E-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12%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0707462424324929"/>
                  <c:y val="5.4816007530249275E-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4%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9741022529475991E-2"/>
                  <c:y val="0.10721563132044971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6%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118.4</c:v>
                </c:pt>
                <c:pt idx="1">
                  <c:v>70.900000000000006</c:v>
                </c:pt>
                <c:pt idx="2">
                  <c:v>37.200000000000003</c:v>
                </c:pt>
                <c:pt idx="3">
                  <c:v>19.8</c:v>
                </c:pt>
                <c:pt idx="4">
                  <c:v>28.6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5.209051734207443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6450325958751524"/>
                  <c:y val="-7.408117649711611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47,4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01.08.2017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47.4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3.52996669904062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20,0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01.08.2017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0</c:v>
                </c:pt>
              </c:numCache>
            </c:numRef>
          </c:val>
        </c:ser>
        <c:shape val="cylinder"/>
        <c:axId val="88725760"/>
        <c:axId val="88883200"/>
        <c:axId val="0"/>
      </c:bar3DChart>
      <c:catAx>
        <c:axId val="887257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8883200"/>
        <c:crosses val="autoZero"/>
        <c:auto val="1"/>
        <c:lblAlgn val="ctr"/>
        <c:lblOffset val="100"/>
      </c:catAx>
      <c:valAx>
        <c:axId val="8888320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8725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2950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6" tIns="46417" rIns="92836" bIns="4641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9"/>
            <a:ext cx="5438140" cy="4467701"/>
          </a:xfrm>
          <a:prstGeom prst="rect">
            <a:avLst/>
          </a:prstGeom>
        </p:spPr>
        <p:txBody>
          <a:bodyPr vert="horz" lIns="92836" tIns="46417" rIns="92836" bIns="46417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0548002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193183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720093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540553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1491266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040264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884943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344386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5684782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1808757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20431451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0597247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2683855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51445042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9213092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066636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6729853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125669282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748663126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227391698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6555968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7234740"/>
      </p:ext>
    </p:extLst>
  </p:cSld>
  <p:clrMapOvr>
    <a:masterClrMapping/>
  </p:clrMapOvr>
  <p:transition spd="slow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7672025"/>
      </p:ext>
    </p:extLst>
  </p:cSld>
  <p:clrMapOvr>
    <a:masterClrMapping/>
  </p:clrMapOvr>
  <p:transition spd="slow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48920738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2062686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4402631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544507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780472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452827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17766987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23255018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7747610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8182244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50708542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8123952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627688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258338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143651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964578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3618202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7592210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428829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1784920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9055329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7551601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796762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714356"/>
            <a:ext cx="9144000" cy="521497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июль 2017 года</a:t>
            </a:r>
            <a:endParaRPr lang="ru-RU" sz="6600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7</a:t>
            </a: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месяцев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643050"/>
            <a:ext cx="5000628" cy="4714908"/>
            <a:chOff x="0" y="1425310"/>
            <a:chExt cx="8643965" cy="4941019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="" xmlns:p14="http://schemas.microsoft.com/office/powerpoint/2010/main" val="1554123771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1975776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3 936,3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15954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4 02</a:t>
              </a:r>
              <a:r>
                <a:rPr lang="en-US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9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,</a:t>
              </a:r>
              <a:r>
                <a:rPr lang="en-US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28066" y="3970683"/>
              <a:ext cx="1351209" cy="5483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2 3</a:t>
              </a:r>
              <a:r>
                <a:rPr lang="en-US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46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,</a:t>
              </a:r>
              <a:r>
                <a:rPr lang="en-US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</a:t>
              </a:r>
              <a:endPara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46010" y="3986808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</a:t>
              </a:r>
              <a:r>
                <a:rPr lang="en-US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 314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,1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18136" y="3775977"/>
              <a:ext cx="1614543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60%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5956" y="3906175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57%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за </a:t>
            </a:r>
            <a:r>
              <a:rPr lang="en-US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месяцев составил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,0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</a:t>
            </a: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ию</a:t>
            </a:r>
            <a:r>
              <a:rPr lang="ru-RU" sz="20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л</a:t>
            </a: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ь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401</a:t>
            </a: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,</a:t>
            </a:r>
            <a:r>
              <a:rPr lang="en-US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9</a:t>
            </a: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314324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274</a:t>
            </a: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,</a:t>
            </a:r>
            <a:r>
              <a:rPr lang="en-US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9</a:t>
            </a: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</a:t>
            </a:r>
            <a:r>
              <a:rPr lang="en-US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27</a:t>
            </a: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,</a:t>
            </a:r>
            <a:r>
              <a:rPr lang="en-US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0</a:t>
            </a: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3878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июль</a:t>
            </a:r>
            <a:endParaRPr lang="ru-RU" sz="3200" b="1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62401766"/>
              </p:ext>
            </p:extLst>
          </p:nvPr>
        </p:nvGraphicFramePr>
        <p:xfrm>
          <a:off x="142844" y="328612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643314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7027416"/>
              </p:ext>
            </p:extLst>
          </p:nvPr>
        </p:nvGraphicFramePr>
        <p:xfrm>
          <a:off x="47667" y="1000108"/>
          <a:ext cx="4595771" cy="2194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8797"/>
                <a:gridCol w="734244"/>
                <a:gridCol w="788643"/>
                <a:gridCol w="734244"/>
                <a:gridCol w="679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 и 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245,5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316,4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340,7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401,9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71888337"/>
              </p:ext>
            </p:extLst>
          </p:nvPr>
        </p:nvGraphicFramePr>
        <p:xfrm>
          <a:off x="4643438" y="3214686"/>
          <a:ext cx="4357718" cy="344868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486174"/>
                <a:gridCol w="871544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274,9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19,8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1,5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70,9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118,4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11,1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0,8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37,2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7,6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3,8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="" xmlns:p14="http://schemas.microsoft.com/office/powerpoint/2010/main" val="1352942127"/>
              </p:ext>
            </p:extLst>
          </p:nvPr>
        </p:nvGraphicFramePr>
        <p:xfrm>
          <a:off x="4929190" y="642918"/>
          <a:ext cx="3929058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940152" y="692696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118240145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1357298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5008" y="3071810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долг на 01.08.2017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47,4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Коммерческий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6" name="Прямоугольник 15"/>
          <p:cNvSpPr/>
          <p:nvPr/>
        </p:nvSpPr>
        <p:spPr>
          <a:xfrm>
            <a:off x="5429256" y="4572008"/>
            <a:ext cx="34290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 июле составила </a:t>
            </a:r>
          </a:p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0,4</a:t>
            </a: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86380" y="4500570"/>
            <a:ext cx="3714744" cy="1500198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6786578" y="2500306"/>
            <a:ext cx="571504" cy="571504"/>
          </a:xfrm>
          <a:prstGeom prst="star4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3825</TotalTime>
  <Words>224</Words>
  <Application>Microsoft Office PowerPoint</Application>
  <PresentationFormat>Экран (4:3)</PresentationFormat>
  <Paragraphs>92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Тема5</vt:lpstr>
      <vt:lpstr>Тема2</vt:lpstr>
      <vt:lpstr>Специальное оформление</vt:lpstr>
      <vt:lpstr>1_Специальное оформление</vt:lpstr>
      <vt:lpstr>Информация об исполнении бюджета  ЗАТО Северск  за июль 2017 года</vt:lpstr>
      <vt:lpstr>Исполнение бюджета ЗАТО Северск  за 7 месяцев</vt:lpstr>
      <vt:lpstr>Исполнение бюджета за июль</vt:lpstr>
      <vt:lpstr>МУНИЦИПАЛЬНЫЙ ДОЛГ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505</cp:revision>
  <cp:lastPrinted>2017-07-28T06:34:37Z</cp:lastPrinted>
  <dcterms:created xsi:type="dcterms:W3CDTF">2014-04-07T04:52:52Z</dcterms:created>
  <dcterms:modified xsi:type="dcterms:W3CDTF">2018-02-06T10:44:55Z</dcterms:modified>
</cp:coreProperties>
</file>