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4.xml" ContentType="application/vnd.openxmlformats-officedocument.drawingml.chart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83710" r:id="rId5"/>
  </p:sldMasterIdLst>
  <p:notesMasterIdLst>
    <p:notesMasterId r:id="rId10"/>
  </p:notesMasterIdLst>
  <p:handoutMasterIdLst>
    <p:handoutMasterId r:id="rId11"/>
  </p:handoutMasterIdLst>
  <p:sldIdLst>
    <p:sldId id="256" r:id="rId6"/>
    <p:sldId id="261" r:id="rId7"/>
    <p:sldId id="272" r:id="rId8"/>
    <p:sldId id="257" r:id="rId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66CC"/>
    <a:srgbClr val="9933FF"/>
    <a:srgbClr val="FF9933"/>
    <a:srgbClr val="569248"/>
    <a:srgbClr val="99CC00"/>
    <a:srgbClr val="604878"/>
    <a:srgbClr val="B98B47"/>
    <a:srgbClr val="CC0000"/>
    <a:srgbClr val="339933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41" autoAdjust="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89820158588093"/>
          <c:y val="3.5964136837853697E-2"/>
          <c:w val="0.81669048868198946"/>
          <c:h val="0.7898862273256852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Исполнение за январь-апрель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>
              <a:outerShdw blurRad="88900" dist="50800" dir="5400000" algn="ctr" rotWithShape="0">
                <a:srgbClr val="339933">
                  <a:alpha val="98824"/>
                </a:srgbClr>
              </a:outerShdw>
            </a:effectLst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1254.5</c:v>
                </c:pt>
                <c:pt idx="1">
                  <c:v>1319.8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 года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  <a:sp3d/>
          </c:spPr>
          <c:cat>
            <c:strRef>
              <c:f>Лист1!$A$2:$A$3</c:f>
              <c:strCache>
                <c:ptCount val="2"/>
                <c:pt idx="0">
                  <c:v>ДОХОДЫ</c:v>
                </c:pt>
                <c:pt idx="1">
                  <c:v>РАСХОДЫ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1256.3</c:v>
                </c:pt>
                <c:pt idx="1">
                  <c:v>1358.4</c:v>
                </c:pt>
              </c:numCache>
            </c:numRef>
          </c:val>
        </c:ser>
        <c:shape val="box"/>
        <c:axId val="91412352"/>
        <c:axId val="91413888"/>
        <c:axId val="0"/>
      </c:bar3DChart>
      <c:catAx>
        <c:axId val="914123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91413888"/>
        <c:crosses val="autoZero"/>
        <c:auto val="1"/>
        <c:lblAlgn val="ctr"/>
        <c:lblOffset val="100"/>
      </c:catAx>
      <c:valAx>
        <c:axId val="9141388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14123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69312014410994"/>
          <c:y val="0.89237703700034698"/>
          <c:w val="0.80308973192966959"/>
          <c:h val="5.8392538338785445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4065508831887943"/>
          <c:y val="0.13901604323770092"/>
          <c:w val="0.85934491168112082"/>
          <c:h val="0.76086182155870363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9753071058173588E-2"/>
                  <c:y val="-6.5112900813910548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7160472704988663E-2"/>
                  <c:y val="-1.5193010189912707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Апрель 2017</c:v>
                </c:pt>
                <c:pt idx="1">
                  <c:v>Апрель 2016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68.599999999999994</c:v>
                </c:pt>
                <c:pt idx="1">
                  <c:v>64.8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569248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-5.836004457047977E-4"/>
                  <c:y val="3.6149781420341878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5.4260709926715243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Апрель 2017</c:v>
                </c:pt>
                <c:pt idx="1">
                  <c:v>Апрель 2016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16.600000000000001</c:v>
                </c:pt>
                <c:pt idx="1">
                  <c:v>26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МБТ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2345669411358487E-2"/>
                  <c:y val="-1.9533870244173406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4691338822716999E-2"/>
                  <c:y val="-1.7363440217043009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Апрель 2017</c:v>
                </c:pt>
                <c:pt idx="1">
                  <c:v>Апрель 2016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306.3</c:v>
                </c:pt>
                <c:pt idx="1">
                  <c:v>399</c:v>
                </c:pt>
              </c:numCache>
            </c:numRef>
          </c:val>
        </c:ser>
        <c:shape val="box"/>
        <c:axId val="100928128"/>
        <c:axId val="100942208"/>
        <c:axId val="0"/>
      </c:bar3DChart>
      <c:catAx>
        <c:axId val="1009281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rgbClr val="C00000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100942208"/>
        <c:crosses val="autoZero"/>
        <c:auto val="1"/>
        <c:lblAlgn val="ctr"/>
        <c:lblOffset val="100"/>
      </c:catAx>
      <c:valAx>
        <c:axId val="10094220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100928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8.1944426578934845E-2"/>
          <c:w val="1"/>
          <c:h val="0.916592955675796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chemeClr val="bg2">
                  <a:lumMod val="75000"/>
                </a:schemeClr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FF66CC"/>
              </a:solidFill>
            </c:spPr>
          </c:dPt>
          <c:dPt>
            <c:idx val="4"/>
            <c:spPr>
              <a:solidFill>
                <a:srgbClr val="9933FF"/>
              </a:solidFill>
            </c:spPr>
          </c:dPt>
          <c:dLbls>
            <c:dLbl>
              <c:idx val="0"/>
              <c:layout>
                <c:manualLayout>
                  <c:x val="-0.20031365757165903"/>
                  <c:y val="-1.7497690304880201E-3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1209131113498857"/>
                  <c:y val="-0.27180704038958747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7432999016260209E-2"/>
                  <c:y val="-0.17165517935416308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5305166902706299"/>
                  <c:y val="4.5206465179028807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9741022529475991E-2"/>
                  <c:y val="0.10721563132044951"/>
                </c:manualLayout>
              </c:layout>
              <c:spPr>
                <a:noFill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Percent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</c:v>
                </c:pt>
                <c:pt idx="1">
                  <c:v>УМСП КиС</c:v>
                </c:pt>
                <c:pt idx="2">
                  <c:v>УЖКХ ТиС</c:v>
                </c:pt>
                <c:pt idx="3">
                  <c:v>Администрация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188.6</c:v>
                </c:pt>
                <c:pt idx="1">
                  <c:v>88.5</c:v>
                </c:pt>
                <c:pt idx="2">
                  <c:v>29.2</c:v>
                </c:pt>
                <c:pt idx="3">
                  <c:v>91.4</c:v>
                </c:pt>
                <c:pt idx="4">
                  <c:v>32.699999999999939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575747693601822"/>
          <c:y val="4.1091709213646424E-2"/>
          <c:w val="0.84247003282445865"/>
          <c:h val="0.7908559953856999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.1378924381836524"/>
                  <c:y val="-5.2090491551131456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3789243818365246"/>
                  <c:y val="-5.860178163252230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01.05.2017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71.099999999999994</c:v>
                </c:pt>
                <c:pt idx="1">
                  <c:v>63.2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9.6766623286773726E-2"/>
                  <c:y val="-3.529966699040624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20,0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На 01.01.2017</c:v>
                </c:pt>
                <c:pt idx="1">
                  <c:v>На 01.05.2017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20</c:v>
                </c:pt>
                <c:pt idx="1">
                  <c:v>0</c:v>
                </c:pt>
              </c:numCache>
            </c:numRef>
          </c:val>
        </c:ser>
        <c:shape val="pyramid"/>
        <c:axId val="107158144"/>
        <c:axId val="98713984"/>
        <c:axId val="0"/>
      </c:bar3DChart>
      <c:catAx>
        <c:axId val="1071581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98713984"/>
        <c:crosses val="autoZero"/>
        <c:auto val="1"/>
        <c:lblAlgn val="ctr"/>
        <c:lblOffset val="100"/>
      </c:catAx>
      <c:valAx>
        <c:axId val="9871398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defRPr>
            </a:pPr>
            <a:endParaRPr lang="ru-RU"/>
          </a:p>
        </c:txPr>
        <c:crossAx val="107158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3713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60" cy="493713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3A7BB979-E32B-498F-8EAB-5FBB8088C74E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8823"/>
            <a:ext cx="2945660" cy="493713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378823"/>
            <a:ext cx="2945660" cy="493713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F4A81C3B-CEA0-4B69-840C-75776012E2E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40411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60" cy="493713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3713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FC6FBAEB-B3D7-48D7-87AE-1F8B29348E08}" type="datetimeFigureOut">
              <a:rPr lang="ru-RU" smtClean="0"/>
              <a:pPr/>
              <a:t>06.02.2018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39775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7" tIns="46058" rIns="92117" bIns="46058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71"/>
            <a:ext cx="5438140" cy="4443412"/>
          </a:xfrm>
          <a:prstGeom prst="rect">
            <a:avLst/>
          </a:prstGeom>
        </p:spPr>
        <p:txBody>
          <a:bodyPr vert="horz" lIns="92117" tIns="46058" rIns="92117" bIns="4605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3"/>
            <a:ext cx="2945660" cy="493713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8823"/>
            <a:ext cx="2945660" cy="493713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B623E8A3-83F8-47AE-8219-BCFA6BD0D1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217879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32345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86360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6150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05480028"/>
      </p:ext>
    </p:extLst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31931835"/>
      </p:ext>
    </p:extLst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7200933"/>
      </p:ext>
    </p:extLst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54055315"/>
      </p:ext>
    </p:extLst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14912661"/>
      </p:ext>
    </p:extLst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0402648"/>
      </p:ext>
    </p:extLst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8849432"/>
      </p:ext>
    </p:extLst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3443866"/>
      </p:ext>
    </p:extLst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35684782"/>
      </p:ext>
    </p:extLst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18087575"/>
      </p:ext>
    </p:extLst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20431451"/>
      </p:ext>
    </p:extLst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0597247"/>
      </p:ext>
    </p:extLst>
  </p:cSld>
  <p:clrMapOvr>
    <a:masterClrMapping/>
  </p:clrMapOvr>
  <p:transition spd="slow"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2683855"/>
      </p:ext>
    </p:extLst>
  </p:cSld>
  <p:clrMapOvr>
    <a:masterClrMapping/>
  </p:clrMapOvr>
  <p:transition spd="slow">
    <p:strips dir="r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151445042"/>
      </p:ext>
    </p:extLst>
  </p:cSld>
  <p:clrMapOvr>
    <a:masterClrMapping/>
  </p:clrMapOvr>
  <p:transition spd="slow">
    <p:strips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9213092"/>
      </p:ext>
    </p:extLst>
  </p:cSld>
  <p:clrMapOvr>
    <a:masterClrMapping/>
  </p:clrMapOvr>
  <p:transition spd="slow">
    <p:strips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2066636"/>
      </p:ext>
    </p:extLst>
  </p:cSld>
  <p:clrMapOvr>
    <a:masterClrMapping/>
  </p:clrMapOvr>
  <p:transition spd="slow">
    <p:strips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6729853"/>
      </p:ext>
    </p:extLst>
  </p:cSld>
  <p:clrMapOvr>
    <a:masterClrMapping/>
  </p:clrMapOvr>
  <p:transition spd="slow">
    <p:strips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125669282"/>
      </p:ext>
    </p:extLst>
  </p:cSld>
  <p:clrMapOvr>
    <a:masterClrMapping/>
  </p:clrMapOvr>
  <p:transition spd="slow">
    <p:strips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748663126"/>
      </p:ext>
    </p:extLst>
  </p:cSld>
  <p:clrMapOvr>
    <a:masterClrMapping/>
  </p:clrMapOvr>
  <p:transition spd="slow">
    <p:strips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227391698"/>
      </p:ext>
    </p:extLst>
  </p:cSld>
  <p:clrMapOvr>
    <a:masterClrMapping/>
  </p:clrMapOvr>
  <p:transition spd="slow">
    <p:strips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6555968"/>
      </p:ext>
    </p:extLst>
  </p:cSld>
  <p:clrMapOvr>
    <a:masterClrMapping/>
  </p:clrMapOvr>
  <p:transition spd="slow">
    <p:strips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7234740"/>
      </p:ext>
    </p:extLst>
  </p:cSld>
  <p:clrMapOvr>
    <a:masterClrMapping/>
  </p:clrMapOvr>
  <p:transition spd="slow">
    <p:strips dir="r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67672025"/>
      </p:ext>
    </p:extLst>
  </p:cSld>
  <p:clrMapOvr>
    <a:masterClrMapping/>
  </p:clrMapOvr>
  <p:transition spd="slow">
    <p:strips dir="r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48920738"/>
      </p:ext>
    </p:extLst>
  </p:cSld>
  <p:clrMapOvr>
    <a:masterClrMapping/>
  </p:clrMapOvr>
  <p:transition spd="slow">
    <p:strips dir="r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52062686"/>
      </p:ext>
    </p:extLst>
  </p:cSld>
  <p:clrMapOvr>
    <a:masterClrMapping/>
  </p:clrMapOvr>
  <p:transition spd="slow">
    <p:strips dir="r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44402631"/>
      </p:ext>
    </p:extLst>
  </p:cSld>
  <p:clrMapOvr>
    <a:masterClrMapping/>
  </p:clrMapOvr>
  <p:transition spd="slow">
    <p:strips dir="r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5445073"/>
      </p:ext>
    </p:extLst>
  </p:cSld>
  <p:clrMapOvr>
    <a:masterClrMapping/>
  </p:clrMapOvr>
  <p:transition spd="slow">
    <p:strips dir="r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7804726"/>
      </p:ext>
    </p:extLst>
  </p:cSld>
  <p:clrMapOvr>
    <a:masterClrMapping/>
  </p:clrMapOvr>
  <p:transition spd="slow">
    <p:strips dir="r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452827"/>
      </p:ext>
    </p:extLst>
  </p:cSld>
  <p:clrMapOvr>
    <a:masterClrMapping/>
  </p:clrMapOvr>
  <p:transition spd="slow">
    <p:strips dir="r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17766987"/>
      </p:ext>
    </p:extLst>
  </p:cSld>
  <p:clrMapOvr>
    <a:masterClrMapping/>
  </p:clrMapOvr>
  <p:transition spd="slow">
    <p:strips dir="r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23255018"/>
      </p:ext>
    </p:extLst>
  </p:cSld>
  <p:clrMapOvr>
    <a:masterClrMapping/>
  </p:clrMapOvr>
  <p:transition spd="slow">
    <p:strips dir="r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7747610"/>
      </p:ext>
    </p:extLst>
  </p:cSld>
  <p:clrMapOvr>
    <a:masterClrMapping/>
  </p:clrMapOvr>
  <p:transition spd="slow">
    <p:strips dir="r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8182244"/>
      </p:ext>
    </p:extLst>
  </p:cSld>
  <p:clrMapOvr>
    <a:masterClrMapping/>
  </p:clrMapOvr>
  <p:transition spd="slow">
    <p:strips dir="r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50708542"/>
      </p:ext>
    </p:extLst>
  </p:cSld>
  <p:clrMapOvr>
    <a:masterClrMapping/>
  </p:clrMapOvr>
  <p:transition spd="slow">
    <p:strips dir="r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743D-197E-4E3C-BD0C-7ED8C39D630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8123952"/>
      </p:ext>
    </p:extLst>
  </p:cSld>
  <p:clrMapOvr>
    <a:masterClrMapping/>
  </p:clrMapOvr>
  <p:transition spd="slow">
    <p:strips dir="r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26AC1-93F0-4B9A-B97C-630CB7A213D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627688"/>
      </p:ext>
    </p:extLst>
  </p:cSld>
  <p:clrMapOvr>
    <a:masterClrMapping/>
  </p:clrMapOvr>
  <p:transition spd="slow">
    <p:strips dir="r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9E73-25F6-40E5-8133-303FED521BC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2583385"/>
      </p:ext>
    </p:extLst>
  </p:cSld>
  <p:clrMapOvr>
    <a:masterClrMapping/>
  </p:clrMapOvr>
  <p:transition spd="slow">
    <p:strips dir="r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DA9A3-4542-42ED-B295-A87C5FDCCB2B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7143651"/>
      </p:ext>
    </p:extLst>
  </p:cSld>
  <p:clrMapOvr>
    <a:masterClrMapping/>
  </p:clrMapOvr>
  <p:transition spd="slow">
    <p:strips dir="r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2B00D-8F8B-4D9B-A5E9-824693DE3C42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964578"/>
      </p:ext>
    </p:extLst>
  </p:cSld>
  <p:clrMapOvr>
    <a:masterClrMapping/>
  </p:clrMapOvr>
  <p:transition spd="slow">
    <p:strips dir="r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14731-9BEB-4C3E-B77C-DBE3B64BB1A0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3618202"/>
      </p:ext>
    </p:extLst>
  </p:cSld>
  <p:clrMapOvr>
    <a:masterClrMapping/>
  </p:clrMapOvr>
  <p:transition spd="slow">
    <p:strips dir="r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C62E-FE83-4BFD-A6E0-79A97F47612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7592210"/>
      </p:ext>
    </p:extLst>
  </p:cSld>
  <p:clrMapOvr>
    <a:masterClrMapping/>
  </p:clrMapOvr>
  <p:transition spd="slow">
    <p:strips dir="r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30E4B-1DAA-4A7E-B657-64127E9792E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9428829"/>
      </p:ext>
    </p:extLst>
  </p:cSld>
  <p:clrMapOvr>
    <a:masterClrMapping/>
  </p:clrMapOvr>
  <p:transition spd="slow">
    <p:strips dir="r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21771-4CA2-4E72-8C5A-82424E8FE3A8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1784920"/>
      </p:ext>
    </p:extLst>
  </p:cSld>
  <p:clrMapOvr>
    <a:masterClrMapping/>
  </p:clrMapOvr>
  <p:transition spd="slow">
    <p:strips dir="r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533B1-E30B-41CD-AE35-B8817A216A9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9055329"/>
      </p:ext>
    </p:extLst>
  </p:cSld>
  <p:clrMapOvr>
    <a:masterClrMapping/>
  </p:clrMapOvr>
  <p:transition spd="slow">
    <p:strips dir="r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3AC3-9C9C-4EB0-9A9D-ABB3DAFECE43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7551601"/>
      </p:ext>
    </p:extLst>
  </p:cSld>
  <p:clrMapOvr>
    <a:masterClrMapping/>
  </p:clrMapOvr>
  <p:transition spd="slow">
    <p:strips dir="r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CD2CA-A643-4BAA-BCF0-F29CAC4BD2D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7967620"/>
      </p:ext>
    </p:extLst>
  </p:cSld>
  <p:clrMapOvr>
    <a:masterClrMapping/>
  </p:clrMapOvr>
  <p:transition spd="slow">
    <p:strips dir="r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2/6/2018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000" b="1" smtClean="0">
                <a:solidFill>
                  <a:srgbClr val="FFFFFF"/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trips dir="r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 r="-312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12291" name="Picture 7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strips dir="rd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ransition spd="slow">
    <p:strips dir="rd"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 r="-14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13316" name="Picture 10" descr="лого copy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369E7F-B85A-403A-B992-D7E3ED4C6B3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10357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 spd="slow">
    <p:strips dir="rd"/>
  </p:transition>
  <p:hf sldNum="0" hdr="0" ftr="0" dt="0"/>
  <p:txStyles>
    <p:titleStyle>
      <a:lvl1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1" fontAlgn="base" hangingPunct="1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2/6/2018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547B6F-F9C8-4A91-BC6B-1087BD64C33A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slow">
    <p:strips dir="r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0" y="714356"/>
            <a:ext cx="9144000" cy="5214974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об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исполнении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6600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 </a:t>
            </a: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6600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апрель 2017 года</a:t>
            </a:r>
            <a:endParaRPr lang="ru-RU" sz="6600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8199923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кругленный прямоугольник 22"/>
          <p:cNvSpPr/>
          <p:nvPr/>
        </p:nvSpPr>
        <p:spPr>
          <a:xfrm>
            <a:off x="357158" y="4929198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48" y="642918"/>
            <a:ext cx="4857752" cy="908720"/>
          </a:xfrm>
        </p:spPr>
        <p:txBody>
          <a:bodyPr>
            <a:noAutofit/>
          </a:bodyPr>
          <a:lstStyle/>
          <a:p>
            <a:pPr algn="ctr"/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</a:t>
            </a:r>
            <a: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en-US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4 месяца</a:t>
            </a:r>
            <a:endParaRPr lang="ru-RU" sz="20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3929058" y="1714488"/>
            <a:ext cx="5000628" cy="4643470"/>
            <a:chOff x="0" y="1500174"/>
            <a:chExt cx="8643965" cy="4866155"/>
          </a:xfrm>
        </p:grpSpPr>
        <p:graphicFrame>
          <p:nvGraphicFramePr>
            <p:cNvPr id="8" name="Диаграмма 7"/>
            <p:cNvGraphicFramePr/>
            <p:nvPr>
              <p:extLst>
                <p:ext uri="{D42A27DB-BD31-4B8C-83A1-F6EECF244321}">
                  <p14:modId xmlns="" xmlns:p14="http://schemas.microsoft.com/office/powerpoint/2010/main" val="4104949105"/>
                </p:ext>
              </p:extLst>
            </p:nvPr>
          </p:nvGraphicFramePr>
          <p:xfrm>
            <a:off x="0" y="1500174"/>
            <a:ext cx="8643965" cy="48661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2000090" y="1935337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3 903,2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56399" y="1920879"/>
              <a:ext cx="2522194" cy="322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3 996,1 млн.руб.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28066" y="3970683"/>
              <a:ext cx="1351207" cy="5483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1 254,5 </a:t>
              </a: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</a:t>
              </a:r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.</a:t>
              </a:r>
              <a:endPara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1272" y="4195275"/>
              <a:ext cx="1605318" cy="5160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1 319,8</a:t>
              </a:r>
              <a:endPara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млн.руб.</a:t>
              </a:r>
              <a:endParaRPr lang="ru-RU" sz="1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22748" y="4270139"/>
              <a:ext cx="1614543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32% от годового 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5954" y="4419867"/>
              <a:ext cx="1852290" cy="677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 smtClean="0">
                  <a:solidFill>
                    <a:schemeClr val="bg1"/>
                  </a:solidFill>
                  <a:latin typeface="Times New Roman" pitchFamily="18" charset="0"/>
                  <a:ea typeface="Batang" panose="02030600000101010101" pitchFamily="18" charset="-127"/>
                  <a:cs typeface="Times New Roman" pitchFamily="18" charset="0"/>
                </a:rPr>
                <a:t>33% от годового плана</a:t>
              </a:r>
              <a:endParaRPr lang="ru-RU" sz="1200" b="1" dirty="0">
                <a:solidFill>
                  <a:schemeClr val="bg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4357686" y="6286520"/>
            <a:ext cx="47863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за 4 месяца составил 65,3 млн.руб.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0" y="64291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ЗАТО Северск за апрель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391</a:t>
            </a: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,</a:t>
            </a:r>
            <a:r>
              <a:rPr lang="en-U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</a:t>
            </a: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3143248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430</a:t>
            </a: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,</a:t>
            </a:r>
            <a:r>
              <a:rPr lang="en-U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</a:t>
            </a: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kumimoji="0" lang="ru-RU" sz="2000" b="1" i="0" u="none" strike="noStrike" kern="1200" cap="none" spc="0" normalizeH="0" baseline="0" noProof="0" dirty="0" smtClean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38</a:t>
            </a: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,</a:t>
            </a:r>
            <a:r>
              <a:rPr lang="en-U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9</a:t>
            </a:r>
            <a:r>
              <a:rPr lang="ru-RU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МЛН.РУБ.</a:t>
            </a:r>
            <a:endParaRPr kumimoji="0" lang="ru-RU" sz="2000" b="1" i="0" u="none" strike="noStrike" kern="1200" cap="none" spc="0" normalizeH="0" baseline="0" noProof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2387814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142852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 бюджета за апрель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2625889675"/>
              </p:ext>
            </p:extLst>
          </p:nvPr>
        </p:nvGraphicFramePr>
        <p:xfrm>
          <a:off x="142844" y="3500414"/>
          <a:ext cx="3929058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14282" y="3786190"/>
            <a:ext cx="6799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18197443"/>
              </p:ext>
            </p:extLst>
          </p:nvPr>
        </p:nvGraphicFramePr>
        <p:xfrm>
          <a:off x="47667" y="1214422"/>
          <a:ext cx="4238581" cy="2270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29873"/>
                <a:gridCol w="677177"/>
                <a:gridCol w="727349"/>
                <a:gridCol w="677177"/>
                <a:gridCol w="62700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 МЛН. РУБ.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., МЛН. РУБ.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101,9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-8,9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65,1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56924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МБТ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306,3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306,3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399,1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391,5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-7,6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2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400" b="1" dirty="0">
                        <a:solidFill>
                          <a:schemeClr val="accent2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85608685"/>
              </p:ext>
            </p:extLst>
          </p:nvPr>
        </p:nvGraphicFramePr>
        <p:xfrm>
          <a:off x="4357686" y="3286124"/>
          <a:ext cx="4643470" cy="344868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3346031"/>
                <a:gridCol w="1297439"/>
              </a:tblGrid>
              <a:tr h="66200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2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Факт,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921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430,4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253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Дума ЗАТО Северск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Северск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FF66CC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91,4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FF66CC">
                        <a:alpha val="65000"/>
                      </a:srgb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1,3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УМСП </a:t>
                      </a:r>
                      <a:r>
                        <a:rPr lang="ru-RU" sz="1400" u="none" strike="noStrik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КиС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88,5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ЧС</a:t>
                      </a:r>
                      <a:endParaRPr lang="ru-RU" sz="14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0,7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Управление образования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188,6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FF9933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УИО</a:t>
                      </a:r>
                      <a:endParaRPr lang="ru-RU" sz="14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12,5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Счетная палата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1,0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  <a:tr h="223423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УЖКХ </a:t>
                      </a:r>
                      <a:r>
                        <a:rPr lang="ru-RU" sz="1400" u="none" strike="noStrik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ТиС</a:t>
                      </a:r>
                      <a:endParaRPr lang="ru-RU" sz="1400" b="0" i="0" u="none" strike="noStrik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29,2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rgbClr val="00B0F0"/>
                    </a:solidFill>
                  </a:tcPr>
                </a:tc>
              </a:tr>
              <a:tr h="223423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УКС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14,0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>
                    <a:solidFill>
                      <a:schemeClr val="bg1"/>
                    </a:solidFill>
                  </a:tcPr>
                </a:tc>
              </a:tr>
              <a:tr h="189144"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400" u="none" strike="noStrik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УВГТ</a:t>
                      </a:r>
                      <a:endParaRPr lang="ru-RU" sz="1400" b="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Times New Roman" pitchFamily="18" charset="0"/>
                          <a:ea typeface="Batang" panose="02030600000101010101" pitchFamily="18" charset="-127"/>
                          <a:cs typeface="Times New Roman" pitchFamily="18" charset="0"/>
                        </a:rPr>
                        <a:t>1,0</a:t>
                      </a:r>
                      <a:endParaRPr lang="ru-RU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Times New Roman" pitchFamily="18" charset="0"/>
                        <a:ea typeface="Batang" panose="02030600000101010101" pitchFamily="18" charset="-127"/>
                        <a:cs typeface="Times New Roman" pitchFamily="18" charset="0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="" xmlns:p14="http://schemas.microsoft.com/office/powerpoint/2010/main" val="3150534468"/>
              </p:ext>
            </p:extLst>
          </p:nvPr>
        </p:nvGraphicFramePr>
        <p:xfrm>
          <a:off x="4714876" y="642918"/>
          <a:ext cx="4143372" cy="2643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000760" y="714356"/>
            <a:ext cx="714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Прочие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714348" y="785794"/>
            <a:ext cx="8028384" cy="437781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3200" b="1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="" xmlns:p14="http://schemas.microsoft.com/office/powerpoint/2010/main" val="3738773907"/>
              </p:ext>
            </p:extLst>
          </p:nvPr>
        </p:nvGraphicFramePr>
        <p:xfrm>
          <a:off x="214282" y="1500174"/>
          <a:ext cx="5249744" cy="4922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42844" y="5572140"/>
            <a:ext cx="875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  <a:endParaRPr lang="ru-RU" sz="1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29322" y="1357298"/>
            <a:ext cx="30003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01.01.2017  91,1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3014489"/>
            <a:ext cx="2857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на 01.05.2017 63,2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лок-схема: магнитный диск 11"/>
          <p:cNvSpPr/>
          <p:nvPr/>
        </p:nvSpPr>
        <p:spPr>
          <a:xfrm>
            <a:off x="428596" y="6215082"/>
            <a:ext cx="357190" cy="357190"/>
          </a:xfrm>
          <a:prstGeom prst="flowChartMagneticDisk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4786314" y="6215082"/>
            <a:ext cx="357190" cy="357190"/>
          </a:xfrm>
          <a:prstGeom prst="flowChartMagneticDisk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6143644"/>
            <a:ext cx="3714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Коммерческий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6143644"/>
            <a:ext cx="378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кредит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00628" y="4357694"/>
            <a:ext cx="41433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Оплата % за пользование кредитными ресурсами в апреле составила </a:t>
            </a:r>
          </a:p>
          <a:p>
            <a:pPr lvl="0"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2,0 млн.руб.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00628" y="4286256"/>
            <a:ext cx="4000496" cy="1714512"/>
          </a:xfrm>
          <a:prstGeom prst="round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7072330" y="2553082"/>
            <a:ext cx="571504" cy="571504"/>
          </a:xfrm>
          <a:prstGeom prst="star4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918645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Поток">
  <a:themeElements>
    <a:clrScheme name="Другая 56">
      <a:dk1>
        <a:sysClr val="windowText" lastClr="000000"/>
      </a:dk1>
      <a:lt1>
        <a:sysClr val="window" lastClr="FFFFFF"/>
      </a:lt1>
      <a:dk2>
        <a:srgbClr val="4E3B30"/>
      </a:dk2>
      <a:lt2>
        <a:srgbClr val="92D050"/>
      </a:lt2>
      <a:accent1>
        <a:srgbClr val="F0A22E"/>
      </a:accent1>
      <a:accent2>
        <a:srgbClr val="F2F2F2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2928</TotalTime>
  <Words>213</Words>
  <Application>Microsoft Office PowerPoint</Application>
  <PresentationFormat>Экран (4:3)</PresentationFormat>
  <Paragraphs>97</Paragraphs>
  <Slides>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Тема5</vt:lpstr>
      <vt:lpstr>Тема2</vt:lpstr>
      <vt:lpstr>Специальное оформление</vt:lpstr>
      <vt:lpstr>1_Специальное оформление</vt:lpstr>
      <vt:lpstr>Поток</vt:lpstr>
      <vt:lpstr>Информация об исполнении бюджета  ЗАТО Северск  за апрель 2017 года</vt:lpstr>
      <vt:lpstr>Исполнение бюджета ЗАТО Северск  за 4 месяца</vt:lpstr>
      <vt:lpstr>Исполнение бюджета за апрель</vt:lpstr>
      <vt:lpstr>МУНИЦИПАЛЬНЫЙ ДОЛГ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Holosha</cp:lastModifiedBy>
  <cp:revision>398</cp:revision>
  <cp:lastPrinted>2017-04-28T09:15:07Z</cp:lastPrinted>
  <dcterms:created xsi:type="dcterms:W3CDTF">2014-04-07T04:52:52Z</dcterms:created>
  <dcterms:modified xsi:type="dcterms:W3CDTF">2018-02-06T10:43:45Z</dcterms:modified>
</cp:coreProperties>
</file>