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charts/colors2.xml" ContentType="application/vnd.ms-office.chartcolorstyl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4.xml" ContentType="application/vnd.openxmlformats-officedocument.drawingml.char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0"/>
  </p:notesMasterIdLst>
  <p:handoutMasterIdLst>
    <p:handoutMasterId r:id="rId11"/>
  </p:handoutMasterIdLst>
  <p:sldIdLst>
    <p:sldId id="256" r:id="rId6"/>
    <p:sldId id="261" r:id="rId7"/>
    <p:sldId id="272" r:id="rId8"/>
    <p:sldId id="257" r:id="rId9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33FF"/>
    <a:srgbClr val="FF66CC"/>
    <a:srgbClr val="FF9933"/>
    <a:srgbClr val="569248"/>
    <a:srgbClr val="99CC00"/>
    <a:srgbClr val="604878"/>
    <a:srgbClr val="B98B47"/>
    <a:srgbClr val="CC0000"/>
    <a:srgbClr val="339933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41" autoAdjust="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091"/>
          <c:y val="3.5964136837853697E-2"/>
          <c:w val="0.81669048868198935"/>
          <c:h val="0.8582619011757707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январь-февраль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863</c:v>
                </c:pt>
                <c:pt idx="1">
                  <c:v>868.8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3015.6</c:v>
                </c:pt>
                <c:pt idx="1">
                  <c:v>3102.8</c:v>
                </c:pt>
              </c:numCache>
            </c:numRef>
          </c:val>
        </c:ser>
        <c:shape val="box"/>
        <c:axId val="89965696"/>
        <c:axId val="89967232"/>
        <c:axId val="0"/>
      </c:bar3DChart>
      <c:catAx>
        <c:axId val="899656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9967232"/>
        <c:crosses val="autoZero"/>
        <c:auto val="1"/>
        <c:lblAlgn val="ctr"/>
        <c:lblOffset val="100"/>
      </c:catAx>
      <c:valAx>
        <c:axId val="899672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9965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46"/>
          <c:y val="0.13901604323770089"/>
          <c:w val="0.85934491168112059"/>
          <c:h val="0.7608618215587034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dPt>
            <c:idx val="0"/>
          </c:dPt>
          <c:dPt>
            <c:idx val="1"/>
          </c:dPt>
          <c:dLbls>
            <c:dLbl>
              <c:idx val="0"/>
              <c:layout>
                <c:manualLayout>
                  <c:x val="1.9753071058173585E-2"/>
                  <c:y val="-6.5112900813910531E-3"/>
                </c:manualLayout>
              </c:layout>
              <c:showVal val="1"/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Март 2017</c:v>
                </c:pt>
                <c:pt idx="1">
                  <c:v>Март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57.1</c:v>
                </c:pt>
                <c:pt idx="1">
                  <c:v>54.2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569248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2.648726488639262E-3"/>
                  <c:y val="6.6409616909291397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3.2323269343440589E-3"/>
                  <c:y val="8.0738065979546053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Март 2017</c:v>
                </c:pt>
                <c:pt idx="1">
                  <c:v>Март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20.399999999999999</c:v>
                </c:pt>
                <c:pt idx="1">
                  <c:v>26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399E-2"/>
                </c:manualLayout>
              </c:layout>
              <c:showVal val="1"/>
            </c:dLbl>
            <c:dLbl>
              <c:idx val="1"/>
              <c:layout>
                <c:manualLayout>
                  <c:x val="2.4691338822716992E-2"/>
                  <c:y val="-1.7363440217043009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Март 2017</c:v>
                </c:pt>
                <c:pt idx="1">
                  <c:v>Март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234.4</c:v>
                </c:pt>
                <c:pt idx="1">
                  <c:v>198.8</c:v>
                </c:pt>
              </c:numCache>
            </c:numRef>
          </c:val>
        </c:ser>
        <c:shape val="box"/>
        <c:axId val="93592192"/>
        <c:axId val="93602176"/>
        <c:axId val="0"/>
      </c:bar3DChart>
      <c:catAx>
        <c:axId val="935921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C000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3602176"/>
        <c:crosses val="autoZero"/>
        <c:auto val="1"/>
        <c:lblAlgn val="ctr"/>
        <c:lblOffset val="100"/>
      </c:catAx>
      <c:valAx>
        <c:axId val="9360217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3592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31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chemeClr val="bg2">
                  <a:lumMod val="75000"/>
                </a:schemeClr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20031365757165903"/>
                  <c:y val="-1.7497690304880199E-3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1"/>
              <c:layout>
                <c:manualLayout>
                  <c:x val="0.11209131113498859"/>
                  <c:y val="-0.27180704038958747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2"/>
              <c:layout>
                <c:manualLayout>
                  <c:x val="4.9042181102734693E-2"/>
                  <c:y val="-0.13802178112489155"/>
                </c:manualLayout>
              </c:layout>
              <c:spPr>
                <a:solidFill>
                  <a:srgbClr val="00B0F0"/>
                </a:solidFill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3"/>
              <c:layout>
                <c:manualLayout>
                  <c:x val="0.11626991252535375"/>
                  <c:y val="2.1182609300977671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4"/>
              <c:layout>
                <c:manualLayout>
                  <c:x val="9.4262354430159803E-2"/>
                  <c:y val="0.10721563132044951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УКС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160.5</c:v>
                </c:pt>
                <c:pt idx="1">
                  <c:v>56.9</c:v>
                </c:pt>
                <c:pt idx="2">
                  <c:v>35.800000000000011</c:v>
                </c:pt>
                <c:pt idx="3">
                  <c:v>30.3</c:v>
                </c:pt>
                <c:pt idx="4">
                  <c:v>45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378924381836524"/>
                  <c:y val="-5.2090491551131428E-2"/>
                </c:manualLayout>
              </c:layout>
              <c:showVal val="1"/>
            </c:dLbl>
            <c:dLbl>
              <c:idx val="1"/>
              <c:layout>
                <c:manualLayout>
                  <c:x val="0.13789243818365246"/>
                  <c:y val="-5.8601781632522304E-2"/>
                </c:manualLayout>
              </c:layout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01.04.2017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65.2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9.6766623286773712E-2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</a:t>
                    </a:r>
                    <a:r>
                      <a:rPr lang="ru-RU" dirty="0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delete val="1"/>
            </c:dLbl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01.04.2017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pyramid"/>
        <c:axId val="91474560"/>
        <c:axId val="91509120"/>
        <c:axId val="0"/>
      </c:bar3DChart>
      <c:catAx>
        <c:axId val="91474560"/>
        <c:scaling>
          <c:orientation val="minMax"/>
        </c:scaling>
        <c:axPos val="b"/>
        <c:numFmt formatCode="@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1509120"/>
        <c:crosses val="autoZero"/>
        <c:auto val="1"/>
        <c:lblAlgn val="ctr"/>
        <c:lblOffset val="100"/>
      </c:catAx>
      <c:valAx>
        <c:axId val="9150912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1474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5480028"/>
      </p:ext>
    </p:extLst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1931835"/>
      </p:ext>
    </p:extLst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7200933"/>
      </p:ext>
    </p:extLst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4055315"/>
      </p:ext>
    </p:extLst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4912661"/>
      </p:ext>
    </p:extLst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0402648"/>
      </p:ext>
    </p:extLst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8849432"/>
      </p:ext>
    </p:extLst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3443866"/>
      </p:ext>
    </p:extLst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5684782"/>
      </p:ext>
    </p:extLst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18087575"/>
      </p:ext>
    </p:extLst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20431451"/>
      </p:ext>
    </p:extLst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0597247"/>
      </p:ext>
    </p:extLst>
  </p:cSld>
  <p:clrMapOvr>
    <a:masterClrMapping/>
  </p:clrMapOvr>
  <p:transition spd="slow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683855"/>
      </p:ext>
    </p:extLst>
  </p:cSld>
  <p:clrMapOvr>
    <a:masterClrMapping/>
  </p:clrMapOvr>
  <p:transition spd="slow"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51445042"/>
      </p:ext>
    </p:extLst>
  </p:cSld>
  <p:clrMapOvr>
    <a:masterClrMapping/>
  </p:clrMapOvr>
  <p:transition spd="slow">
    <p:strips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213092"/>
      </p:ext>
    </p:extLst>
  </p:cSld>
  <p:clrMapOvr>
    <a:masterClrMapping/>
  </p:clrMapOvr>
  <p:transition spd="slow">
    <p:strips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66636"/>
      </p:ext>
    </p:extLst>
  </p:cSld>
  <p:clrMapOvr>
    <a:masterClrMapping/>
  </p:clrMapOvr>
  <p:transition spd="slow"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6729853"/>
      </p:ext>
    </p:extLst>
  </p:cSld>
  <p:clrMapOvr>
    <a:masterClrMapping/>
  </p:clrMapOvr>
  <p:transition spd="slow">
    <p:strips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125669282"/>
      </p:ext>
    </p:extLst>
  </p:cSld>
  <p:clrMapOvr>
    <a:masterClrMapping/>
  </p:clrMapOvr>
  <p:transition spd="slow">
    <p:strips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748663126"/>
      </p:ext>
    </p:extLst>
  </p:cSld>
  <p:clrMapOvr>
    <a:masterClrMapping/>
  </p:clrMapOvr>
  <p:transition spd="slow">
    <p:strips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27391698"/>
      </p:ext>
    </p:extLst>
  </p:cSld>
  <p:clrMapOvr>
    <a:masterClrMapping/>
  </p:clrMapOvr>
  <p:transition spd="slow">
    <p:strips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555968"/>
      </p:ext>
    </p:extLst>
  </p:cSld>
  <p:clrMapOvr>
    <a:masterClrMapping/>
  </p:clrMapOvr>
  <p:transition spd="slow">
    <p:strips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7234740"/>
      </p:ext>
    </p:extLst>
  </p:cSld>
  <p:clrMapOvr>
    <a:masterClrMapping/>
  </p:clrMapOvr>
  <p:transition spd="slow">
    <p:strips dir="r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672025"/>
      </p:ext>
    </p:extLst>
  </p:cSld>
  <p:clrMapOvr>
    <a:masterClrMapping/>
  </p:clrMapOvr>
  <p:transition spd="slow">
    <p:strips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8920738"/>
      </p:ext>
    </p:extLst>
  </p:cSld>
  <p:clrMapOvr>
    <a:masterClrMapping/>
  </p:clrMapOvr>
  <p:transition spd="slow">
    <p:strips dir="r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062686"/>
      </p:ext>
    </p:extLst>
  </p:cSld>
  <p:clrMapOvr>
    <a:masterClrMapping/>
  </p:clrMapOvr>
  <p:transition spd="slow">
    <p:strips dir="r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4402631"/>
      </p:ext>
    </p:extLst>
  </p:cSld>
  <p:clrMapOvr>
    <a:masterClrMapping/>
  </p:clrMapOvr>
  <p:transition spd="slow">
    <p:strips dir="r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5445073"/>
      </p:ext>
    </p:extLst>
  </p:cSld>
  <p:clrMapOvr>
    <a:masterClrMapping/>
  </p:clrMapOvr>
  <p:transition spd="slow">
    <p:strips dir="r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804726"/>
      </p:ext>
    </p:extLst>
  </p:cSld>
  <p:clrMapOvr>
    <a:masterClrMapping/>
  </p:clrMapOvr>
  <p:transition spd="slow">
    <p:strips dir="r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452827"/>
      </p:ext>
    </p:extLst>
  </p:cSld>
  <p:clrMapOvr>
    <a:masterClrMapping/>
  </p:clrMapOvr>
  <p:transition spd="slow">
    <p:strips dir="r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7766987"/>
      </p:ext>
    </p:extLst>
  </p:cSld>
  <p:clrMapOvr>
    <a:masterClrMapping/>
  </p:clrMapOvr>
  <p:transition spd="slow">
    <p:strips dir="r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23255018"/>
      </p:ext>
    </p:extLst>
  </p:cSld>
  <p:clrMapOvr>
    <a:masterClrMapping/>
  </p:clrMapOvr>
  <p:transition spd="slow">
    <p:strips dir="r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7747610"/>
      </p:ext>
    </p:extLst>
  </p:cSld>
  <p:clrMapOvr>
    <a:masterClrMapping/>
  </p:clrMapOvr>
  <p:transition spd="slow">
    <p:strips dir="r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8182244"/>
      </p:ext>
    </p:extLst>
  </p:cSld>
  <p:clrMapOvr>
    <a:masterClrMapping/>
  </p:clrMapOvr>
  <p:transition spd="slow">
    <p:strips dir="r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0708542"/>
      </p:ext>
    </p:extLst>
  </p:cSld>
  <p:clrMapOvr>
    <a:masterClrMapping/>
  </p:clrMapOvr>
  <p:transition spd="slow">
    <p:strips dir="r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123952"/>
      </p:ext>
    </p:extLst>
  </p:cSld>
  <p:clrMapOvr>
    <a:masterClrMapping/>
  </p:clrMapOvr>
  <p:transition spd="slow">
    <p:strips dir="r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627688"/>
      </p:ext>
    </p:extLst>
  </p:cSld>
  <p:clrMapOvr>
    <a:masterClrMapping/>
  </p:clrMapOvr>
  <p:transition spd="slow">
    <p:strips dir="r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583385"/>
      </p:ext>
    </p:extLst>
  </p:cSld>
  <p:clrMapOvr>
    <a:masterClrMapping/>
  </p:clrMapOvr>
  <p:transition spd="slow">
    <p:strips dir="r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143651"/>
      </p:ext>
    </p:extLst>
  </p:cSld>
  <p:clrMapOvr>
    <a:masterClrMapping/>
  </p:clrMapOvr>
  <p:transition spd="slow">
    <p:strips dir="r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64578"/>
      </p:ext>
    </p:extLst>
  </p:cSld>
  <p:clrMapOvr>
    <a:masterClrMapping/>
  </p:clrMapOvr>
  <p:transition spd="slow">
    <p:strips dir="r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618202"/>
      </p:ext>
    </p:extLst>
  </p:cSld>
  <p:clrMapOvr>
    <a:masterClrMapping/>
  </p:clrMapOvr>
  <p:transition spd="slow">
    <p:strips dir="r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592210"/>
      </p:ext>
    </p:extLst>
  </p:cSld>
  <p:clrMapOvr>
    <a:masterClrMapping/>
  </p:clrMapOvr>
  <p:transition spd="slow">
    <p:strips dir="r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428829"/>
      </p:ext>
    </p:extLst>
  </p:cSld>
  <p:clrMapOvr>
    <a:masterClrMapping/>
  </p:clrMapOvr>
  <p:transition spd="slow">
    <p:strips dir="r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1784920"/>
      </p:ext>
    </p:extLst>
  </p:cSld>
  <p:clrMapOvr>
    <a:masterClrMapping/>
  </p:clrMapOvr>
  <p:transition spd="slow">
    <p:strips dir="r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9055329"/>
      </p:ext>
    </p:extLst>
  </p:cSld>
  <p:clrMapOvr>
    <a:masterClrMapping/>
  </p:clrMapOvr>
  <p:transition spd="slow">
    <p:strips dir="r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7551601"/>
      </p:ext>
    </p:extLst>
  </p:cSld>
  <p:clrMapOvr>
    <a:masterClrMapping/>
  </p:clrMapOvr>
  <p:transition spd="slow">
    <p:strips dir="r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967620"/>
      </p:ext>
    </p:extLst>
  </p:cSld>
  <p:clrMapOvr>
    <a:masterClrMapping/>
  </p:clrMapOvr>
  <p:transition spd="slow">
    <p:strips dir="r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trips dir="rd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strips dir="rd"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strips dir="rd"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2/6/2018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март 2017 года</a:t>
            </a:r>
            <a:endParaRPr lang="ru-RU" sz="66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3 месяца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714488"/>
            <a:ext cx="5000628" cy="4429156"/>
            <a:chOff x="0" y="1500174"/>
            <a:chExt cx="8643965" cy="4641563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="" xmlns:p14="http://schemas.microsoft.com/office/powerpoint/2010/main" val="890843843"/>
                </p:ext>
              </p:extLst>
            </p:nvPr>
          </p:nvGraphicFramePr>
          <p:xfrm>
            <a:off x="0" y="1500174"/>
            <a:ext cx="8643965" cy="464156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2099262" y="1575038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3 878,6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6412" y="159342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3 971,6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704580" y="4045547"/>
              <a:ext cx="1351207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863,0 </a:t>
              </a: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97786" y="4270139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868,8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46234" y="4419867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22,3% от годового 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062926" y="4644459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21,9% от годового 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3 месяца составил 5,8 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</a:t>
            </a: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март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311,9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328,5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16,6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87814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март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2005851721"/>
              </p:ext>
            </p:extLst>
          </p:nvPr>
        </p:nvGraphicFramePr>
        <p:xfrm>
          <a:off x="142844" y="350041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786190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7667" y="1214422"/>
          <a:ext cx="4238581" cy="2270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9873"/>
                <a:gridCol w="677177"/>
                <a:gridCol w="727349"/>
                <a:gridCol w="677177"/>
                <a:gridCol w="62700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МБТ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234,4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234,4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300,9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311,9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62608232"/>
              </p:ext>
            </p:extLst>
          </p:nvPr>
        </p:nvGraphicFramePr>
        <p:xfrm>
          <a:off x="4357686" y="3286124"/>
          <a:ext cx="4643470" cy="344868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346031"/>
                <a:gridCol w="1297439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328,5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56,9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160,5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12,6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35,8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FF66CC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4714876" y="642918"/>
          <a:ext cx="4143372" cy="264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15008" y="71435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2005851721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29322" y="1357298"/>
            <a:ext cx="300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3014489"/>
            <a:ext cx="2857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01.04.2017 65,2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Коммерческий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00628" y="4357694"/>
            <a:ext cx="41433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марте составила </a:t>
            </a:r>
          </a:p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0,5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00628" y="4286256"/>
            <a:ext cx="4000496" cy="1714512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7072330" y="2553082"/>
            <a:ext cx="571504" cy="571504"/>
          </a:xfrm>
          <a:prstGeom prst="star4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Поток">
  <a:themeElements>
    <a:clrScheme name="Другая 56">
      <a:dk1>
        <a:sysClr val="windowText" lastClr="000000"/>
      </a:dk1>
      <a:lt1>
        <a:sysClr val="window" lastClr="FFFFFF"/>
      </a:lt1>
      <a:dk2>
        <a:srgbClr val="4E3B30"/>
      </a:dk2>
      <a:lt2>
        <a:srgbClr val="92D050"/>
      </a:lt2>
      <a:accent1>
        <a:srgbClr val="F0A22E"/>
      </a:accent1>
      <a:accent2>
        <a:srgbClr val="F2F2F2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2867</TotalTime>
  <Words>204</Words>
  <Application>Microsoft Office PowerPoint</Application>
  <PresentationFormat>Экран (4:3)</PresentationFormat>
  <Paragraphs>97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Тема5</vt:lpstr>
      <vt:lpstr>Тема2</vt:lpstr>
      <vt:lpstr>Специальное оформление</vt:lpstr>
      <vt:lpstr>1_Специальное оформление</vt:lpstr>
      <vt:lpstr>Поток</vt:lpstr>
      <vt:lpstr>Информация об исполнении бюджета  ЗАТО Северск  за март 2017 года</vt:lpstr>
      <vt:lpstr>Исполнение бюджета ЗАТО Северск  за 3 месяца</vt:lpstr>
      <vt:lpstr>Исполнение бюджета за март</vt:lpstr>
      <vt:lpstr>МУНИЦИПАЛЬНЫЙ ДОЛГ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383</cp:revision>
  <cp:lastPrinted>2014-11-05T03:45:39Z</cp:lastPrinted>
  <dcterms:created xsi:type="dcterms:W3CDTF">2014-04-07T04:52:52Z</dcterms:created>
  <dcterms:modified xsi:type="dcterms:W3CDTF">2018-02-06T10:43:24Z</dcterms:modified>
</cp:coreProperties>
</file>