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charts/colors2.xml" ContentType="application/vnd.ms-office.chartcolorstyl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4.xml" ContentType="application/vnd.openxmlformats-officedocument.drawingml.chart+xml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83710" r:id="rId5"/>
  </p:sldMasterIdLst>
  <p:notesMasterIdLst>
    <p:notesMasterId r:id="rId11"/>
  </p:notesMasterIdLst>
  <p:handoutMasterIdLst>
    <p:handoutMasterId r:id="rId12"/>
  </p:handoutMasterIdLst>
  <p:sldIdLst>
    <p:sldId id="256" r:id="rId6"/>
    <p:sldId id="261" r:id="rId7"/>
    <p:sldId id="257" r:id="rId8"/>
    <p:sldId id="272" r:id="rId9"/>
    <p:sldId id="271" r:id="rId10"/>
  </p:sldIdLst>
  <p:sldSz cx="9144000" cy="6858000" type="screen4x3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69248"/>
    <a:srgbClr val="604878"/>
    <a:srgbClr val="B98B47"/>
    <a:srgbClr val="CC0000"/>
    <a:srgbClr val="FF9933"/>
    <a:srgbClr val="339933"/>
    <a:srgbClr val="FFFF00"/>
    <a:srgbClr val="DDDDD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641" autoAdjust="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8949220641222003E-2"/>
          <c:y val="3.5964248332243418E-2"/>
          <c:w val="0.81669048868198879"/>
          <c:h val="0.85826190117577073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277.5</c:v>
                </c:pt>
                <c:pt idx="1">
                  <c:v>247.4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3127.3</c:v>
                </c:pt>
                <c:pt idx="1">
                  <c:v>3157.4</c:v>
                </c:pt>
              </c:numCache>
            </c:numRef>
          </c:val>
        </c:ser>
        <c:shape val="box"/>
        <c:axId val="73802496"/>
        <c:axId val="73804032"/>
        <c:axId val="0"/>
      </c:bar3DChart>
      <c:catAx>
        <c:axId val="7380249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73804032"/>
        <c:crosses val="autoZero"/>
        <c:auto val="1"/>
        <c:lblAlgn val="ctr"/>
        <c:lblOffset val="100"/>
      </c:catAx>
      <c:valAx>
        <c:axId val="7380403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73802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4184734667482009"/>
          <c:y val="0.51046411201375752"/>
          <c:w val="0.15668342016655551"/>
          <c:h val="0.30292350721725447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575747693601822"/>
          <c:y val="4.1091709213646424E-2"/>
          <c:w val="0.84247003282445865"/>
          <c:h val="0.7908559953856999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378924381836524"/>
                  <c:y val="-5.2090491551131282E-2"/>
                </c:manualLayout>
              </c:layout>
              <c:showVal val="1"/>
            </c:dLbl>
            <c:dLbl>
              <c:idx val="1"/>
              <c:layout>
                <c:manualLayout>
                  <c:x val="0.13789243818365246"/>
                  <c:y val="-5.8601781632522304E-2"/>
                </c:manualLayout>
              </c:layout>
              <c:showVal val="1"/>
            </c:dLbl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01.02.2017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71.099999999999994</c:v>
                </c:pt>
                <c:pt idx="1">
                  <c:v>69.099999999999994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9.6766623286773712E-2"/>
                  <c:y val="-4.3408600542607523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</a:t>
                    </a:r>
                    <a:r>
                      <a:rPr lang="ru-RU" dirty="0" smtClean="0"/>
                      <a:t>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9.6766623286773726E-2"/>
                  <c:y val="-1.736344021704300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</a:t>
                    </a:r>
                    <a:r>
                      <a:rPr lang="ru-RU" dirty="0" smtClean="0"/>
                      <a:t>,0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01.02.2017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</c:v>
                </c:pt>
                <c:pt idx="1">
                  <c:v>20</c:v>
                </c:pt>
              </c:numCache>
            </c:numRef>
          </c:val>
        </c:ser>
        <c:shape val="pyramid"/>
        <c:axId val="80605568"/>
        <c:axId val="80607104"/>
        <c:axId val="0"/>
      </c:bar3DChart>
      <c:catAx>
        <c:axId val="80605568"/>
        <c:scaling>
          <c:orientation val="minMax"/>
        </c:scaling>
        <c:axPos val="b"/>
        <c:numFmt formatCode="@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0607104"/>
        <c:crosses val="autoZero"/>
        <c:auto val="1"/>
        <c:lblAlgn val="ctr"/>
        <c:lblOffset val="100"/>
      </c:catAx>
      <c:valAx>
        <c:axId val="8060710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06055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237235938768588"/>
          <c:y val="0.13901604323770075"/>
          <c:w val="0.80762764061231462"/>
          <c:h val="0.7009796842622461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dPt>
            <c:idx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sp3d/>
            </c:spPr>
          </c:dPt>
          <c:dPt>
            <c:idx val="1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sp3d/>
            </c:spPr>
          </c:dPt>
          <c:dLbls>
            <c:dLbl>
              <c:idx val="0"/>
              <c:layout>
                <c:manualLayout>
                  <c:x val="2.3262740730832523E-2"/>
                  <c:y val="-1.73634402170430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44,4</a:t>
                    </a:r>
                    <a:endParaRPr lang="en-US" dirty="0">
                      <a:solidFill>
                        <a:schemeClr val="accent3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</c:dLbl>
            <c:dLbl>
              <c:idx val="1"/>
              <c:layout>
                <c:manualLayout>
                  <c:x val="2.0793606848560915E-2"/>
                  <c:y val="-1.736344021704300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4</a:t>
                    </a:r>
                    <a:r>
                      <a: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2</a:t>
                    </a:r>
                    <a:endParaRPr lang="en-US" dirty="0">
                      <a:solidFill>
                        <a:schemeClr val="accent3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ea typeface="Batang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Январь 2017</c:v>
                </c:pt>
                <c:pt idx="1">
                  <c:v>Январь 2016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44.4</c:v>
                </c:pt>
                <c:pt idx="1">
                  <c:v>48.2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569248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6467567634826381E-2"/>
                  <c:y val="-1.7363440217043009E-2"/>
                </c:manualLayout>
              </c:layout>
              <c:tx>
                <c:rich>
                  <a:bodyPr/>
                  <a:lstStyle/>
                  <a:p>
                    <a:r>
                      <a:rPr lang="ru-RU" sz="1300" dirty="0" smtClean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10,7</a:t>
                    </a:r>
                    <a:endParaRPr lang="en-US" sz="1300" dirty="0">
                      <a:solidFill>
                        <a:schemeClr val="accent3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</c:dLbl>
            <c:dLbl>
              <c:idx val="1"/>
              <c:layout>
                <c:manualLayout>
                  <c:x val="1.5855367657261608E-2"/>
                  <c:y val="-1.302258016278221E-2"/>
                </c:manualLayout>
              </c:layout>
              <c:tx>
                <c:rich>
                  <a:bodyPr/>
                  <a:lstStyle/>
                  <a:p>
                    <a:r>
                      <a:rPr lang="en-US" sz="1300" dirty="0" smtClean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23,</a:t>
                    </a:r>
                    <a:r>
                      <a:rPr lang="ru-RU" sz="1300" dirty="0" smtClean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5</a:t>
                    </a:r>
                    <a:endParaRPr lang="en-US" sz="1300" dirty="0">
                      <a:solidFill>
                        <a:schemeClr val="accent3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300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Январь 2017</c:v>
                </c:pt>
                <c:pt idx="1">
                  <c:v>Январь 2016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10.7</c:v>
                </c:pt>
                <c:pt idx="1">
                  <c:v>23.5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8120420179727498E-2"/>
                  <c:y val="-1.9533870244173447E-2"/>
                </c:manualLayout>
              </c:layout>
              <c:showVal val="1"/>
            </c:dLbl>
            <c:dLbl>
              <c:idx val="1"/>
              <c:layout>
                <c:manualLayout>
                  <c:x val="1.8120420179727498E-2"/>
                  <c:y val="-1.5193010189912627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Январь 2017</c:v>
                </c:pt>
                <c:pt idx="1">
                  <c:v>Январь 2016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219.6</c:v>
                </c:pt>
                <c:pt idx="1">
                  <c:v>233.2</c:v>
                </c:pt>
              </c:numCache>
            </c:numRef>
          </c:val>
        </c:ser>
        <c:shape val="box"/>
        <c:axId val="83469824"/>
        <c:axId val="83471360"/>
        <c:axId val="0"/>
      </c:bar3DChart>
      <c:catAx>
        <c:axId val="834698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C00000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3471360"/>
        <c:crosses val="autoZero"/>
        <c:auto val="1"/>
        <c:lblAlgn val="ctr"/>
        <c:lblOffset val="100"/>
      </c:catAx>
      <c:valAx>
        <c:axId val="834713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3469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Pt>
            <c:idx val="3"/>
            <c:spPr>
              <a:solidFill>
                <a:schemeClr val="bg2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7.464306849590141E-2"/>
                  <c:y val="-0.21796432086614195"/>
                </c:manualLayout>
              </c:layout>
              <c:showPercent val="1"/>
            </c:dLbl>
            <c:dLbl>
              <c:idx val="1"/>
              <c:layout>
                <c:manualLayout>
                  <c:x val="3.2397646168386536E-2"/>
                  <c:y val="3.0582677165354358E-2"/>
                </c:manualLayout>
              </c:layout>
              <c:showPercent val="1"/>
            </c:dLbl>
            <c:dLbl>
              <c:idx val="2"/>
              <c:layout>
                <c:manualLayout>
                  <c:x val="-3.912272419662053E-3"/>
                  <c:y val="-8.2928149606299288E-3"/>
                </c:manualLayout>
              </c:layout>
              <c:showPercent val="1"/>
            </c:dLbl>
            <c:dLbl>
              <c:idx val="4"/>
              <c:layout>
                <c:manualLayout>
                  <c:x val="7.8936672835555249E-2"/>
                  <c:y val="-3.2940452755905532E-3"/>
                </c:manualLayout>
              </c:layout>
              <c:showPercent val="1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140.19999999999999</c:v>
                </c:pt>
                <c:pt idx="1">
                  <c:v>46.1</c:v>
                </c:pt>
                <c:pt idx="2">
                  <c:v>17.5</c:v>
                </c:pt>
                <c:pt idx="3">
                  <c:v>15.8</c:v>
                </c:pt>
                <c:pt idx="4">
                  <c:v>27.500000000000004</c:v>
                </c:pt>
              </c:numCache>
            </c:numRef>
          </c:val>
        </c:ser>
      </c:pie3DChart>
    </c:plotArea>
    <c:legend>
      <c:legendPos val="b"/>
      <c:layout>
        <c:manualLayout>
          <c:xMode val="edge"/>
          <c:yMode val="edge"/>
          <c:x val="0"/>
          <c:y val="0.56484498031496067"/>
          <c:w val="0.99773107507604919"/>
          <c:h val="0.27890501968503939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150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150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42483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05480028"/>
      </p:ext>
    </p:extLst>
  </p:cSld>
  <p:clrMapOvr>
    <a:masterClrMapping/>
  </p:clrMapOvr>
  <p:transition spd="slow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31931835"/>
      </p:ext>
    </p:extLst>
  </p:cSld>
  <p:clrMapOvr>
    <a:masterClrMapping/>
  </p:clrMapOvr>
  <p:transition spd="slow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27200933"/>
      </p:ext>
    </p:extLst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54055315"/>
      </p:ext>
    </p:extLst>
  </p:cSld>
  <p:clrMapOvr>
    <a:masterClrMapping/>
  </p:clrMapOvr>
  <p:transition spd="slow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14912661"/>
      </p:ext>
    </p:extLst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80402648"/>
      </p:ext>
    </p:extLst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8849432"/>
      </p:ext>
    </p:extLst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13443866"/>
      </p:ext>
    </p:extLst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5684782"/>
      </p:ext>
    </p:extLst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18087575"/>
      </p:ext>
    </p:extLst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0431451"/>
      </p:ext>
    </p:extLst>
  </p:cSld>
  <p:clrMapOvr>
    <a:masterClrMapping/>
  </p:clrMapOvr>
  <p:transition spd="slow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0597247"/>
      </p:ext>
    </p:extLst>
  </p:cSld>
  <p:clrMapOvr>
    <a:masterClrMapping/>
  </p:clrMapOvr>
  <p:transition spd="slow"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2683855"/>
      </p:ext>
    </p:extLst>
  </p:cSld>
  <p:clrMapOvr>
    <a:masterClrMapping/>
  </p:clrMapOvr>
  <p:transition spd="slow">
    <p:strips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51445042"/>
      </p:ext>
    </p:extLst>
  </p:cSld>
  <p:clrMapOvr>
    <a:masterClrMapping/>
  </p:clrMapOvr>
  <p:transition spd="slow">
    <p:strips dir="r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9213092"/>
      </p:ext>
    </p:extLst>
  </p:cSld>
  <p:clrMapOvr>
    <a:masterClrMapping/>
  </p:clrMapOvr>
  <p:transition spd="slow">
    <p:strips dir="r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066636"/>
      </p:ext>
    </p:extLst>
  </p:cSld>
  <p:clrMapOvr>
    <a:masterClrMapping/>
  </p:clrMapOvr>
  <p:transition spd="slow">
    <p:strips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6729853"/>
      </p:ext>
    </p:extLst>
  </p:cSld>
  <p:clrMapOvr>
    <a:masterClrMapping/>
  </p:clrMapOvr>
  <p:transition spd="slow">
    <p:strips dir="r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25669282"/>
      </p:ext>
    </p:extLst>
  </p:cSld>
  <p:clrMapOvr>
    <a:masterClrMapping/>
  </p:clrMapOvr>
  <p:transition spd="slow">
    <p:strips dir="r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748663126"/>
      </p:ext>
    </p:extLst>
  </p:cSld>
  <p:clrMapOvr>
    <a:masterClrMapping/>
  </p:clrMapOvr>
  <p:transition spd="slow">
    <p:strips dir="r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227391698"/>
      </p:ext>
    </p:extLst>
  </p:cSld>
  <p:clrMapOvr>
    <a:masterClrMapping/>
  </p:clrMapOvr>
  <p:transition spd="slow">
    <p:strips dir="r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6555968"/>
      </p:ext>
    </p:extLst>
  </p:cSld>
  <p:clrMapOvr>
    <a:masterClrMapping/>
  </p:clrMapOvr>
  <p:transition spd="slow">
    <p:strips dir="r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7234740"/>
      </p:ext>
    </p:extLst>
  </p:cSld>
  <p:clrMapOvr>
    <a:masterClrMapping/>
  </p:clrMapOvr>
  <p:transition spd="slow">
    <p:strips dir="r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67672025"/>
      </p:ext>
    </p:extLst>
  </p:cSld>
  <p:clrMapOvr>
    <a:masterClrMapping/>
  </p:clrMapOvr>
  <p:transition spd="slow">
    <p:strips dir="r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48920738"/>
      </p:ext>
    </p:extLst>
  </p:cSld>
  <p:clrMapOvr>
    <a:masterClrMapping/>
  </p:clrMapOvr>
  <p:transition spd="slow">
    <p:strips dir="r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52062686"/>
      </p:ext>
    </p:extLst>
  </p:cSld>
  <p:clrMapOvr>
    <a:masterClrMapping/>
  </p:clrMapOvr>
  <p:transition spd="slow">
    <p:strips dir="r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4402631"/>
      </p:ext>
    </p:extLst>
  </p:cSld>
  <p:clrMapOvr>
    <a:masterClrMapping/>
  </p:clrMapOvr>
  <p:transition spd="slow">
    <p:strips dir="r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05445073"/>
      </p:ext>
    </p:extLst>
  </p:cSld>
  <p:clrMapOvr>
    <a:masterClrMapping/>
  </p:clrMapOvr>
  <p:transition spd="slow">
    <p:strips dir="r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7804726"/>
      </p:ext>
    </p:extLst>
  </p:cSld>
  <p:clrMapOvr>
    <a:masterClrMapping/>
  </p:clrMapOvr>
  <p:transition spd="slow">
    <p:strips dir="r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6452827"/>
      </p:ext>
    </p:extLst>
  </p:cSld>
  <p:clrMapOvr>
    <a:masterClrMapping/>
  </p:clrMapOvr>
  <p:transition spd="slow">
    <p:strips dir="r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17766987"/>
      </p:ext>
    </p:extLst>
  </p:cSld>
  <p:clrMapOvr>
    <a:masterClrMapping/>
  </p:clrMapOvr>
  <p:transition spd="slow">
    <p:strips dir="r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23255018"/>
      </p:ext>
    </p:extLst>
  </p:cSld>
  <p:clrMapOvr>
    <a:masterClrMapping/>
  </p:clrMapOvr>
  <p:transition spd="slow">
    <p:strips dir="rd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27747610"/>
      </p:ext>
    </p:extLst>
  </p:cSld>
  <p:clrMapOvr>
    <a:masterClrMapping/>
  </p:clrMapOvr>
  <p:transition spd="slow">
    <p:strips dir="r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18182244"/>
      </p:ext>
    </p:extLst>
  </p:cSld>
  <p:clrMapOvr>
    <a:masterClrMapping/>
  </p:clrMapOvr>
  <p:transition spd="slow">
    <p:strips dir="rd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50708542"/>
      </p:ext>
    </p:extLst>
  </p:cSld>
  <p:clrMapOvr>
    <a:masterClrMapping/>
  </p:clrMapOvr>
  <p:transition spd="slow">
    <p:strips dir="rd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8123952"/>
      </p:ext>
    </p:extLst>
  </p:cSld>
  <p:clrMapOvr>
    <a:masterClrMapping/>
  </p:clrMapOvr>
  <p:transition spd="slow">
    <p:strips dir="rd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627688"/>
      </p:ext>
    </p:extLst>
  </p:cSld>
  <p:clrMapOvr>
    <a:masterClrMapping/>
  </p:clrMapOvr>
  <p:transition spd="slow">
    <p:strips dir="rd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2583385"/>
      </p:ext>
    </p:extLst>
  </p:cSld>
  <p:clrMapOvr>
    <a:masterClrMapping/>
  </p:clrMapOvr>
  <p:transition spd="slow">
    <p:strips dir="rd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7143651"/>
      </p:ext>
    </p:extLst>
  </p:cSld>
  <p:clrMapOvr>
    <a:masterClrMapping/>
  </p:clrMapOvr>
  <p:transition spd="slow">
    <p:strips dir="r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964578"/>
      </p:ext>
    </p:extLst>
  </p:cSld>
  <p:clrMapOvr>
    <a:masterClrMapping/>
  </p:clrMapOvr>
  <p:transition spd="slow">
    <p:strips dir="r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618202"/>
      </p:ext>
    </p:extLst>
  </p:cSld>
  <p:clrMapOvr>
    <a:masterClrMapping/>
  </p:clrMapOvr>
  <p:transition spd="slow">
    <p:strips dir="r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7592210"/>
      </p:ext>
    </p:extLst>
  </p:cSld>
  <p:clrMapOvr>
    <a:masterClrMapping/>
  </p:clrMapOvr>
  <p:transition spd="slow">
    <p:strips dir="r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9428829"/>
      </p:ext>
    </p:extLst>
  </p:cSld>
  <p:clrMapOvr>
    <a:masterClrMapping/>
  </p:clrMapOvr>
  <p:transition spd="slow">
    <p:strips dir="r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1784920"/>
      </p:ext>
    </p:extLst>
  </p:cSld>
  <p:clrMapOvr>
    <a:masterClrMapping/>
  </p:clrMapOvr>
  <p:transition spd="slow">
    <p:strips dir="r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9055329"/>
      </p:ext>
    </p:extLst>
  </p:cSld>
  <p:clrMapOvr>
    <a:masterClrMapping/>
  </p:clrMapOvr>
  <p:transition spd="slow">
    <p:strips dir="r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7551601"/>
      </p:ext>
    </p:extLst>
  </p:cSld>
  <p:clrMapOvr>
    <a:masterClrMapping/>
  </p:clrMapOvr>
  <p:transition spd="slow">
    <p:strips dir="rd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7967620"/>
      </p:ext>
    </p:extLst>
  </p:cSld>
  <p:clrMapOvr>
    <a:masterClrMapping/>
  </p:clrMapOvr>
  <p:transition spd="slow">
    <p:strips dir="rd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trips dir="rd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strips dir="rd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strips dir="rd"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strips dir="rd"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2/6/2018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ransition spd="slow">
    <p:strips dir="rd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571472" y="714356"/>
            <a:ext cx="8136904" cy="521497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январь 2017 года</a:t>
            </a:r>
            <a:endParaRPr lang="ru-RU" sz="6600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199923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9144000" cy="908720"/>
          </a:xfrm>
        </p:spPr>
        <p:txBody>
          <a:bodyPr>
            <a:noAutofit/>
          </a:bodyPr>
          <a:lstStyle/>
          <a:p>
            <a:pPr algn="ctr"/>
            <a:r>
              <a:rPr lang="ru-RU" sz="28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</a:t>
            </a:r>
            <a:r>
              <a:rPr lang="en-US" sz="28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en-US" sz="28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8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по состоянию на 01.02.2017 года</a:t>
            </a:r>
            <a:endParaRPr lang="ru-RU" sz="28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0" y="1643050"/>
            <a:ext cx="8643965" cy="4196056"/>
            <a:chOff x="0" y="1500174"/>
            <a:chExt cx="8643965" cy="4196056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:p14="http://schemas.microsoft.com/office/powerpoint/2010/main" xmlns="" val="890843843"/>
                </p:ext>
              </p:extLst>
            </p:nvPr>
          </p:nvGraphicFramePr>
          <p:xfrm>
            <a:off x="0" y="1500174"/>
            <a:ext cx="8643965" cy="419605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2285984" y="1571612"/>
              <a:ext cx="145911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3 404,8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786314" y="1714488"/>
              <a:ext cx="145911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3 404,8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6290" y="2786058"/>
              <a:ext cx="123053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274,7 </a:t>
              </a:r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920075" y="2857496"/>
              <a:ext cx="121770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247,1</a:t>
              </a:r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 млн.руб.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571868" y="3071810"/>
              <a:ext cx="107157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8% от годового плана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929322" y="3214686"/>
              <a:ext cx="135732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7 % от годового плана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28596" y="5857892"/>
            <a:ext cx="85011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за январь составил 27,6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2387814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2005851721"/>
              </p:ext>
            </p:extLst>
          </p:nvPr>
        </p:nvGraphicFramePr>
        <p:xfrm>
          <a:off x="214282" y="1500174"/>
          <a:ext cx="5249744" cy="4922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5572140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29322" y="1357298"/>
            <a:ext cx="30003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01.01.2017  91,1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72198" y="3014489"/>
            <a:ext cx="2857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01.02.2017 89,1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596" y="6215082"/>
            <a:ext cx="357190" cy="357190"/>
          </a:xfrm>
          <a:prstGeom prst="flowChartMagneticDisk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786314" y="6215082"/>
            <a:ext cx="357190" cy="357190"/>
          </a:xfrm>
          <a:prstGeom prst="flowChartMagneticDisk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6143644"/>
            <a:ext cx="3714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Коммерческий кредит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6143644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кредит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00628" y="4357694"/>
            <a:ext cx="41433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Оплата % за пользование кредитными ресурсами в январе составила </a:t>
            </a:r>
          </a:p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0,9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00628" y="4286256"/>
            <a:ext cx="4000496" cy="1714512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7072330" y="2553082"/>
            <a:ext cx="571504" cy="571504"/>
          </a:xfrm>
          <a:prstGeom prst="star4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9186452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по доходам</a:t>
            </a:r>
            <a:endParaRPr lang="ru-RU" sz="32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2005851721"/>
              </p:ext>
            </p:extLst>
          </p:nvPr>
        </p:nvGraphicFramePr>
        <p:xfrm>
          <a:off x="4000496" y="857232"/>
          <a:ext cx="5143504" cy="5851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286248" y="5857892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214282" y="1643050"/>
          <a:ext cx="4024299" cy="4196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52530"/>
                <a:gridCol w="642942"/>
                <a:gridCol w="690578"/>
                <a:gridCol w="642942"/>
                <a:gridCol w="595307"/>
              </a:tblGrid>
              <a:tr h="370840">
                <a:tc>
                  <a:txBody>
                    <a:bodyPr/>
                    <a:lstStyle/>
                    <a:p>
                      <a:endParaRPr lang="ru-RU" sz="12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8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53,7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44,4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-9,3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83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 НДФЛ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35,6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30,5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-5,1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-0,1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 доходы от продажи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Безвозмездные, в том числе: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224,2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219,6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-4,6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из бюджетов других уровней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224,2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230,1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возвраты в ОБ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-10,5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-10,5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288,7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274,7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-14,0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69186452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642910" y="642918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24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по расходам</a:t>
            </a:r>
            <a:endParaRPr lang="ru-RU" sz="24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62608232"/>
              </p:ext>
            </p:extLst>
          </p:nvPr>
        </p:nvGraphicFramePr>
        <p:xfrm>
          <a:off x="4286248" y="1428736"/>
          <a:ext cx="4643470" cy="484632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346031"/>
                <a:gridCol w="1297439"/>
              </a:tblGrid>
              <a:tr h="66200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8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за январь 2017 г.,</a:t>
                      </a:r>
                    </a:p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8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6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247,1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15,8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600" u="none" strike="noStrike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46,1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600" b="0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140,2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600" b="0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600" u="none" strike="noStrike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600" b="0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  <p:pic>
        <p:nvPicPr>
          <p:cNvPr id="8" name="Рисунок 7" descr="749aad4961db2188ebf5e3a8014501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4643446"/>
            <a:ext cx="3143272" cy="2111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7" name="Диаграмма 6"/>
          <p:cNvGraphicFramePr/>
          <p:nvPr/>
        </p:nvGraphicFramePr>
        <p:xfrm>
          <a:off x="0" y="1214422"/>
          <a:ext cx="4143372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3233632703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Поток">
  <a:themeElements>
    <a:clrScheme name="Другая 56">
      <a:dk1>
        <a:sysClr val="windowText" lastClr="000000"/>
      </a:dk1>
      <a:lt1>
        <a:sysClr val="window" lastClr="FFFFFF"/>
      </a:lt1>
      <a:dk2>
        <a:srgbClr val="4E3B30"/>
      </a:dk2>
      <a:lt2>
        <a:srgbClr val="92D050"/>
      </a:lt2>
      <a:accent1>
        <a:srgbClr val="F0A22E"/>
      </a:accent1>
      <a:accent2>
        <a:srgbClr val="F2F2F2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2576</TotalTime>
  <Words>238</Words>
  <Application>Microsoft Office PowerPoint</Application>
  <PresentationFormat>Экран (4:3)</PresentationFormat>
  <Paragraphs>105</Paragraphs>
  <Slides>5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Тема5</vt:lpstr>
      <vt:lpstr>Тема2</vt:lpstr>
      <vt:lpstr>Специальное оформление</vt:lpstr>
      <vt:lpstr>1_Специальное оформление</vt:lpstr>
      <vt:lpstr>Поток</vt:lpstr>
      <vt:lpstr>Информация об исполнении бюджета  ЗАТО Северск  за январь 2017 года</vt:lpstr>
      <vt:lpstr>Исполнение бюджета ЗАТО Северск  по состоянию на 01.02.2017 года</vt:lpstr>
      <vt:lpstr>МУНИЦИПАЛЬНЫЙ ДОЛГ</vt:lpstr>
      <vt:lpstr>Исполнение бюджета по доходам</vt:lpstr>
      <vt:lpstr>Исполнение бюджета по расходам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344</cp:revision>
  <cp:lastPrinted>2014-11-05T03:45:39Z</cp:lastPrinted>
  <dcterms:created xsi:type="dcterms:W3CDTF">2014-04-07T04:52:52Z</dcterms:created>
  <dcterms:modified xsi:type="dcterms:W3CDTF">2018-02-06T10:42:42Z</dcterms:modified>
</cp:coreProperties>
</file>