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charts/chart57.xml" ContentType="application/vnd.openxmlformats-officedocument.drawingml.chart+xml"/>
  <Override PartName="/ppt/diagrams/colors22.xml" ContentType="application/vnd.openxmlformats-officedocument.drawingml.diagramColors+xml"/>
  <Override PartName="/ppt/slides/slide36.xml" ContentType="application/vnd.openxmlformats-officedocument.presentationml.slide+xml"/>
  <Override PartName="/ppt/diagrams/colors11.xml" ContentType="application/vnd.openxmlformats-officedocument.drawingml.diagramColors+xml"/>
  <Override PartName="/ppt/charts/chart46.xml" ContentType="application/vnd.openxmlformats-officedocument.drawingml.char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quickStyle17.xml" ContentType="application/vnd.openxmlformats-officedocument.drawingml.diagramStyle+xml"/>
  <Override PartName="/ppt/charts/chart60.xml" ContentType="application/vnd.openxmlformats-officedocument.drawingml.chart+xml"/>
  <Override PartName="/ppt/notesSlides/notesSlide16.xml" ContentType="application/vnd.openxmlformats-officedocument.presentationml.notesSlide+xml"/>
  <Override PartName="/ppt/tableStyles.xml" ContentType="application/vnd.openxmlformats-officedocument.presentationml.tableStyles+xml"/>
  <Override PartName="/ppt/diagrams/layout17.xml" ContentType="application/vnd.openxmlformats-officedocument.drawingml.diagramLayout+xml"/>
  <Override PartName="/ppt/diagrams/layout1.xml" ContentType="application/vnd.openxmlformats-officedocument.drawingml.diagramLayout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quickStyle20.xml" ContentType="application/vnd.openxmlformats-officedocument.drawingml.diagramStyle+xml"/>
  <Override PartName="/ppt/diagrams/colors4.xml" ContentType="application/vnd.openxmlformats-officedocument.drawingml.diagramColors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chart29.xml" ContentType="application/vnd.openxmlformats-officedocument.drawingml.chart+xml"/>
  <Override PartName="/ppt/diagrams/layout20.xml" ContentType="application/vnd.openxmlformats-officedocument.drawingml.diagramLayout+xml"/>
  <Override PartName="/ppt/slides/slide55.xml" ContentType="application/vnd.openxmlformats-officedocument.presentationml.slide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charts/chart54.xml" ContentType="application/vnd.openxmlformats-officedocument.drawingml.chart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charts/chart8.xml" ContentType="application/vnd.openxmlformats-officedocument.drawingml.chart+xml"/>
  <Override PartName="/ppt/diagrams/data7.xml" ContentType="application/vnd.openxmlformats-officedocument.drawingml.diagramData+xml"/>
  <Override PartName="/ppt/charts/chart21.xml" ContentType="application/vnd.openxmlformats-officedocument.drawingml.chart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charts/chart4.xml" ContentType="application/vnd.openxmlformats-officedocument.drawingml.char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charts/chart59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charts/chart48.xml" ContentType="application/vnd.openxmlformats-officedocument.drawingml.char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charts/chart55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charts/chart26.xml" ContentType="application/vnd.openxmlformats-officedocument.drawingml.chart+xml"/>
  <Override PartName="/ppt/diagrams/data11.xml" ContentType="application/vnd.openxmlformats-officedocument.drawingml.diagramData+xml"/>
  <Override PartName="/ppt/charts/chart44.xml" ContentType="application/vnd.openxmlformats-officedocument.drawingml.chart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charts/chart33.xml" ContentType="application/vnd.openxmlformats-officedocument.drawingml.chart+xml"/>
  <Override PartName="/ppt/charts/chart51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iagrams/quickStyle15.xml" ContentType="application/vnd.openxmlformats-officedocument.drawingml.diagramStyle+xml"/>
  <Override PartName="/ppt/charts/chart40.xml" ContentType="application/vnd.openxmlformats-officedocument.drawingml.chart+xml"/>
  <Override PartName="/ppt/diagrams/layout19.xml" ContentType="application/vnd.openxmlformats-officedocument.drawingml.diagramLayout+xml"/>
  <Override PartName="/ppt/notesSlides/notesSlide14.xml" ContentType="application/vnd.openxmlformats-officedocument.presentationml.notesSlid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charts/chart49.xml" ContentType="application/vnd.openxmlformats-officedocument.drawingml.char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diagrams/colors21.xml" ContentType="application/vnd.openxmlformats-officedocument.drawingml.diagramColors+xml"/>
  <Override PartName="/ppt/charts/chart56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charts/chart34.xml" ContentType="application/vnd.openxmlformats-officedocument.drawingml.chart+xml"/>
  <Override PartName="/ppt/charts/chart45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diagrams/data9.xml" ContentType="application/vnd.openxmlformats-officedocument.drawingml.diagramData+xml"/>
  <Override PartName="/ppt/charts/chart23.xml" ContentType="application/vnd.openxmlformats-officedocument.drawingml.chart+xml"/>
  <Override PartName="/ppt/diagrams/quickStyle16.xml" ContentType="application/vnd.openxmlformats-officedocument.drawingml.diagramStyle+xml"/>
  <Override PartName="/ppt/charts/chart52.xml" ContentType="application/vnd.openxmlformats-officedocument.drawingml.chart+xml"/>
  <Override PartName="/ppt/notesSlides/notesSlide15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charts/chart30.xml" ContentType="application/vnd.openxmlformats-officedocument.drawingml.chart+xml"/>
  <Override PartName="/ppt/charts/chart41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charts/chart39.xml" ContentType="application/vnd.openxmlformats-officedocument.drawingml.chart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charts/chart28.xml" ContentType="application/vnd.openxmlformats-officedocument.drawingml.char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charts/chart17.xml" ContentType="application/vnd.openxmlformats-officedocument.drawingml.chart+xml"/>
  <Override PartName="/ppt/charts/chart53.xml" ContentType="application/vnd.openxmlformats-officedocument.drawingml.chart+xml"/>
  <Override PartName="/ppt/slides/slide32.xml" ContentType="application/vnd.openxmlformats-officedocument.presentationml.slide+xml"/>
  <Override PartName="/ppt/charts/chart42.xml" ContentType="application/vnd.openxmlformats-officedocument.drawingml.chart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31.xml" ContentType="application/vnd.openxmlformats-officedocument.drawingml.chart+xml"/>
  <Override PartName="/docProps/custom.xml" ContentType="application/vnd.openxmlformats-officedocument.custom-properties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slides/slide48.xml" ContentType="application/vnd.openxmlformats-officedocument.presentationml.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charts/chart58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charts/chart36.xml" ContentType="application/vnd.openxmlformats-officedocument.drawingml.chart+xml"/>
  <Override PartName="/ppt/diagrams/data14.xml" ContentType="application/vnd.openxmlformats-officedocument.drawingml.diagramData+xml"/>
  <Override PartName="/ppt/charts/chart47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notesSlides/notesSlide17.xml" ContentType="application/vnd.openxmlformats-officedocument.presentationml.notes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charts/chart14.xml" ContentType="application/vnd.openxmlformats-officedocument.drawingml.chart+xml"/>
  <Override PartName="/ppt/diagrams/quickStyle18.xml" ContentType="application/vnd.openxmlformats-officedocument.drawingml.diagramStyle+xml"/>
  <Override PartName="/ppt/slides/slide40.xml" ContentType="application/vnd.openxmlformats-officedocument.presentationml.slide+xml"/>
  <Override PartName="/ppt/diagrams/layout18.xml" ContentType="application/vnd.openxmlformats-officedocument.drawingml.diagramLayout+xml"/>
  <Override PartName="/ppt/charts/chart50.xml" ContentType="application/vnd.openxmlformats-officedocument.drawingml.char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67"/>
  </p:notesMasterIdLst>
  <p:handoutMasterIdLst>
    <p:handoutMasterId r:id="rId68"/>
  </p:handoutMasterIdLst>
  <p:sldIdLst>
    <p:sldId id="266" r:id="rId2"/>
    <p:sldId id="263" r:id="rId3"/>
    <p:sldId id="267" r:id="rId4"/>
    <p:sldId id="288" r:id="rId5"/>
    <p:sldId id="358" r:id="rId6"/>
    <p:sldId id="265" r:id="rId7"/>
    <p:sldId id="260" r:id="rId8"/>
    <p:sldId id="289" r:id="rId9"/>
    <p:sldId id="261" r:id="rId10"/>
    <p:sldId id="262" r:id="rId11"/>
    <p:sldId id="268" r:id="rId12"/>
    <p:sldId id="272" r:id="rId13"/>
    <p:sldId id="334" r:id="rId14"/>
    <p:sldId id="341" r:id="rId15"/>
    <p:sldId id="342" r:id="rId16"/>
    <p:sldId id="343" r:id="rId17"/>
    <p:sldId id="344" r:id="rId18"/>
    <p:sldId id="287" r:id="rId19"/>
    <p:sldId id="275" r:id="rId20"/>
    <p:sldId id="345" r:id="rId21"/>
    <p:sldId id="346" r:id="rId22"/>
    <p:sldId id="278" r:id="rId23"/>
    <p:sldId id="348" r:id="rId24"/>
    <p:sldId id="347" r:id="rId25"/>
    <p:sldId id="281" r:id="rId26"/>
    <p:sldId id="269" r:id="rId27"/>
    <p:sldId id="339" r:id="rId28"/>
    <p:sldId id="283" r:id="rId29"/>
    <p:sldId id="279" r:id="rId30"/>
    <p:sldId id="285" r:id="rId31"/>
    <p:sldId id="349" r:id="rId32"/>
    <p:sldId id="350" r:id="rId33"/>
    <p:sldId id="296" r:id="rId34"/>
    <p:sldId id="354" r:id="rId35"/>
    <p:sldId id="318" r:id="rId36"/>
    <p:sldId id="294" r:id="rId37"/>
    <p:sldId id="304" r:id="rId38"/>
    <p:sldId id="327" r:id="rId39"/>
    <p:sldId id="282" r:id="rId40"/>
    <p:sldId id="352" r:id="rId41"/>
    <p:sldId id="321" r:id="rId42"/>
    <p:sldId id="336" r:id="rId43"/>
    <p:sldId id="298" r:id="rId44"/>
    <p:sldId id="351" r:id="rId45"/>
    <p:sldId id="309" r:id="rId46"/>
    <p:sldId id="329" r:id="rId47"/>
    <p:sldId id="326" r:id="rId48"/>
    <p:sldId id="302" r:id="rId49"/>
    <p:sldId id="356" r:id="rId50"/>
    <p:sldId id="357" r:id="rId51"/>
    <p:sldId id="311" r:id="rId52"/>
    <p:sldId id="331" r:id="rId53"/>
    <p:sldId id="325" r:id="rId54"/>
    <p:sldId id="307" r:id="rId55"/>
    <p:sldId id="317" r:id="rId56"/>
    <p:sldId id="337" r:id="rId57"/>
    <p:sldId id="324" r:id="rId58"/>
    <p:sldId id="328" r:id="rId59"/>
    <p:sldId id="323" r:id="rId60"/>
    <p:sldId id="338" r:id="rId61"/>
    <p:sldId id="315" r:id="rId62"/>
    <p:sldId id="355" r:id="rId63"/>
    <p:sldId id="270" r:id="rId64"/>
    <p:sldId id="271" r:id="rId65"/>
    <p:sldId id="330" r:id="rId66"/>
  </p:sldIdLst>
  <p:sldSz cx="9144000" cy="6858000" type="screen4x3"/>
  <p:notesSz cx="6669088" cy="9926638"/>
  <p:defaultTextStyle>
    <a:lvl1pPr marL="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60000"/>
    <a:srgbClr val="FF9900"/>
    <a:srgbClr val="FFFFFF"/>
    <a:srgbClr val="FFC979"/>
  </p:clrMru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521" autoAdjust="0"/>
    <p:restoredTop sz="99404" autoAdjust="0"/>
  </p:normalViewPr>
  <p:slideViewPr>
    <p:cSldViewPr>
      <p:cViewPr varScale="1">
        <p:scale>
          <a:sx n="116" d="100"/>
          <a:sy n="116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9.xlsx"/><Relationship Id="rId1" Type="http://schemas.openxmlformats.org/officeDocument/2006/relationships/themeOverride" Target="../theme/themeOverride1.xm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7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2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3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6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7.xlsx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8.xlsx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9.xlsx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0.xlsx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1.xlsx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2.xlsx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3.xlsx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4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5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6.xlsx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7.xlsx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8.xlsx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9.xlsx"/></Relationships>
</file>

<file path=ppt/charts/_rels/chart5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0.xlsx"/></Relationships>
</file>

<file path=ppt/charts/_rels/chart5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1.xlsx"/></Relationships>
</file>

<file path=ppt/charts/_rels/chart5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2.xlsx"/></Relationships>
</file>

<file path=ppt/charts/_rels/chart5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3.xlsx"/></Relationships>
</file>

<file path=ppt/charts/_rels/chart5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4.xlsx"/></Relationships>
</file>

<file path=ppt/charts/_rels/chart5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5.xlsx"/></Relationships>
</file>

<file path=ppt/charts/_rels/chart5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6.xlsx"/></Relationships>
</file>

<file path=ppt/charts/_rels/chart5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7.xlsx"/></Relationships>
</file>

<file path=ppt/charts/_rels/chart5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8.xlsx"/></Relationships>
</file>

<file path=ppt/charts/_rels/chart5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9.xlsx"/></Relationships>
</file>

<file path=ppt/charts/_rels/chart6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cat>
            <c:strRef>
              <c:f>Лист1!$A$2</c:f>
              <c:strCache>
                <c:ptCount val="1"/>
                <c:pt idx="0">
                  <c:v>Численность постоянного населения, человек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114400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cat>
            <c:strRef>
              <c:f>Лист1!$A$2</c:f>
              <c:strCache>
                <c:ptCount val="1"/>
                <c:pt idx="0">
                  <c:v>Численность постоянного населения, человек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114300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cat>
            <c:strRef>
              <c:f>Лист1!$A$2</c:f>
              <c:strCache>
                <c:ptCount val="1"/>
                <c:pt idx="0">
                  <c:v>Численность постоянного населения, человек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114300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2019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cat>
            <c:strRef>
              <c:f>Лист1!$A$2</c:f>
              <c:strCache>
                <c:ptCount val="1"/>
                <c:pt idx="0">
                  <c:v>Численность постоянного населения, человек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114400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2020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cat>
            <c:strRef>
              <c:f>Лист1!$A$2</c:f>
              <c:strCache>
                <c:ptCount val="1"/>
                <c:pt idx="0">
                  <c:v>Численность постоянного населения, человек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114600</c:v>
                </c:pt>
              </c:numCache>
            </c:numRef>
          </c:val>
        </c:ser>
        <c:axId val="105342848"/>
        <c:axId val="105344384"/>
      </c:barChart>
      <c:catAx>
        <c:axId val="105342848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5344384"/>
        <c:crosses val="autoZero"/>
        <c:auto val="1"/>
        <c:lblAlgn val="ctr"/>
        <c:lblOffset val="100"/>
      </c:catAx>
      <c:valAx>
        <c:axId val="105344384"/>
        <c:scaling>
          <c:orientation val="minMax"/>
          <c:max val="115000"/>
          <c:min val="110000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534284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 организациям муниципальной формы собственности</c:v>
                </c:pt>
              </c:strCache>
            </c:strRef>
          </c:tx>
          <c:cat>
            <c:strRef>
              <c:f>Лист1!$A$2</c:f>
              <c:strCache>
                <c:ptCount val="1"/>
                <c:pt idx="0">
                  <c:v>Среднесписочная численность работников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6620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По остальным организациям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cat>
            <c:strRef>
              <c:f>Лист1!$A$2</c:f>
              <c:strCache>
                <c:ptCount val="1"/>
                <c:pt idx="0">
                  <c:v>Среднесписочная численность работников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21685</c:v>
                </c:pt>
              </c:numCache>
            </c:numRef>
          </c:val>
        </c:ser>
        <c:shape val="box"/>
        <c:axId val="120460800"/>
        <c:axId val="120462336"/>
        <c:axId val="0"/>
      </c:bar3DChart>
      <c:catAx>
        <c:axId val="120460800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20462336"/>
        <c:crosses val="autoZero"/>
        <c:auto val="1"/>
        <c:lblAlgn val="ctr"/>
        <c:lblOffset val="100"/>
      </c:catAx>
      <c:valAx>
        <c:axId val="120462336"/>
        <c:scaling>
          <c:orientation val="minMax"/>
        </c:scaling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0%" sourceLinked="1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2046080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000"/>
          </a:pPr>
          <a:endParaRPr lang="ru-RU"/>
        </a:p>
      </c:txPr>
    </c:legend>
    <c:plotVisOnly val="1"/>
  </c:chart>
  <c:txPr>
    <a:bodyPr/>
    <a:lstStyle/>
    <a:p>
      <a:pPr>
        <a:defRPr sz="18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8596448574169294E-2"/>
          <c:y val="0.10756308214812817"/>
          <c:w val="0.68447030311335477"/>
          <c:h val="0.8521007620463241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Состав безработных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Pt>
            <c:idx val="0"/>
            <c:spPr>
              <a:solidFill>
                <a:srgbClr val="C00000"/>
              </a:solidFill>
            </c:spPr>
          </c:dPt>
          <c:dLbls>
            <c:dLbl>
              <c:idx val="0"/>
              <c:layout>
                <c:manualLayout>
                  <c:x val="-0.2046371547040699"/>
                  <c:y val="-8.8419288516794009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0.13508757000959237"/>
                  <c:y val="1.7714559764208267E-2"/>
                </c:manualLayout>
              </c:layout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Val val="1"/>
            </c:dLbl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Женщин</c:v>
                </c:pt>
                <c:pt idx="1">
                  <c:v>Мужчин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530</c:v>
                </c:pt>
                <c:pt idx="1">
                  <c:v>480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2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3.259236447455615E-2"/>
          <c:y val="0.10756308214812817"/>
          <c:w val="0.57909609264910766"/>
          <c:h val="0.8521007620463241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chemeClr val="accent6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-0.13083139692227291"/>
                  <c:y val="6.6243931049523613E-2"/>
                </c:manualLayout>
              </c:layout>
              <c:showVal val="1"/>
            </c:dLbl>
            <c:dLbl>
              <c:idx val="1"/>
              <c:layout>
                <c:manualLayout>
                  <c:x val="0.12644110977350989"/>
                  <c:y val="-0.23226797182186062"/>
                </c:manualLayout>
              </c:layout>
              <c:showVal val="1"/>
            </c:dLbl>
            <c:dLbl>
              <c:idx val="2"/>
              <c:layout>
                <c:manualLayout>
                  <c:x val="7.8455210578870269E-2"/>
                  <c:y val="0.12862310785316369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Высшее </c:v>
                </c:pt>
                <c:pt idx="1">
                  <c:v>Среднее профессиональное</c:v>
                </c:pt>
                <c:pt idx="2">
                  <c:v>Среднее общее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354</c:v>
                </c:pt>
                <c:pt idx="1">
                  <c:v>404</c:v>
                </c:pt>
                <c:pt idx="2">
                  <c:v>152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2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>
        <c:manualLayout>
          <c:layoutTarget val="inner"/>
          <c:xMode val="edge"/>
          <c:yMode val="edge"/>
          <c:x val="8.2535834128293739E-2"/>
          <c:y val="4.1091709213646833E-2"/>
          <c:w val="0.89569167563219065"/>
          <c:h val="0.59724420308949078"/>
        </c:manualLayout>
      </c:layout>
      <c:bar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dLbls>
            <c:dLbl>
              <c:idx val="0"/>
              <c:layout>
                <c:manualLayout>
                  <c:x val="2.8668639981946631E-3"/>
                  <c:y val="-7.8431211093178809E-3"/>
                </c:manualLayout>
              </c:layout>
              <c:showVal val="1"/>
            </c:dLbl>
            <c:dLbl>
              <c:idx val="1"/>
              <c:layout>
                <c:manualLayout>
                  <c:x val="2.317966755660982E-3"/>
                  <c:y val="1.0457494812423833E-2"/>
                </c:manualLayout>
              </c:layout>
              <c:showVal val="1"/>
            </c:dLbl>
            <c:dLbl>
              <c:idx val="2"/>
              <c:layout>
                <c:manualLayout>
                  <c:x val="-8.730817229095451E-3"/>
                  <c:y val="-1.7263100688383135E-3"/>
                </c:manualLayout>
              </c:layout>
              <c:showVal val="1"/>
            </c:dLbl>
            <c:dLbl>
              <c:idx val="3"/>
              <c:layout>
                <c:manualLayout>
                  <c:x val="-5.387167681744803E-3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2.317966755660982E-3"/>
                  <c:y val="-9.6910921906393065E-3"/>
                </c:manualLayout>
              </c:layout>
              <c:showVal val="1"/>
            </c:dLbl>
            <c:dLbl>
              <c:idx val="5"/>
              <c:layout>
                <c:manualLayout>
                  <c:x val="5.387167681744803E-3"/>
                  <c:y val="2.3882200849774354E-2"/>
                </c:manualLayout>
              </c:layout>
              <c:showVal val="1"/>
            </c:dLbl>
            <c:dLbl>
              <c:idx val="6"/>
              <c:layout>
                <c:manualLayout>
                  <c:x val="4.5790925294830885E-2"/>
                  <c:y val="-2.8618020038623071E-2"/>
                </c:manualLayout>
              </c:layout>
              <c:showVal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</c:strCache>
            </c:strRef>
          </c:cat>
          <c:val>
            <c:numRef>
              <c:f>Лист1!$B$2:$B$7</c:f>
              <c:numCache>
                <c:formatCode>0.0</c:formatCode>
                <c:ptCount val="6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105.2</c:v>
                </c:pt>
                <c:pt idx="5">
                  <c:v>128.9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balanced" dir="t">
                <a:rot lat="0" lon="0" rev="8700000"/>
              </a:lightRig>
            </a:scene3d>
            <a:sp3d>
              <a:bevelT w="190500" h="38100"/>
            </a:sp3d>
          </c:spPr>
          <c:dLbls>
            <c:dLbl>
              <c:idx val="0"/>
              <c:delete val="1"/>
            </c:dLbl>
            <c:dLbl>
              <c:idx val="1"/>
              <c:layout>
                <c:manualLayout>
                  <c:x val="-5.762784766956212E-3"/>
                  <c:y val="5.9554197819571225E-4"/>
                </c:manualLayout>
              </c:layout>
              <c:showVal val="1"/>
            </c:dLbl>
            <c:dLbl>
              <c:idx val="2"/>
              <c:layout>
                <c:manualLayout>
                  <c:x val="-9.0052658503623085E-3"/>
                  <c:y val="-1.045770066862098E-2"/>
                </c:manualLayout>
              </c:layout>
              <c:showVal val="1"/>
            </c:dLbl>
            <c:dLbl>
              <c:idx val="3"/>
              <c:layout>
                <c:manualLayout>
                  <c:x val="-7.9074713652949376E-3"/>
                  <c:y val="-1.896841342511776E-2"/>
                </c:manualLayout>
              </c:layout>
              <c:showVal val="1"/>
            </c:dLbl>
            <c:dLbl>
              <c:idx val="4"/>
              <c:layout>
                <c:manualLayout>
                  <c:x val="-5.762784766956212E-3"/>
                  <c:y val="1.1608230954184644E-3"/>
                </c:manualLayout>
              </c:layout>
              <c:showVal val="1"/>
            </c:dLbl>
            <c:dLbl>
              <c:idx val="5"/>
              <c:delete val="1"/>
            </c:dLbl>
            <c:dLbl>
              <c:idx val="6"/>
              <c:delete val="1"/>
            </c:dLbl>
            <c:txPr>
              <a:bodyPr/>
              <a:lstStyle/>
              <a:p>
                <a:pPr>
                  <a:defRPr sz="12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Лист1!$A$2:$A$7</c:f>
              <c:strCache>
                <c:ptCount val="6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</c:strCache>
            </c:strRef>
          </c:cat>
          <c:val>
            <c:numRef>
              <c:f>Лист1!$C$2:$C$7</c:f>
              <c:numCache>
                <c:formatCode>0.0</c:formatCode>
                <c:ptCount val="6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23.7</c:v>
                </c:pt>
                <c:pt idx="5">
                  <c:v>0</c:v>
                </c:pt>
              </c:numCache>
            </c:numRef>
          </c:val>
        </c:ser>
        <c:dLbls>
          <c:showVal val="1"/>
        </c:dLbls>
        <c:gapWidth val="84"/>
        <c:overlap val="100"/>
        <c:axId val="127458304"/>
        <c:axId val="127464192"/>
      </c:barChart>
      <c:catAx>
        <c:axId val="12745830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127464192"/>
        <c:crosses val="autoZero"/>
        <c:auto val="1"/>
        <c:lblAlgn val="ctr"/>
        <c:lblOffset val="100"/>
      </c:catAx>
      <c:valAx>
        <c:axId val="127464192"/>
        <c:scaling>
          <c:orientation val="minMax"/>
        </c:scaling>
        <c:delete val="1"/>
        <c:axPos val="l"/>
        <c:numFmt formatCode="0.0" sourceLinked="1"/>
        <c:tickLblPos val="none"/>
        <c:crossAx val="127458304"/>
        <c:crosses val="autoZero"/>
        <c:crossBetween val="between"/>
      </c:valAx>
      <c:spPr>
        <a:noFill/>
        <a:ln>
          <a:solidFill>
            <a:schemeClr val="tx1"/>
          </a:solidFill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/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7.4138785108937193E-3"/>
                  <c:y val="-4.467123772497851E-2"/>
                </c:manualLayout>
              </c:layout>
              <c:showVal val="1"/>
            </c:dLbl>
            <c:dLbl>
              <c:idx val="1"/>
              <c:layout>
                <c:manualLayout>
                  <c:x val="9.4961750763185027E-3"/>
                  <c:y val="-7.5239023672755796E-3"/>
                </c:manualLayout>
              </c:layout>
              <c:showVal val="1"/>
            </c:dLbl>
            <c:dLbl>
              <c:idx val="2"/>
              <c:layout>
                <c:manualLayout>
                  <c:x val="1.1310221336497891E-2"/>
                  <c:y val="-4.7542739283787674E-2"/>
                </c:manualLayout>
              </c:layout>
              <c:showVal val="1"/>
            </c:dLbl>
            <c:dLbl>
              <c:idx val="3"/>
              <c:layout>
                <c:manualLayout>
                  <c:x val="1.1310221336497891E-2"/>
                  <c:y val="-6.5462254504793524E-2"/>
                </c:manualLayout>
              </c:layout>
              <c:showVal val="1"/>
            </c:dLbl>
            <c:dLbl>
              <c:idx val="4"/>
              <c:layout>
                <c:manualLayout>
                  <c:x val="1.3392375063634479E-2"/>
                  <c:y val="-7.2768036410238837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Факт 2016</c:v>
                </c:pt>
                <c:pt idx="1">
                  <c:v>Оценка 2017</c:v>
                </c:pt>
                <c:pt idx="2">
                  <c:v>Прогноз 2018</c:v>
                </c:pt>
                <c:pt idx="3">
                  <c:v>Прогноз 2019</c:v>
                </c:pt>
                <c:pt idx="4">
                  <c:v>Прогноз 2020</c:v>
                </c:pt>
              </c:strCache>
            </c:strRef>
          </c:cat>
          <c:val>
            <c:numRef>
              <c:f>Лист1!$B$2:$B$6</c:f>
              <c:numCache>
                <c:formatCode>#,##0</c:formatCode>
                <c:ptCount val="5"/>
                <c:pt idx="0">
                  <c:v>2746.1</c:v>
                </c:pt>
                <c:pt idx="1">
                  <c:v>2988.7</c:v>
                </c:pt>
                <c:pt idx="2">
                  <c:v>2275.4</c:v>
                </c:pt>
                <c:pt idx="3">
                  <c:v>2079.6999999999998</c:v>
                </c:pt>
                <c:pt idx="4">
                  <c:v>1995.6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</c:spPr>
          <c:dLbls>
            <c:dLbl>
              <c:idx val="0"/>
              <c:layout>
                <c:manualLayout>
                  <c:x val="9.2752973998736568E-3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5.6472545623977551E-3"/>
                  <c:y val="-5.9611235794487074E-3"/>
                </c:manualLayout>
              </c:layout>
              <c:showVal val="1"/>
            </c:dLbl>
            <c:dLbl>
              <c:idx val="2"/>
              <c:layout>
                <c:manualLayout>
                  <c:x val="7.7294082895343749E-3"/>
                  <c:y val="3.7437744784852671E-3"/>
                </c:manualLayout>
              </c:layout>
              <c:showVal val="1"/>
            </c:dLbl>
            <c:dLbl>
              <c:idx val="3"/>
              <c:layout>
                <c:manualLayout>
                  <c:x val="7.7294144998947302E-3"/>
                  <c:y val="0"/>
                </c:manualLayout>
              </c:layout>
              <c:showVal val="1"/>
            </c:dLbl>
            <c:dLbl>
              <c:idx val="4"/>
              <c:layout>
                <c:manualLayout>
                  <c:x val="9.2752973998736568E-3"/>
                  <c:y val="0"/>
                </c:manualLayout>
              </c:layout>
              <c:showVal val="1"/>
            </c:dLbl>
            <c:txPr>
              <a:bodyPr rot="0" vert="horz"/>
              <a:lstStyle/>
              <a:p>
                <a:pPr>
                  <a:defRPr sz="1400"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Факт 2016</c:v>
                </c:pt>
                <c:pt idx="1">
                  <c:v>Оценка 2017</c:v>
                </c:pt>
                <c:pt idx="2">
                  <c:v>Прогноз 2018</c:v>
                </c:pt>
                <c:pt idx="3">
                  <c:v>Прогноз 2019</c:v>
                </c:pt>
                <c:pt idx="4">
                  <c:v>Прогноз 2020</c:v>
                </c:pt>
              </c:strCache>
            </c:strRef>
          </c:cat>
          <c:val>
            <c:numRef>
              <c:f>Лист1!$C$2:$C$6</c:f>
              <c:numCache>
                <c:formatCode>#,##0</c:formatCode>
                <c:ptCount val="5"/>
                <c:pt idx="0">
                  <c:v>227.1</c:v>
                </c:pt>
                <c:pt idx="1">
                  <c:v>155.80000000000001</c:v>
                </c:pt>
                <c:pt idx="2">
                  <c:v>144</c:v>
                </c:pt>
                <c:pt idx="3">
                  <c:v>124.6</c:v>
                </c:pt>
                <c:pt idx="4">
                  <c:v>108.6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Налоговые</c:v>
                </c:pt>
              </c:strCache>
            </c:strRef>
          </c:tx>
          <c:dLbls>
            <c:dLbl>
              <c:idx val="0"/>
              <c:layout>
                <c:manualLayout>
                  <c:x val="6.4926960076052573E-2"/>
                  <c:y val="0"/>
                </c:manualLayout>
              </c:layout>
              <c:showVal val="1"/>
            </c:dLbl>
            <c:dLbl>
              <c:idx val="1"/>
              <c:layout>
                <c:manualLayout>
                  <c:x val="6.64729646990945E-2"/>
                  <c:y val="-2.4352949794188778E-3"/>
                </c:manualLayout>
              </c:layout>
              <c:showVal val="1"/>
            </c:dLbl>
            <c:dLbl>
              <c:idx val="2"/>
              <c:layout>
                <c:manualLayout>
                  <c:x val="6.0289433099178731E-2"/>
                  <c:y val="-9.741179917675518E-3"/>
                </c:manualLayout>
              </c:layout>
              <c:showVal val="1"/>
            </c:dLbl>
            <c:dLbl>
              <c:idx val="3"/>
              <c:layout>
                <c:manualLayout>
                  <c:x val="5.8743550199199787E-2"/>
                  <c:y val="-7.3060766937669032E-3"/>
                </c:manualLayout>
              </c:layout>
              <c:showVal val="1"/>
            </c:dLbl>
            <c:dLbl>
              <c:idx val="4"/>
              <c:layout>
                <c:manualLayout>
                  <c:x val="6.8018847599073451E-2"/>
                  <c:y val="-9.741179917675518E-3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Факт 2016</c:v>
                </c:pt>
                <c:pt idx="1">
                  <c:v>Оценка 2017</c:v>
                </c:pt>
                <c:pt idx="2">
                  <c:v>Прогноз 2018</c:v>
                </c:pt>
                <c:pt idx="3">
                  <c:v>Прогноз 2019</c:v>
                </c:pt>
                <c:pt idx="4">
                  <c:v>Прогноз 2020</c:v>
                </c:pt>
              </c:strCache>
            </c:strRef>
          </c:cat>
          <c:val>
            <c:numRef>
              <c:f>Лист1!$D$2:$D$6</c:f>
              <c:numCache>
                <c:formatCode>#,##0</c:formatCode>
                <c:ptCount val="5"/>
                <c:pt idx="0">
                  <c:v>755.3</c:v>
                </c:pt>
                <c:pt idx="1">
                  <c:v>784.3</c:v>
                </c:pt>
                <c:pt idx="2">
                  <c:v>884.3</c:v>
                </c:pt>
                <c:pt idx="3">
                  <c:v>915</c:v>
                </c:pt>
                <c:pt idx="4">
                  <c:v>953.8</c:v>
                </c:pt>
              </c:numCache>
            </c:numRef>
          </c:val>
        </c:ser>
        <c:shape val="cylinder"/>
        <c:axId val="127789312"/>
        <c:axId val="127619072"/>
        <c:axId val="0"/>
      </c:bar3DChart>
      <c:catAx>
        <c:axId val="127789312"/>
        <c:scaling>
          <c:orientation val="minMax"/>
        </c:scaling>
        <c:axPos val="b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7619072"/>
        <c:crosses val="autoZero"/>
        <c:auto val="1"/>
        <c:lblAlgn val="ctr"/>
        <c:lblOffset val="100"/>
      </c:catAx>
      <c:valAx>
        <c:axId val="127619072"/>
        <c:scaling>
          <c:orientation val="minMax"/>
        </c:scaling>
        <c:axPos val="l"/>
        <c:majorGridlines/>
        <c:numFmt formatCode="#,##0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7789312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6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autoTitleDeleted val="1"/>
    <c:plotArea>
      <c:layout>
        <c:manualLayout>
          <c:layoutTarget val="inner"/>
          <c:xMode val="edge"/>
          <c:yMode val="edge"/>
          <c:x val="0"/>
          <c:y val="0.15121173404975224"/>
          <c:w val="0.92001264223950863"/>
          <c:h val="0.67619843586403272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4"/>
          <c:dLbls>
            <c:dLbl>
              <c:idx val="0"/>
              <c:layout>
                <c:manualLayout>
                  <c:x val="-4.1915390319195105E-2"/>
                  <c:y val="-5.3445240091168295E-3"/>
                </c:manualLayout>
              </c:layout>
              <c:spPr/>
              <c:txPr>
                <a:bodyPr/>
                <a:lstStyle/>
                <a:p>
                  <a:pPr>
                    <a:defRPr sz="14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  <c:showPercent val="1"/>
            </c:dLbl>
            <c:dLbl>
              <c:idx val="1"/>
              <c:layout>
                <c:manualLayout>
                  <c:x val="-9.5023895072906747E-2"/>
                  <c:y val="5.0772978086609903E-2"/>
                </c:manualLayout>
              </c:layout>
              <c:showCatName val="1"/>
              <c:showPercent val="1"/>
            </c:dLbl>
            <c:dLbl>
              <c:idx val="2"/>
              <c:layout>
                <c:manualLayout>
                  <c:x val="-0.11439711146853512"/>
                  <c:y val="-0.10689048018233667"/>
                </c:manualLayout>
              </c:layout>
              <c:showCatName val="1"/>
              <c:showPercent val="1"/>
            </c:dLbl>
            <c:dLbl>
              <c:idx val="3"/>
              <c:layout>
                <c:manualLayout>
                  <c:x val="-5.8172623825812342E-2"/>
                  <c:y val="-0.15231893425983054"/>
                </c:manualLayout>
              </c:layout>
              <c:showCatName val="1"/>
              <c:showPercent val="1"/>
            </c:dLbl>
            <c:dLbl>
              <c:idx val="4"/>
              <c:layout>
                <c:manualLayout>
                  <c:x val="1.775050771529221E-2"/>
                  <c:y val="-0.14964667225527131"/>
                </c:manualLayout>
              </c:layout>
              <c:showCatName val="1"/>
              <c:showPercent val="1"/>
            </c:dLbl>
            <c:dLbl>
              <c:idx val="5"/>
              <c:layout>
                <c:manualLayout>
                  <c:x val="9.7867485758668563E-2"/>
                  <c:y val="-0.14430235866048571"/>
                </c:manualLayout>
              </c:layout>
              <c:tx>
                <c:rich>
                  <a:bodyPr/>
                  <a:lstStyle/>
                  <a:p>
                    <a:r>
                      <a:rPr lang="ru-RU" sz="1300" b="1" dirty="0" err="1" smtClean="0"/>
                      <a:t>Госпош</a:t>
                    </a:r>
                    <a:r>
                      <a:rPr lang="ru-RU" sz="1300" b="1" dirty="0" smtClean="0"/>
                      <a:t>-</a:t>
                    </a:r>
                  </a:p>
                  <a:p>
                    <a:r>
                      <a:rPr lang="ru-RU" sz="1300" b="1" dirty="0" err="1" smtClean="0"/>
                      <a:t>лина</a:t>
                    </a:r>
                    <a:r>
                      <a:rPr lang="ru-RU" b="1" dirty="0"/>
                      <a:t>
1%</a:t>
                    </a:r>
                  </a:p>
                </c:rich>
              </c:tx>
              <c:showCatName val="1"/>
              <c:showPercent val="1"/>
            </c:dLbl>
            <c:dLbl>
              <c:idx val="6"/>
              <c:layout>
                <c:manualLayout>
                  <c:x val="0.13787440564856637"/>
                  <c:y val="-1.336131002279208E-2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Лист1!$A$2:$A$8</c:f>
              <c:strCache>
                <c:ptCount val="7"/>
                <c:pt idx="0">
                  <c:v>НДФЛ</c:v>
                </c:pt>
                <c:pt idx="1">
                  <c:v>УСН</c:v>
                </c:pt>
                <c:pt idx="2">
                  <c:v>ЕНВД</c:v>
                </c:pt>
                <c:pt idx="3">
                  <c:v>НИФЛ</c:v>
                </c:pt>
                <c:pt idx="4">
                  <c:v>ЗН</c:v>
                </c:pt>
                <c:pt idx="5">
                  <c:v>Госпошлина</c:v>
                </c:pt>
                <c:pt idx="6">
                  <c:v>Прочие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644.94999999999948</c:v>
                </c:pt>
                <c:pt idx="1">
                  <c:v>41.41</c:v>
                </c:pt>
                <c:pt idx="2">
                  <c:v>46.160000000000011</c:v>
                </c:pt>
                <c:pt idx="3">
                  <c:v>24.459999999999987</c:v>
                </c:pt>
                <c:pt idx="4">
                  <c:v>109.4</c:v>
                </c:pt>
                <c:pt idx="5">
                  <c:v>10.19</c:v>
                </c:pt>
                <c:pt idx="6">
                  <c:v>7.7499999999999982</c:v>
                </c:pt>
              </c:numCache>
            </c:numRef>
          </c:val>
        </c:ser>
        <c:dLbls>
          <c:showCatName val="1"/>
          <c:showPercent val="1"/>
        </c:dLbls>
        <c:firstSliceAng val="35"/>
        <c:holeSize val="33"/>
      </c:doughnut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26"/>
  <c:chart>
    <c:autoTitleDeleted val="1"/>
    <c:plotArea>
      <c:layout>
        <c:manualLayout>
          <c:layoutTarget val="inner"/>
          <c:xMode val="edge"/>
          <c:yMode val="edge"/>
          <c:x val="9.2473581395544985E-2"/>
          <c:y val="0.17247538745810287"/>
          <c:w val="0.73083333333333944"/>
          <c:h val="0.6671988490866278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7"/>
          <c:dLbls>
            <c:dLbl>
              <c:idx val="0"/>
              <c:layout>
                <c:manualLayout>
                  <c:x val="-0.30910772525921487"/>
                  <c:y val="0.10524333481323182"/>
                </c:manualLayout>
              </c:layout>
              <c:tx>
                <c:rich>
                  <a:bodyPr/>
                  <a:lstStyle/>
                  <a:p>
                    <a:pPr>
                      <a:defRPr sz="105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050" b="1" smtClean="0">
                        <a:solidFill>
                          <a:schemeClr val="tx1"/>
                        </a:solidFill>
                      </a:rPr>
                      <a:t>Доходы от использо-вания</a:t>
                    </a:r>
                    <a:r>
                      <a:rPr lang="ru-RU" sz="1050" b="1" baseline="0" smtClean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pPr>
                      <a:defRPr sz="105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050" b="1" baseline="0" dirty="0" smtClean="0">
                        <a:solidFill>
                          <a:schemeClr val="tx1"/>
                        </a:solidFill>
                      </a:rPr>
                      <a:t>и</a:t>
                    </a:r>
                    <a:r>
                      <a:rPr lang="ru-RU" sz="1050" b="1" baseline="0" smtClean="0">
                        <a:solidFill>
                          <a:schemeClr val="tx1"/>
                        </a:solidFill>
                      </a:rPr>
                      <a:t>мущества</a:t>
                    </a:r>
                  </a:p>
                  <a:p>
                    <a:pPr>
                      <a:defRPr sz="105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z="1050" b="1" baseline="0" smtClean="0">
                        <a:solidFill>
                          <a:schemeClr val="tx1"/>
                        </a:solidFill>
                      </a:rPr>
                      <a:t>58%</a:t>
                    </a:r>
                    <a:endParaRPr lang="ru-RU" sz="1050" b="1" dirty="0">
                      <a:solidFill>
                        <a:schemeClr val="tx1"/>
                      </a:solidFill>
                    </a:endParaRPr>
                  </a:p>
                </c:rich>
              </c:tx>
              <c:spPr/>
              <c:showCatName val="1"/>
              <c:showPercent val="1"/>
            </c:dLbl>
            <c:dLbl>
              <c:idx val="1"/>
              <c:layout>
                <c:manualLayout>
                  <c:x val="-0.14783439402822193"/>
                  <c:y val="-0.17102041907150106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Платежи за </a:t>
                    </a:r>
                    <a:r>
                      <a:rPr lang="ru-RU" sz="1050" b="1" dirty="0" err="1" smtClean="0"/>
                      <a:t>пользо-вание</a:t>
                    </a:r>
                    <a:r>
                      <a:rPr lang="ru-RU" sz="1050" b="1" dirty="0" smtClean="0"/>
                      <a:t> </a:t>
                    </a:r>
                    <a:r>
                      <a:rPr lang="ru-RU" sz="1050" b="1" dirty="0" err="1" smtClean="0"/>
                      <a:t>природ-ными</a:t>
                    </a:r>
                    <a:r>
                      <a:rPr lang="ru-RU" sz="1050" b="1" dirty="0" smtClean="0"/>
                      <a:t> </a:t>
                    </a:r>
                    <a:r>
                      <a:rPr lang="ru-RU" sz="1050" b="1" dirty="0"/>
                      <a:t>ресурсами
16%</a:t>
                    </a:r>
                  </a:p>
                </c:rich>
              </c:tx>
              <c:showCatName val="1"/>
              <c:showPercent val="1"/>
            </c:dLbl>
            <c:dLbl>
              <c:idx val="2"/>
              <c:layout>
                <c:manualLayout>
                  <c:x val="-2.0159199473427002E-2"/>
                  <c:y val="-0.18680691929348575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 smtClean="0"/>
                      <a:t>Доходы </a:t>
                    </a:r>
                    <a:r>
                      <a:rPr lang="ru-RU" sz="1050" b="1" dirty="0"/>
                      <a:t>от </a:t>
                    </a:r>
                    <a:r>
                      <a:rPr lang="ru-RU" sz="1050" b="1" dirty="0" smtClean="0"/>
                      <a:t>продажи </a:t>
                    </a:r>
                    <a:r>
                      <a:rPr lang="ru-RU" sz="1050" b="1" dirty="0"/>
                      <a:t>мат. и </a:t>
                    </a:r>
                    <a:r>
                      <a:rPr lang="ru-RU" sz="1050" b="1" dirty="0" err="1"/>
                      <a:t>немат</a:t>
                    </a:r>
                    <a:r>
                      <a:rPr lang="ru-RU" sz="1050" b="1" dirty="0"/>
                      <a:t>. активов
19%</a:t>
                    </a:r>
                  </a:p>
                </c:rich>
              </c:tx>
              <c:showCatName val="1"/>
              <c:showPercent val="1"/>
            </c:dLbl>
            <c:dLbl>
              <c:idx val="3"/>
              <c:layout>
                <c:manualLayout>
                  <c:x val="0.12431506341946585"/>
                  <c:y val="-0.13944741862753277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 smtClean="0"/>
                      <a:t>Штрафы</a:t>
                    </a:r>
                    <a:r>
                      <a:rPr lang="ru-RU" sz="1050" b="1" dirty="0"/>
                      <a:t>, </a:t>
                    </a:r>
                    <a:endParaRPr lang="ru-RU" sz="1050" b="1" dirty="0" smtClean="0"/>
                  </a:p>
                  <a:p>
                    <a:r>
                      <a:rPr lang="ru-RU" sz="1050" b="1" dirty="0" smtClean="0"/>
                      <a:t>санкции,</a:t>
                    </a:r>
                  </a:p>
                  <a:p>
                    <a:r>
                      <a:rPr lang="ru-RU" sz="1050" b="1" dirty="0" err="1" smtClean="0"/>
                      <a:t>возмеще-ние</a:t>
                    </a:r>
                    <a:r>
                      <a:rPr lang="ru-RU" sz="1050" b="1" dirty="0" smtClean="0"/>
                      <a:t> </a:t>
                    </a:r>
                    <a:r>
                      <a:rPr lang="ru-RU" sz="1050" b="1" dirty="0"/>
                      <a:t>ущерба
6%</a:t>
                    </a:r>
                  </a:p>
                </c:rich>
              </c:tx>
              <c:showCatName val="1"/>
              <c:showPercent val="1"/>
            </c:dLbl>
            <c:dLbl>
              <c:idx val="4"/>
              <c:layout>
                <c:manualLayout>
                  <c:x val="0.10079599736713457"/>
                  <c:y val="4.472841729562347E-2"/>
                </c:manualLayout>
              </c:layout>
              <c:showCatName val="1"/>
              <c:showPercent val="1"/>
            </c:dLbl>
            <c:txPr>
              <a:bodyPr/>
              <a:lstStyle/>
              <a:p>
                <a:pPr>
                  <a:defRPr sz="105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использования имущества</c:v>
                </c:pt>
                <c:pt idx="1">
                  <c:v>Платежи за пользование природными ресурсами</c:v>
                </c:pt>
                <c:pt idx="2">
                  <c:v>Доходы от продаж мат. и немат. активов</c:v>
                </c:pt>
                <c:pt idx="3">
                  <c:v>Штрафы, санкции, возмещение ущерба</c:v>
                </c:pt>
                <c:pt idx="4">
                  <c:v>Прочие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83.9</c:v>
                </c:pt>
                <c:pt idx="1">
                  <c:v>23.1</c:v>
                </c:pt>
                <c:pt idx="2">
                  <c:v>26.8</c:v>
                </c:pt>
                <c:pt idx="3">
                  <c:v>8.6</c:v>
                </c:pt>
                <c:pt idx="4">
                  <c:v>1.6</c:v>
                </c:pt>
              </c:numCache>
            </c:numRef>
          </c:val>
        </c:ser>
        <c:firstSliceAng val="70"/>
        <c:holeSize val="31"/>
      </c:doughnut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4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ru-RU" dirty="0">
                <a:solidFill>
                  <a:schemeClr val="tx1"/>
                </a:solidFill>
              </a:rPr>
              <a:t>Прогноз </a:t>
            </a:r>
            <a:r>
              <a:rPr lang="ru-RU" dirty="0" smtClean="0">
                <a:solidFill>
                  <a:schemeClr val="tx1"/>
                </a:solidFill>
              </a:rPr>
              <a:t>2018 года</a:t>
            </a:r>
            <a:endParaRPr lang="ru-RU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25500557132891538"/>
          <c:y val="9.8525566053852376E-2"/>
        </c:manualLayout>
      </c:layout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2591696188512114"/>
          <c:y val="0.26441052638194656"/>
          <c:w val="0.78142984449114972"/>
          <c:h val="0.7215564688318277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2014 года</c:v>
                </c:pt>
              </c:strCache>
            </c:strRef>
          </c:tx>
          <c:explosion val="25"/>
          <c:dPt>
            <c:idx val="0"/>
            <c:explosion val="29"/>
          </c:dPt>
          <c:dPt>
            <c:idx val="1"/>
            <c:explosion val="12"/>
            <c:spPr>
              <a:solidFill>
                <a:srgbClr val="33CC33"/>
              </a:solidFill>
            </c:spPr>
          </c:dPt>
          <c:dPt>
            <c:idx val="2"/>
            <c:explosion val="26"/>
            <c:spPr>
              <a:solidFill>
                <a:srgbClr val="002060"/>
              </a:solidFill>
            </c:spPr>
          </c:dPt>
          <c:dLbls>
            <c:dLbl>
              <c:idx val="0"/>
              <c:layout>
                <c:manualLayout>
                  <c:x val="-0.22481958706304719"/>
                  <c:y val="-8.0234266219716147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  <c:showPercent val="1"/>
            </c:dLbl>
            <c:dLbl>
              <c:idx val="1"/>
              <c:layout>
                <c:manualLayout>
                  <c:x val="-3.6977003964171209E-2"/>
                  <c:y val="-2.9024740162870002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  <c:showPercent val="1"/>
            </c:dLbl>
            <c:dLbl>
              <c:idx val="2"/>
              <c:layout>
                <c:manualLayout>
                  <c:x val="0.18799044728560596"/>
                  <c:y val="4.2899194449189874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bg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  <c:showPercent val="1"/>
            </c:dLbl>
            <c:dLbl>
              <c:idx val="3"/>
              <c:layout>
                <c:manualLayout>
                  <c:x val="0.10460500465285492"/>
                  <c:y val="2.4022543309997365E-2"/>
                </c:manualLayout>
              </c:layout>
              <c:spPr/>
              <c:txPr>
                <a:bodyPr/>
                <a:lstStyle/>
                <a:p>
                  <a:pPr>
                    <a:defRPr sz="1200" b="1">
                      <a:solidFill>
                        <a:schemeClr val="tx1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CatName val="1"/>
            </c:dLbl>
            <c:txPr>
              <a:bodyPr/>
              <a:lstStyle/>
              <a:p>
                <a:pPr>
                  <a:defRPr sz="1200" b="0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CatName val="1"/>
            <c:showPercent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Дотации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МБТ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1168.9000000000001</c:v>
                </c:pt>
                <c:pt idx="1">
                  <c:v>70.900000000000006</c:v>
                </c:pt>
                <c:pt idx="2">
                  <c:v>1029.7</c:v>
                </c:pt>
                <c:pt idx="3">
                  <c:v>5.9</c:v>
                </c:pt>
              </c:numCache>
            </c:numRef>
          </c:val>
        </c:ser>
        <c:dLbls>
          <c:showPercent val="1"/>
        </c:dLbls>
      </c:pie3DChart>
    </c:plotArea>
    <c:plotVisOnly val="1"/>
    <c:dispBlanksAs val="zero"/>
  </c:chart>
  <c:spPr>
    <a:noFill/>
    <a:ln>
      <a:noFill/>
    </a:ln>
  </c:spPr>
  <c:txPr>
    <a:bodyPr/>
    <a:lstStyle/>
    <a:p>
      <a:pPr>
        <a:defRPr sz="1800"/>
      </a:pPr>
      <a:endParaRPr lang="ru-RU"/>
    </a:p>
  </c:txPr>
  <c:externalData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8.751754333645384E-2"/>
          <c:y val="2.9710598748910348E-2"/>
          <c:w val="0.8875550340398547"/>
          <c:h val="0.75126932559970572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Дотация федерального бюджета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Lbls>
            <c:dLbl>
              <c:idx val="0"/>
              <c:layout>
                <c:manualLayout>
                  <c:x val="-1.5458828999789327E-3"/>
                  <c:y val="0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91765799957884E-3"/>
                  <c:y val="2.4352949794188778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1835315999158313E-3"/>
                  <c:y val="4.8703982033275897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5458828999789463E-3"/>
                  <c:y val="-2.4352949794188778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4.637648699936851E-3"/>
                  <c:y val="-2.4352949794188778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Факт 2014</c:v>
                </c:pt>
                <c:pt idx="1">
                  <c:v>Факт 2015</c:v>
                </c:pt>
                <c:pt idx="2">
                  <c:v>Факт 2016</c:v>
                </c:pt>
                <c:pt idx="3">
                  <c:v>Оценка 2017</c:v>
                </c:pt>
                <c:pt idx="4">
                  <c:v>Прогноз 2018</c:v>
                </c:pt>
                <c:pt idx="5">
                  <c:v>Прогноз 2019</c:v>
                </c:pt>
                <c:pt idx="6">
                  <c:v>Прогноз 2020</c:v>
                </c:pt>
              </c:strCache>
            </c:strRef>
          </c:cat>
          <c:val>
            <c:numRef>
              <c:f>Лист1!$B$2:$B$8</c:f>
              <c:numCache>
                <c:formatCode>#,##0</c:formatCode>
                <c:ptCount val="7"/>
                <c:pt idx="0">
                  <c:v>969</c:v>
                </c:pt>
                <c:pt idx="1">
                  <c:v>908</c:v>
                </c:pt>
                <c:pt idx="2">
                  <c:v>867</c:v>
                </c:pt>
                <c:pt idx="3">
                  <c:v>881</c:v>
                </c:pt>
                <c:pt idx="4">
                  <c:v>770</c:v>
                </c:pt>
                <c:pt idx="5">
                  <c:v>666</c:v>
                </c:pt>
                <c:pt idx="6">
                  <c:v>601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Дотация областного бюджета</c:v>
                </c:pt>
              </c:strCache>
            </c:strRef>
          </c:tx>
          <c:spPr>
            <a:solidFill>
              <a:schemeClr val="accent2">
                <a:lumMod val="50000"/>
              </a:schemeClr>
            </a:solidFill>
            <a:scene3d>
              <a:camera prst="orthographicFront"/>
              <a:lightRig rig="threePt" dir="t"/>
            </a:scene3d>
            <a:sp3d>
              <a:bevelT w="190500" h="38100"/>
            </a:sp3d>
          </c:spPr>
          <c:dLbls>
            <c:dLbl>
              <c:idx val="0"/>
              <c:layout>
                <c:manualLayout>
                  <c:x val="1.391294609981048E-2"/>
                  <c:y val="4.8705899588377625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9.2752973998736568E-3"/>
                  <c:y val="4.8705899588377625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637648699936851E-3"/>
                  <c:y val="2.4352949794188778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7.7294144998947259E-3"/>
                  <c:y val="1.7047064855932166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0821180299852686E-2"/>
                  <c:y val="1.2176474897094404E-2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4.637648699936851E-3"/>
                  <c:y val="7.3058849382566385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9.2752973998736568E-3"/>
                  <c:y val="4.8705899588377625E-3"/>
                </c:manualLayout>
              </c:layout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b="1">
                    <a:solidFill>
                      <a:schemeClr val="tx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Лист1!$A$2:$A$8</c:f>
              <c:strCache>
                <c:ptCount val="7"/>
                <c:pt idx="0">
                  <c:v>Факт 2014</c:v>
                </c:pt>
                <c:pt idx="1">
                  <c:v>Факт 2015</c:v>
                </c:pt>
                <c:pt idx="2">
                  <c:v>Факт 2016</c:v>
                </c:pt>
                <c:pt idx="3">
                  <c:v>Оценка 2017</c:v>
                </c:pt>
                <c:pt idx="4">
                  <c:v>Прогноз 2018</c:v>
                </c:pt>
                <c:pt idx="5">
                  <c:v>Прогноз 2019</c:v>
                </c:pt>
                <c:pt idx="6">
                  <c:v>Прогноз 2020</c:v>
                </c:pt>
              </c:strCache>
            </c:strRef>
          </c:cat>
          <c:val>
            <c:numRef>
              <c:f>Лист1!$C$2:$C$8</c:f>
              <c:numCache>
                <c:formatCode>#,##0</c:formatCode>
                <c:ptCount val="7"/>
                <c:pt idx="0">
                  <c:v>322</c:v>
                </c:pt>
                <c:pt idx="1">
                  <c:v>362</c:v>
                </c:pt>
                <c:pt idx="2">
                  <c:v>361</c:v>
                </c:pt>
                <c:pt idx="3">
                  <c:v>450</c:v>
                </c:pt>
                <c:pt idx="4">
                  <c:v>399</c:v>
                </c:pt>
                <c:pt idx="5">
                  <c:v>323</c:v>
                </c:pt>
                <c:pt idx="6">
                  <c:v>320</c:v>
                </c:pt>
              </c:numCache>
            </c:numRef>
          </c:val>
        </c:ser>
        <c:axId val="129031168"/>
        <c:axId val="129004288"/>
      </c:barChart>
      <c:catAx>
        <c:axId val="12903116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004288"/>
        <c:crosses val="autoZero"/>
        <c:auto val="1"/>
        <c:lblAlgn val="ctr"/>
        <c:lblOffset val="100"/>
      </c:catAx>
      <c:valAx>
        <c:axId val="129004288"/>
        <c:scaling>
          <c:orientation val="minMax"/>
        </c:scaling>
        <c:axPos val="l"/>
        <c:majorGridlines/>
        <c:numFmt formatCode="#,##0" sourceLinked="1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03116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6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2.5527134411965996E-2"/>
          <c:w val="0.49847381252478995"/>
          <c:h val="0.5456254129658204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spPr>
              <a:solidFill>
                <a:srgbClr val="CC0000"/>
              </a:solidFill>
            </c:spPr>
          </c:dPt>
          <c:dPt>
            <c:idx val="1"/>
            <c:spPr>
              <a:solidFill>
                <a:srgbClr val="003366"/>
              </a:solidFill>
            </c:spPr>
          </c:dPt>
          <c:dPt>
            <c:idx val="2"/>
            <c:spPr>
              <a:solidFill>
                <a:srgbClr val="00CC99"/>
              </a:solidFill>
            </c:spPr>
          </c:dPt>
          <c:dPt>
            <c:idx val="4"/>
            <c:spPr>
              <a:solidFill>
                <a:srgbClr val="FF6600"/>
              </a:solidFill>
            </c:spPr>
          </c:dPt>
          <c:dPt>
            <c:idx val="5"/>
            <c:spPr>
              <a:solidFill>
                <a:srgbClr val="9966FF"/>
              </a:solidFill>
            </c:spPr>
          </c:dPt>
          <c:dPt>
            <c:idx val="6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-1.5660468626818563E-2"/>
                  <c:y val="-5.5257018226045104E-4"/>
                </c:manualLayout>
              </c:layout>
              <c:showPercent val="1"/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Percent val="1"/>
            </c:dLbl>
            <c:dLbl>
              <c:idx val="3"/>
              <c:layout>
                <c:manualLayout>
                  <c:x val="0.10807232315030377"/>
                  <c:y val="-0.13936682473877168"/>
                </c:manualLayout>
              </c:layout>
              <c:showPercent val="1"/>
            </c:dLbl>
            <c:dLbl>
              <c:idx val="4"/>
              <c:layout>
                <c:manualLayout>
                  <c:x val="5.6943405648701593E-3"/>
                  <c:y val="9.3047044480438247E-3"/>
                </c:manualLayout>
              </c:layout>
              <c:showPercent val="1"/>
            </c:dLbl>
            <c:dLbl>
              <c:idx val="6"/>
              <c:layout>
                <c:manualLayout>
                  <c:x val="1.3766578302200874E-2"/>
                  <c:y val="-1.0376405545582681E-2"/>
                </c:manualLayout>
              </c:layout>
              <c:showPercent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Лист1!$A$2:$A$11</c:f>
              <c:strCache>
                <c:ptCount val="7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Соц.политика</c:v>
                </c:pt>
                <c:pt idx="6">
                  <c:v>Прочие</c:v>
                </c:pt>
              </c:strCache>
            </c:strRef>
          </c:cat>
          <c:val>
            <c:numRef>
              <c:f>Лист1!$B$2:$B$8</c:f>
              <c:numCache>
                <c:formatCode>#,##0.0</c:formatCode>
                <c:ptCount val="7"/>
                <c:pt idx="0">
                  <c:v>294.7</c:v>
                </c:pt>
                <c:pt idx="1">
                  <c:v>407.6</c:v>
                </c:pt>
                <c:pt idx="2">
                  <c:v>206.4</c:v>
                </c:pt>
                <c:pt idx="3">
                  <c:v>2061.5</c:v>
                </c:pt>
                <c:pt idx="4">
                  <c:v>205.2</c:v>
                </c:pt>
                <c:pt idx="5">
                  <c:v>128</c:v>
                </c:pt>
                <c:pt idx="6">
                  <c:v>41.6</c:v>
                </c:pt>
              </c:numCache>
            </c:numRef>
          </c:val>
        </c:ser>
      </c:pie3DChart>
    </c:plotArea>
    <c:legend>
      <c:legendPos val="r"/>
      <c:layout>
        <c:manualLayout>
          <c:xMode val="edge"/>
          <c:yMode val="edge"/>
          <c:x val="0.51870771879885458"/>
          <c:y val="0.13239354983949156"/>
          <c:w val="0.28567109115357908"/>
          <c:h val="0.34207931574854367"/>
        </c:manualLayout>
      </c:layout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2013</c:v>
                </c:pt>
              </c:strCache>
            </c:strRef>
          </c:tx>
          <c:spPr>
            <a:solidFill>
              <a:srgbClr val="FF6600"/>
            </a:solidFill>
          </c:spPr>
          <c:dLbls>
            <c:dLbl>
              <c:idx val="0"/>
              <c:layout>
                <c:manualLayout>
                  <c:x val="1.0712321344658949E-2"/>
                  <c:y val="-1.3036934341064527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Лист1!$B$2</c:f>
              <c:numCache>
                <c:formatCode>#,##0.0</c:formatCode>
                <c:ptCount val="1"/>
                <c:pt idx="0">
                  <c:v>31.5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2014</c:v>
                </c:pt>
              </c:strCache>
            </c:strRef>
          </c:tx>
          <c:spPr>
            <a:solidFill>
              <a:srgbClr val="006699"/>
            </a:solidFill>
          </c:spPr>
          <c:dLbls>
            <c:dLbl>
              <c:idx val="0"/>
              <c:layout>
                <c:manualLayout>
                  <c:x val="1.1623930372280201E-2"/>
                  <c:y val="-1.7777892253094472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0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Лист1!$C$2</c:f>
              <c:numCache>
                <c:formatCode>#,##0.0</c:formatCode>
                <c:ptCount val="1"/>
                <c:pt idx="0">
                  <c:v>33.800000000000004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rgbClr val="00CC99"/>
            </a:solidFill>
          </c:spPr>
          <c:dLbls>
            <c:dLbl>
              <c:idx val="0"/>
              <c:layout>
                <c:manualLayout>
                  <c:x val="1.3675212202682582E-2"/>
                  <c:y val="-1.4222873736089901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>
                          <a:lumMod val="10000"/>
                        </a:schemeClr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0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Лист1!$D$2</c:f>
              <c:numCache>
                <c:formatCode>#,##0.0</c:formatCode>
                <c:ptCount val="1"/>
                <c:pt idx="0">
                  <c:v>34.700000000000003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2016</c:v>
                </c:pt>
              </c:strCache>
            </c:strRef>
          </c:tx>
          <c:dLbls>
            <c:dLbl>
              <c:idx val="0"/>
              <c:layout>
                <c:manualLayout>
                  <c:x val="1.0940169762146148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Лист1!$E$2</c:f>
              <c:numCache>
                <c:formatCode>#,##0.0</c:formatCode>
                <c:ptCount val="1"/>
                <c:pt idx="0">
                  <c:v>32.844947735191568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2017</c:v>
                </c:pt>
              </c:strCache>
            </c:strRef>
          </c:tx>
          <c:dLbls>
            <c:dLbl>
              <c:idx val="0"/>
              <c:layout>
                <c:manualLayout>
                  <c:x val="1.0940169762146148E-2"/>
                  <c:y val="0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Лист1!$F$2</c:f>
              <c:numCache>
                <c:formatCode>#,##0.0</c:formatCode>
                <c:ptCount val="1"/>
                <c:pt idx="0">
                  <c:v>35.181184668989545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0"/>
              <c:layout>
                <c:manualLayout>
                  <c:x val="1.0940169762146148E-2"/>
                  <c:y val="1.4222313802475578E-2"/>
                </c:manualLayout>
              </c:layout>
              <c:showVal val="1"/>
            </c:dLbl>
            <c:txPr>
              <a:bodyPr/>
              <a:lstStyle/>
              <a:p>
                <a:pPr>
                  <a:defRPr sz="1000" b="1">
                    <a:solidFill>
                      <a:srgbClr val="000000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Лист1!$G$2</c:f>
              <c:numCache>
                <c:formatCode>#,##0.0</c:formatCode>
                <c:ptCount val="1"/>
                <c:pt idx="0">
                  <c:v>29.265091863517039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0"/>
              <c:layout>
                <c:manualLayout>
                  <c:x val="1.0940169762146051E-2"/>
                  <c:y val="1.4222313802475578E-2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rgbClr val="000000"/>
                      </a:solidFill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Лист1!$H$2</c:f>
              <c:numCache>
                <c:formatCode>#,##0.0</c:formatCode>
                <c:ptCount val="1"/>
                <c:pt idx="0">
                  <c:v>27.266608391608386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2020</c:v>
                </c:pt>
              </c:strCache>
            </c:strRef>
          </c:tx>
          <c:dLbls>
            <c:txPr>
              <a:bodyPr/>
              <a:lstStyle/>
              <a:p>
                <a:pPr>
                  <a:defRPr sz="1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</c:f>
              <c:strCache>
                <c:ptCount val="1"/>
                <c:pt idx="0">
                  <c:v>Категория 1</c:v>
                </c:pt>
              </c:strCache>
            </c:strRef>
          </c:cat>
          <c:val>
            <c:numRef>
              <c:f>Лист1!$I$2</c:f>
              <c:numCache>
                <c:formatCode>#,##0.0</c:formatCode>
                <c:ptCount val="1"/>
                <c:pt idx="0">
                  <c:v>26.68499127399653</c:v>
                </c:pt>
              </c:numCache>
            </c:numRef>
          </c:val>
        </c:ser>
        <c:shape val="pyramid"/>
        <c:axId val="129880064"/>
        <c:axId val="129881600"/>
        <c:axId val="0"/>
      </c:bar3DChart>
      <c:catAx>
        <c:axId val="129880064"/>
        <c:scaling>
          <c:orientation val="minMax"/>
        </c:scaling>
        <c:delete val="1"/>
        <c:axPos val="b"/>
        <c:tickLblPos val="none"/>
        <c:crossAx val="129881600"/>
        <c:crosses val="autoZero"/>
        <c:auto val="1"/>
        <c:lblAlgn val="ctr"/>
        <c:lblOffset val="100"/>
      </c:catAx>
      <c:valAx>
        <c:axId val="129881600"/>
        <c:scaling>
          <c:orientation val="minMax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988006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sz="12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</c:v>
                </c:pt>
                <c:pt idx="1">
                  <c:v>45</c:v>
                </c:pt>
                <c:pt idx="2">
                  <c:v>46</c:v>
                </c:pt>
                <c:pt idx="3">
                  <c:v>47</c:v>
                </c:pt>
              </c:numCache>
            </c:numRef>
          </c:val>
        </c:ser>
        <c:marker val="1"/>
        <c:axId val="130012672"/>
        <c:axId val="130014208"/>
      </c:lineChart>
      <c:catAx>
        <c:axId val="1300126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014208"/>
        <c:crosses val="autoZero"/>
        <c:auto val="1"/>
        <c:lblAlgn val="ctr"/>
        <c:lblOffset val="100"/>
      </c:catAx>
      <c:valAx>
        <c:axId val="1300142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0126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pPr>
              <a:solidFill>
                <a:srgbClr val="C00000"/>
              </a:solidFill>
              <a:ln>
                <a:solidFill>
                  <a:srgbClr val="C00000"/>
                </a:solidFill>
              </a:ln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0.5</c:v>
                </c:pt>
                <c:pt idx="1">
                  <c:v>0.5</c:v>
                </c:pt>
                <c:pt idx="2">
                  <c:v>0.5</c:v>
                </c:pt>
                <c:pt idx="3">
                  <c:v>0.5</c:v>
                </c:pt>
              </c:numCache>
            </c:numRef>
          </c:val>
        </c:ser>
        <c:marker val="1"/>
        <c:axId val="130193280"/>
        <c:axId val="130195456"/>
      </c:lineChart>
      <c:catAx>
        <c:axId val="1301932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195456"/>
        <c:crosses val="autoZero"/>
        <c:auto val="1"/>
        <c:lblAlgn val="ctr"/>
        <c:lblOffset val="100"/>
      </c:catAx>
      <c:valAx>
        <c:axId val="13019545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19328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6">
                  <a:lumMod val="75000"/>
                </a:schemeClr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5.6</c:v>
                </c:pt>
                <c:pt idx="1">
                  <c:v>5.6</c:v>
                </c:pt>
                <c:pt idx="2">
                  <c:v>5.6</c:v>
                </c:pt>
                <c:pt idx="3">
                  <c:v>5.6</c:v>
                </c:pt>
              </c:numCache>
            </c:numRef>
          </c:val>
        </c:ser>
        <c:marker val="1"/>
        <c:axId val="130218240"/>
        <c:axId val="130224512"/>
      </c:lineChart>
      <c:catAx>
        <c:axId val="13021824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224512"/>
        <c:crosses val="autoZero"/>
        <c:auto val="1"/>
        <c:lblAlgn val="ctr"/>
        <c:lblOffset val="100"/>
      </c:catAx>
      <c:valAx>
        <c:axId val="13022451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218240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731250000000001E-2"/>
          <c:y val="2.7657911747180092E-2"/>
          <c:w val="0.77824146981627362"/>
          <c:h val="0.70457512296613511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2016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Lbls>
            <c:dLbl>
              <c:idx val="0"/>
              <c:layout>
                <c:manualLayout>
                  <c:x val="-1.5678702244501701E-3"/>
                  <c:y val="0.24574536130639899"/>
                </c:manualLayout>
              </c:layout>
              <c:showVal val="1"/>
            </c:dLbl>
            <c:dLbl>
              <c:idx val="1"/>
              <c:layout>
                <c:manualLayout>
                  <c:x val="-5.2887738213922069E-3"/>
                  <c:y val="0.37790891697072226"/>
                </c:manualLayout>
              </c:layout>
              <c:showVal val="1"/>
            </c:dLbl>
            <c:dLbl>
              <c:idx val="2"/>
              <c:delete val="1"/>
            </c:dLbl>
            <c:dLbl>
              <c:idx val="3"/>
              <c:layout>
                <c:manualLayout>
                  <c:x val="8.4896905928104158E-2"/>
                  <c:y val="0.15985889249800034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14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6817</c:v>
                </c:pt>
                <c:pt idx="1">
                  <c:v>10665</c:v>
                </c:pt>
                <c:pt idx="2">
                  <c:v>1065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Lbls>
            <c:dLbl>
              <c:idx val="0"/>
              <c:layout>
                <c:manualLayout>
                  <c:x val="0"/>
                  <c:y val="0.24723013259766893"/>
                </c:manualLayout>
              </c:layout>
              <c:showVal val="1"/>
            </c:dLbl>
            <c:dLbl>
              <c:idx val="1"/>
              <c:layout>
                <c:manualLayout>
                  <c:x val="-4.0181519222111124E-3"/>
                  <c:y val="0.37790891697072226"/>
                </c:manualLayout>
              </c:layout>
              <c:showVal val="1"/>
            </c:dLbl>
            <c:dLbl>
              <c:idx val="2"/>
              <c:delete val="1"/>
            </c:dLbl>
            <c:dLbl>
              <c:idx val="3"/>
              <c:layout>
                <c:manualLayout>
                  <c:x val="8.0363038444222247E-3"/>
                  <c:y val="-2.1191154222657289E-2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1400">
                    <a:solidFill>
                      <a:schemeClr val="bg1">
                        <a:lumMod val="10000"/>
                      </a:schemeClr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6817</c:v>
                </c:pt>
                <c:pt idx="1">
                  <c:v>10662</c:v>
                </c:pt>
                <c:pt idx="2">
                  <c:v>1065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2018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dLbls>
            <c:dLbl>
              <c:idx val="0"/>
              <c:layout>
                <c:manualLayout>
                  <c:x val="0"/>
                  <c:y val="0.24723013259766885"/>
                </c:manualLayout>
              </c:layout>
              <c:showVal val="1"/>
            </c:dLbl>
            <c:dLbl>
              <c:idx val="1"/>
              <c:layout>
                <c:manualLayout>
                  <c:x val="4.0181519222111124E-3"/>
                  <c:y val="0.37790891697072226"/>
                </c:manualLayout>
              </c:layout>
              <c:showVal val="1"/>
            </c:dLbl>
            <c:dLbl>
              <c:idx val="2"/>
              <c:layout>
                <c:manualLayout>
                  <c:x val="-5.6254126910955493E-2"/>
                  <c:y val="3.531859037109549E-3"/>
                </c:manualLayout>
              </c:layout>
              <c:showVal val="1"/>
            </c:dLbl>
            <c:txPr>
              <a:bodyPr rot="-5400000" vert="horz"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Дошкольники</c:v>
                </c:pt>
                <c:pt idx="1">
                  <c:v>Школьники</c:v>
                </c:pt>
                <c:pt idx="2">
                  <c:v>Доп.образование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6843</c:v>
                </c:pt>
                <c:pt idx="1">
                  <c:v>10797</c:v>
                </c:pt>
                <c:pt idx="2">
                  <c:v>1065</c:v>
                </c:pt>
              </c:numCache>
            </c:numRef>
          </c:val>
        </c:ser>
        <c:axId val="130767488"/>
        <c:axId val="130797952"/>
      </c:barChart>
      <c:catAx>
        <c:axId val="130767488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797952"/>
        <c:crosses val="autoZero"/>
        <c:auto val="1"/>
        <c:lblAlgn val="ctr"/>
        <c:lblOffset val="100"/>
      </c:catAx>
      <c:valAx>
        <c:axId val="1307979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76748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39684328289972787"/>
          <c:y val="0.85748976595176385"/>
          <c:w val="0.30344308161246264"/>
          <c:h val="7.5404912343152081E-2"/>
        </c:manualLayout>
      </c:layout>
      <c:txPr>
        <a:bodyPr/>
        <a:lstStyle/>
        <a:p>
          <a:pPr>
            <a:defRPr sz="140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14.31</c:v>
                </c:pt>
                <c:pt idx="1">
                  <c:v>11.950000000000006</c:v>
                </c:pt>
                <c:pt idx="2">
                  <c:v>11.850000000000009</c:v>
                </c:pt>
                <c:pt idx="3">
                  <c:v>11.76</c:v>
                </c:pt>
              </c:numCache>
            </c:numRef>
          </c:val>
        </c:ser>
        <c:marker val="1"/>
        <c:axId val="130875392"/>
        <c:axId val="130876928"/>
      </c:lineChart>
      <c:catAx>
        <c:axId val="130875392"/>
        <c:scaling>
          <c:orientation val="minMax"/>
        </c:scaling>
        <c:axPos val="b"/>
        <c:numFmt formatCode="General" sourceLinked="1"/>
        <c:tickLblPos val="low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876928"/>
        <c:crosses val="autoZero"/>
        <c:auto val="1"/>
        <c:lblAlgn val="ctr"/>
        <c:lblOffset val="100"/>
      </c:catAx>
      <c:valAx>
        <c:axId val="13087692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08753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449</c:v>
                </c:pt>
                <c:pt idx="1">
                  <c:v>367</c:v>
                </c:pt>
                <c:pt idx="2">
                  <c:v>371</c:v>
                </c:pt>
                <c:pt idx="3">
                  <c:v>371</c:v>
                </c:pt>
              </c:numCache>
            </c:numRef>
          </c:val>
        </c:ser>
        <c:marker val="1"/>
        <c:axId val="130924928"/>
        <c:axId val="130926464"/>
      </c:lineChart>
      <c:catAx>
        <c:axId val="130924928"/>
        <c:scaling>
          <c:orientation val="minMax"/>
        </c:scaling>
        <c:axPos val="b"/>
        <c:numFmt formatCode="General" sourceLinked="1"/>
        <c:tickLblPos val="nextTo"/>
        <c:crossAx val="130926464"/>
        <c:crosses val="autoZero"/>
        <c:auto val="1"/>
        <c:lblAlgn val="ctr"/>
        <c:lblOffset val="100"/>
      </c:catAx>
      <c:valAx>
        <c:axId val="130926464"/>
        <c:scaling>
          <c:orientation val="minMax"/>
        </c:scaling>
        <c:axPos val="l"/>
        <c:majorGridlines/>
        <c:numFmt formatCode="General" sourceLinked="1"/>
        <c:tickLblPos val="nextTo"/>
        <c:crossAx val="13092492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25</c:v>
                </c:pt>
                <c:pt idx="2">
                  <c:v>25</c:v>
                </c:pt>
                <c:pt idx="3">
                  <c:v>25</c:v>
                </c:pt>
              </c:numCache>
            </c:numRef>
          </c:val>
        </c:ser>
        <c:marker val="1"/>
        <c:axId val="130859776"/>
        <c:axId val="130861312"/>
      </c:lineChart>
      <c:catAx>
        <c:axId val="130859776"/>
        <c:scaling>
          <c:orientation val="minMax"/>
        </c:scaling>
        <c:axPos val="b"/>
        <c:numFmt formatCode="General" sourceLinked="1"/>
        <c:tickLblPos val="nextTo"/>
        <c:crossAx val="130861312"/>
        <c:crosses val="autoZero"/>
        <c:auto val="1"/>
        <c:lblAlgn val="ctr"/>
        <c:lblOffset val="100"/>
      </c:catAx>
      <c:valAx>
        <c:axId val="130861312"/>
        <c:scaling>
          <c:orientation val="minMax"/>
        </c:scaling>
        <c:axPos val="l"/>
        <c:majorGridlines/>
        <c:numFmt formatCode="General" sourceLinked="1"/>
        <c:tickLblPos val="nextTo"/>
        <c:crossAx val="13085977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8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</c:v>
                </c:pt>
                <c:pt idx="1">
                  <c:v>17</c:v>
                </c:pt>
                <c:pt idx="2">
                  <c:v>7</c:v>
                </c:pt>
                <c:pt idx="3">
                  <c:v>11</c:v>
                </c:pt>
              </c:numCache>
            </c:numRef>
          </c:val>
        </c:ser>
        <c:marker val="1"/>
        <c:axId val="130946176"/>
        <c:axId val="130947712"/>
      </c:lineChart>
      <c:catAx>
        <c:axId val="130946176"/>
        <c:scaling>
          <c:orientation val="minMax"/>
        </c:scaling>
        <c:axPos val="b"/>
        <c:numFmt formatCode="General" sourceLinked="1"/>
        <c:tickLblPos val="nextTo"/>
        <c:crossAx val="130947712"/>
        <c:crosses val="autoZero"/>
        <c:auto val="1"/>
        <c:lblAlgn val="ctr"/>
        <c:lblOffset val="100"/>
      </c:catAx>
      <c:valAx>
        <c:axId val="130947712"/>
        <c:scaling>
          <c:orientation val="minMax"/>
        </c:scaling>
        <c:axPos val="l"/>
        <c:majorGridlines/>
        <c:numFmt formatCode="General" sourceLinked="1"/>
        <c:tickLblPos val="nextTo"/>
        <c:crossAx val="13094617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21.9</c:v>
                </c:pt>
                <c:pt idx="1">
                  <c:v>22</c:v>
                </c:pt>
                <c:pt idx="2">
                  <c:v>22.1</c:v>
                </c:pt>
                <c:pt idx="3">
                  <c:v>22.2</c:v>
                </c:pt>
              </c:numCache>
            </c:numRef>
          </c:val>
        </c:ser>
        <c:marker val="1"/>
        <c:axId val="131295488"/>
        <c:axId val="131256320"/>
      </c:lineChart>
      <c:catAx>
        <c:axId val="131295488"/>
        <c:scaling>
          <c:orientation val="minMax"/>
        </c:scaling>
        <c:axPos val="b"/>
        <c:numFmt formatCode="General" sourceLinked="1"/>
        <c:tickLblPos val="nextTo"/>
        <c:crossAx val="131256320"/>
        <c:crosses val="autoZero"/>
        <c:auto val="1"/>
        <c:lblAlgn val="ctr"/>
        <c:lblOffset val="100"/>
      </c:catAx>
      <c:valAx>
        <c:axId val="131256320"/>
        <c:scaling>
          <c:orientation val="minMax"/>
        </c:scaling>
        <c:axPos val="l"/>
        <c:majorGridlines/>
        <c:numFmt formatCode="General" sourceLinked="1"/>
        <c:tickLblPos val="nextTo"/>
        <c:crossAx val="13129548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22.2</c:v>
                </c:pt>
                <c:pt idx="1">
                  <c:v>25.7</c:v>
                </c:pt>
                <c:pt idx="2">
                  <c:v>25.8</c:v>
                </c:pt>
                <c:pt idx="3">
                  <c:v>25.9</c:v>
                </c:pt>
              </c:numCache>
            </c:numRef>
          </c:val>
        </c:ser>
        <c:marker val="1"/>
        <c:axId val="131426944"/>
        <c:axId val="131428736"/>
      </c:lineChart>
      <c:catAx>
        <c:axId val="131426944"/>
        <c:scaling>
          <c:orientation val="minMax"/>
        </c:scaling>
        <c:axPos val="b"/>
        <c:numFmt formatCode="General" sourceLinked="1"/>
        <c:tickLblPos val="nextTo"/>
        <c:crossAx val="131428736"/>
        <c:crosses val="autoZero"/>
        <c:auto val="1"/>
        <c:lblAlgn val="ctr"/>
        <c:lblOffset val="100"/>
      </c:catAx>
      <c:valAx>
        <c:axId val="131428736"/>
        <c:scaling>
          <c:orientation val="minMax"/>
        </c:scaling>
        <c:axPos val="l"/>
        <c:majorGridlines/>
        <c:numFmt formatCode="General" sourceLinked="1"/>
        <c:tickLblPos val="nextTo"/>
        <c:crossAx val="13142694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42</c:v>
                </c:pt>
                <c:pt idx="1">
                  <c:v>42</c:v>
                </c:pt>
                <c:pt idx="2">
                  <c:v>42</c:v>
                </c:pt>
                <c:pt idx="3">
                  <c:v>42</c:v>
                </c:pt>
              </c:numCache>
            </c:numRef>
          </c:val>
        </c:ser>
        <c:marker val="1"/>
        <c:axId val="131793280"/>
        <c:axId val="131794816"/>
      </c:lineChart>
      <c:catAx>
        <c:axId val="131793280"/>
        <c:scaling>
          <c:orientation val="minMax"/>
        </c:scaling>
        <c:axPos val="b"/>
        <c:numFmt formatCode="General" sourceLinked="1"/>
        <c:tickLblPos val="nextTo"/>
        <c:crossAx val="131794816"/>
        <c:crosses val="autoZero"/>
        <c:auto val="1"/>
        <c:lblAlgn val="ctr"/>
        <c:lblOffset val="100"/>
      </c:catAx>
      <c:valAx>
        <c:axId val="131794816"/>
        <c:scaling>
          <c:orientation val="minMax"/>
        </c:scaling>
        <c:axPos val="l"/>
        <c:majorGridlines/>
        <c:numFmt formatCode="General" sourceLinked="1"/>
        <c:tickLblPos val="nextTo"/>
        <c:crossAx val="131793280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41.5</c:v>
                </c:pt>
                <c:pt idx="1">
                  <c:v>41.5</c:v>
                </c:pt>
                <c:pt idx="2">
                  <c:v>41.5</c:v>
                </c:pt>
                <c:pt idx="3">
                  <c:v>41.5</c:v>
                </c:pt>
              </c:numCache>
            </c:numRef>
          </c:val>
        </c:ser>
        <c:marker val="1"/>
        <c:axId val="131826432"/>
        <c:axId val="131827968"/>
      </c:lineChart>
      <c:catAx>
        <c:axId val="131826432"/>
        <c:scaling>
          <c:orientation val="minMax"/>
        </c:scaling>
        <c:axPos val="b"/>
        <c:numFmt formatCode="General" sourceLinked="1"/>
        <c:tickLblPos val="nextTo"/>
        <c:crossAx val="131827968"/>
        <c:crosses val="autoZero"/>
        <c:auto val="1"/>
        <c:lblAlgn val="ctr"/>
        <c:lblOffset val="100"/>
      </c:catAx>
      <c:valAx>
        <c:axId val="131827968"/>
        <c:scaling>
          <c:orientation val="minMax"/>
        </c:scaling>
        <c:axPos val="l"/>
        <c:majorGridlines/>
        <c:numFmt formatCode="General" sourceLinked="1"/>
        <c:tickLblPos val="nextTo"/>
        <c:crossAx val="13182643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4300</c:v>
                </c:pt>
                <c:pt idx="1">
                  <c:v>4300</c:v>
                </c:pt>
                <c:pt idx="2">
                  <c:v>4300</c:v>
                </c:pt>
                <c:pt idx="3">
                  <c:v>4300</c:v>
                </c:pt>
              </c:numCache>
            </c:numRef>
          </c:val>
        </c:ser>
        <c:marker val="1"/>
        <c:axId val="131780992"/>
        <c:axId val="131782912"/>
      </c:lineChart>
      <c:catAx>
        <c:axId val="131780992"/>
        <c:scaling>
          <c:orientation val="minMax"/>
        </c:scaling>
        <c:axPos val="b"/>
        <c:numFmt formatCode="General" sourceLinked="1"/>
        <c:tickLblPos val="nextTo"/>
        <c:crossAx val="131782912"/>
        <c:crosses val="autoZero"/>
        <c:auto val="1"/>
        <c:lblAlgn val="ctr"/>
        <c:lblOffset val="100"/>
      </c:catAx>
      <c:valAx>
        <c:axId val="131782912"/>
        <c:scaling>
          <c:orientation val="minMax"/>
        </c:scaling>
        <c:axPos val="l"/>
        <c:majorGridlines/>
        <c:numFmt formatCode="General" sourceLinked="1"/>
        <c:tickLblPos val="nextTo"/>
        <c:crossAx val="13178099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1">
                  <a:lumMod val="75000"/>
                </a:schemeClr>
              </a:solidFill>
            </a:ln>
          </c:spPr>
          <c:marker>
            <c:spPr>
              <a:solidFill>
                <a:schemeClr val="accent1">
                  <a:lumMod val="50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34</c:v>
                </c:pt>
                <c:pt idx="1">
                  <c:v>34</c:v>
                </c:pt>
                <c:pt idx="2">
                  <c:v>34</c:v>
                </c:pt>
                <c:pt idx="3">
                  <c:v>34</c:v>
                </c:pt>
              </c:numCache>
            </c:numRef>
          </c:val>
        </c:ser>
        <c:marker val="1"/>
        <c:axId val="131474176"/>
        <c:axId val="131476096"/>
      </c:lineChart>
      <c:catAx>
        <c:axId val="131474176"/>
        <c:scaling>
          <c:orientation val="minMax"/>
        </c:scaling>
        <c:axPos val="b"/>
        <c:numFmt formatCode="General" sourceLinked="1"/>
        <c:tickLblPos val="nextTo"/>
        <c:crossAx val="131476096"/>
        <c:crosses val="autoZero"/>
        <c:auto val="1"/>
        <c:lblAlgn val="ctr"/>
        <c:lblOffset val="100"/>
      </c:catAx>
      <c:valAx>
        <c:axId val="131476096"/>
        <c:scaling>
          <c:orientation val="minMax"/>
        </c:scaling>
        <c:axPos val="l"/>
        <c:majorGridlines/>
        <c:numFmt formatCode="General" sourceLinked="1"/>
        <c:tickLblPos val="nextTo"/>
        <c:crossAx val="13147417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4.9000000000000004</c:v>
                </c:pt>
                <c:pt idx="1">
                  <c:v>5</c:v>
                </c:pt>
                <c:pt idx="2">
                  <c:v>5.0999999999999996</c:v>
                </c:pt>
                <c:pt idx="3">
                  <c:v>5.3</c:v>
                </c:pt>
              </c:numCache>
            </c:numRef>
          </c:val>
        </c:ser>
        <c:marker val="1"/>
        <c:axId val="132344832"/>
        <c:axId val="131982080"/>
      </c:lineChart>
      <c:catAx>
        <c:axId val="132344832"/>
        <c:scaling>
          <c:orientation val="minMax"/>
        </c:scaling>
        <c:axPos val="b"/>
        <c:numFmt formatCode="General" sourceLinked="1"/>
        <c:tickLblPos val="nextTo"/>
        <c:crossAx val="131982080"/>
        <c:crosses val="autoZero"/>
        <c:auto val="1"/>
        <c:lblAlgn val="ctr"/>
        <c:lblOffset val="100"/>
      </c:catAx>
      <c:valAx>
        <c:axId val="131982080"/>
        <c:scaling>
          <c:orientation val="minMax"/>
        </c:scaling>
        <c:axPos val="l"/>
        <c:majorGridlines/>
        <c:numFmt formatCode="General" sourceLinked="1"/>
        <c:tickLblPos val="nextTo"/>
        <c:crossAx val="13234483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</c:numCache>
            </c:numRef>
          </c:val>
        </c:ser>
        <c:marker val="1"/>
        <c:axId val="132312064"/>
        <c:axId val="132383872"/>
      </c:lineChart>
      <c:catAx>
        <c:axId val="132312064"/>
        <c:scaling>
          <c:orientation val="minMax"/>
        </c:scaling>
        <c:axPos val="b"/>
        <c:numFmt formatCode="General" sourceLinked="1"/>
        <c:tickLblPos val="nextTo"/>
        <c:crossAx val="132383872"/>
        <c:crosses val="autoZero"/>
        <c:auto val="1"/>
        <c:lblAlgn val="ctr"/>
        <c:lblOffset val="100"/>
      </c:catAx>
      <c:valAx>
        <c:axId val="132383872"/>
        <c:scaling>
          <c:orientation val="minMax"/>
        </c:scaling>
        <c:axPos val="l"/>
        <c:majorGridlines/>
        <c:numFmt formatCode="General" sourceLinked="1"/>
        <c:tickLblPos val="nextTo"/>
        <c:crossAx val="13231206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18895</c:v>
                </c:pt>
                <c:pt idx="1">
                  <c:v>19395</c:v>
                </c:pt>
                <c:pt idx="2">
                  <c:v>19290</c:v>
                </c:pt>
                <c:pt idx="3">
                  <c:v>19290</c:v>
                </c:pt>
              </c:numCache>
            </c:numRef>
          </c:val>
        </c:ser>
        <c:marker val="1"/>
        <c:axId val="3499136"/>
        <c:axId val="3501056"/>
      </c:lineChart>
      <c:catAx>
        <c:axId val="3499136"/>
        <c:scaling>
          <c:orientation val="minMax"/>
        </c:scaling>
        <c:axPos val="b"/>
        <c:numFmt formatCode="General" sourceLinked="1"/>
        <c:tickLblPos val="nextTo"/>
        <c:crossAx val="3501056"/>
        <c:crosses val="autoZero"/>
        <c:auto val="1"/>
        <c:lblAlgn val="ctr"/>
        <c:lblOffset val="100"/>
      </c:catAx>
      <c:valAx>
        <c:axId val="3501056"/>
        <c:scaling>
          <c:orientation val="minMax"/>
        </c:scaling>
        <c:axPos val="l"/>
        <c:majorGridlines/>
        <c:numFmt formatCode="General" sourceLinked="1"/>
        <c:tickLblPos val="nextTo"/>
        <c:crossAx val="349913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82.8</c:v>
                </c:pt>
                <c:pt idx="1">
                  <c:v>73.8</c:v>
                </c:pt>
                <c:pt idx="2">
                  <c:v>67.599999999999994</c:v>
                </c:pt>
                <c:pt idx="3">
                  <c:v>61.4</c:v>
                </c:pt>
              </c:numCache>
            </c:numRef>
          </c:val>
        </c:ser>
        <c:marker val="1"/>
        <c:axId val="133117440"/>
        <c:axId val="133119360"/>
      </c:lineChart>
      <c:catAx>
        <c:axId val="133117440"/>
        <c:scaling>
          <c:orientation val="minMax"/>
        </c:scaling>
        <c:axPos val="b"/>
        <c:numFmt formatCode="General" sourceLinked="1"/>
        <c:tickLblPos val="nextTo"/>
        <c:crossAx val="133119360"/>
        <c:crosses val="autoZero"/>
        <c:auto val="1"/>
        <c:lblAlgn val="ctr"/>
        <c:lblOffset val="100"/>
      </c:catAx>
      <c:valAx>
        <c:axId val="133119360"/>
        <c:scaling>
          <c:orientation val="minMax"/>
        </c:scaling>
        <c:axPos val="l"/>
        <c:majorGridlines/>
        <c:numFmt formatCode="General" sourceLinked="1"/>
        <c:tickLblPos val="nextTo"/>
        <c:crossAx val="133117440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20.9</c:v>
                </c:pt>
                <c:pt idx="1">
                  <c:v>21.38</c:v>
                </c:pt>
                <c:pt idx="2">
                  <c:v>22.41</c:v>
                </c:pt>
                <c:pt idx="3">
                  <c:v>23.51</c:v>
                </c:pt>
              </c:numCache>
            </c:numRef>
          </c:val>
        </c:ser>
        <c:marker val="1"/>
        <c:axId val="133138688"/>
        <c:axId val="133140480"/>
      </c:lineChart>
      <c:catAx>
        <c:axId val="133138688"/>
        <c:scaling>
          <c:orientation val="minMax"/>
        </c:scaling>
        <c:axPos val="b"/>
        <c:numFmt formatCode="General" sourceLinked="1"/>
        <c:tickLblPos val="nextTo"/>
        <c:crossAx val="133140480"/>
        <c:crosses val="autoZero"/>
        <c:auto val="1"/>
        <c:lblAlgn val="ctr"/>
        <c:lblOffset val="100"/>
      </c:catAx>
      <c:valAx>
        <c:axId val="133140480"/>
        <c:scaling>
          <c:orientation val="minMax"/>
        </c:scaling>
        <c:axPos val="l"/>
        <c:majorGridlines/>
        <c:numFmt formatCode="General" sourceLinked="1"/>
        <c:tickLblPos val="nextTo"/>
        <c:crossAx val="13313868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38.9</c:v>
                </c:pt>
                <c:pt idx="1">
                  <c:v>44</c:v>
                </c:pt>
                <c:pt idx="2">
                  <c:v>48.8</c:v>
                </c:pt>
                <c:pt idx="3">
                  <c:v>53.6</c:v>
                </c:pt>
              </c:numCache>
            </c:numRef>
          </c:val>
        </c:ser>
        <c:marker val="1"/>
        <c:axId val="133147264"/>
        <c:axId val="133165440"/>
      </c:lineChart>
      <c:catAx>
        <c:axId val="133147264"/>
        <c:scaling>
          <c:orientation val="minMax"/>
        </c:scaling>
        <c:axPos val="b"/>
        <c:numFmt formatCode="General" sourceLinked="1"/>
        <c:tickLblPos val="nextTo"/>
        <c:crossAx val="133165440"/>
        <c:crosses val="autoZero"/>
        <c:auto val="1"/>
        <c:lblAlgn val="ctr"/>
        <c:lblOffset val="100"/>
      </c:catAx>
      <c:valAx>
        <c:axId val="133165440"/>
        <c:scaling>
          <c:orientation val="minMax"/>
        </c:scaling>
        <c:axPos val="l"/>
        <c:majorGridlines/>
        <c:numFmt formatCode="General" sourceLinked="1"/>
        <c:tickLblPos val="nextTo"/>
        <c:crossAx val="13314726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750</c:v>
                </c:pt>
                <c:pt idx="1">
                  <c:v>1250</c:v>
                </c:pt>
                <c:pt idx="2">
                  <c:v>1031</c:v>
                </c:pt>
                <c:pt idx="3">
                  <c:v>1031</c:v>
                </c:pt>
              </c:numCache>
            </c:numRef>
          </c:val>
        </c:ser>
        <c:marker val="1"/>
        <c:axId val="133086208"/>
        <c:axId val="133088000"/>
      </c:lineChart>
      <c:catAx>
        <c:axId val="133086208"/>
        <c:scaling>
          <c:orientation val="minMax"/>
        </c:scaling>
        <c:axPos val="b"/>
        <c:numFmt formatCode="General" sourceLinked="1"/>
        <c:tickLblPos val="nextTo"/>
        <c:crossAx val="133088000"/>
        <c:crosses val="autoZero"/>
        <c:auto val="1"/>
        <c:lblAlgn val="ctr"/>
        <c:lblOffset val="100"/>
      </c:catAx>
      <c:valAx>
        <c:axId val="133088000"/>
        <c:scaling>
          <c:orientation val="minMax"/>
        </c:scaling>
        <c:axPos val="l"/>
        <c:majorGridlines/>
        <c:numFmt formatCode="General" sourceLinked="1"/>
        <c:tickLblPos val="nextTo"/>
        <c:crossAx val="13308620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ГВ-МКД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36.92</c:v>
                </c:pt>
                <c:pt idx="1">
                  <c:v>36.89</c:v>
                </c:pt>
                <c:pt idx="2">
                  <c:v>36.89</c:v>
                </c:pt>
                <c:pt idx="3">
                  <c:v>36.879999999999995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ХВ-МКД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38.21</c:v>
                </c:pt>
                <c:pt idx="1">
                  <c:v>38.200000000000003</c:v>
                </c:pt>
                <c:pt idx="2">
                  <c:v>38.200000000000003</c:v>
                </c:pt>
                <c:pt idx="3">
                  <c:v>38.190000000000012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ГВ-МУ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1.6600000000000001</c:v>
                </c:pt>
                <c:pt idx="1">
                  <c:v>1.6600000000000001</c:v>
                </c:pt>
                <c:pt idx="2">
                  <c:v>1.6600000000000001</c:v>
                </c:pt>
                <c:pt idx="3">
                  <c:v>1.6600000000000001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ХВ-МУ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2.0699999999999998</c:v>
                </c:pt>
                <c:pt idx="1">
                  <c:v>2.0699999999999998</c:v>
                </c:pt>
                <c:pt idx="2">
                  <c:v>2.06</c:v>
                </c:pt>
                <c:pt idx="3">
                  <c:v>2.06</c:v>
                </c:pt>
              </c:numCache>
            </c:numRef>
          </c:val>
        </c:ser>
        <c:axId val="112526080"/>
        <c:axId val="112527616"/>
      </c:barChart>
      <c:catAx>
        <c:axId val="112526080"/>
        <c:scaling>
          <c:orientation val="minMax"/>
        </c:scaling>
        <c:axPos val="l"/>
        <c:numFmt formatCode="General" sourceLinked="1"/>
        <c:tickLblPos val="nextTo"/>
        <c:crossAx val="112527616"/>
        <c:crosses val="autoZero"/>
        <c:auto val="1"/>
        <c:lblAlgn val="ctr"/>
        <c:lblOffset val="100"/>
      </c:catAx>
      <c:valAx>
        <c:axId val="112527616"/>
        <c:scaling>
          <c:orientation val="minMax"/>
          <c:max val="40"/>
        </c:scaling>
        <c:axPos val="b"/>
        <c:majorGridlines/>
        <c:numFmt formatCode="General" sourceLinked="1"/>
        <c:tickLblPos val="nextTo"/>
        <c:crossAx val="112526080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ТЭ-МКД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0.31700000000000034</c:v>
                </c:pt>
                <c:pt idx="1">
                  <c:v>0.31300000000000028</c:v>
                </c:pt>
                <c:pt idx="2">
                  <c:v>0.31300000000000028</c:v>
                </c:pt>
                <c:pt idx="3">
                  <c:v>0.31300000000000028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ТЭ-МУ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0.28200000000000008</c:v>
                </c:pt>
                <c:pt idx="1">
                  <c:v>0.28000000000000008</c:v>
                </c:pt>
                <c:pt idx="2">
                  <c:v>0.28000000000000008</c:v>
                </c:pt>
                <c:pt idx="3">
                  <c:v>0.27900000000000008</c:v>
                </c:pt>
              </c:numCache>
            </c:numRef>
          </c:val>
        </c:ser>
        <c:axId val="112461696"/>
        <c:axId val="112463232"/>
      </c:barChart>
      <c:catAx>
        <c:axId val="112461696"/>
        <c:scaling>
          <c:orientation val="minMax"/>
        </c:scaling>
        <c:axPos val="l"/>
        <c:numFmt formatCode="General" sourceLinked="1"/>
        <c:tickLblPos val="nextTo"/>
        <c:crossAx val="112463232"/>
        <c:crosses val="autoZero"/>
        <c:auto val="1"/>
        <c:lblAlgn val="ctr"/>
        <c:lblOffset val="100"/>
      </c:catAx>
      <c:valAx>
        <c:axId val="112463232"/>
        <c:scaling>
          <c:orientation val="minMax"/>
        </c:scaling>
        <c:axPos val="b"/>
        <c:majorGridlines/>
        <c:numFmt formatCode="General" sourceLinked="1"/>
        <c:tickLblPos val="nextTo"/>
        <c:crossAx val="11246169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ЭЭ-МКД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980.6</c:v>
                </c:pt>
                <c:pt idx="1">
                  <c:v>980.2</c:v>
                </c:pt>
                <c:pt idx="2">
                  <c:v>980.2</c:v>
                </c:pt>
                <c:pt idx="3">
                  <c:v>980.2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ЭЭ-МУ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102.6</c:v>
                </c:pt>
                <c:pt idx="1">
                  <c:v>102.6</c:v>
                </c:pt>
                <c:pt idx="2">
                  <c:v>102.6</c:v>
                </c:pt>
                <c:pt idx="3">
                  <c:v>102.6</c:v>
                </c:pt>
              </c:numCache>
            </c:numRef>
          </c:val>
        </c:ser>
        <c:axId val="112487424"/>
        <c:axId val="112489216"/>
      </c:barChart>
      <c:catAx>
        <c:axId val="112487424"/>
        <c:scaling>
          <c:orientation val="minMax"/>
        </c:scaling>
        <c:axPos val="l"/>
        <c:numFmt formatCode="General" sourceLinked="1"/>
        <c:tickLblPos val="nextTo"/>
        <c:crossAx val="112489216"/>
        <c:crosses val="autoZero"/>
        <c:auto val="1"/>
        <c:lblAlgn val="ctr"/>
        <c:lblOffset val="100"/>
      </c:catAx>
      <c:valAx>
        <c:axId val="112489216"/>
        <c:scaling>
          <c:orientation val="minMax"/>
          <c:max val="1000"/>
        </c:scaling>
        <c:axPos val="b"/>
        <c:majorGridlines/>
        <c:numFmt formatCode="General" sourceLinked="1"/>
        <c:tickLblPos val="nextTo"/>
        <c:crossAx val="11248742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0.22</c:v>
                </c:pt>
                <c:pt idx="1">
                  <c:v>0.21000000000000013</c:v>
                </c:pt>
                <c:pt idx="2">
                  <c:v>0.26</c:v>
                </c:pt>
                <c:pt idx="3">
                  <c:v>0.24000000000000013</c:v>
                </c:pt>
              </c:numCache>
            </c:numRef>
          </c:val>
        </c:ser>
        <c:marker val="1"/>
        <c:axId val="113323392"/>
        <c:axId val="113005696"/>
      </c:lineChart>
      <c:catAx>
        <c:axId val="113323392"/>
        <c:scaling>
          <c:orientation val="minMax"/>
        </c:scaling>
        <c:axPos val="b"/>
        <c:numFmt formatCode="General" sourceLinked="1"/>
        <c:tickLblPos val="nextTo"/>
        <c:crossAx val="113005696"/>
        <c:crosses val="autoZero"/>
        <c:auto val="1"/>
        <c:lblAlgn val="ctr"/>
        <c:lblOffset val="100"/>
      </c:catAx>
      <c:valAx>
        <c:axId val="113005696"/>
        <c:scaling>
          <c:orientation val="minMax"/>
        </c:scaling>
        <c:axPos val="l"/>
        <c:majorGridlines/>
        <c:numFmt formatCode="General" sourceLinked="1"/>
        <c:tickLblPos val="nextTo"/>
        <c:crossAx val="11332339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7.28</c:v>
                </c:pt>
                <c:pt idx="1">
                  <c:v>6.75</c:v>
                </c:pt>
                <c:pt idx="2">
                  <c:v>8.9600000000000026</c:v>
                </c:pt>
                <c:pt idx="3">
                  <c:v>10.139999999999999</c:v>
                </c:pt>
              </c:numCache>
            </c:numRef>
          </c:val>
        </c:ser>
        <c:marker val="1"/>
        <c:axId val="113344512"/>
        <c:axId val="113346048"/>
      </c:lineChart>
      <c:catAx>
        <c:axId val="113344512"/>
        <c:scaling>
          <c:orientation val="minMax"/>
        </c:scaling>
        <c:axPos val="b"/>
        <c:numFmt formatCode="General" sourceLinked="1"/>
        <c:tickLblPos val="nextTo"/>
        <c:crossAx val="113346048"/>
        <c:crosses val="autoZero"/>
        <c:auto val="1"/>
        <c:lblAlgn val="ctr"/>
        <c:lblOffset val="100"/>
      </c:catAx>
      <c:valAx>
        <c:axId val="113346048"/>
        <c:scaling>
          <c:orientation val="minMax"/>
        </c:scaling>
        <c:axPos val="l"/>
        <c:majorGridlines/>
        <c:numFmt formatCode="General" sourceLinked="1"/>
        <c:tickLblPos val="nextTo"/>
        <c:crossAx val="11334451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12</c:v>
                </c:pt>
                <c:pt idx="1">
                  <c:v>15</c:v>
                </c:pt>
                <c:pt idx="2">
                  <c:v>15</c:v>
                </c:pt>
                <c:pt idx="3">
                  <c:v>12</c:v>
                </c:pt>
              </c:numCache>
            </c:numRef>
          </c:val>
        </c:ser>
        <c:marker val="1"/>
        <c:axId val="113373568"/>
        <c:axId val="113375104"/>
      </c:lineChart>
      <c:catAx>
        <c:axId val="113373568"/>
        <c:scaling>
          <c:orientation val="minMax"/>
        </c:scaling>
        <c:axPos val="b"/>
        <c:numFmt formatCode="General" sourceLinked="1"/>
        <c:tickLblPos val="nextTo"/>
        <c:crossAx val="113375104"/>
        <c:crosses val="autoZero"/>
        <c:auto val="1"/>
        <c:lblAlgn val="ctr"/>
        <c:lblOffset val="100"/>
      </c:catAx>
      <c:valAx>
        <c:axId val="113375104"/>
        <c:scaling>
          <c:orientation val="minMax"/>
        </c:scaling>
        <c:axPos val="l"/>
        <c:majorGridlines/>
        <c:numFmt formatCode="General" sourceLinked="1"/>
        <c:tickLblPos val="nextTo"/>
        <c:crossAx val="11337356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27.3</c:v>
                </c:pt>
                <c:pt idx="1">
                  <c:v>37.800000000000004</c:v>
                </c:pt>
                <c:pt idx="2">
                  <c:v>48.2</c:v>
                </c:pt>
                <c:pt idx="3">
                  <c:v>61.2</c:v>
                </c:pt>
              </c:numCache>
            </c:numRef>
          </c:val>
        </c:ser>
        <c:marker val="1"/>
        <c:axId val="113717248"/>
        <c:axId val="113756416"/>
      </c:lineChart>
      <c:catAx>
        <c:axId val="113717248"/>
        <c:scaling>
          <c:orientation val="minMax"/>
        </c:scaling>
        <c:axPos val="b"/>
        <c:numFmt formatCode="General" sourceLinked="1"/>
        <c:tickLblPos val="nextTo"/>
        <c:crossAx val="113756416"/>
        <c:crosses val="autoZero"/>
        <c:auto val="1"/>
        <c:lblAlgn val="ctr"/>
        <c:lblOffset val="100"/>
      </c:catAx>
      <c:valAx>
        <c:axId val="113756416"/>
        <c:scaling>
          <c:orientation val="minMax"/>
        </c:scaling>
        <c:axPos val="l"/>
        <c:majorGridlines/>
        <c:numFmt formatCode="General" sourceLinked="1"/>
        <c:tickLblPos val="nextTo"/>
        <c:crossAx val="11371724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39.4</c:v>
                </c:pt>
                <c:pt idx="1">
                  <c:v>44.5</c:v>
                </c:pt>
                <c:pt idx="2">
                  <c:v>49.6</c:v>
                </c:pt>
                <c:pt idx="3">
                  <c:v>54.7</c:v>
                </c:pt>
              </c:numCache>
            </c:numRef>
          </c:val>
        </c:ser>
        <c:marker val="1"/>
        <c:axId val="113775744"/>
        <c:axId val="113777280"/>
      </c:lineChart>
      <c:catAx>
        <c:axId val="113775744"/>
        <c:scaling>
          <c:orientation val="minMax"/>
        </c:scaling>
        <c:axPos val="b"/>
        <c:numFmt formatCode="General" sourceLinked="1"/>
        <c:tickLblPos val="nextTo"/>
        <c:crossAx val="113777280"/>
        <c:crosses val="autoZero"/>
        <c:auto val="1"/>
        <c:lblAlgn val="ctr"/>
        <c:lblOffset val="100"/>
      </c:catAx>
      <c:valAx>
        <c:axId val="113777280"/>
        <c:scaling>
          <c:orientation val="minMax"/>
        </c:scaling>
        <c:axPos val="l"/>
        <c:majorGridlines/>
        <c:numFmt formatCode="General" sourceLinked="1"/>
        <c:tickLblPos val="nextTo"/>
        <c:crossAx val="11377574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</c:ser>
        <c:marker val="1"/>
        <c:axId val="113804800"/>
        <c:axId val="113806336"/>
      </c:lineChart>
      <c:catAx>
        <c:axId val="113804800"/>
        <c:scaling>
          <c:orientation val="minMax"/>
        </c:scaling>
        <c:axPos val="b"/>
        <c:numFmt formatCode="General" sourceLinked="1"/>
        <c:tickLblPos val="nextTo"/>
        <c:crossAx val="113806336"/>
        <c:crosses val="autoZero"/>
        <c:auto val="1"/>
        <c:lblAlgn val="ctr"/>
        <c:lblOffset val="100"/>
      </c:catAx>
      <c:valAx>
        <c:axId val="113806336"/>
        <c:scaling>
          <c:orientation val="minMax"/>
        </c:scaling>
        <c:axPos val="l"/>
        <c:majorGridlines/>
        <c:numFmt formatCode="General" sourceLinked="1"/>
        <c:tickLblPos val="nextTo"/>
        <c:crossAx val="113804800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>
              <a:solidFill>
                <a:schemeClr val="accent6">
                  <a:lumMod val="50000"/>
                </a:schemeClr>
              </a:solidFill>
            </a:ln>
          </c:spPr>
          <c:marker>
            <c:spPr>
              <a:solidFill>
                <a:schemeClr val="accent6">
                  <a:lumMod val="75000"/>
                </a:schemeClr>
              </a:solidFill>
            </c:spPr>
          </c:marker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82.8</c:v>
                </c:pt>
                <c:pt idx="1">
                  <c:v>73.8</c:v>
                </c:pt>
                <c:pt idx="2">
                  <c:v>67.599999999999994</c:v>
                </c:pt>
                <c:pt idx="3">
                  <c:v>61.4</c:v>
                </c:pt>
              </c:numCache>
            </c:numRef>
          </c:val>
        </c:ser>
        <c:marker val="1"/>
        <c:axId val="114317184"/>
        <c:axId val="114318720"/>
      </c:lineChart>
      <c:catAx>
        <c:axId val="114317184"/>
        <c:scaling>
          <c:orientation val="minMax"/>
        </c:scaling>
        <c:axPos val="b"/>
        <c:numFmt formatCode="General" sourceLinked="1"/>
        <c:tickLblPos val="nextTo"/>
        <c:crossAx val="114318720"/>
        <c:crosses val="autoZero"/>
        <c:auto val="1"/>
        <c:lblAlgn val="ctr"/>
        <c:lblOffset val="100"/>
      </c:catAx>
      <c:valAx>
        <c:axId val="114318720"/>
        <c:scaling>
          <c:orientation val="minMax"/>
        </c:scaling>
        <c:axPos val="l"/>
        <c:majorGridlines/>
        <c:numFmt formatCode="General" sourceLinked="1"/>
        <c:tickLblPos val="nextTo"/>
        <c:crossAx val="11431718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9.4536972732502736E-2"/>
          <c:y val="0.10292325623544014"/>
          <c:w val="0.88252411971942257"/>
          <c:h val="0.60262266433462364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20.9</c:v>
                </c:pt>
                <c:pt idx="1">
                  <c:v>21.38</c:v>
                </c:pt>
                <c:pt idx="2">
                  <c:v>22.41</c:v>
                </c:pt>
                <c:pt idx="3">
                  <c:v>23.51</c:v>
                </c:pt>
              </c:numCache>
            </c:numRef>
          </c:val>
        </c:ser>
        <c:marker val="1"/>
        <c:axId val="114235264"/>
        <c:axId val="114236800"/>
      </c:lineChart>
      <c:catAx>
        <c:axId val="114235264"/>
        <c:scaling>
          <c:orientation val="minMax"/>
        </c:scaling>
        <c:axPos val="b"/>
        <c:numFmt formatCode="General" sourceLinked="1"/>
        <c:tickLblPos val="nextTo"/>
        <c:crossAx val="114236800"/>
        <c:crosses val="autoZero"/>
        <c:auto val="1"/>
        <c:lblAlgn val="ctr"/>
        <c:lblOffset val="100"/>
      </c:catAx>
      <c:valAx>
        <c:axId val="114236800"/>
        <c:scaling>
          <c:orientation val="minMax"/>
        </c:scaling>
        <c:axPos val="l"/>
        <c:majorGridlines/>
        <c:numFmt formatCode="General" sourceLinked="1"/>
        <c:tickLblPos val="nextTo"/>
        <c:crossAx val="11423526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38.9</c:v>
                </c:pt>
                <c:pt idx="1">
                  <c:v>44</c:v>
                </c:pt>
                <c:pt idx="2">
                  <c:v>48.8</c:v>
                </c:pt>
                <c:pt idx="3">
                  <c:v>53.6</c:v>
                </c:pt>
              </c:numCache>
            </c:numRef>
          </c:val>
        </c:ser>
        <c:marker val="1"/>
        <c:axId val="114288896"/>
        <c:axId val="116457472"/>
      </c:lineChart>
      <c:catAx>
        <c:axId val="114288896"/>
        <c:scaling>
          <c:orientation val="minMax"/>
        </c:scaling>
        <c:axPos val="b"/>
        <c:numFmt formatCode="General" sourceLinked="1"/>
        <c:tickLblPos val="nextTo"/>
        <c:crossAx val="116457472"/>
        <c:crosses val="autoZero"/>
        <c:auto val="1"/>
        <c:lblAlgn val="ctr"/>
        <c:lblOffset val="100"/>
      </c:catAx>
      <c:valAx>
        <c:axId val="116457472"/>
        <c:scaling>
          <c:orientation val="minMax"/>
        </c:scaling>
        <c:axPos val="l"/>
        <c:majorGridlines/>
        <c:numFmt formatCode="General" sourceLinked="1"/>
        <c:tickLblPos val="nextTo"/>
        <c:crossAx val="11428889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>
        <c:manualLayout>
          <c:layoutTarget val="inner"/>
          <c:xMode val="edge"/>
          <c:yMode val="edge"/>
          <c:x val="0.10027169961952118"/>
          <c:y val="0.10864121491518679"/>
          <c:w val="0.89972830038047902"/>
          <c:h val="0.58054614568654683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750</c:v>
                </c:pt>
                <c:pt idx="1">
                  <c:v>1250</c:v>
                </c:pt>
                <c:pt idx="2">
                  <c:v>1031</c:v>
                </c:pt>
                <c:pt idx="3">
                  <c:v>1031</c:v>
                </c:pt>
              </c:numCache>
            </c:numRef>
          </c:val>
        </c:ser>
        <c:marker val="1"/>
        <c:axId val="116472448"/>
        <c:axId val="116474240"/>
      </c:lineChart>
      <c:catAx>
        <c:axId val="116472448"/>
        <c:scaling>
          <c:orientation val="minMax"/>
        </c:scaling>
        <c:axPos val="b"/>
        <c:numFmt formatCode="General" sourceLinked="1"/>
        <c:tickLblPos val="nextTo"/>
        <c:crossAx val="116474240"/>
        <c:crosses val="autoZero"/>
        <c:auto val="1"/>
        <c:lblAlgn val="ctr"/>
        <c:lblOffset val="100"/>
      </c:catAx>
      <c:valAx>
        <c:axId val="116474240"/>
        <c:scaling>
          <c:orientation val="minMax"/>
        </c:scaling>
        <c:axPos val="l"/>
        <c:majorGridlines/>
        <c:numFmt formatCode="General" sourceLinked="1"/>
        <c:tickLblPos val="nextTo"/>
        <c:crossAx val="11647244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9.4536972732502791E-2"/>
          <c:y val="0.10292325623544017"/>
          <c:w val="0.88252411971942257"/>
          <c:h val="0.60262266433462364"/>
        </c:manualLayout>
      </c:layout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0.62000000000000044</c:v>
                </c:pt>
                <c:pt idx="1">
                  <c:v>0.62000000000000044</c:v>
                </c:pt>
                <c:pt idx="2">
                  <c:v>0.62000000000000044</c:v>
                </c:pt>
                <c:pt idx="3">
                  <c:v>0.62000000000000044</c:v>
                </c:pt>
              </c:numCache>
            </c:numRef>
          </c:val>
        </c:ser>
        <c:marker val="1"/>
        <c:axId val="116931584"/>
        <c:axId val="116683520"/>
      </c:lineChart>
      <c:catAx>
        <c:axId val="116931584"/>
        <c:scaling>
          <c:orientation val="minMax"/>
        </c:scaling>
        <c:axPos val="b"/>
        <c:numFmt formatCode="General" sourceLinked="1"/>
        <c:tickLblPos val="nextTo"/>
        <c:crossAx val="116683520"/>
        <c:crosses val="autoZero"/>
        <c:auto val="1"/>
        <c:lblAlgn val="ctr"/>
        <c:lblOffset val="100"/>
      </c:catAx>
      <c:valAx>
        <c:axId val="116683520"/>
        <c:scaling>
          <c:orientation val="minMax"/>
        </c:scaling>
        <c:axPos val="l"/>
        <c:majorGridlines/>
        <c:numFmt formatCode="General" sourceLinked="1"/>
        <c:tickLblPos val="nextTo"/>
        <c:crossAx val="11693158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15.5</c:v>
                </c:pt>
                <c:pt idx="1">
                  <c:v>15.5</c:v>
                </c:pt>
                <c:pt idx="2">
                  <c:v>15.5</c:v>
                </c:pt>
                <c:pt idx="3">
                  <c:v>15.5</c:v>
                </c:pt>
              </c:numCache>
            </c:numRef>
          </c:val>
        </c:ser>
        <c:marker val="1"/>
        <c:axId val="116882816"/>
        <c:axId val="116798592"/>
      </c:lineChart>
      <c:catAx>
        <c:axId val="116882816"/>
        <c:scaling>
          <c:orientation val="minMax"/>
        </c:scaling>
        <c:axPos val="b"/>
        <c:numFmt formatCode="General" sourceLinked="1"/>
        <c:tickLblPos val="nextTo"/>
        <c:crossAx val="116798592"/>
        <c:crosses val="autoZero"/>
        <c:auto val="1"/>
        <c:lblAlgn val="ctr"/>
        <c:lblOffset val="100"/>
      </c:catAx>
      <c:valAx>
        <c:axId val="116798592"/>
        <c:scaling>
          <c:orientation val="minMax"/>
        </c:scaling>
        <c:axPos val="l"/>
        <c:majorGridlines/>
        <c:numFmt formatCode="General" sourceLinked="1"/>
        <c:tickLblPos val="nextTo"/>
        <c:crossAx val="11688281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36.800000000000004</c:v>
                </c:pt>
                <c:pt idx="1">
                  <c:v>36.6</c:v>
                </c:pt>
                <c:pt idx="2">
                  <c:v>36</c:v>
                </c:pt>
                <c:pt idx="3">
                  <c:v>35.800000000000004</c:v>
                </c:pt>
              </c:numCache>
            </c:numRef>
          </c:val>
        </c:ser>
        <c:marker val="1"/>
        <c:axId val="117148672"/>
        <c:axId val="117027584"/>
      </c:lineChart>
      <c:catAx>
        <c:axId val="117148672"/>
        <c:scaling>
          <c:orientation val="minMax"/>
        </c:scaling>
        <c:axPos val="b"/>
        <c:numFmt formatCode="General" sourceLinked="1"/>
        <c:tickLblPos val="low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027584"/>
        <c:crosses val="autoZero"/>
        <c:auto val="1"/>
        <c:lblAlgn val="ctr"/>
        <c:lblOffset val="100"/>
      </c:catAx>
      <c:valAx>
        <c:axId val="11702758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14867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158.19999999999999</c:v>
                </c:pt>
                <c:pt idx="1">
                  <c:v>158.19999999999999</c:v>
                </c:pt>
                <c:pt idx="2">
                  <c:v>158.19999999999999</c:v>
                </c:pt>
                <c:pt idx="3">
                  <c:v>158.19999999999999</c:v>
                </c:pt>
              </c:numCache>
            </c:numRef>
          </c:val>
        </c:ser>
        <c:marker val="1"/>
        <c:axId val="117038464"/>
        <c:axId val="117171328"/>
      </c:lineChart>
      <c:catAx>
        <c:axId val="117038464"/>
        <c:scaling>
          <c:orientation val="minMax"/>
        </c:scaling>
        <c:axPos val="b"/>
        <c:numFmt formatCode="General" sourceLinked="1"/>
        <c:tickLblPos val="nextTo"/>
        <c:crossAx val="117171328"/>
        <c:crosses val="autoZero"/>
        <c:auto val="1"/>
        <c:lblAlgn val="ctr"/>
        <c:lblOffset val="100"/>
      </c:catAx>
      <c:valAx>
        <c:axId val="117171328"/>
        <c:scaling>
          <c:orientation val="minMax"/>
        </c:scaling>
        <c:axPos val="l"/>
        <c:majorGridlines/>
        <c:numFmt formatCode="General" sourceLinked="1"/>
        <c:tickLblPos val="nextTo"/>
        <c:crossAx val="11703846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4.3499999999999996</c:v>
                </c:pt>
                <c:pt idx="1">
                  <c:v>4.3499999999999996</c:v>
                </c:pt>
                <c:pt idx="2">
                  <c:v>3.4699999999999998</c:v>
                </c:pt>
                <c:pt idx="3">
                  <c:v>3.4699999999999998</c:v>
                </c:pt>
              </c:numCache>
            </c:numRef>
          </c:val>
        </c:ser>
        <c:marker val="1"/>
        <c:axId val="117219328"/>
        <c:axId val="117220864"/>
      </c:lineChart>
      <c:catAx>
        <c:axId val="117219328"/>
        <c:scaling>
          <c:orientation val="minMax"/>
        </c:scaling>
        <c:axPos val="b"/>
        <c:numFmt formatCode="General" sourceLinked="1"/>
        <c:tickLblPos val="nextTo"/>
        <c:crossAx val="117220864"/>
        <c:crosses val="autoZero"/>
        <c:auto val="1"/>
        <c:lblAlgn val="ctr"/>
        <c:lblOffset val="100"/>
      </c:catAx>
      <c:valAx>
        <c:axId val="117220864"/>
        <c:scaling>
          <c:orientation val="minMax"/>
        </c:scaling>
        <c:axPos val="l"/>
        <c:majorGridlines/>
        <c:numFmt formatCode="General" sourceLinked="1"/>
        <c:tickLblPos val="nextTo"/>
        <c:crossAx val="11721932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90</c:v>
                </c:pt>
                <c:pt idx="1">
                  <c:v>91</c:v>
                </c:pt>
                <c:pt idx="2">
                  <c:v>92</c:v>
                </c:pt>
                <c:pt idx="3">
                  <c:v>93</c:v>
                </c:pt>
              </c:numCache>
            </c:numRef>
          </c:val>
        </c:ser>
        <c:marker val="1"/>
        <c:axId val="117582464"/>
        <c:axId val="117588352"/>
      </c:lineChart>
      <c:catAx>
        <c:axId val="117582464"/>
        <c:scaling>
          <c:orientation val="minMax"/>
        </c:scaling>
        <c:axPos val="b"/>
        <c:numFmt formatCode="General" sourceLinked="1"/>
        <c:tickLblPos val="low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88352"/>
        <c:crosses val="autoZero"/>
        <c:auto val="1"/>
        <c:lblAlgn val="ctr"/>
        <c:lblOffset val="100"/>
      </c:catAx>
      <c:valAx>
        <c:axId val="11758835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1758246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105.6</c:v>
                </c:pt>
                <c:pt idx="1">
                  <c:v>100</c:v>
                </c:pt>
                <c:pt idx="2">
                  <c:v>105.5</c:v>
                </c:pt>
                <c:pt idx="3">
                  <c:v>105.5</c:v>
                </c:pt>
              </c:numCache>
            </c:numRef>
          </c:val>
        </c:ser>
        <c:marker val="1"/>
        <c:axId val="117521408"/>
        <c:axId val="117527296"/>
      </c:lineChart>
      <c:catAx>
        <c:axId val="117521408"/>
        <c:scaling>
          <c:orientation val="minMax"/>
        </c:scaling>
        <c:axPos val="b"/>
        <c:numFmt formatCode="General" sourceLinked="1"/>
        <c:tickLblPos val="nextTo"/>
        <c:crossAx val="117527296"/>
        <c:crosses val="autoZero"/>
        <c:auto val="1"/>
        <c:lblAlgn val="ctr"/>
        <c:lblOffset val="100"/>
      </c:catAx>
      <c:valAx>
        <c:axId val="117527296"/>
        <c:scaling>
          <c:orientation val="minMax"/>
        </c:scaling>
        <c:axPos val="l"/>
        <c:majorGridlines/>
        <c:numFmt formatCode="General" sourceLinked="1"/>
        <c:tickLblPos val="nextTo"/>
        <c:crossAx val="117521408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54</c:v>
                </c:pt>
                <c:pt idx="1">
                  <c:v>55</c:v>
                </c:pt>
                <c:pt idx="2">
                  <c:v>56</c:v>
                </c:pt>
                <c:pt idx="3">
                  <c:v>57</c:v>
                </c:pt>
              </c:numCache>
            </c:numRef>
          </c:val>
        </c:ser>
        <c:marker val="1"/>
        <c:axId val="117777152"/>
        <c:axId val="117778688"/>
      </c:lineChart>
      <c:catAx>
        <c:axId val="117777152"/>
        <c:scaling>
          <c:orientation val="minMax"/>
        </c:scaling>
        <c:axPos val="b"/>
        <c:numFmt formatCode="General" sourceLinked="1"/>
        <c:tickLblPos val="nextTo"/>
        <c:crossAx val="117778688"/>
        <c:crosses val="autoZero"/>
        <c:auto val="1"/>
        <c:lblAlgn val="ctr"/>
        <c:lblOffset val="100"/>
      </c:catAx>
      <c:valAx>
        <c:axId val="117778688"/>
        <c:scaling>
          <c:orientation val="minMax"/>
        </c:scaling>
        <c:axPos val="l"/>
        <c:majorGridlines/>
        <c:numFmt formatCode="General" sourceLinked="1"/>
        <c:tickLblPos val="nextTo"/>
        <c:crossAx val="11777715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75</c:v>
                </c:pt>
                <c:pt idx="1">
                  <c:v>79.900000000000006</c:v>
                </c:pt>
                <c:pt idx="2">
                  <c:v>84.8</c:v>
                </c:pt>
                <c:pt idx="3">
                  <c:v>89.7</c:v>
                </c:pt>
              </c:numCache>
            </c:numRef>
          </c:val>
        </c:ser>
        <c:marker val="1"/>
        <c:axId val="133239168"/>
        <c:axId val="133240704"/>
      </c:lineChart>
      <c:catAx>
        <c:axId val="133239168"/>
        <c:scaling>
          <c:orientation val="minMax"/>
        </c:scaling>
        <c:axPos val="b"/>
        <c:numFmt formatCode="General" sourceLinked="1"/>
        <c:tickLblPos val="low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240704"/>
        <c:crosses val="autoZero"/>
        <c:auto val="1"/>
        <c:lblAlgn val="ctr"/>
        <c:lblOffset val="100"/>
      </c:catAx>
      <c:valAx>
        <c:axId val="13324070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23916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90.88</c:v>
                </c:pt>
                <c:pt idx="1">
                  <c:v>91</c:v>
                </c:pt>
                <c:pt idx="2">
                  <c:v>91.2</c:v>
                </c:pt>
                <c:pt idx="3">
                  <c:v>91.4</c:v>
                </c:pt>
              </c:numCache>
            </c:numRef>
          </c:val>
        </c:ser>
        <c:marker val="1"/>
        <c:axId val="133501696"/>
        <c:axId val="133503232"/>
      </c:lineChart>
      <c:catAx>
        <c:axId val="133501696"/>
        <c:scaling>
          <c:orientation val="minMax"/>
        </c:scaling>
        <c:axPos val="b"/>
        <c:numFmt formatCode="General" sourceLinked="1"/>
        <c:tickLblPos val="nextTo"/>
        <c:crossAx val="133503232"/>
        <c:crosses val="autoZero"/>
        <c:auto val="1"/>
        <c:lblAlgn val="ctr"/>
        <c:lblOffset val="100"/>
      </c:catAx>
      <c:valAx>
        <c:axId val="133503232"/>
        <c:scaling>
          <c:orientation val="minMax"/>
        </c:scaling>
        <c:axPos val="l"/>
        <c:majorGridlines/>
        <c:numFmt formatCode="General" sourceLinked="1"/>
        <c:tickLblPos val="nextTo"/>
        <c:crossAx val="133501696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98</c:v>
                </c:pt>
                <c:pt idx="1">
                  <c:v>97</c:v>
                </c:pt>
                <c:pt idx="2">
                  <c:v>96</c:v>
                </c:pt>
                <c:pt idx="3">
                  <c:v>95</c:v>
                </c:pt>
              </c:numCache>
            </c:numRef>
          </c:val>
        </c:ser>
        <c:marker val="1"/>
        <c:axId val="133518464"/>
        <c:axId val="133520000"/>
      </c:lineChart>
      <c:catAx>
        <c:axId val="133518464"/>
        <c:scaling>
          <c:orientation val="minMax"/>
        </c:scaling>
        <c:axPos val="b"/>
        <c:numFmt formatCode="General" sourceLinked="1"/>
        <c:tickLblPos val="nextTo"/>
        <c:crossAx val="133520000"/>
        <c:crosses val="autoZero"/>
        <c:auto val="1"/>
        <c:lblAlgn val="ctr"/>
        <c:lblOffset val="100"/>
      </c:catAx>
      <c:valAx>
        <c:axId val="133520000"/>
        <c:scaling>
          <c:orientation val="minMax"/>
        </c:scaling>
        <c:axPos val="l"/>
        <c:majorGridlines/>
        <c:numFmt formatCode="General" sourceLinked="1"/>
        <c:tickLblPos val="nextTo"/>
        <c:crossAx val="13351846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379</c:v>
                </c:pt>
                <c:pt idx="1">
                  <c:v>379</c:v>
                </c:pt>
                <c:pt idx="2">
                  <c:v>379</c:v>
                </c:pt>
                <c:pt idx="3">
                  <c:v>379</c:v>
                </c:pt>
              </c:numCache>
            </c:numRef>
          </c:val>
        </c:ser>
        <c:marker val="1"/>
        <c:axId val="133903488"/>
        <c:axId val="133905024"/>
      </c:lineChart>
      <c:catAx>
        <c:axId val="133903488"/>
        <c:scaling>
          <c:orientation val="minMax"/>
        </c:scaling>
        <c:axPos val="b"/>
        <c:numFmt formatCode="General" sourceLinked="1"/>
        <c:tickLblPos val="low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905024"/>
        <c:crosses val="autoZero"/>
        <c:auto val="1"/>
        <c:lblAlgn val="ctr"/>
        <c:lblOffset val="100"/>
      </c:catAx>
      <c:valAx>
        <c:axId val="133905024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339034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36.300000000000004</c:v>
                </c:pt>
                <c:pt idx="1">
                  <c:v>36.300000000000004</c:v>
                </c:pt>
                <c:pt idx="2">
                  <c:v>36.300000000000004</c:v>
                </c:pt>
                <c:pt idx="3">
                  <c:v>36.300000000000004</c:v>
                </c:pt>
              </c:numCache>
            </c:numRef>
          </c:val>
        </c:ser>
        <c:marker val="1"/>
        <c:axId val="133768704"/>
        <c:axId val="133770240"/>
      </c:lineChart>
      <c:catAx>
        <c:axId val="133768704"/>
        <c:scaling>
          <c:orientation val="minMax"/>
        </c:scaling>
        <c:axPos val="b"/>
        <c:numFmt formatCode="General" sourceLinked="1"/>
        <c:tickLblPos val="nextTo"/>
        <c:crossAx val="133770240"/>
        <c:crosses val="autoZero"/>
        <c:auto val="1"/>
        <c:lblAlgn val="ctr"/>
        <c:lblOffset val="100"/>
      </c:catAx>
      <c:valAx>
        <c:axId val="133770240"/>
        <c:scaling>
          <c:orientation val="minMax"/>
        </c:scaling>
        <c:axPos val="l"/>
        <c:majorGridlines/>
        <c:numFmt formatCode="General" sourceLinked="1"/>
        <c:tickLblPos val="nextTo"/>
        <c:crossAx val="133768704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6"/>
  <c:chart>
    <c:autoTitleDeleted val="1"/>
    <c:plotArea>
      <c:layout/>
      <c:lineChart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cat>
            <c:numRef>
              <c:f>Лист1!$A$2:$A$5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265</c:v>
                </c:pt>
                <c:pt idx="1">
                  <c:v>265</c:v>
                </c:pt>
                <c:pt idx="2">
                  <c:v>265</c:v>
                </c:pt>
                <c:pt idx="3">
                  <c:v>265</c:v>
                </c:pt>
              </c:numCache>
            </c:numRef>
          </c:val>
        </c:ser>
        <c:marker val="1"/>
        <c:axId val="133785472"/>
        <c:axId val="133787008"/>
      </c:lineChart>
      <c:catAx>
        <c:axId val="133785472"/>
        <c:scaling>
          <c:orientation val="minMax"/>
        </c:scaling>
        <c:axPos val="b"/>
        <c:numFmt formatCode="General" sourceLinked="1"/>
        <c:tickLblPos val="nextTo"/>
        <c:crossAx val="133787008"/>
        <c:crosses val="autoZero"/>
        <c:auto val="1"/>
        <c:lblAlgn val="ctr"/>
        <c:lblOffset val="100"/>
      </c:catAx>
      <c:valAx>
        <c:axId val="133787008"/>
        <c:scaling>
          <c:orientation val="minMax"/>
        </c:scaling>
        <c:axPos val="l"/>
        <c:majorGridlines/>
        <c:numFmt formatCode="General" sourceLinked="1"/>
        <c:tickLblPos val="nextTo"/>
        <c:crossAx val="133785472"/>
        <c:crosses val="autoZero"/>
        <c:crossBetween val="between"/>
      </c:valAx>
    </c:plotArea>
    <c:plotVisOnly val="1"/>
  </c:chart>
  <c:txPr>
    <a:bodyPr/>
    <a:lstStyle/>
    <a:p>
      <a:pPr>
        <a:defRPr sz="1000">
          <a:latin typeface="Times New Roman" pitchFamily="18" charset="0"/>
          <a:cs typeface="Times New Roman" pitchFamily="18" charset="0"/>
        </a:defRPr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8A6E0E-E6BB-4DB2-BACF-F10CB98EA113}" type="doc">
      <dgm:prSet loTypeId="urn:microsoft.com/office/officeart/2005/8/layout/hierarchy1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797A6F71-A899-422F-88AD-F297B866B540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Консолидированный бюджет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657923C-314C-41F8-9EFA-51058D5759AD}" type="parTrans" cxnId="{B605D588-8830-4EA0-A6E4-D1C34E72A4B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E3E1727-1C96-44D7-808D-41BC2690DCF2}" type="sibTrans" cxnId="{B605D588-8830-4EA0-A6E4-D1C34E72A4B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DD96102-FB83-4087-8984-1D3BD4E68592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Федеральный бюджет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9B3F884-726D-454C-B459-D392430C38F2}" type="parTrans" cxnId="{9CE88AF1-CA12-45D2-8D1C-DE75029396F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92662CCD-DC9B-494B-8531-E1AF6B008FAF}" type="sibTrans" cxnId="{9CE88AF1-CA12-45D2-8D1C-DE75029396F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4D10F31D-531D-4B83-87FC-2C51B5C8FDE2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Консолидированные бюджеты субъектов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A09F4469-10F3-42CB-9E45-C652AE30B746}" type="parTrans" cxnId="{C6EDB6D9-E48C-4E58-AE6B-02DB02E6FA38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78A3A6CC-9252-484E-9975-9816A45D04EB}" type="sibTrans" cxnId="{C6EDB6D9-E48C-4E58-AE6B-02DB02E6FA38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C84DA6FD-6D5B-4C79-BB87-16F876409E2E}">
      <dgm:prSet phldrT="[Текст]"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государственных внебюджетных фондов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C4FAA6F-AD1D-4E9F-AC19-656A7AFDE5E0}" type="parTrans" cxnId="{D141CA07-415A-4F2F-8F86-1FD221BE17B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DC675DD8-66A7-48B8-9029-4F7DCE0DED9A}" type="sibTrans" cxnId="{D141CA07-415A-4F2F-8F86-1FD221BE17B1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60611DF-501A-4736-BB65-9B67BA4A880D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Территориальные государственные внебюджетные фонды РФ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5863829-AE7C-4A7E-BD51-EDA75C87D086}" type="parTrans" cxnId="{EFEFBD47-BDC8-4DE2-A4DB-8DE45CEEEE3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E355A60E-45C4-4B88-89F4-B54823EB60A6}" type="sibTrans" cxnId="{EFEFBD47-BDC8-4DE2-A4DB-8DE45CEEEE3F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0883FC16-B9B8-484D-8414-B2C901B52446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субъектов РФ (региональные бюджеты)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54E0FA34-CA22-4718-8876-CE3EC555DC12}" type="parTrans" cxnId="{C5610059-1ACD-4D99-A82E-2F95E9843AD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622ABA40-3AC0-446B-9DE4-8EE94EB00562}" type="sibTrans" cxnId="{C5610059-1ACD-4D99-A82E-2F95E9843AD7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97A74EDB-6C19-49DE-986B-EC46EE36D2E1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городских округов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C2172D56-9CF6-461D-8403-3CFBC590B262}" type="parTrans" cxnId="{EA7EECE1-6AE3-4B68-ACD1-474A9F4DFFE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6A2FABB-E285-46E3-8C24-0CD5C16A4A3E}" type="sibTrans" cxnId="{EA7EECE1-6AE3-4B68-ACD1-474A9F4DFFE2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ADE7020-D1E6-4298-BC73-7A6518C79A24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Консолидированные бюджеты муниципальных районов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87030DEA-B716-46DB-AB00-2BCBCD17D95B}" type="parTrans" cxnId="{581CBDA7-96C7-4B36-8A6B-1FE68DA9288A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1B4D3FD5-3817-43EF-A897-CE7470B7E772}" type="sibTrans" cxnId="{581CBDA7-96C7-4B36-8A6B-1FE68DA9288A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7C31C2D-B301-4EC6-AE67-AE5447F49C4B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муниципальных районов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00FFA782-F838-49D6-B3E1-30EF46E6278D}" type="parTrans" cxnId="{4985B201-5489-4C61-9E04-46DDB6556613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541CDAEA-FCFC-4A49-8989-207ADE6A9461}" type="sibTrans" cxnId="{4985B201-5489-4C61-9E04-46DDB6556613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BF3A9544-466A-4088-BE4A-95084683062A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Бюджеты городских и сельских поселений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6F1D7B20-BA4D-4348-90A3-1B8255C1DA08}" type="parTrans" cxnId="{0A17AE19-60E7-4BE7-AFF6-4C0B5F85A1A9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2E034114-CACE-4ED0-B1CF-2277B57CA517}" type="sibTrans" cxnId="{0A17AE19-60E7-4BE7-AFF6-4C0B5F85A1A9}">
      <dgm:prSet/>
      <dgm:spPr/>
      <dgm:t>
        <a:bodyPr/>
        <a:lstStyle/>
        <a:p>
          <a:endParaRPr lang="ru-RU" sz="1200">
            <a:latin typeface="Times New Roman" pitchFamily="18" charset="0"/>
            <a:cs typeface="Times New Roman" pitchFamily="18" charset="0"/>
          </a:endParaRPr>
        </a:p>
      </dgm:t>
    </dgm:pt>
    <dgm:pt modelId="{E9C9D6CD-C3D5-457A-A711-D5AFBDA50394}" type="pres">
      <dgm:prSet presAssocID="{808A6E0E-E6BB-4DB2-BACF-F10CB98EA11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AFDF375-8D29-401D-8103-6E371995FF8D}" type="pres">
      <dgm:prSet presAssocID="{797A6F71-A899-422F-88AD-F297B866B540}" presName="hierRoot1" presStyleCnt="0"/>
      <dgm:spPr/>
    </dgm:pt>
    <dgm:pt modelId="{A836F719-2BF6-42AF-83A3-17AA83DFF991}" type="pres">
      <dgm:prSet presAssocID="{797A6F71-A899-422F-88AD-F297B866B540}" presName="composite" presStyleCnt="0"/>
      <dgm:spPr/>
    </dgm:pt>
    <dgm:pt modelId="{C19094D2-D206-47A1-A047-A3B39E419BEB}" type="pres">
      <dgm:prSet presAssocID="{797A6F71-A899-422F-88AD-F297B866B540}" presName="background" presStyleLbl="node0" presStyleIdx="0" presStyleCnt="1"/>
      <dgm:spPr/>
    </dgm:pt>
    <dgm:pt modelId="{39F0808F-8010-417F-A222-69D3BDD4DD20}" type="pres">
      <dgm:prSet presAssocID="{797A6F71-A899-422F-88AD-F297B866B540}" presName="text" presStyleLbl="fgAcc0" presStyleIdx="0" presStyleCnt="1" custScaleX="2166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2BB572E-E08F-4686-85E6-CEE420934723}" type="pres">
      <dgm:prSet presAssocID="{797A6F71-A899-422F-88AD-F297B866B540}" presName="hierChild2" presStyleCnt="0"/>
      <dgm:spPr/>
    </dgm:pt>
    <dgm:pt modelId="{BEF5FEA3-C35D-4E76-AB60-EF73CAAF1671}" type="pres">
      <dgm:prSet presAssocID="{69B3F884-726D-454C-B459-D392430C38F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E5F10E9-C014-4898-BAC8-1723AD2F7E70}" type="pres">
      <dgm:prSet presAssocID="{2DD96102-FB83-4087-8984-1D3BD4E68592}" presName="hierRoot2" presStyleCnt="0"/>
      <dgm:spPr/>
    </dgm:pt>
    <dgm:pt modelId="{6686B59E-831F-4417-863C-26EBB8BED327}" type="pres">
      <dgm:prSet presAssocID="{2DD96102-FB83-4087-8984-1D3BD4E68592}" presName="composite2" presStyleCnt="0"/>
      <dgm:spPr/>
    </dgm:pt>
    <dgm:pt modelId="{34BF6A74-AB3C-4CF8-B00F-3129402B5A1D}" type="pres">
      <dgm:prSet presAssocID="{2DD96102-FB83-4087-8984-1D3BD4E68592}" presName="background2" presStyleLbl="node2" presStyleIdx="0" presStyleCnt="2"/>
      <dgm:spPr/>
    </dgm:pt>
    <dgm:pt modelId="{4560BB7B-EBFD-49FB-82F5-228EC29CC118}" type="pres">
      <dgm:prSet presAssocID="{2DD96102-FB83-4087-8984-1D3BD4E68592}" presName="text2" presStyleLbl="fgAcc2" presStyleIdx="0" presStyleCnt="2" custScaleX="14617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9A37FFB-DB55-4361-97D5-EE489BCBA9DC}" type="pres">
      <dgm:prSet presAssocID="{2DD96102-FB83-4087-8984-1D3BD4E68592}" presName="hierChild3" presStyleCnt="0"/>
      <dgm:spPr/>
    </dgm:pt>
    <dgm:pt modelId="{43EFE6F2-B06D-4508-827B-84EF958AA569}" type="pres">
      <dgm:prSet presAssocID="{A09F4469-10F3-42CB-9E45-C652AE30B746}" presName="Name17" presStyleLbl="parChTrans1D3" presStyleIdx="0" presStyleCnt="2"/>
      <dgm:spPr/>
      <dgm:t>
        <a:bodyPr/>
        <a:lstStyle/>
        <a:p>
          <a:endParaRPr lang="ru-RU"/>
        </a:p>
      </dgm:t>
    </dgm:pt>
    <dgm:pt modelId="{FC349951-E777-4275-BFD5-FD7FDE4E9C74}" type="pres">
      <dgm:prSet presAssocID="{4D10F31D-531D-4B83-87FC-2C51B5C8FDE2}" presName="hierRoot3" presStyleCnt="0"/>
      <dgm:spPr/>
    </dgm:pt>
    <dgm:pt modelId="{E9E418E4-A361-434C-888B-AF47B94D629B}" type="pres">
      <dgm:prSet presAssocID="{4D10F31D-531D-4B83-87FC-2C51B5C8FDE2}" presName="composite3" presStyleCnt="0"/>
      <dgm:spPr/>
    </dgm:pt>
    <dgm:pt modelId="{B4B2D398-0C41-4772-919F-D65564E8070E}" type="pres">
      <dgm:prSet presAssocID="{4D10F31D-531D-4B83-87FC-2C51B5C8FDE2}" presName="background3" presStyleLbl="node3" presStyleIdx="0" presStyleCnt="2"/>
      <dgm:spPr/>
    </dgm:pt>
    <dgm:pt modelId="{C5924C14-3895-4E41-8C6A-4C186C0D0BDB}" type="pres">
      <dgm:prSet presAssocID="{4D10F31D-531D-4B83-87FC-2C51B5C8FDE2}" presName="text3" presStyleLbl="fgAcc3" presStyleIdx="0" presStyleCnt="2" custScaleX="13491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A82D6D1-5F02-4FBF-9782-51EB18EE0F22}" type="pres">
      <dgm:prSet presAssocID="{4D10F31D-531D-4B83-87FC-2C51B5C8FDE2}" presName="hierChild4" presStyleCnt="0"/>
      <dgm:spPr/>
    </dgm:pt>
    <dgm:pt modelId="{7FBF2C97-3B7D-47E8-A12C-326EB0E0D9E5}" type="pres">
      <dgm:prSet presAssocID="{54E0FA34-CA22-4718-8876-CE3EC555DC12}" presName="Name23" presStyleLbl="parChTrans1D4" presStyleIdx="0" presStyleCnt="5"/>
      <dgm:spPr/>
      <dgm:t>
        <a:bodyPr/>
        <a:lstStyle/>
        <a:p>
          <a:endParaRPr lang="ru-RU"/>
        </a:p>
      </dgm:t>
    </dgm:pt>
    <dgm:pt modelId="{1077F417-DEF5-47A2-96BA-EBFDAC6C23A1}" type="pres">
      <dgm:prSet presAssocID="{0883FC16-B9B8-484D-8414-B2C901B52446}" presName="hierRoot4" presStyleCnt="0"/>
      <dgm:spPr/>
    </dgm:pt>
    <dgm:pt modelId="{E631A6ED-9007-4534-980A-B9AAA2219AB7}" type="pres">
      <dgm:prSet presAssocID="{0883FC16-B9B8-484D-8414-B2C901B52446}" presName="composite4" presStyleCnt="0"/>
      <dgm:spPr/>
    </dgm:pt>
    <dgm:pt modelId="{51034781-9106-4D53-9922-990DA420FF4C}" type="pres">
      <dgm:prSet presAssocID="{0883FC16-B9B8-484D-8414-B2C901B52446}" presName="background4" presStyleLbl="node4" presStyleIdx="0" presStyleCnt="5"/>
      <dgm:spPr/>
    </dgm:pt>
    <dgm:pt modelId="{A2473301-877F-4D10-BDC3-711A0B72478F}" type="pres">
      <dgm:prSet presAssocID="{0883FC16-B9B8-484D-8414-B2C901B52446}" presName="text4" presStyleLbl="fgAcc4" presStyleIdx="0" presStyleCnt="5" custScaleX="1292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A5936ED-F549-4811-81AC-A9E8BD73557F}" type="pres">
      <dgm:prSet presAssocID="{0883FC16-B9B8-484D-8414-B2C901B52446}" presName="hierChild5" presStyleCnt="0"/>
      <dgm:spPr/>
    </dgm:pt>
    <dgm:pt modelId="{1A33A803-9F3E-48F8-82D6-F8D7907C725E}" type="pres">
      <dgm:prSet presAssocID="{C2172D56-9CF6-461D-8403-3CFBC590B262}" presName="Name23" presStyleLbl="parChTrans1D4" presStyleIdx="1" presStyleCnt="5"/>
      <dgm:spPr/>
      <dgm:t>
        <a:bodyPr/>
        <a:lstStyle/>
        <a:p>
          <a:endParaRPr lang="ru-RU"/>
        </a:p>
      </dgm:t>
    </dgm:pt>
    <dgm:pt modelId="{160CB10E-2F20-45FE-B445-114A07E5928C}" type="pres">
      <dgm:prSet presAssocID="{97A74EDB-6C19-49DE-986B-EC46EE36D2E1}" presName="hierRoot4" presStyleCnt="0"/>
      <dgm:spPr/>
    </dgm:pt>
    <dgm:pt modelId="{178C3390-63D8-45C2-AFE1-46DE8D994425}" type="pres">
      <dgm:prSet presAssocID="{97A74EDB-6C19-49DE-986B-EC46EE36D2E1}" presName="composite4" presStyleCnt="0"/>
      <dgm:spPr/>
    </dgm:pt>
    <dgm:pt modelId="{F9BF6AAE-0E15-4E02-927F-F5C6AA482896}" type="pres">
      <dgm:prSet presAssocID="{97A74EDB-6C19-49DE-986B-EC46EE36D2E1}" presName="background4" presStyleLbl="node4" presStyleIdx="1" presStyleCnt="5"/>
      <dgm:spPr/>
    </dgm:pt>
    <dgm:pt modelId="{51B80E4F-7176-4E96-85AB-8E749D294249}" type="pres">
      <dgm:prSet presAssocID="{97A74EDB-6C19-49DE-986B-EC46EE36D2E1}" presName="text4" presStyleLbl="fgAcc4" presStyleIdx="1" presStyleCnt="5" custScaleX="1330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D2FE5F9-DE10-485C-BBE0-1FFDB88548E1}" type="pres">
      <dgm:prSet presAssocID="{97A74EDB-6C19-49DE-986B-EC46EE36D2E1}" presName="hierChild5" presStyleCnt="0"/>
      <dgm:spPr/>
    </dgm:pt>
    <dgm:pt modelId="{8EB061F0-D4F4-409A-893F-DE701B72C396}" type="pres">
      <dgm:prSet presAssocID="{87030DEA-B716-46DB-AB00-2BCBCD17D95B}" presName="Name23" presStyleLbl="parChTrans1D4" presStyleIdx="2" presStyleCnt="5"/>
      <dgm:spPr/>
      <dgm:t>
        <a:bodyPr/>
        <a:lstStyle/>
        <a:p>
          <a:endParaRPr lang="ru-RU"/>
        </a:p>
      </dgm:t>
    </dgm:pt>
    <dgm:pt modelId="{7CEF17C4-55D5-43CD-9C69-D3A838E2FF23}" type="pres">
      <dgm:prSet presAssocID="{2ADE7020-D1E6-4298-BC73-7A6518C79A24}" presName="hierRoot4" presStyleCnt="0"/>
      <dgm:spPr/>
    </dgm:pt>
    <dgm:pt modelId="{08342BCE-A4A8-4443-BF85-C8370AE6DA66}" type="pres">
      <dgm:prSet presAssocID="{2ADE7020-D1E6-4298-BC73-7A6518C79A24}" presName="composite4" presStyleCnt="0"/>
      <dgm:spPr/>
    </dgm:pt>
    <dgm:pt modelId="{4E6C0595-68D6-4380-84BD-1154F1D7C492}" type="pres">
      <dgm:prSet presAssocID="{2ADE7020-D1E6-4298-BC73-7A6518C79A24}" presName="background4" presStyleLbl="node4" presStyleIdx="2" presStyleCnt="5"/>
      <dgm:spPr/>
    </dgm:pt>
    <dgm:pt modelId="{07FDE9BB-7750-43BF-9AA5-7291C606EEAF}" type="pres">
      <dgm:prSet presAssocID="{2ADE7020-D1E6-4298-BC73-7A6518C79A24}" presName="text4" presStyleLbl="fgAcc4" presStyleIdx="2" presStyleCnt="5" custScaleX="13163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759C74-F7AB-47B2-AA48-CB5B21507624}" type="pres">
      <dgm:prSet presAssocID="{2ADE7020-D1E6-4298-BC73-7A6518C79A24}" presName="hierChild5" presStyleCnt="0"/>
      <dgm:spPr/>
    </dgm:pt>
    <dgm:pt modelId="{B8158603-5779-46EB-993B-98CEA9223370}" type="pres">
      <dgm:prSet presAssocID="{00FFA782-F838-49D6-B3E1-30EF46E6278D}" presName="Name23" presStyleLbl="parChTrans1D4" presStyleIdx="3" presStyleCnt="5"/>
      <dgm:spPr/>
      <dgm:t>
        <a:bodyPr/>
        <a:lstStyle/>
        <a:p>
          <a:endParaRPr lang="ru-RU"/>
        </a:p>
      </dgm:t>
    </dgm:pt>
    <dgm:pt modelId="{85B074EA-391F-4043-B428-5FC9E416DCB7}" type="pres">
      <dgm:prSet presAssocID="{B7C31C2D-B301-4EC6-AE67-AE5447F49C4B}" presName="hierRoot4" presStyleCnt="0"/>
      <dgm:spPr/>
    </dgm:pt>
    <dgm:pt modelId="{6A9A31DE-3048-44CA-B95C-0F0BC27F528D}" type="pres">
      <dgm:prSet presAssocID="{B7C31C2D-B301-4EC6-AE67-AE5447F49C4B}" presName="composite4" presStyleCnt="0"/>
      <dgm:spPr/>
    </dgm:pt>
    <dgm:pt modelId="{AB85111F-0C5E-4989-84AF-57492DD0BEA3}" type="pres">
      <dgm:prSet presAssocID="{B7C31C2D-B301-4EC6-AE67-AE5447F49C4B}" presName="background4" presStyleLbl="node4" presStyleIdx="3" presStyleCnt="5"/>
      <dgm:spPr>
        <a:solidFill>
          <a:schemeClr val="accent3">
            <a:lumMod val="60000"/>
            <a:lumOff val="40000"/>
          </a:schemeClr>
        </a:solidFill>
      </dgm:spPr>
    </dgm:pt>
    <dgm:pt modelId="{6A4041CC-07DE-409F-950A-B181F4A5BF80}" type="pres">
      <dgm:prSet presAssocID="{B7C31C2D-B301-4EC6-AE67-AE5447F49C4B}" presName="text4" presStyleLbl="fgAcc4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393140B-CA87-46DB-BCA4-0A511C5D2343}" type="pres">
      <dgm:prSet presAssocID="{B7C31C2D-B301-4EC6-AE67-AE5447F49C4B}" presName="hierChild5" presStyleCnt="0"/>
      <dgm:spPr/>
    </dgm:pt>
    <dgm:pt modelId="{A76903A6-2538-4398-9C7C-CC3CF4CE4ED6}" type="pres">
      <dgm:prSet presAssocID="{6F1D7B20-BA4D-4348-90A3-1B8255C1DA08}" presName="Name23" presStyleLbl="parChTrans1D4" presStyleIdx="4" presStyleCnt="5"/>
      <dgm:spPr/>
      <dgm:t>
        <a:bodyPr/>
        <a:lstStyle/>
        <a:p>
          <a:endParaRPr lang="ru-RU"/>
        </a:p>
      </dgm:t>
    </dgm:pt>
    <dgm:pt modelId="{149BB985-DE8B-4CB4-98AC-B72DD4462892}" type="pres">
      <dgm:prSet presAssocID="{BF3A9544-466A-4088-BE4A-95084683062A}" presName="hierRoot4" presStyleCnt="0"/>
      <dgm:spPr/>
    </dgm:pt>
    <dgm:pt modelId="{30460673-D6CD-4519-894C-F7D8BE3408F7}" type="pres">
      <dgm:prSet presAssocID="{BF3A9544-466A-4088-BE4A-95084683062A}" presName="composite4" presStyleCnt="0"/>
      <dgm:spPr/>
    </dgm:pt>
    <dgm:pt modelId="{18A64515-B645-4065-AFEB-AD1A113867DC}" type="pres">
      <dgm:prSet presAssocID="{BF3A9544-466A-4088-BE4A-95084683062A}" presName="background4" presStyleLbl="node4" presStyleIdx="4" presStyleCnt="5"/>
      <dgm:spPr>
        <a:solidFill>
          <a:schemeClr val="accent3">
            <a:lumMod val="60000"/>
            <a:lumOff val="40000"/>
          </a:schemeClr>
        </a:solidFill>
      </dgm:spPr>
    </dgm:pt>
    <dgm:pt modelId="{40733522-E380-4F3F-BD3B-31346BC519D9}" type="pres">
      <dgm:prSet presAssocID="{BF3A9544-466A-4088-BE4A-95084683062A}" presName="text4" presStyleLbl="fgAcc4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1797FE-3617-47DD-84FB-B9791F9D2321}" type="pres">
      <dgm:prSet presAssocID="{BF3A9544-466A-4088-BE4A-95084683062A}" presName="hierChild5" presStyleCnt="0"/>
      <dgm:spPr/>
    </dgm:pt>
    <dgm:pt modelId="{5082C5C2-F3E9-459D-AC1E-B77CBFD3D845}" type="pres">
      <dgm:prSet presAssocID="{0C4FAA6F-AD1D-4E9F-AC19-656A7AFDE5E0}" presName="Name10" presStyleLbl="parChTrans1D2" presStyleIdx="1" presStyleCnt="2"/>
      <dgm:spPr/>
      <dgm:t>
        <a:bodyPr/>
        <a:lstStyle/>
        <a:p>
          <a:endParaRPr lang="ru-RU"/>
        </a:p>
      </dgm:t>
    </dgm:pt>
    <dgm:pt modelId="{4534B1D0-2FFF-4993-9D6E-658114099C97}" type="pres">
      <dgm:prSet presAssocID="{C84DA6FD-6D5B-4C79-BB87-16F876409E2E}" presName="hierRoot2" presStyleCnt="0"/>
      <dgm:spPr/>
    </dgm:pt>
    <dgm:pt modelId="{BC4E0DBF-5220-486A-B435-A9885FCE7FAA}" type="pres">
      <dgm:prSet presAssocID="{C84DA6FD-6D5B-4C79-BB87-16F876409E2E}" presName="composite2" presStyleCnt="0"/>
      <dgm:spPr/>
    </dgm:pt>
    <dgm:pt modelId="{28BDC13B-4E6E-4C46-B974-179C937DC1AB}" type="pres">
      <dgm:prSet presAssocID="{C84DA6FD-6D5B-4C79-BB87-16F876409E2E}" presName="background2" presStyleLbl="node2" presStyleIdx="1" presStyleCnt="2"/>
      <dgm:spPr/>
    </dgm:pt>
    <dgm:pt modelId="{512ACDBA-896D-4900-B14E-EC9DD3AB1268}" type="pres">
      <dgm:prSet presAssocID="{C84DA6FD-6D5B-4C79-BB87-16F876409E2E}" presName="text2" presStyleLbl="fgAcc2" presStyleIdx="1" presStyleCnt="2" custScaleX="14386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DEA6269-7CC9-4E89-ABDC-EA7DFCD0F956}" type="pres">
      <dgm:prSet presAssocID="{C84DA6FD-6D5B-4C79-BB87-16F876409E2E}" presName="hierChild3" presStyleCnt="0"/>
      <dgm:spPr/>
    </dgm:pt>
    <dgm:pt modelId="{800176CE-FD21-47F1-AD17-6BC3FA97D4AB}" type="pres">
      <dgm:prSet presAssocID="{05863829-AE7C-4A7E-BD51-EDA75C87D086}" presName="Name17" presStyleLbl="parChTrans1D3" presStyleIdx="1" presStyleCnt="2"/>
      <dgm:spPr/>
      <dgm:t>
        <a:bodyPr/>
        <a:lstStyle/>
        <a:p>
          <a:endParaRPr lang="ru-RU"/>
        </a:p>
      </dgm:t>
    </dgm:pt>
    <dgm:pt modelId="{7B2B8870-2E48-49D9-BECD-27E39CC6DC9C}" type="pres">
      <dgm:prSet presAssocID="{060611DF-501A-4736-BB65-9B67BA4A880D}" presName="hierRoot3" presStyleCnt="0"/>
      <dgm:spPr/>
    </dgm:pt>
    <dgm:pt modelId="{3536FE5A-382C-4895-9609-F18A71FA34C8}" type="pres">
      <dgm:prSet presAssocID="{060611DF-501A-4736-BB65-9B67BA4A880D}" presName="composite3" presStyleCnt="0"/>
      <dgm:spPr/>
    </dgm:pt>
    <dgm:pt modelId="{E3335B1A-D302-4C77-A9E1-ED67595D8563}" type="pres">
      <dgm:prSet presAssocID="{060611DF-501A-4736-BB65-9B67BA4A880D}" presName="background3" presStyleLbl="node3" presStyleIdx="1" presStyleCnt="2"/>
      <dgm:spPr/>
    </dgm:pt>
    <dgm:pt modelId="{64DF1E6E-8917-47C0-8D8F-61C55F755322}" type="pres">
      <dgm:prSet presAssocID="{060611DF-501A-4736-BB65-9B67BA4A880D}" presName="text3" presStyleLbl="fgAcc3" presStyleIdx="1" presStyleCnt="2" custScaleX="13832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5D0DA7A-DA80-4665-B4C0-26C48FBFA300}" type="pres">
      <dgm:prSet presAssocID="{060611DF-501A-4736-BB65-9B67BA4A880D}" presName="hierChild4" presStyleCnt="0"/>
      <dgm:spPr/>
    </dgm:pt>
  </dgm:ptLst>
  <dgm:cxnLst>
    <dgm:cxn modelId="{D4F3C6C2-07E4-459D-A264-695B37367388}" type="presOf" srcId="{54E0FA34-CA22-4718-8876-CE3EC555DC12}" destId="{7FBF2C97-3B7D-47E8-A12C-326EB0E0D9E5}" srcOrd="0" destOrd="0" presId="urn:microsoft.com/office/officeart/2005/8/layout/hierarchy1"/>
    <dgm:cxn modelId="{E4E35AB7-10A4-4948-AEC4-3BCAC7517712}" type="presOf" srcId="{6F1D7B20-BA4D-4348-90A3-1B8255C1DA08}" destId="{A76903A6-2538-4398-9C7C-CC3CF4CE4ED6}" srcOrd="0" destOrd="0" presId="urn:microsoft.com/office/officeart/2005/8/layout/hierarchy1"/>
    <dgm:cxn modelId="{9CE88AF1-CA12-45D2-8D1C-DE75029396F1}" srcId="{797A6F71-A899-422F-88AD-F297B866B540}" destId="{2DD96102-FB83-4087-8984-1D3BD4E68592}" srcOrd="0" destOrd="0" parTransId="{69B3F884-726D-454C-B459-D392430C38F2}" sibTransId="{92662CCD-DC9B-494B-8531-E1AF6B008FAF}"/>
    <dgm:cxn modelId="{D141CA07-415A-4F2F-8F86-1FD221BE17B1}" srcId="{797A6F71-A899-422F-88AD-F297B866B540}" destId="{C84DA6FD-6D5B-4C79-BB87-16F876409E2E}" srcOrd="1" destOrd="0" parTransId="{0C4FAA6F-AD1D-4E9F-AC19-656A7AFDE5E0}" sibTransId="{DC675DD8-66A7-48B8-9029-4F7DCE0DED9A}"/>
    <dgm:cxn modelId="{1C914C4B-4A0B-4709-A31A-17E14D2AC2A9}" type="presOf" srcId="{BF3A9544-466A-4088-BE4A-95084683062A}" destId="{40733522-E380-4F3F-BD3B-31346BC519D9}" srcOrd="0" destOrd="0" presId="urn:microsoft.com/office/officeart/2005/8/layout/hierarchy1"/>
    <dgm:cxn modelId="{C5610059-1ACD-4D99-A82E-2F95E9843AD7}" srcId="{4D10F31D-531D-4B83-87FC-2C51B5C8FDE2}" destId="{0883FC16-B9B8-484D-8414-B2C901B52446}" srcOrd="0" destOrd="0" parTransId="{54E0FA34-CA22-4718-8876-CE3EC555DC12}" sibTransId="{622ABA40-3AC0-446B-9DE4-8EE94EB00562}"/>
    <dgm:cxn modelId="{8183AF13-9DCB-4C45-8771-F638D00FCD9E}" type="presOf" srcId="{87030DEA-B716-46DB-AB00-2BCBCD17D95B}" destId="{8EB061F0-D4F4-409A-893F-DE701B72C396}" srcOrd="0" destOrd="0" presId="urn:microsoft.com/office/officeart/2005/8/layout/hierarchy1"/>
    <dgm:cxn modelId="{DEFF9011-CD09-4E14-824A-88BBB1E6C5AB}" type="presOf" srcId="{69B3F884-726D-454C-B459-D392430C38F2}" destId="{BEF5FEA3-C35D-4E76-AB60-EF73CAAF1671}" srcOrd="0" destOrd="0" presId="urn:microsoft.com/office/officeart/2005/8/layout/hierarchy1"/>
    <dgm:cxn modelId="{029C0027-E2E2-4E1E-9EBD-2570373E40D3}" type="presOf" srcId="{0883FC16-B9B8-484D-8414-B2C901B52446}" destId="{A2473301-877F-4D10-BDC3-711A0B72478F}" srcOrd="0" destOrd="0" presId="urn:microsoft.com/office/officeart/2005/8/layout/hierarchy1"/>
    <dgm:cxn modelId="{581CBDA7-96C7-4B36-8A6B-1FE68DA9288A}" srcId="{4D10F31D-531D-4B83-87FC-2C51B5C8FDE2}" destId="{2ADE7020-D1E6-4298-BC73-7A6518C79A24}" srcOrd="2" destOrd="0" parTransId="{87030DEA-B716-46DB-AB00-2BCBCD17D95B}" sibTransId="{1B4D3FD5-3817-43EF-A897-CE7470B7E772}"/>
    <dgm:cxn modelId="{A454E9A0-DBD5-4FEB-906A-FB395366EB63}" type="presOf" srcId="{97A74EDB-6C19-49DE-986B-EC46EE36D2E1}" destId="{51B80E4F-7176-4E96-85AB-8E749D294249}" srcOrd="0" destOrd="0" presId="urn:microsoft.com/office/officeart/2005/8/layout/hierarchy1"/>
    <dgm:cxn modelId="{D85EDA86-AEC5-429E-9A3E-7453E78B8C5D}" type="presOf" srcId="{060611DF-501A-4736-BB65-9B67BA4A880D}" destId="{64DF1E6E-8917-47C0-8D8F-61C55F755322}" srcOrd="0" destOrd="0" presId="urn:microsoft.com/office/officeart/2005/8/layout/hierarchy1"/>
    <dgm:cxn modelId="{85A1AC46-B02C-400C-8E49-E733BFA0E7C4}" type="presOf" srcId="{0C4FAA6F-AD1D-4E9F-AC19-656A7AFDE5E0}" destId="{5082C5C2-F3E9-459D-AC1E-B77CBFD3D845}" srcOrd="0" destOrd="0" presId="urn:microsoft.com/office/officeart/2005/8/layout/hierarchy1"/>
    <dgm:cxn modelId="{9AE2411E-AA5B-43C4-9335-BE03CC3A5E93}" type="presOf" srcId="{A09F4469-10F3-42CB-9E45-C652AE30B746}" destId="{43EFE6F2-B06D-4508-827B-84EF958AA569}" srcOrd="0" destOrd="0" presId="urn:microsoft.com/office/officeart/2005/8/layout/hierarchy1"/>
    <dgm:cxn modelId="{B605D588-8830-4EA0-A6E4-D1C34E72A4B2}" srcId="{808A6E0E-E6BB-4DB2-BACF-F10CB98EA113}" destId="{797A6F71-A899-422F-88AD-F297B866B540}" srcOrd="0" destOrd="0" parTransId="{5657923C-314C-41F8-9EFA-51058D5759AD}" sibTransId="{BE3E1727-1C96-44D7-808D-41BC2690DCF2}"/>
    <dgm:cxn modelId="{51CFE358-D790-42D0-AA8D-4B8DA65FC733}" type="presOf" srcId="{B7C31C2D-B301-4EC6-AE67-AE5447F49C4B}" destId="{6A4041CC-07DE-409F-950A-B181F4A5BF80}" srcOrd="0" destOrd="0" presId="urn:microsoft.com/office/officeart/2005/8/layout/hierarchy1"/>
    <dgm:cxn modelId="{CAD9F344-DA2D-4D27-8478-3FC9799E3616}" type="presOf" srcId="{2ADE7020-D1E6-4298-BC73-7A6518C79A24}" destId="{07FDE9BB-7750-43BF-9AA5-7291C606EEAF}" srcOrd="0" destOrd="0" presId="urn:microsoft.com/office/officeart/2005/8/layout/hierarchy1"/>
    <dgm:cxn modelId="{4985B201-5489-4C61-9E04-46DDB6556613}" srcId="{2ADE7020-D1E6-4298-BC73-7A6518C79A24}" destId="{B7C31C2D-B301-4EC6-AE67-AE5447F49C4B}" srcOrd="0" destOrd="0" parTransId="{00FFA782-F838-49D6-B3E1-30EF46E6278D}" sibTransId="{541CDAEA-FCFC-4A49-8989-207ADE6A9461}"/>
    <dgm:cxn modelId="{C6EDB6D9-E48C-4E58-AE6B-02DB02E6FA38}" srcId="{2DD96102-FB83-4087-8984-1D3BD4E68592}" destId="{4D10F31D-531D-4B83-87FC-2C51B5C8FDE2}" srcOrd="0" destOrd="0" parTransId="{A09F4469-10F3-42CB-9E45-C652AE30B746}" sibTransId="{78A3A6CC-9252-484E-9975-9816A45D04EB}"/>
    <dgm:cxn modelId="{EA7EECE1-6AE3-4B68-ACD1-474A9F4DFFE2}" srcId="{4D10F31D-531D-4B83-87FC-2C51B5C8FDE2}" destId="{97A74EDB-6C19-49DE-986B-EC46EE36D2E1}" srcOrd="1" destOrd="0" parTransId="{C2172D56-9CF6-461D-8403-3CFBC590B262}" sibTransId="{B6A2FABB-E285-46E3-8C24-0CD5C16A4A3E}"/>
    <dgm:cxn modelId="{2B15D5FA-EC0D-4333-9505-924B5A270DC1}" type="presOf" srcId="{C2172D56-9CF6-461D-8403-3CFBC590B262}" destId="{1A33A803-9F3E-48F8-82D6-F8D7907C725E}" srcOrd="0" destOrd="0" presId="urn:microsoft.com/office/officeart/2005/8/layout/hierarchy1"/>
    <dgm:cxn modelId="{0A17AE19-60E7-4BE7-AFF6-4C0B5F85A1A9}" srcId="{2ADE7020-D1E6-4298-BC73-7A6518C79A24}" destId="{BF3A9544-466A-4088-BE4A-95084683062A}" srcOrd="1" destOrd="0" parTransId="{6F1D7B20-BA4D-4348-90A3-1B8255C1DA08}" sibTransId="{2E034114-CACE-4ED0-B1CF-2277B57CA517}"/>
    <dgm:cxn modelId="{01EA19FE-7507-4699-86F0-1C7405C8F33F}" type="presOf" srcId="{4D10F31D-531D-4B83-87FC-2C51B5C8FDE2}" destId="{C5924C14-3895-4E41-8C6A-4C186C0D0BDB}" srcOrd="0" destOrd="0" presId="urn:microsoft.com/office/officeart/2005/8/layout/hierarchy1"/>
    <dgm:cxn modelId="{EFEFBD47-BDC8-4DE2-A4DB-8DE45CEEEE3F}" srcId="{C84DA6FD-6D5B-4C79-BB87-16F876409E2E}" destId="{060611DF-501A-4736-BB65-9B67BA4A880D}" srcOrd="0" destOrd="0" parTransId="{05863829-AE7C-4A7E-BD51-EDA75C87D086}" sibTransId="{E355A60E-45C4-4B88-89F4-B54823EB60A6}"/>
    <dgm:cxn modelId="{47A4A96F-C028-413B-A657-5D889AADF680}" type="presOf" srcId="{05863829-AE7C-4A7E-BD51-EDA75C87D086}" destId="{800176CE-FD21-47F1-AD17-6BC3FA97D4AB}" srcOrd="0" destOrd="0" presId="urn:microsoft.com/office/officeart/2005/8/layout/hierarchy1"/>
    <dgm:cxn modelId="{6437B7DA-A052-41D2-8810-34007070F61A}" type="presOf" srcId="{797A6F71-A899-422F-88AD-F297B866B540}" destId="{39F0808F-8010-417F-A222-69D3BDD4DD20}" srcOrd="0" destOrd="0" presId="urn:microsoft.com/office/officeart/2005/8/layout/hierarchy1"/>
    <dgm:cxn modelId="{7A743F70-3C0F-4CE3-8C73-F92A24F213CA}" type="presOf" srcId="{2DD96102-FB83-4087-8984-1D3BD4E68592}" destId="{4560BB7B-EBFD-49FB-82F5-228EC29CC118}" srcOrd="0" destOrd="0" presId="urn:microsoft.com/office/officeart/2005/8/layout/hierarchy1"/>
    <dgm:cxn modelId="{EAE1DF06-ADCE-4396-B507-F4A8C595B224}" type="presOf" srcId="{808A6E0E-E6BB-4DB2-BACF-F10CB98EA113}" destId="{E9C9D6CD-C3D5-457A-A711-D5AFBDA50394}" srcOrd="0" destOrd="0" presId="urn:microsoft.com/office/officeart/2005/8/layout/hierarchy1"/>
    <dgm:cxn modelId="{C8476969-A75A-4D7D-BB8E-424119773AA6}" type="presOf" srcId="{00FFA782-F838-49D6-B3E1-30EF46E6278D}" destId="{B8158603-5779-46EB-993B-98CEA9223370}" srcOrd="0" destOrd="0" presId="urn:microsoft.com/office/officeart/2005/8/layout/hierarchy1"/>
    <dgm:cxn modelId="{AA13E149-E3FF-4CA0-9218-ACF41F37221A}" type="presOf" srcId="{C84DA6FD-6D5B-4C79-BB87-16F876409E2E}" destId="{512ACDBA-896D-4900-B14E-EC9DD3AB1268}" srcOrd="0" destOrd="0" presId="urn:microsoft.com/office/officeart/2005/8/layout/hierarchy1"/>
    <dgm:cxn modelId="{0A4EEBB1-412B-429E-9AF5-0C6762E29491}" type="presParOf" srcId="{E9C9D6CD-C3D5-457A-A711-D5AFBDA50394}" destId="{FAFDF375-8D29-401D-8103-6E371995FF8D}" srcOrd="0" destOrd="0" presId="urn:microsoft.com/office/officeart/2005/8/layout/hierarchy1"/>
    <dgm:cxn modelId="{68127942-4B22-45AA-83EA-B1E6E1982DC6}" type="presParOf" srcId="{FAFDF375-8D29-401D-8103-6E371995FF8D}" destId="{A836F719-2BF6-42AF-83A3-17AA83DFF991}" srcOrd="0" destOrd="0" presId="urn:microsoft.com/office/officeart/2005/8/layout/hierarchy1"/>
    <dgm:cxn modelId="{A829CDC5-5005-46A5-9535-D0507BAEF6E1}" type="presParOf" srcId="{A836F719-2BF6-42AF-83A3-17AA83DFF991}" destId="{C19094D2-D206-47A1-A047-A3B39E419BEB}" srcOrd="0" destOrd="0" presId="urn:microsoft.com/office/officeart/2005/8/layout/hierarchy1"/>
    <dgm:cxn modelId="{1979C6A1-4745-45C3-AE03-D44686F6FF9A}" type="presParOf" srcId="{A836F719-2BF6-42AF-83A3-17AA83DFF991}" destId="{39F0808F-8010-417F-A222-69D3BDD4DD20}" srcOrd="1" destOrd="0" presId="urn:microsoft.com/office/officeart/2005/8/layout/hierarchy1"/>
    <dgm:cxn modelId="{86611358-FF4B-44FF-B671-03331FF7B259}" type="presParOf" srcId="{FAFDF375-8D29-401D-8103-6E371995FF8D}" destId="{F2BB572E-E08F-4686-85E6-CEE420934723}" srcOrd="1" destOrd="0" presId="urn:microsoft.com/office/officeart/2005/8/layout/hierarchy1"/>
    <dgm:cxn modelId="{695F463A-369C-42ED-B06D-224E51402816}" type="presParOf" srcId="{F2BB572E-E08F-4686-85E6-CEE420934723}" destId="{BEF5FEA3-C35D-4E76-AB60-EF73CAAF1671}" srcOrd="0" destOrd="0" presId="urn:microsoft.com/office/officeart/2005/8/layout/hierarchy1"/>
    <dgm:cxn modelId="{FCABA9F2-916D-4841-BE5B-9730A57E920F}" type="presParOf" srcId="{F2BB572E-E08F-4686-85E6-CEE420934723}" destId="{4E5F10E9-C014-4898-BAC8-1723AD2F7E70}" srcOrd="1" destOrd="0" presId="urn:microsoft.com/office/officeart/2005/8/layout/hierarchy1"/>
    <dgm:cxn modelId="{CA323FBD-3EDD-4240-B693-DE31A5245F33}" type="presParOf" srcId="{4E5F10E9-C014-4898-BAC8-1723AD2F7E70}" destId="{6686B59E-831F-4417-863C-26EBB8BED327}" srcOrd="0" destOrd="0" presId="urn:microsoft.com/office/officeart/2005/8/layout/hierarchy1"/>
    <dgm:cxn modelId="{9A63FDA4-A84C-4496-99A9-0D0CAF2D7991}" type="presParOf" srcId="{6686B59E-831F-4417-863C-26EBB8BED327}" destId="{34BF6A74-AB3C-4CF8-B00F-3129402B5A1D}" srcOrd="0" destOrd="0" presId="urn:microsoft.com/office/officeart/2005/8/layout/hierarchy1"/>
    <dgm:cxn modelId="{919EE376-3EF3-4B67-8AEF-58703DC1B28F}" type="presParOf" srcId="{6686B59E-831F-4417-863C-26EBB8BED327}" destId="{4560BB7B-EBFD-49FB-82F5-228EC29CC118}" srcOrd="1" destOrd="0" presId="urn:microsoft.com/office/officeart/2005/8/layout/hierarchy1"/>
    <dgm:cxn modelId="{7BD59DBB-57DE-4711-9D9A-E266A20A9C14}" type="presParOf" srcId="{4E5F10E9-C014-4898-BAC8-1723AD2F7E70}" destId="{E9A37FFB-DB55-4361-97D5-EE489BCBA9DC}" srcOrd="1" destOrd="0" presId="urn:microsoft.com/office/officeart/2005/8/layout/hierarchy1"/>
    <dgm:cxn modelId="{A23AC1E8-CF87-4519-B7F9-ED9631B731FF}" type="presParOf" srcId="{E9A37FFB-DB55-4361-97D5-EE489BCBA9DC}" destId="{43EFE6F2-B06D-4508-827B-84EF958AA569}" srcOrd="0" destOrd="0" presId="urn:microsoft.com/office/officeart/2005/8/layout/hierarchy1"/>
    <dgm:cxn modelId="{F8DE0CC5-772D-4698-96A2-31D869F02164}" type="presParOf" srcId="{E9A37FFB-DB55-4361-97D5-EE489BCBA9DC}" destId="{FC349951-E777-4275-BFD5-FD7FDE4E9C74}" srcOrd="1" destOrd="0" presId="urn:microsoft.com/office/officeart/2005/8/layout/hierarchy1"/>
    <dgm:cxn modelId="{A7663364-CF3D-404D-8A88-D377D392E188}" type="presParOf" srcId="{FC349951-E777-4275-BFD5-FD7FDE4E9C74}" destId="{E9E418E4-A361-434C-888B-AF47B94D629B}" srcOrd="0" destOrd="0" presId="urn:microsoft.com/office/officeart/2005/8/layout/hierarchy1"/>
    <dgm:cxn modelId="{FBEDC975-D13B-4246-8A61-C5B10D9C2D6D}" type="presParOf" srcId="{E9E418E4-A361-434C-888B-AF47B94D629B}" destId="{B4B2D398-0C41-4772-919F-D65564E8070E}" srcOrd="0" destOrd="0" presId="urn:microsoft.com/office/officeart/2005/8/layout/hierarchy1"/>
    <dgm:cxn modelId="{4E5358E0-0E23-4335-BCB1-3725A7AD3B5D}" type="presParOf" srcId="{E9E418E4-A361-434C-888B-AF47B94D629B}" destId="{C5924C14-3895-4E41-8C6A-4C186C0D0BDB}" srcOrd="1" destOrd="0" presId="urn:microsoft.com/office/officeart/2005/8/layout/hierarchy1"/>
    <dgm:cxn modelId="{85BE7768-8728-4787-AD3F-B17E5A9D71B7}" type="presParOf" srcId="{FC349951-E777-4275-BFD5-FD7FDE4E9C74}" destId="{9A82D6D1-5F02-4FBF-9782-51EB18EE0F22}" srcOrd="1" destOrd="0" presId="urn:microsoft.com/office/officeart/2005/8/layout/hierarchy1"/>
    <dgm:cxn modelId="{6EF5E374-29FF-476F-A46A-A25E0F5CB833}" type="presParOf" srcId="{9A82D6D1-5F02-4FBF-9782-51EB18EE0F22}" destId="{7FBF2C97-3B7D-47E8-A12C-326EB0E0D9E5}" srcOrd="0" destOrd="0" presId="urn:microsoft.com/office/officeart/2005/8/layout/hierarchy1"/>
    <dgm:cxn modelId="{ECC16FFF-7623-4F06-A5B8-FF4945178617}" type="presParOf" srcId="{9A82D6D1-5F02-4FBF-9782-51EB18EE0F22}" destId="{1077F417-DEF5-47A2-96BA-EBFDAC6C23A1}" srcOrd="1" destOrd="0" presId="urn:microsoft.com/office/officeart/2005/8/layout/hierarchy1"/>
    <dgm:cxn modelId="{94A99B73-0602-4A3E-8BCD-85BABDFBFF5B}" type="presParOf" srcId="{1077F417-DEF5-47A2-96BA-EBFDAC6C23A1}" destId="{E631A6ED-9007-4534-980A-B9AAA2219AB7}" srcOrd="0" destOrd="0" presId="urn:microsoft.com/office/officeart/2005/8/layout/hierarchy1"/>
    <dgm:cxn modelId="{74FFAFFA-2220-474C-9198-3AF670036257}" type="presParOf" srcId="{E631A6ED-9007-4534-980A-B9AAA2219AB7}" destId="{51034781-9106-4D53-9922-990DA420FF4C}" srcOrd="0" destOrd="0" presId="urn:microsoft.com/office/officeart/2005/8/layout/hierarchy1"/>
    <dgm:cxn modelId="{3325EB94-9E7C-44BC-AFF5-C397C1868B70}" type="presParOf" srcId="{E631A6ED-9007-4534-980A-B9AAA2219AB7}" destId="{A2473301-877F-4D10-BDC3-711A0B72478F}" srcOrd="1" destOrd="0" presId="urn:microsoft.com/office/officeart/2005/8/layout/hierarchy1"/>
    <dgm:cxn modelId="{285AE76B-EA67-4963-8B31-E569AA7A5365}" type="presParOf" srcId="{1077F417-DEF5-47A2-96BA-EBFDAC6C23A1}" destId="{6A5936ED-F549-4811-81AC-A9E8BD73557F}" srcOrd="1" destOrd="0" presId="urn:microsoft.com/office/officeart/2005/8/layout/hierarchy1"/>
    <dgm:cxn modelId="{B71CC2A5-6273-42A8-9211-75E11673FBD7}" type="presParOf" srcId="{9A82D6D1-5F02-4FBF-9782-51EB18EE0F22}" destId="{1A33A803-9F3E-48F8-82D6-F8D7907C725E}" srcOrd="2" destOrd="0" presId="urn:microsoft.com/office/officeart/2005/8/layout/hierarchy1"/>
    <dgm:cxn modelId="{F3C8A5C1-72A4-41D8-8340-D8C304DBB5D6}" type="presParOf" srcId="{9A82D6D1-5F02-4FBF-9782-51EB18EE0F22}" destId="{160CB10E-2F20-45FE-B445-114A07E5928C}" srcOrd="3" destOrd="0" presId="urn:microsoft.com/office/officeart/2005/8/layout/hierarchy1"/>
    <dgm:cxn modelId="{240FCAF6-F7C7-43A1-AF14-DF33422ABFB7}" type="presParOf" srcId="{160CB10E-2F20-45FE-B445-114A07E5928C}" destId="{178C3390-63D8-45C2-AFE1-46DE8D994425}" srcOrd="0" destOrd="0" presId="urn:microsoft.com/office/officeart/2005/8/layout/hierarchy1"/>
    <dgm:cxn modelId="{4D1BDED4-8D0D-4EAA-B95D-3FB606FE29A0}" type="presParOf" srcId="{178C3390-63D8-45C2-AFE1-46DE8D994425}" destId="{F9BF6AAE-0E15-4E02-927F-F5C6AA482896}" srcOrd="0" destOrd="0" presId="urn:microsoft.com/office/officeart/2005/8/layout/hierarchy1"/>
    <dgm:cxn modelId="{3EA5CC85-CEC2-401E-8E22-A8C1DCD833CA}" type="presParOf" srcId="{178C3390-63D8-45C2-AFE1-46DE8D994425}" destId="{51B80E4F-7176-4E96-85AB-8E749D294249}" srcOrd="1" destOrd="0" presId="urn:microsoft.com/office/officeart/2005/8/layout/hierarchy1"/>
    <dgm:cxn modelId="{D5EEA23F-970B-4B4D-9E7F-1ED222CCB0D2}" type="presParOf" srcId="{160CB10E-2F20-45FE-B445-114A07E5928C}" destId="{BD2FE5F9-DE10-485C-BBE0-1FFDB88548E1}" srcOrd="1" destOrd="0" presId="urn:microsoft.com/office/officeart/2005/8/layout/hierarchy1"/>
    <dgm:cxn modelId="{813B3F1D-25B7-4823-9C0F-1A4C3EF4B234}" type="presParOf" srcId="{9A82D6D1-5F02-4FBF-9782-51EB18EE0F22}" destId="{8EB061F0-D4F4-409A-893F-DE701B72C396}" srcOrd="4" destOrd="0" presId="urn:microsoft.com/office/officeart/2005/8/layout/hierarchy1"/>
    <dgm:cxn modelId="{15F761BF-ECF2-4D5F-82B9-720E55C2E060}" type="presParOf" srcId="{9A82D6D1-5F02-4FBF-9782-51EB18EE0F22}" destId="{7CEF17C4-55D5-43CD-9C69-D3A838E2FF23}" srcOrd="5" destOrd="0" presId="urn:microsoft.com/office/officeart/2005/8/layout/hierarchy1"/>
    <dgm:cxn modelId="{F2FCA517-EE5F-470C-9D3C-C66BBE9B8752}" type="presParOf" srcId="{7CEF17C4-55D5-43CD-9C69-D3A838E2FF23}" destId="{08342BCE-A4A8-4443-BF85-C8370AE6DA66}" srcOrd="0" destOrd="0" presId="urn:microsoft.com/office/officeart/2005/8/layout/hierarchy1"/>
    <dgm:cxn modelId="{365C0031-548B-43B3-9241-4F1ADD13B490}" type="presParOf" srcId="{08342BCE-A4A8-4443-BF85-C8370AE6DA66}" destId="{4E6C0595-68D6-4380-84BD-1154F1D7C492}" srcOrd="0" destOrd="0" presId="urn:microsoft.com/office/officeart/2005/8/layout/hierarchy1"/>
    <dgm:cxn modelId="{9A827AF6-64D3-4F64-810F-772A6FE488DF}" type="presParOf" srcId="{08342BCE-A4A8-4443-BF85-C8370AE6DA66}" destId="{07FDE9BB-7750-43BF-9AA5-7291C606EEAF}" srcOrd="1" destOrd="0" presId="urn:microsoft.com/office/officeart/2005/8/layout/hierarchy1"/>
    <dgm:cxn modelId="{671EA650-76EF-4376-A356-94390F6D6CEA}" type="presParOf" srcId="{7CEF17C4-55D5-43CD-9C69-D3A838E2FF23}" destId="{00759C74-F7AB-47B2-AA48-CB5B21507624}" srcOrd="1" destOrd="0" presId="urn:microsoft.com/office/officeart/2005/8/layout/hierarchy1"/>
    <dgm:cxn modelId="{4619F8DC-71D0-4606-BCA2-3CCA1028F6DE}" type="presParOf" srcId="{00759C74-F7AB-47B2-AA48-CB5B21507624}" destId="{B8158603-5779-46EB-993B-98CEA9223370}" srcOrd="0" destOrd="0" presId="urn:microsoft.com/office/officeart/2005/8/layout/hierarchy1"/>
    <dgm:cxn modelId="{ECE875B1-A05A-4BA7-8D85-3552CA37716B}" type="presParOf" srcId="{00759C74-F7AB-47B2-AA48-CB5B21507624}" destId="{85B074EA-391F-4043-B428-5FC9E416DCB7}" srcOrd="1" destOrd="0" presId="urn:microsoft.com/office/officeart/2005/8/layout/hierarchy1"/>
    <dgm:cxn modelId="{6C8A0084-7A05-4611-803A-17D54F4D1957}" type="presParOf" srcId="{85B074EA-391F-4043-B428-5FC9E416DCB7}" destId="{6A9A31DE-3048-44CA-B95C-0F0BC27F528D}" srcOrd="0" destOrd="0" presId="urn:microsoft.com/office/officeart/2005/8/layout/hierarchy1"/>
    <dgm:cxn modelId="{363C322A-9EA6-408A-824E-59F7DB1CAED1}" type="presParOf" srcId="{6A9A31DE-3048-44CA-B95C-0F0BC27F528D}" destId="{AB85111F-0C5E-4989-84AF-57492DD0BEA3}" srcOrd="0" destOrd="0" presId="urn:microsoft.com/office/officeart/2005/8/layout/hierarchy1"/>
    <dgm:cxn modelId="{66E3A08B-33B4-45AE-9C34-1427C761FD9C}" type="presParOf" srcId="{6A9A31DE-3048-44CA-B95C-0F0BC27F528D}" destId="{6A4041CC-07DE-409F-950A-B181F4A5BF80}" srcOrd="1" destOrd="0" presId="urn:microsoft.com/office/officeart/2005/8/layout/hierarchy1"/>
    <dgm:cxn modelId="{2371A57A-6450-46C1-9AC5-F4C171562001}" type="presParOf" srcId="{85B074EA-391F-4043-B428-5FC9E416DCB7}" destId="{7393140B-CA87-46DB-BCA4-0A511C5D2343}" srcOrd="1" destOrd="0" presId="urn:microsoft.com/office/officeart/2005/8/layout/hierarchy1"/>
    <dgm:cxn modelId="{47F66A3B-14E2-4127-A1C8-4F1BE91E079B}" type="presParOf" srcId="{00759C74-F7AB-47B2-AA48-CB5B21507624}" destId="{A76903A6-2538-4398-9C7C-CC3CF4CE4ED6}" srcOrd="2" destOrd="0" presId="urn:microsoft.com/office/officeart/2005/8/layout/hierarchy1"/>
    <dgm:cxn modelId="{70927F25-0473-4371-989A-DBC115E14CE7}" type="presParOf" srcId="{00759C74-F7AB-47B2-AA48-CB5B21507624}" destId="{149BB985-DE8B-4CB4-98AC-B72DD4462892}" srcOrd="3" destOrd="0" presId="urn:microsoft.com/office/officeart/2005/8/layout/hierarchy1"/>
    <dgm:cxn modelId="{5C4A27EE-87B4-4C7A-A932-20DF25986C8E}" type="presParOf" srcId="{149BB985-DE8B-4CB4-98AC-B72DD4462892}" destId="{30460673-D6CD-4519-894C-F7D8BE3408F7}" srcOrd="0" destOrd="0" presId="urn:microsoft.com/office/officeart/2005/8/layout/hierarchy1"/>
    <dgm:cxn modelId="{A8EDA741-AF3E-4CB0-A652-73F03726B694}" type="presParOf" srcId="{30460673-D6CD-4519-894C-F7D8BE3408F7}" destId="{18A64515-B645-4065-AFEB-AD1A113867DC}" srcOrd="0" destOrd="0" presId="urn:microsoft.com/office/officeart/2005/8/layout/hierarchy1"/>
    <dgm:cxn modelId="{761B569D-D60C-4B34-8797-E72A85FC0DB0}" type="presParOf" srcId="{30460673-D6CD-4519-894C-F7D8BE3408F7}" destId="{40733522-E380-4F3F-BD3B-31346BC519D9}" srcOrd="1" destOrd="0" presId="urn:microsoft.com/office/officeart/2005/8/layout/hierarchy1"/>
    <dgm:cxn modelId="{5FF9CFAC-4342-4176-B493-2AD9867B71CC}" type="presParOf" srcId="{149BB985-DE8B-4CB4-98AC-B72DD4462892}" destId="{441797FE-3617-47DD-84FB-B9791F9D2321}" srcOrd="1" destOrd="0" presId="urn:microsoft.com/office/officeart/2005/8/layout/hierarchy1"/>
    <dgm:cxn modelId="{A355D7D8-AA01-46ED-B521-FAB4E70E0DF7}" type="presParOf" srcId="{F2BB572E-E08F-4686-85E6-CEE420934723}" destId="{5082C5C2-F3E9-459D-AC1E-B77CBFD3D845}" srcOrd="2" destOrd="0" presId="urn:microsoft.com/office/officeart/2005/8/layout/hierarchy1"/>
    <dgm:cxn modelId="{CFDADBCA-51A3-48E8-8AEC-2369D960D638}" type="presParOf" srcId="{F2BB572E-E08F-4686-85E6-CEE420934723}" destId="{4534B1D0-2FFF-4993-9D6E-658114099C97}" srcOrd="3" destOrd="0" presId="urn:microsoft.com/office/officeart/2005/8/layout/hierarchy1"/>
    <dgm:cxn modelId="{75632E5A-0A2E-45C9-8294-25432EC0E14C}" type="presParOf" srcId="{4534B1D0-2FFF-4993-9D6E-658114099C97}" destId="{BC4E0DBF-5220-486A-B435-A9885FCE7FAA}" srcOrd="0" destOrd="0" presId="urn:microsoft.com/office/officeart/2005/8/layout/hierarchy1"/>
    <dgm:cxn modelId="{2366DF66-0CB5-4556-997C-FCB765B4F0C2}" type="presParOf" srcId="{BC4E0DBF-5220-486A-B435-A9885FCE7FAA}" destId="{28BDC13B-4E6E-4C46-B974-179C937DC1AB}" srcOrd="0" destOrd="0" presId="urn:microsoft.com/office/officeart/2005/8/layout/hierarchy1"/>
    <dgm:cxn modelId="{CA08B0D9-DEB1-41B7-8C9C-E82580A5723A}" type="presParOf" srcId="{BC4E0DBF-5220-486A-B435-A9885FCE7FAA}" destId="{512ACDBA-896D-4900-B14E-EC9DD3AB1268}" srcOrd="1" destOrd="0" presId="urn:microsoft.com/office/officeart/2005/8/layout/hierarchy1"/>
    <dgm:cxn modelId="{C293F329-60EF-403D-B29A-A0DC1A7885A6}" type="presParOf" srcId="{4534B1D0-2FFF-4993-9D6E-658114099C97}" destId="{ADEA6269-7CC9-4E89-ABDC-EA7DFCD0F956}" srcOrd="1" destOrd="0" presId="urn:microsoft.com/office/officeart/2005/8/layout/hierarchy1"/>
    <dgm:cxn modelId="{B6BC2C26-3734-4E1F-A970-B6DBD34F9247}" type="presParOf" srcId="{ADEA6269-7CC9-4E89-ABDC-EA7DFCD0F956}" destId="{800176CE-FD21-47F1-AD17-6BC3FA97D4AB}" srcOrd="0" destOrd="0" presId="urn:microsoft.com/office/officeart/2005/8/layout/hierarchy1"/>
    <dgm:cxn modelId="{9C509E6F-5E6B-46C2-BAB4-646B51975D17}" type="presParOf" srcId="{ADEA6269-7CC9-4E89-ABDC-EA7DFCD0F956}" destId="{7B2B8870-2E48-49D9-BECD-27E39CC6DC9C}" srcOrd="1" destOrd="0" presId="urn:microsoft.com/office/officeart/2005/8/layout/hierarchy1"/>
    <dgm:cxn modelId="{A45527FF-9F3E-4ABD-B30F-024B4496233B}" type="presParOf" srcId="{7B2B8870-2E48-49D9-BECD-27E39CC6DC9C}" destId="{3536FE5A-382C-4895-9609-F18A71FA34C8}" srcOrd="0" destOrd="0" presId="urn:microsoft.com/office/officeart/2005/8/layout/hierarchy1"/>
    <dgm:cxn modelId="{83151923-638E-410B-AA36-08542240E451}" type="presParOf" srcId="{3536FE5A-382C-4895-9609-F18A71FA34C8}" destId="{E3335B1A-D302-4C77-A9E1-ED67595D8563}" srcOrd="0" destOrd="0" presId="urn:microsoft.com/office/officeart/2005/8/layout/hierarchy1"/>
    <dgm:cxn modelId="{4394653F-E4A6-4BE1-B0D5-8401E515ED21}" type="presParOf" srcId="{3536FE5A-382C-4895-9609-F18A71FA34C8}" destId="{64DF1E6E-8917-47C0-8D8F-61C55F755322}" srcOrd="1" destOrd="0" presId="urn:microsoft.com/office/officeart/2005/8/layout/hierarchy1"/>
    <dgm:cxn modelId="{21B46C53-B743-44C6-A121-8F8E053D11E4}" type="presParOf" srcId="{7B2B8870-2E48-49D9-BECD-27E39CC6DC9C}" destId="{E5D0DA7A-DA80-4665-B4C0-26C48FBFA300}" srcOrd="1" destOrd="0" presId="urn:microsoft.com/office/officeart/2005/8/layout/hierarchy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>
        <a:solidFill>
          <a:schemeClr val="accent6">
            <a:lumMod val="75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just"/>
          <a:r>
            <a: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Наращивание собственной доходной базы бюджета ЗАТО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Северск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>
        <a:solidFill>
          <a:schemeClr val="accent6">
            <a:lumMod val="75000"/>
          </a:schemeClr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>
        <a:solidFill>
          <a:schemeClr val="accent6">
            <a:lumMod val="75000"/>
          </a:schemeClr>
        </a:solidFill>
        <a:ln>
          <a:solidFill>
            <a:schemeClr val="accent1">
              <a:lumMod val="50000"/>
              <a:alpha val="70000"/>
            </a:schemeClr>
          </a:solidFill>
        </a:ln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Мобилизация доходов бюджета ЗАТО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при одновременной поддержке отдельных категорий налогоплательщиков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Улучшение качества администрирования доходов главными администраторами доходов, сокращение задолженности по налоговым и неналоговым доходам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4A52D00-8D36-45B3-9B9C-AAAA7C8A6813}">
      <dgm:prSet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82350CC-0817-42CB-AAB7-9FA499270CF7}" type="parTrans" cxnId="{65C477CF-5897-4A55-A6C3-DF2EDA4DCB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37DF5B5-3826-4596-86A7-E03689334991}" type="sibTrans" cxnId="{65C477CF-5897-4A55-A6C3-DF2EDA4DCB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854C15E-9EFA-4AC6-A868-2DBC9A799F83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Сохранение льгот по земельному налогу для социально незащищенных слоев населения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2B814A5-D56D-4356-B975-31BEA45602C1}" type="parTrans" cxnId="{72A6AE5C-B583-470D-B752-1A008D181D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16146D7-816B-4731-8A30-94B14ABEDA70}" type="sibTrans" cxnId="{72A6AE5C-B583-470D-B752-1A008D181D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E98751C-5FB9-4703-BBE2-1AED0F1118C7}" type="pres">
      <dgm:prSet presAssocID="{ADAA84FE-B6E3-4205-BC02-FA774D4D1267}" presName="composite" presStyleCnt="0"/>
      <dgm:spPr/>
    </dgm:pt>
    <dgm:pt modelId="{43FEAE83-A169-460C-B3C7-A9F2C28D1951}" type="pres">
      <dgm:prSet presAssocID="{ADAA84FE-B6E3-4205-BC02-FA774D4D1267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</dgm:pt>
    <dgm:pt modelId="{E3DA1BA0-0618-4EE0-87C5-7D153DD3CDCF}" type="pres">
      <dgm:prSet presAssocID="{218A7CB4-A752-4445-88AD-2AC265534A1D}" presName="composite" presStyleCnt="0"/>
      <dgm:spPr/>
    </dgm:pt>
    <dgm:pt modelId="{690D61F5-6015-4DB6-8B0D-2EEC445B95D5}" type="pres">
      <dgm:prSet presAssocID="{218A7CB4-A752-4445-88AD-2AC265534A1D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9FAAD7-3581-4669-9DAF-0F940771B7DB}" type="pres">
      <dgm:prSet presAssocID="{DBEB5F70-D0CE-4487-9B9A-D5AB0BB1406F}" presName="sp" presStyleCnt="0"/>
      <dgm:spPr/>
    </dgm:pt>
    <dgm:pt modelId="{710257CD-E56A-4828-B3C8-69652294C0C3}" type="pres">
      <dgm:prSet presAssocID="{24A52D00-8D36-45B3-9B9C-AAAA7C8A6813}" presName="composite" presStyleCnt="0"/>
      <dgm:spPr/>
    </dgm:pt>
    <dgm:pt modelId="{C8B0D682-B7E9-4F21-834F-BC6997D09068}" type="pres">
      <dgm:prSet presAssocID="{24A52D00-8D36-45B3-9B9C-AAAA7C8A6813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DF281B-FB7A-4166-8C50-B68BBBB94B06}" type="pres">
      <dgm:prSet presAssocID="{24A52D00-8D36-45B3-9B9C-AAAA7C8A6813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A6AE5C-B583-470D-B752-1A008D181D56}" srcId="{24A52D00-8D36-45B3-9B9C-AAAA7C8A6813}" destId="{7854C15E-9EFA-4AC6-A868-2DBC9A799F83}" srcOrd="0" destOrd="0" parTransId="{02B814A5-D56D-4356-B975-31BEA45602C1}" sibTransId="{F16146D7-816B-4731-8A30-94B14ABEDA70}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258C6116-F24B-421F-9123-D9FEFD41CD79}" srcId="{BCCDD597-E23C-4559-B53A-F99F0D81BE40}" destId="{218A7CB4-A752-4445-88AD-2AC265534A1D}" srcOrd="2" destOrd="0" parTransId="{E7EE4873-6274-46DF-A100-FC3360D43757}" sibTransId="{DBEB5F70-D0CE-4487-9B9A-D5AB0BB1406F}"/>
    <dgm:cxn modelId="{E2D84893-8015-46F5-8A14-73B1F78B372F}" type="presOf" srcId="{96FF4110-615C-45A7-82A7-B60DCA9EC8B3}" destId="{83EFA6CB-7C0D-4521-8935-EDCF0FA8D597}" srcOrd="0" destOrd="0" presId="urn:microsoft.com/office/officeart/2005/8/layout/chevron2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E66B3DBE-7927-48C8-8D3D-8BE1AB9DDB64}" srcId="{BCCDD597-E23C-4559-B53A-F99F0D81BE40}" destId="{902F2231-2FD7-47BF-8F3C-592423605387}" srcOrd="0" destOrd="0" parTransId="{27429616-25D4-40B4-BB9C-2240B67D22D5}" sibTransId="{3017023E-BE22-4264-BD23-0E9C914C1533}"/>
    <dgm:cxn modelId="{11AFC99B-E016-4502-9355-A18F13388F1E}" type="presOf" srcId="{902F2231-2FD7-47BF-8F3C-592423605387}" destId="{D48C05DF-A781-4524-9B24-FE9E6E3B78C5}" srcOrd="0" destOrd="0" presId="urn:microsoft.com/office/officeart/2005/8/layout/chevron2"/>
    <dgm:cxn modelId="{527381DD-B5AC-4479-9861-6FD44B7545F7}" type="presOf" srcId="{ADAA84FE-B6E3-4205-BC02-FA774D4D1267}" destId="{43FEAE83-A169-460C-B3C7-A9F2C28D1951}" srcOrd="0" destOrd="0" presId="urn:microsoft.com/office/officeart/2005/8/layout/chevron2"/>
    <dgm:cxn modelId="{A4838847-F343-425B-890A-C7ECCC2C0634}" type="presOf" srcId="{FFC56A53-3947-4A27-B37E-03F3E7D343A7}" destId="{CE528C4E-0884-45BB-A76B-113EB3F3D63A}" srcOrd="0" destOrd="0" presId="urn:microsoft.com/office/officeart/2005/8/layout/chevron2"/>
    <dgm:cxn modelId="{9990CBA5-CA7B-420A-B438-DED38BA9A0B4}" type="presOf" srcId="{43E6675B-C2EC-465E-BE88-7BFECDCE4355}" destId="{4EB4FEBD-D92A-42E3-BCD8-57D6E5ED813D}" srcOrd="0" destOrd="0" presId="urn:microsoft.com/office/officeart/2005/8/layout/chevron2"/>
    <dgm:cxn modelId="{65C477CF-5897-4A55-A6C3-DF2EDA4DCBB8}" srcId="{BCCDD597-E23C-4559-B53A-F99F0D81BE40}" destId="{24A52D00-8D36-45B3-9B9C-AAAA7C8A6813}" srcOrd="3" destOrd="0" parTransId="{E82350CC-0817-42CB-AAB7-9FA499270CF7}" sibTransId="{637DF5B5-3826-4596-86A7-E03689334991}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9446BE9F-4F76-4F3B-8D37-861EF242D61A}" type="presOf" srcId="{24A52D00-8D36-45B3-9B9C-AAAA7C8A6813}" destId="{C8B0D682-B7E9-4F21-834F-BC6997D09068}" srcOrd="0" destOrd="0" presId="urn:microsoft.com/office/officeart/2005/8/layout/chevron2"/>
    <dgm:cxn modelId="{67F4E168-9614-4B01-B684-0F0BF5E43EF8}" srcId="{BCCDD597-E23C-4559-B53A-F99F0D81BE40}" destId="{ADAA84FE-B6E3-4205-BC02-FA774D4D1267}" srcOrd="1" destOrd="0" parTransId="{DCE55851-57DB-4B46-AB07-78B0AD83207F}" sibTransId="{9C6D56F5-1EC9-4159-9662-17EF5B9967B8}"/>
    <dgm:cxn modelId="{90C031B1-792A-428A-829D-70D2B773A00B}" type="presOf" srcId="{BCCDD597-E23C-4559-B53A-F99F0D81BE40}" destId="{2FF120AB-B76E-4D36-936F-8A2AA4B05E89}" srcOrd="0" destOrd="0" presId="urn:microsoft.com/office/officeart/2005/8/layout/chevron2"/>
    <dgm:cxn modelId="{E0F01A44-CECC-44C4-BC46-7AD156ECD17D}" type="presOf" srcId="{218A7CB4-A752-4445-88AD-2AC265534A1D}" destId="{690D61F5-6015-4DB6-8B0D-2EEC445B95D5}" srcOrd="0" destOrd="0" presId="urn:microsoft.com/office/officeart/2005/8/layout/chevron2"/>
    <dgm:cxn modelId="{D224CF40-1755-4BF0-9EFC-06ECDA2C5891}" type="presOf" srcId="{7854C15E-9EFA-4AC6-A868-2DBC9A799F83}" destId="{B0DF281B-FB7A-4166-8C50-B68BBBB94B06}" srcOrd="0" destOrd="0" presId="urn:microsoft.com/office/officeart/2005/8/layout/chevron2"/>
    <dgm:cxn modelId="{94FE8D87-51B1-48B7-874D-9CE584BC5C42}" type="presParOf" srcId="{2FF120AB-B76E-4D36-936F-8A2AA4B05E89}" destId="{E63DE3B4-8A55-470C-9396-7126A80BD2D4}" srcOrd="0" destOrd="0" presId="urn:microsoft.com/office/officeart/2005/8/layout/chevron2"/>
    <dgm:cxn modelId="{5B4B531D-1051-4106-B8E4-242352A22351}" type="presParOf" srcId="{E63DE3B4-8A55-470C-9396-7126A80BD2D4}" destId="{D48C05DF-A781-4524-9B24-FE9E6E3B78C5}" srcOrd="0" destOrd="0" presId="urn:microsoft.com/office/officeart/2005/8/layout/chevron2"/>
    <dgm:cxn modelId="{A470E805-D8C8-45D1-8A87-DC7FFFDB2CDA}" type="presParOf" srcId="{E63DE3B4-8A55-470C-9396-7126A80BD2D4}" destId="{4EB4FEBD-D92A-42E3-BCD8-57D6E5ED813D}" srcOrd="1" destOrd="0" presId="urn:microsoft.com/office/officeart/2005/8/layout/chevron2"/>
    <dgm:cxn modelId="{75FD52E8-677A-4FD5-920B-1FBFB902C1A3}" type="presParOf" srcId="{2FF120AB-B76E-4D36-936F-8A2AA4B05E89}" destId="{207A2C6B-3F79-4E25-93A1-289DF7B5C4AA}" srcOrd="1" destOrd="0" presId="urn:microsoft.com/office/officeart/2005/8/layout/chevron2"/>
    <dgm:cxn modelId="{1ED4FD65-ED8E-427F-BD45-30E0471B57A6}" type="presParOf" srcId="{2FF120AB-B76E-4D36-936F-8A2AA4B05E89}" destId="{9E98751C-5FB9-4703-BBE2-1AED0F1118C7}" srcOrd="2" destOrd="0" presId="urn:microsoft.com/office/officeart/2005/8/layout/chevron2"/>
    <dgm:cxn modelId="{96D1AE9B-8200-4EBB-8C33-A15C99E72011}" type="presParOf" srcId="{9E98751C-5FB9-4703-BBE2-1AED0F1118C7}" destId="{43FEAE83-A169-460C-B3C7-A9F2C28D1951}" srcOrd="0" destOrd="0" presId="urn:microsoft.com/office/officeart/2005/8/layout/chevron2"/>
    <dgm:cxn modelId="{942C28C2-6269-4066-96FC-13F087331EFF}" type="presParOf" srcId="{9E98751C-5FB9-4703-BBE2-1AED0F1118C7}" destId="{83EFA6CB-7C0D-4521-8935-EDCF0FA8D597}" srcOrd="1" destOrd="0" presId="urn:microsoft.com/office/officeart/2005/8/layout/chevron2"/>
    <dgm:cxn modelId="{DC0F0E06-E496-4B9A-A82A-46DB9C5BD987}" type="presParOf" srcId="{2FF120AB-B76E-4D36-936F-8A2AA4B05E89}" destId="{44772283-BEB0-4CAC-9925-A88E9BA83587}" srcOrd="3" destOrd="0" presId="urn:microsoft.com/office/officeart/2005/8/layout/chevron2"/>
    <dgm:cxn modelId="{01218A65-2CBA-42ED-84E3-11678A20CCC0}" type="presParOf" srcId="{2FF120AB-B76E-4D36-936F-8A2AA4B05E89}" destId="{E3DA1BA0-0618-4EE0-87C5-7D153DD3CDCF}" srcOrd="4" destOrd="0" presId="urn:microsoft.com/office/officeart/2005/8/layout/chevron2"/>
    <dgm:cxn modelId="{74654051-5D97-4E55-B221-868FE5A28F91}" type="presParOf" srcId="{E3DA1BA0-0618-4EE0-87C5-7D153DD3CDCF}" destId="{690D61F5-6015-4DB6-8B0D-2EEC445B95D5}" srcOrd="0" destOrd="0" presId="urn:microsoft.com/office/officeart/2005/8/layout/chevron2"/>
    <dgm:cxn modelId="{8B110FDD-361D-43A0-A1E0-0D5D71AEC220}" type="presParOf" srcId="{E3DA1BA0-0618-4EE0-87C5-7D153DD3CDCF}" destId="{CE528C4E-0884-45BB-A76B-113EB3F3D63A}" srcOrd="1" destOrd="0" presId="urn:microsoft.com/office/officeart/2005/8/layout/chevron2"/>
    <dgm:cxn modelId="{AFBB88C2-F9E4-4456-8E11-3E332B8CB15B}" type="presParOf" srcId="{2FF120AB-B76E-4D36-936F-8A2AA4B05E89}" destId="{4E9FAAD7-3581-4669-9DAF-0F940771B7DB}" srcOrd="5" destOrd="0" presId="urn:microsoft.com/office/officeart/2005/8/layout/chevron2"/>
    <dgm:cxn modelId="{FDA33A9C-EC9C-492A-A19B-4ADCC57E83D0}" type="presParOf" srcId="{2FF120AB-B76E-4D36-936F-8A2AA4B05E89}" destId="{710257CD-E56A-4828-B3C8-69652294C0C3}" srcOrd="6" destOrd="0" presId="urn:microsoft.com/office/officeart/2005/8/layout/chevron2"/>
    <dgm:cxn modelId="{BA7DAF86-F154-4D93-AE08-A1A1E3B4BDD8}" type="presParOf" srcId="{710257CD-E56A-4828-B3C8-69652294C0C3}" destId="{C8B0D682-B7E9-4F21-834F-BC6997D09068}" srcOrd="0" destOrd="0" presId="urn:microsoft.com/office/officeart/2005/8/layout/chevron2"/>
    <dgm:cxn modelId="{E7345DF6-FECE-4922-BD35-5BB001EB31EA}" type="presParOf" srcId="{710257CD-E56A-4828-B3C8-69652294C0C3}" destId="{B0DF281B-FB7A-4166-8C50-B68BBBB94B06}" srcOrd="1" destOrd="0" presId="urn:microsoft.com/office/officeart/2005/8/layout/chevron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1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>
        <a:solidFill>
          <a:srgbClr val="760000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just"/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Проведение оптимальной долговой политики и политики по управлению имуществом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228E1C9-11E9-409E-9FB3-512878E4ABBD}">
      <dgm:prSet phldrT="[Текст]"/>
      <dgm:spPr>
        <a:solidFill>
          <a:srgbClr val="760000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just"/>
          <a:r>
            <a: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A31F53E-4F35-49D1-BCFC-DE6DD39CDAA9}" type="parTrans" cxnId="{7D115BD3-D1F8-4907-9F1F-906D422EC5E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F69831C-3D86-4C48-B31E-00003546C8E2}" type="sibTrans" cxnId="{7D115BD3-D1F8-4907-9F1F-906D422EC5E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1947382-DA6F-40A2-92A5-4DAF619E3910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и результативности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94CEDE8-4393-4CE5-9F6E-D8A26773EB8D}" type="parTrans" cxnId="{1564716B-B519-4BE0-82C8-52E9E3B7F0E7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2A2509E-D65E-4AFE-AAAE-A5796E562C30}" type="sibTrans" cxnId="{1564716B-B519-4BE0-82C8-52E9E3B7F0E7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6036858C-54F0-4C21-8E65-935A5C936203}">
      <dgm:prSet phldrT="[Текст]"/>
      <dgm:spPr>
        <a:solidFill>
          <a:srgbClr val="760000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pPr algn="just"/>
          <a:r>
            <a:rPr lang="ru-RU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08C1D610-F3DB-4FE0-B073-FDFB314C89C6}" type="parTrans" cxnId="{CDDC34A9-4D97-4A80-9079-0CD096625EC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BD0BBB2-7192-45E6-A57F-09D51BD9AAC1}" type="sibTrans" cxnId="{CDDC34A9-4D97-4A80-9079-0CD096625EC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6B71A7B-EBD2-4EC5-A04B-C6C4F934B979}">
      <dgm:prSet phldrT="[Текст]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pPr algn="just"/>
          <a:r>
            <a:rPr lang="ru-RU" b="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2BEBB7-17BD-4A0A-A956-BF509867FAFB}" type="parTrans" cxnId="{17B65016-EDA4-4C19-805D-5BEB819A6D07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475985C-F21C-4A38-A83D-2F74959B47E0}" type="sibTrans" cxnId="{17B65016-EDA4-4C19-805D-5BEB819A6D07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>
        <a:solidFill>
          <a:srgbClr val="760000"/>
        </a:solidFill>
        <a:ln>
          <a:solidFill>
            <a:schemeClr val="accent3">
              <a:lumMod val="75000"/>
            </a:schemeClr>
          </a:solidFill>
        </a:ln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>
        <a:solidFill>
          <a:srgbClr val="760000"/>
        </a:solidFill>
        <a:ln>
          <a:solidFill>
            <a:schemeClr val="accent3">
              <a:lumMod val="75000"/>
              <a:alpha val="70000"/>
            </a:schemeClr>
          </a:solidFill>
        </a:ln>
      </dgm:spPr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 с учетом оценки их эффективности</a:t>
          </a:r>
          <a:endParaRPr lang="ru-RU" dirty="0"/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/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/>
        </a:p>
      </dgm:t>
    </dgm:pt>
    <dgm:pt modelId="{FFC56A53-3947-4A27-B37E-03F3E7D343A7}">
      <dgm:prSet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rPr>
            <a:t>Расширение сферы применения информационных технологий</a:t>
          </a:r>
          <a:endParaRPr lang="ru-RU" dirty="0"/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/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/>
        </a:p>
      </dgm:t>
    </dgm:pt>
    <dgm:pt modelId="{6A9CA2AB-21FD-47AC-BEA0-5B51AE31D5A9}">
      <dgm:prSet/>
      <dgm:spPr>
        <a:solidFill>
          <a:srgbClr val="760000"/>
        </a:solidFill>
        <a:ln>
          <a:solidFill>
            <a:srgbClr val="760000"/>
          </a:solidFill>
        </a:ln>
      </dgm:spPr>
      <dgm:t>
        <a:bodyPr/>
        <a:lstStyle/>
        <a:p>
          <a:endParaRPr lang="ru-RU"/>
        </a:p>
      </dgm:t>
    </dgm:pt>
    <dgm:pt modelId="{5A523097-6E4A-4F12-9641-5067D76CF5AB}" type="parTrans" cxnId="{82C019E0-165A-4DCC-AF4E-5CB0C83E87BD}">
      <dgm:prSet/>
      <dgm:spPr/>
      <dgm:t>
        <a:bodyPr/>
        <a:lstStyle/>
        <a:p>
          <a:endParaRPr lang="ru-RU"/>
        </a:p>
      </dgm:t>
    </dgm:pt>
    <dgm:pt modelId="{DC675E5D-A647-418E-9C7B-A6C46C7770D1}" type="sibTrans" cxnId="{82C019E0-165A-4DCC-AF4E-5CB0C83E87BD}">
      <dgm:prSet/>
      <dgm:spPr/>
      <dgm:t>
        <a:bodyPr/>
        <a:lstStyle/>
        <a:p>
          <a:endParaRPr lang="ru-RU"/>
        </a:p>
      </dgm:t>
    </dgm:pt>
    <dgm:pt modelId="{EF38E91C-B3D1-4102-A193-018B82EAB60A}">
      <dgm:prSet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Предоставление гарантированного перечня муниципальных услуг и работ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81CA241-0D6C-4BB3-AE44-920483DD6C1D}" type="parTrans" cxnId="{3408337A-FDC6-4C53-800C-B5BB5C6FF3BA}">
      <dgm:prSet/>
      <dgm:spPr/>
      <dgm:t>
        <a:bodyPr/>
        <a:lstStyle/>
        <a:p>
          <a:endParaRPr lang="ru-RU"/>
        </a:p>
      </dgm:t>
    </dgm:pt>
    <dgm:pt modelId="{F798DC7F-282C-4D42-B6C7-AE18182E3FFD}" type="sibTrans" cxnId="{3408337A-FDC6-4C53-800C-B5BB5C6FF3BA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E98751C-5FB9-4703-BBE2-1AED0F1118C7}" type="pres">
      <dgm:prSet presAssocID="{ADAA84FE-B6E3-4205-BC02-FA774D4D1267}" presName="composite" presStyleCnt="0"/>
      <dgm:spPr/>
    </dgm:pt>
    <dgm:pt modelId="{43FEAE83-A169-460C-B3C7-A9F2C28D1951}" type="pres">
      <dgm:prSet presAssocID="{ADAA84FE-B6E3-4205-BC02-FA774D4D1267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</dgm:pt>
    <dgm:pt modelId="{E3DA1BA0-0618-4EE0-87C5-7D153DD3CDCF}" type="pres">
      <dgm:prSet presAssocID="{218A7CB4-A752-4445-88AD-2AC265534A1D}" presName="composite" presStyleCnt="0"/>
      <dgm:spPr/>
    </dgm:pt>
    <dgm:pt modelId="{690D61F5-6015-4DB6-8B0D-2EEC445B95D5}" type="pres">
      <dgm:prSet presAssocID="{218A7CB4-A752-4445-88AD-2AC265534A1D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9FAAD7-3581-4669-9DAF-0F940771B7DB}" type="pres">
      <dgm:prSet presAssocID="{DBEB5F70-D0CE-4487-9B9A-D5AB0BB1406F}" presName="sp" presStyleCnt="0"/>
      <dgm:spPr/>
    </dgm:pt>
    <dgm:pt modelId="{D74191EC-7199-41A4-AB73-FDB5CA0A10AB}" type="pres">
      <dgm:prSet presAssocID="{3228E1C9-11E9-409E-9FB3-512878E4ABBD}" presName="composite" presStyleCnt="0"/>
      <dgm:spPr/>
      <dgm:t>
        <a:bodyPr/>
        <a:lstStyle/>
        <a:p>
          <a:endParaRPr lang="ru-RU"/>
        </a:p>
      </dgm:t>
    </dgm:pt>
    <dgm:pt modelId="{B2D36EE0-3EE2-4620-9DD7-F368765CC4DF}" type="pres">
      <dgm:prSet presAssocID="{3228E1C9-11E9-409E-9FB3-512878E4ABBD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9FDA2-A2B4-45D4-907A-0149B9114B34}" type="pres">
      <dgm:prSet presAssocID="{3228E1C9-11E9-409E-9FB3-512878E4ABBD}" presName="descendantText" presStyleLbl="alignAcc1" presStyleIdx="3" presStyleCnt="6" custLinFactNeighborX="126" custLinFactNeighborY="-19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68114A-649B-42CA-BEB0-717AD3C886F6}" type="pres">
      <dgm:prSet presAssocID="{0F69831C-3D86-4C48-B31E-00003546C8E2}" presName="sp" presStyleCnt="0"/>
      <dgm:spPr/>
      <dgm:t>
        <a:bodyPr/>
        <a:lstStyle/>
        <a:p>
          <a:endParaRPr lang="ru-RU"/>
        </a:p>
      </dgm:t>
    </dgm:pt>
    <dgm:pt modelId="{5498A786-EC6E-4847-8F89-935A003A74E1}" type="pres">
      <dgm:prSet presAssocID="{6036858C-54F0-4C21-8E65-935A5C936203}" presName="composite" presStyleCnt="0"/>
      <dgm:spPr/>
      <dgm:t>
        <a:bodyPr/>
        <a:lstStyle/>
        <a:p>
          <a:endParaRPr lang="ru-RU"/>
        </a:p>
      </dgm:t>
    </dgm:pt>
    <dgm:pt modelId="{5D37AD04-C509-4A3F-985D-926423B8CC09}" type="pres">
      <dgm:prSet presAssocID="{6036858C-54F0-4C21-8E65-935A5C936203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2007D0-7D9A-41CE-B7F6-5B3B406D1BD2}" type="pres">
      <dgm:prSet presAssocID="{6036858C-54F0-4C21-8E65-935A5C936203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824B6F-88E3-47CE-B480-E4F236ADA936}" type="pres">
      <dgm:prSet presAssocID="{FBD0BBB2-7192-45E6-A57F-09D51BD9AAC1}" presName="sp" presStyleCnt="0"/>
      <dgm:spPr/>
    </dgm:pt>
    <dgm:pt modelId="{B6B1D160-0461-467C-A5DD-286E26D40788}" type="pres">
      <dgm:prSet presAssocID="{6A9CA2AB-21FD-47AC-BEA0-5B51AE31D5A9}" presName="composite" presStyleCnt="0"/>
      <dgm:spPr/>
    </dgm:pt>
    <dgm:pt modelId="{2BA55CEA-98F2-43EE-A2FC-4FB4AF48F485}" type="pres">
      <dgm:prSet presAssocID="{6A9CA2AB-21FD-47AC-BEA0-5B51AE31D5A9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F64F1-B242-480F-8724-522F0C9FD4A6}" type="pres">
      <dgm:prSet presAssocID="{6A9CA2AB-21FD-47AC-BEA0-5B51AE31D5A9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7B65016-EDA4-4C19-805D-5BEB819A6D07}" srcId="{6036858C-54F0-4C21-8E65-935A5C936203}" destId="{26B71A7B-EBD2-4EC5-A04B-C6C4F934B979}" srcOrd="0" destOrd="0" parTransId="{F22BEBB7-17BD-4A0A-A956-BF509867FAFB}" sibTransId="{D475985C-F21C-4A38-A83D-2F74959B47E0}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C18DC482-8D8D-420F-AA04-BDF0CDD34DCD}" type="presOf" srcId="{218A7CB4-A752-4445-88AD-2AC265534A1D}" destId="{690D61F5-6015-4DB6-8B0D-2EEC445B95D5}" srcOrd="0" destOrd="0" presId="urn:microsoft.com/office/officeart/2005/8/layout/chevron2"/>
    <dgm:cxn modelId="{82C019E0-165A-4DCC-AF4E-5CB0C83E87BD}" srcId="{BCCDD597-E23C-4559-B53A-F99F0D81BE40}" destId="{6A9CA2AB-21FD-47AC-BEA0-5B51AE31D5A9}" srcOrd="5" destOrd="0" parTransId="{5A523097-6E4A-4F12-9641-5067D76CF5AB}" sibTransId="{DC675E5D-A647-418E-9C7B-A6C46C7770D1}"/>
    <dgm:cxn modelId="{F182C78F-2FF5-4BE2-B1C1-7ECC4F661C93}" type="presOf" srcId="{43E6675B-C2EC-465E-BE88-7BFECDCE4355}" destId="{4EB4FEBD-D92A-42E3-BCD8-57D6E5ED813D}" srcOrd="0" destOrd="0" presId="urn:microsoft.com/office/officeart/2005/8/layout/chevron2"/>
    <dgm:cxn modelId="{085BF0FA-FF81-4124-BE6B-DE03195F6E4F}" type="presOf" srcId="{6A9CA2AB-21FD-47AC-BEA0-5B51AE31D5A9}" destId="{2BA55CEA-98F2-43EE-A2FC-4FB4AF48F485}" srcOrd="0" destOrd="0" presId="urn:microsoft.com/office/officeart/2005/8/layout/chevron2"/>
    <dgm:cxn modelId="{173E6D8D-1150-48AD-9A66-3A9D6CBC9E13}" type="presOf" srcId="{ADAA84FE-B6E3-4205-BC02-FA774D4D1267}" destId="{43FEAE83-A169-460C-B3C7-A9F2C28D1951}" srcOrd="0" destOrd="0" presId="urn:microsoft.com/office/officeart/2005/8/layout/chevron2"/>
    <dgm:cxn modelId="{258C6116-F24B-421F-9123-D9FEFD41CD79}" srcId="{BCCDD597-E23C-4559-B53A-F99F0D81BE40}" destId="{218A7CB4-A752-4445-88AD-2AC265534A1D}" srcOrd="2" destOrd="0" parTransId="{E7EE4873-6274-46DF-A100-FC3360D43757}" sibTransId="{DBEB5F70-D0CE-4487-9B9A-D5AB0BB1406F}"/>
    <dgm:cxn modelId="{67F4E168-9614-4B01-B684-0F0BF5E43EF8}" srcId="{BCCDD597-E23C-4559-B53A-F99F0D81BE40}" destId="{ADAA84FE-B6E3-4205-BC02-FA774D4D1267}" srcOrd="1" destOrd="0" parTransId="{DCE55851-57DB-4B46-AB07-78B0AD83207F}" sibTransId="{9C6D56F5-1EC9-4159-9662-17EF5B9967B8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3775F680-DC3E-4ED6-96A5-A990A56C96E4}" type="presOf" srcId="{6036858C-54F0-4C21-8E65-935A5C936203}" destId="{5D37AD04-C509-4A3F-985D-926423B8CC09}" srcOrd="0" destOrd="0" presId="urn:microsoft.com/office/officeart/2005/8/layout/chevron2"/>
    <dgm:cxn modelId="{3408337A-FDC6-4C53-800C-B5BB5C6FF3BA}" srcId="{6A9CA2AB-21FD-47AC-BEA0-5B51AE31D5A9}" destId="{EF38E91C-B3D1-4102-A193-018B82EAB60A}" srcOrd="0" destOrd="0" parTransId="{581CA241-0D6C-4BB3-AE44-920483DD6C1D}" sibTransId="{F798DC7F-282C-4D42-B6C7-AE18182E3FFD}"/>
    <dgm:cxn modelId="{5197F08C-0C99-48AA-B174-DC911CD1E88C}" type="presOf" srcId="{26B71A7B-EBD2-4EC5-A04B-C6C4F934B979}" destId="{4F2007D0-7D9A-41CE-B7F6-5B3B406D1BD2}" srcOrd="0" destOrd="0" presId="urn:microsoft.com/office/officeart/2005/8/layout/chevron2"/>
    <dgm:cxn modelId="{9F26E360-7C86-4EAA-8DEF-E8946EAB7E2B}" type="presOf" srcId="{96FF4110-615C-45A7-82A7-B60DCA9EC8B3}" destId="{83EFA6CB-7C0D-4521-8935-EDCF0FA8D597}" srcOrd="0" destOrd="0" presId="urn:microsoft.com/office/officeart/2005/8/layout/chevron2"/>
    <dgm:cxn modelId="{1564716B-B519-4BE0-82C8-52E9E3B7F0E7}" srcId="{3228E1C9-11E9-409E-9FB3-512878E4ABBD}" destId="{31947382-DA6F-40A2-92A5-4DAF619E3910}" srcOrd="0" destOrd="0" parTransId="{594CEDE8-4393-4CE5-9F6E-D8A26773EB8D}" sibTransId="{42A2509E-D65E-4AFE-AAAE-A5796E562C30}"/>
    <dgm:cxn modelId="{D6EF25DF-C6B2-4FD1-9F2F-B83689884F73}" type="presOf" srcId="{EF38E91C-B3D1-4102-A193-018B82EAB60A}" destId="{914F64F1-B242-480F-8724-522F0C9FD4A6}" srcOrd="0" destOrd="0" presId="urn:microsoft.com/office/officeart/2005/8/layout/chevron2"/>
    <dgm:cxn modelId="{CDDC34A9-4D97-4A80-9079-0CD096625EC6}" srcId="{BCCDD597-E23C-4559-B53A-F99F0D81BE40}" destId="{6036858C-54F0-4C21-8E65-935A5C936203}" srcOrd="4" destOrd="0" parTransId="{08C1D610-F3DB-4FE0-B073-FDFB314C89C6}" sibTransId="{FBD0BBB2-7192-45E6-A57F-09D51BD9AAC1}"/>
    <dgm:cxn modelId="{0E66B42F-001A-42DF-8C0C-0F9CB3414D70}" type="presOf" srcId="{902F2231-2FD7-47BF-8F3C-592423605387}" destId="{D48C05DF-A781-4524-9B24-FE9E6E3B78C5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0AFBCD9A-6B96-4F22-89CE-FD60C41CCF5E}" type="presOf" srcId="{31947382-DA6F-40A2-92A5-4DAF619E3910}" destId="{49A9FDA2-A2B4-45D4-907A-0149B9114B34}" srcOrd="0" destOrd="0" presId="urn:microsoft.com/office/officeart/2005/8/layout/chevron2"/>
    <dgm:cxn modelId="{E66B3DBE-7927-48C8-8D3D-8BE1AB9DDB64}" srcId="{BCCDD597-E23C-4559-B53A-F99F0D81BE40}" destId="{902F2231-2FD7-47BF-8F3C-592423605387}" srcOrd="0" destOrd="0" parTransId="{27429616-25D4-40B4-BB9C-2240B67D22D5}" sibTransId="{3017023E-BE22-4264-BD23-0E9C914C1533}"/>
    <dgm:cxn modelId="{1D1CE6DF-BDE2-406F-B8AC-7C9111205D82}" type="presOf" srcId="{BCCDD597-E23C-4559-B53A-F99F0D81BE40}" destId="{2FF120AB-B76E-4D36-936F-8A2AA4B05E89}" srcOrd="0" destOrd="0" presId="urn:microsoft.com/office/officeart/2005/8/layout/chevron2"/>
    <dgm:cxn modelId="{7D115BD3-D1F8-4907-9F1F-906D422EC5E4}" srcId="{BCCDD597-E23C-4559-B53A-F99F0D81BE40}" destId="{3228E1C9-11E9-409E-9FB3-512878E4ABBD}" srcOrd="3" destOrd="0" parTransId="{2A31F53E-4F35-49D1-BCFC-DE6DD39CDAA9}" sibTransId="{0F69831C-3D86-4C48-B31E-00003546C8E2}"/>
    <dgm:cxn modelId="{B98D2CFC-1445-419B-BED6-EB705C74F235}" type="presOf" srcId="{3228E1C9-11E9-409E-9FB3-512878E4ABBD}" destId="{B2D36EE0-3EE2-4620-9DD7-F368765CC4DF}" srcOrd="0" destOrd="0" presId="urn:microsoft.com/office/officeart/2005/8/layout/chevron2"/>
    <dgm:cxn modelId="{728E2AFE-A92B-492B-9CBB-86B7E713CEEB}" type="presOf" srcId="{FFC56A53-3947-4A27-B37E-03F3E7D343A7}" destId="{CE528C4E-0884-45BB-A76B-113EB3F3D63A}" srcOrd="0" destOrd="0" presId="urn:microsoft.com/office/officeart/2005/8/layout/chevron2"/>
    <dgm:cxn modelId="{489DDD9A-4247-43D5-9BCD-6DE12133314A}" type="presParOf" srcId="{2FF120AB-B76E-4D36-936F-8A2AA4B05E89}" destId="{E63DE3B4-8A55-470C-9396-7126A80BD2D4}" srcOrd="0" destOrd="0" presId="urn:microsoft.com/office/officeart/2005/8/layout/chevron2"/>
    <dgm:cxn modelId="{91606EFC-3EC5-40C5-9543-7E4B0912271B}" type="presParOf" srcId="{E63DE3B4-8A55-470C-9396-7126A80BD2D4}" destId="{D48C05DF-A781-4524-9B24-FE9E6E3B78C5}" srcOrd="0" destOrd="0" presId="urn:microsoft.com/office/officeart/2005/8/layout/chevron2"/>
    <dgm:cxn modelId="{FE825E65-0AB7-44A9-8BDA-84F3CA6480F8}" type="presParOf" srcId="{E63DE3B4-8A55-470C-9396-7126A80BD2D4}" destId="{4EB4FEBD-D92A-42E3-BCD8-57D6E5ED813D}" srcOrd="1" destOrd="0" presId="urn:microsoft.com/office/officeart/2005/8/layout/chevron2"/>
    <dgm:cxn modelId="{202DFA88-2B6C-4BE0-929F-3AEA1127BAD1}" type="presParOf" srcId="{2FF120AB-B76E-4D36-936F-8A2AA4B05E89}" destId="{207A2C6B-3F79-4E25-93A1-289DF7B5C4AA}" srcOrd="1" destOrd="0" presId="urn:microsoft.com/office/officeart/2005/8/layout/chevron2"/>
    <dgm:cxn modelId="{25F12639-0E50-4CD9-847C-11891DCE66B3}" type="presParOf" srcId="{2FF120AB-B76E-4D36-936F-8A2AA4B05E89}" destId="{9E98751C-5FB9-4703-BBE2-1AED0F1118C7}" srcOrd="2" destOrd="0" presId="urn:microsoft.com/office/officeart/2005/8/layout/chevron2"/>
    <dgm:cxn modelId="{656C8656-41A7-4000-B510-C737F06DD5C3}" type="presParOf" srcId="{9E98751C-5FB9-4703-BBE2-1AED0F1118C7}" destId="{43FEAE83-A169-460C-B3C7-A9F2C28D1951}" srcOrd="0" destOrd="0" presId="urn:microsoft.com/office/officeart/2005/8/layout/chevron2"/>
    <dgm:cxn modelId="{6D91012F-C62A-48F6-B1A5-F3C0B2D4E691}" type="presParOf" srcId="{9E98751C-5FB9-4703-BBE2-1AED0F1118C7}" destId="{83EFA6CB-7C0D-4521-8935-EDCF0FA8D597}" srcOrd="1" destOrd="0" presId="urn:microsoft.com/office/officeart/2005/8/layout/chevron2"/>
    <dgm:cxn modelId="{992683E5-C477-4E76-AAD4-C068EC0391C4}" type="presParOf" srcId="{2FF120AB-B76E-4D36-936F-8A2AA4B05E89}" destId="{44772283-BEB0-4CAC-9925-A88E9BA83587}" srcOrd="3" destOrd="0" presId="urn:microsoft.com/office/officeart/2005/8/layout/chevron2"/>
    <dgm:cxn modelId="{8BF186AF-9411-4509-A3E1-0DA6DF282BA8}" type="presParOf" srcId="{2FF120AB-B76E-4D36-936F-8A2AA4B05E89}" destId="{E3DA1BA0-0618-4EE0-87C5-7D153DD3CDCF}" srcOrd="4" destOrd="0" presId="urn:microsoft.com/office/officeart/2005/8/layout/chevron2"/>
    <dgm:cxn modelId="{F705DF6E-010D-4BC7-B80A-BE04940993C0}" type="presParOf" srcId="{E3DA1BA0-0618-4EE0-87C5-7D153DD3CDCF}" destId="{690D61F5-6015-4DB6-8B0D-2EEC445B95D5}" srcOrd="0" destOrd="0" presId="urn:microsoft.com/office/officeart/2005/8/layout/chevron2"/>
    <dgm:cxn modelId="{AFF4122E-9916-4F91-9386-D980B39301DD}" type="presParOf" srcId="{E3DA1BA0-0618-4EE0-87C5-7D153DD3CDCF}" destId="{CE528C4E-0884-45BB-A76B-113EB3F3D63A}" srcOrd="1" destOrd="0" presId="urn:microsoft.com/office/officeart/2005/8/layout/chevron2"/>
    <dgm:cxn modelId="{818CFAAE-423D-4481-8CC3-0438698AF88E}" type="presParOf" srcId="{2FF120AB-B76E-4D36-936F-8A2AA4B05E89}" destId="{4E9FAAD7-3581-4669-9DAF-0F940771B7DB}" srcOrd="5" destOrd="0" presId="urn:microsoft.com/office/officeart/2005/8/layout/chevron2"/>
    <dgm:cxn modelId="{CDDE67AE-112D-4D0C-9C25-3BE9B30A9BE1}" type="presParOf" srcId="{2FF120AB-B76E-4D36-936F-8A2AA4B05E89}" destId="{D74191EC-7199-41A4-AB73-FDB5CA0A10AB}" srcOrd="6" destOrd="0" presId="urn:microsoft.com/office/officeart/2005/8/layout/chevron2"/>
    <dgm:cxn modelId="{0420AD4C-A50D-4F44-941A-E8686EB317D3}" type="presParOf" srcId="{D74191EC-7199-41A4-AB73-FDB5CA0A10AB}" destId="{B2D36EE0-3EE2-4620-9DD7-F368765CC4DF}" srcOrd="0" destOrd="0" presId="urn:microsoft.com/office/officeart/2005/8/layout/chevron2"/>
    <dgm:cxn modelId="{755D6458-275C-4E27-BDC4-40B477002F00}" type="presParOf" srcId="{D74191EC-7199-41A4-AB73-FDB5CA0A10AB}" destId="{49A9FDA2-A2B4-45D4-907A-0149B9114B34}" srcOrd="1" destOrd="0" presId="urn:microsoft.com/office/officeart/2005/8/layout/chevron2"/>
    <dgm:cxn modelId="{945FFC9E-BD4B-4D5C-BA01-B8D8B5835525}" type="presParOf" srcId="{2FF120AB-B76E-4D36-936F-8A2AA4B05E89}" destId="{9B68114A-649B-42CA-BEB0-717AD3C886F6}" srcOrd="7" destOrd="0" presId="urn:microsoft.com/office/officeart/2005/8/layout/chevron2"/>
    <dgm:cxn modelId="{C359CCF1-1341-4C94-A11C-A1B490841303}" type="presParOf" srcId="{2FF120AB-B76E-4D36-936F-8A2AA4B05E89}" destId="{5498A786-EC6E-4847-8F89-935A003A74E1}" srcOrd="8" destOrd="0" presId="urn:microsoft.com/office/officeart/2005/8/layout/chevron2"/>
    <dgm:cxn modelId="{20971461-8FDC-47E6-A0A7-AC815C730D08}" type="presParOf" srcId="{5498A786-EC6E-4847-8F89-935A003A74E1}" destId="{5D37AD04-C509-4A3F-985D-926423B8CC09}" srcOrd="0" destOrd="0" presId="urn:microsoft.com/office/officeart/2005/8/layout/chevron2"/>
    <dgm:cxn modelId="{5C8D52DB-4191-4E35-BE24-0CC5E0CB418B}" type="presParOf" srcId="{5498A786-EC6E-4847-8F89-935A003A74E1}" destId="{4F2007D0-7D9A-41CE-B7F6-5B3B406D1BD2}" srcOrd="1" destOrd="0" presId="urn:microsoft.com/office/officeart/2005/8/layout/chevron2"/>
    <dgm:cxn modelId="{AC260217-C0E5-4D77-A157-FA10BA5BEA42}" type="presParOf" srcId="{2FF120AB-B76E-4D36-936F-8A2AA4B05E89}" destId="{F5824B6F-88E3-47CE-B480-E4F236ADA936}" srcOrd="9" destOrd="0" presId="urn:microsoft.com/office/officeart/2005/8/layout/chevron2"/>
    <dgm:cxn modelId="{F1B7534A-4ED7-4865-AAEA-7EBF2BB30189}" type="presParOf" srcId="{2FF120AB-B76E-4D36-936F-8A2AA4B05E89}" destId="{B6B1D160-0461-467C-A5DD-286E26D40788}" srcOrd="10" destOrd="0" presId="urn:microsoft.com/office/officeart/2005/8/layout/chevron2"/>
    <dgm:cxn modelId="{08A72829-7D91-4C8B-90D2-E92095475001}" type="presParOf" srcId="{B6B1D160-0461-467C-A5DD-286E26D40788}" destId="{2BA55CEA-98F2-43EE-A2FC-4FB4AF48F485}" srcOrd="0" destOrd="0" presId="urn:microsoft.com/office/officeart/2005/8/layout/chevron2"/>
    <dgm:cxn modelId="{A9051E3E-CEE2-4E31-8673-FF554837BF21}" type="presParOf" srcId="{B6B1D160-0461-467C-A5DD-286E26D40788}" destId="{914F64F1-B242-480F-8724-522F0C9FD4A6}" srcOrd="1" destOrd="0" presId="urn:microsoft.com/office/officeart/2005/8/layout/chevron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76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3 303,7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76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3 119,3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rgbClr val="760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3 058,1 млн.руб.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4E8D2FD5-DA43-4A12-B887-E0B6862AF410}" type="presOf" srcId="{8FB4CB56-A754-4C40-B64D-43050DBC36A9}" destId="{AB759667-5516-44F4-8BD7-4FFF337F730D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9B6C866B-0CEA-4F2A-AD89-743AF8FF66C0}" type="presOf" srcId="{902919E2-9041-4FCC-8C6C-B8BDFEF64288}" destId="{EA9E1F06-D91C-4272-AF8B-FCCF6B68913C}" srcOrd="0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E0C068D6-2F4D-4B0B-9DF0-45BA6A488248}" type="presOf" srcId="{41C5364A-0B2C-4E06-865A-F229BE14B76A}" destId="{5A18C8A9-09C8-46E0-81FA-1559FA222514}" srcOrd="1" destOrd="0" presId="urn:microsoft.com/office/officeart/2005/8/layout/list1"/>
    <dgm:cxn modelId="{213758F2-778F-4738-8D8B-0B683E9F915D}" type="presOf" srcId="{8FB4CB56-A754-4C40-B64D-43050DBC36A9}" destId="{5C193C0D-F5CD-42DE-AC7E-942833DE32E2}" srcOrd="1" destOrd="0" presId="urn:microsoft.com/office/officeart/2005/8/layout/list1"/>
    <dgm:cxn modelId="{021A11D3-F0FF-4CB4-AA21-9DFCFB026A90}" type="presOf" srcId="{406B9B4D-4C62-4018-89FB-351E4143C94C}" destId="{6F322D92-D950-4549-8EA5-21B04415940A}" srcOrd="1" destOrd="0" presId="urn:microsoft.com/office/officeart/2005/8/layout/list1"/>
    <dgm:cxn modelId="{09AE4172-66E9-4165-A5E7-9F3BAE6F6AD9}" type="presOf" srcId="{406B9B4D-4C62-4018-89FB-351E4143C94C}" destId="{46FE5ACD-631D-457E-9309-25D2AC91A394}" srcOrd="0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8B9B7439-8E66-4541-807F-5FE724C56362}" type="presOf" srcId="{41C5364A-0B2C-4E06-865A-F229BE14B76A}" destId="{40797F41-9D4A-473E-9F4F-2A87162DB7E7}" srcOrd="0" destOrd="0" presId="urn:microsoft.com/office/officeart/2005/8/layout/list1"/>
    <dgm:cxn modelId="{07B812AB-742D-433A-B322-D70AAE0A26B3}" type="presParOf" srcId="{EA9E1F06-D91C-4272-AF8B-FCCF6B68913C}" destId="{F4E4065B-D659-4871-A6F4-471C4275F7CC}" srcOrd="0" destOrd="0" presId="urn:microsoft.com/office/officeart/2005/8/layout/list1"/>
    <dgm:cxn modelId="{C262B082-0D53-4F59-8E31-1A2000653C90}" type="presParOf" srcId="{F4E4065B-D659-4871-A6F4-471C4275F7CC}" destId="{AB759667-5516-44F4-8BD7-4FFF337F730D}" srcOrd="0" destOrd="0" presId="urn:microsoft.com/office/officeart/2005/8/layout/list1"/>
    <dgm:cxn modelId="{8789FB24-0249-4EDA-AECB-EA9E0AD4A470}" type="presParOf" srcId="{F4E4065B-D659-4871-A6F4-471C4275F7CC}" destId="{5C193C0D-F5CD-42DE-AC7E-942833DE32E2}" srcOrd="1" destOrd="0" presId="urn:microsoft.com/office/officeart/2005/8/layout/list1"/>
    <dgm:cxn modelId="{A36E7C71-096D-47B7-BE83-BD2C088ADAF6}" type="presParOf" srcId="{EA9E1F06-D91C-4272-AF8B-FCCF6B68913C}" destId="{D240D1CB-A9EE-4A3A-A13B-5936EF719F22}" srcOrd="1" destOrd="0" presId="urn:microsoft.com/office/officeart/2005/8/layout/list1"/>
    <dgm:cxn modelId="{1276BC31-8B98-42F0-9605-C58369B57B34}" type="presParOf" srcId="{EA9E1F06-D91C-4272-AF8B-FCCF6B68913C}" destId="{6D1CF107-FD9C-4742-8901-A44AD9852208}" srcOrd="2" destOrd="0" presId="urn:microsoft.com/office/officeart/2005/8/layout/list1"/>
    <dgm:cxn modelId="{8D1C8468-6A35-465B-BA34-723655E33448}" type="presParOf" srcId="{EA9E1F06-D91C-4272-AF8B-FCCF6B68913C}" destId="{0F0F8F7E-7A36-470D-A12C-04BA6B6CDEE3}" srcOrd="3" destOrd="0" presId="urn:microsoft.com/office/officeart/2005/8/layout/list1"/>
    <dgm:cxn modelId="{CE190925-5783-49B5-8A4A-F6909AA3F3A3}" type="presParOf" srcId="{EA9E1F06-D91C-4272-AF8B-FCCF6B68913C}" destId="{CC59C14C-F0C0-47DB-ACA6-7A4669DED851}" srcOrd="4" destOrd="0" presId="urn:microsoft.com/office/officeart/2005/8/layout/list1"/>
    <dgm:cxn modelId="{27F40335-5219-45BF-A541-58CF74CA9124}" type="presParOf" srcId="{CC59C14C-F0C0-47DB-ACA6-7A4669DED851}" destId="{40797F41-9D4A-473E-9F4F-2A87162DB7E7}" srcOrd="0" destOrd="0" presId="urn:microsoft.com/office/officeart/2005/8/layout/list1"/>
    <dgm:cxn modelId="{9D794CF0-884A-47B1-B428-536934D0E0AF}" type="presParOf" srcId="{CC59C14C-F0C0-47DB-ACA6-7A4669DED851}" destId="{5A18C8A9-09C8-46E0-81FA-1559FA222514}" srcOrd="1" destOrd="0" presId="urn:microsoft.com/office/officeart/2005/8/layout/list1"/>
    <dgm:cxn modelId="{BC84F34D-25B2-48FF-97BC-B2BA0BE24D5F}" type="presParOf" srcId="{EA9E1F06-D91C-4272-AF8B-FCCF6B68913C}" destId="{F7DB9BFB-88CC-4C2E-8A5F-13E3D4E4A935}" srcOrd="5" destOrd="0" presId="urn:microsoft.com/office/officeart/2005/8/layout/list1"/>
    <dgm:cxn modelId="{2A9672FC-9254-48FC-BC1C-5450EBE12E4B}" type="presParOf" srcId="{EA9E1F06-D91C-4272-AF8B-FCCF6B68913C}" destId="{F95CD0F3-7A97-4CAA-9520-7DFEBCE05186}" srcOrd="6" destOrd="0" presId="urn:microsoft.com/office/officeart/2005/8/layout/list1"/>
    <dgm:cxn modelId="{D435AEA2-5C94-43D8-982B-C1197E243793}" type="presParOf" srcId="{EA9E1F06-D91C-4272-AF8B-FCCF6B68913C}" destId="{CD27A095-A32D-4C1E-A0B8-9AC14F6AAEF0}" srcOrd="7" destOrd="0" presId="urn:microsoft.com/office/officeart/2005/8/layout/list1"/>
    <dgm:cxn modelId="{AC5E750D-295A-4026-A035-FD336CD0F99B}" type="presParOf" srcId="{EA9E1F06-D91C-4272-AF8B-FCCF6B68913C}" destId="{E4BB7837-FE5D-4021-A00C-3781EF576AAB}" srcOrd="8" destOrd="0" presId="urn:microsoft.com/office/officeart/2005/8/layout/list1"/>
    <dgm:cxn modelId="{4888DF05-8069-4A5A-B386-81F45CFEDC8A}" type="presParOf" srcId="{E4BB7837-FE5D-4021-A00C-3781EF576AAB}" destId="{46FE5ACD-631D-457E-9309-25D2AC91A394}" srcOrd="0" destOrd="0" presId="urn:microsoft.com/office/officeart/2005/8/layout/list1"/>
    <dgm:cxn modelId="{F4518E6D-68DE-4B61-ADCB-26A053588D09}" type="presParOf" srcId="{E4BB7837-FE5D-4021-A00C-3781EF576AAB}" destId="{6F322D92-D950-4549-8EA5-21B04415940A}" srcOrd="1" destOrd="0" presId="urn:microsoft.com/office/officeart/2005/8/layout/list1"/>
    <dgm:cxn modelId="{CB552EE8-7BC4-4614-8000-CF31DDAB2856}" type="presParOf" srcId="{EA9E1F06-D91C-4272-AF8B-FCCF6B68913C}" destId="{A5257644-9CE2-421E-B364-F487AE5A7C83}" srcOrd="9" destOrd="0" presId="urn:microsoft.com/office/officeart/2005/8/layout/list1"/>
    <dgm:cxn modelId="{3B3F8CBF-C59B-47CD-9F86-1C8BF0E7D24D}" type="presParOf" srcId="{EA9E1F06-D91C-4272-AF8B-FCCF6B68913C}" destId="{C6731FCE-44AE-43A1-ACD3-E488929DB3A8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3 345,0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3 119,3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3 058,1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млн.руб.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EBE7FD5F-6CE9-4159-B7D2-8175659D719F}" type="presOf" srcId="{41C5364A-0B2C-4E06-865A-F229BE14B76A}" destId="{40797F41-9D4A-473E-9F4F-2A87162DB7E7}" srcOrd="0" destOrd="0" presId="urn:microsoft.com/office/officeart/2005/8/layout/list1"/>
    <dgm:cxn modelId="{1F297166-A8C9-4D46-84C1-D6A2EC163CB7}" type="presOf" srcId="{406B9B4D-4C62-4018-89FB-351E4143C94C}" destId="{46FE5ACD-631D-457E-9309-25D2AC91A394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445A8B35-47FC-4559-9BEB-5CFCC59C1EAC}" type="presOf" srcId="{902919E2-9041-4FCC-8C6C-B8BDFEF64288}" destId="{EA9E1F06-D91C-4272-AF8B-FCCF6B68913C}" srcOrd="0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537E1759-0CED-4278-8253-DD93AE2E3812}" type="presOf" srcId="{8FB4CB56-A754-4C40-B64D-43050DBC36A9}" destId="{AB759667-5516-44F4-8BD7-4FFF337F730D}" srcOrd="0" destOrd="0" presId="urn:microsoft.com/office/officeart/2005/8/layout/list1"/>
    <dgm:cxn modelId="{81C95C92-2C12-4DA0-A8D3-9B13B436F7EA}" type="presOf" srcId="{8FB4CB56-A754-4C40-B64D-43050DBC36A9}" destId="{5C193C0D-F5CD-42DE-AC7E-942833DE32E2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282DACB3-DE17-421F-A541-02D941262285}" type="presOf" srcId="{406B9B4D-4C62-4018-89FB-351E4143C94C}" destId="{6F322D92-D950-4549-8EA5-21B04415940A}" srcOrd="1" destOrd="0" presId="urn:microsoft.com/office/officeart/2005/8/layout/list1"/>
    <dgm:cxn modelId="{CD4D6040-3935-4336-BCAD-8A4D45721A9A}" type="presOf" srcId="{41C5364A-0B2C-4E06-865A-F229BE14B76A}" destId="{5A18C8A9-09C8-46E0-81FA-1559FA222514}" srcOrd="1" destOrd="0" presId="urn:microsoft.com/office/officeart/2005/8/layout/list1"/>
    <dgm:cxn modelId="{FCF423DE-792F-48D2-896C-1AE279FA2D41}" type="presParOf" srcId="{EA9E1F06-D91C-4272-AF8B-FCCF6B68913C}" destId="{F4E4065B-D659-4871-A6F4-471C4275F7CC}" srcOrd="0" destOrd="0" presId="urn:microsoft.com/office/officeart/2005/8/layout/list1"/>
    <dgm:cxn modelId="{34FA77E6-50C0-4989-A20A-64B5721C717C}" type="presParOf" srcId="{F4E4065B-D659-4871-A6F4-471C4275F7CC}" destId="{AB759667-5516-44F4-8BD7-4FFF337F730D}" srcOrd="0" destOrd="0" presId="urn:microsoft.com/office/officeart/2005/8/layout/list1"/>
    <dgm:cxn modelId="{D2FBE576-023B-487D-93CD-80567146D00A}" type="presParOf" srcId="{F4E4065B-D659-4871-A6F4-471C4275F7CC}" destId="{5C193C0D-F5CD-42DE-AC7E-942833DE32E2}" srcOrd="1" destOrd="0" presId="urn:microsoft.com/office/officeart/2005/8/layout/list1"/>
    <dgm:cxn modelId="{C7E2D0CA-04E9-4BEA-B179-D04C91017623}" type="presParOf" srcId="{EA9E1F06-D91C-4272-AF8B-FCCF6B68913C}" destId="{D240D1CB-A9EE-4A3A-A13B-5936EF719F22}" srcOrd="1" destOrd="0" presId="urn:microsoft.com/office/officeart/2005/8/layout/list1"/>
    <dgm:cxn modelId="{2F618039-E3C7-4E5D-BDE2-52D7DEBF7549}" type="presParOf" srcId="{EA9E1F06-D91C-4272-AF8B-FCCF6B68913C}" destId="{6D1CF107-FD9C-4742-8901-A44AD9852208}" srcOrd="2" destOrd="0" presId="urn:microsoft.com/office/officeart/2005/8/layout/list1"/>
    <dgm:cxn modelId="{9FE58804-0480-43FE-848C-5A41E809390F}" type="presParOf" srcId="{EA9E1F06-D91C-4272-AF8B-FCCF6B68913C}" destId="{0F0F8F7E-7A36-470D-A12C-04BA6B6CDEE3}" srcOrd="3" destOrd="0" presId="urn:microsoft.com/office/officeart/2005/8/layout/list1"/>
    <dgm:cxn modelId="{14CCE847-E4F5-436D-A825-A8D917DDB14E}" type="presParOf" srcId="{EA9E1F06-D91C-4272-AF8B-FCCF6B68913C}" destId="{CC59C14C-F0C0-47DB-ACA6-7A4669DED851}" srcOrd="4" destOrd="0" presId="urn:microsoft.com/office/officeart/2005/8/layout/list1"/>
    <dgm:cxn modelId="{A29AEEBB-B81F-4520-BCAE-F992787DFAB0}" type="presParOf" srcId="{CC59C14C-F0C0-47DB-ACA6-7A4669DED851}" destId="{40797F41-9D4A-473E-9F4F-2A87162DB7E7}" srcOrd="0" destOrd="0" presId="urn:microsoft.com/office/officeart/2005/8/layout/list1"/>
    <dgm:cxn modelId="{CDC6F981-18C8-4C09-8682-778E05D28F14}" type="presParOf" srcId="{CC59C14C-F0C0-47DB-ACA6-7A4669DED851}" destId="{5A18C8A9-09C8-46E0-81FA-1559FA222514}" srcOrd="1" destOrd="0" presId="urn:microsoft.com/office/officeart/2005/8/layout/list1"/>
    <dgm:cxn modelId="{D4CBF99A-7C96-4EF7-B07E-6A0067DA9DAA}" type="presParOf" srcId="{EA9E1F06-D91C-4272-AF8B-FCCF6B68913C}" destId="{F7DB9BFB-88CC-4C2E-8A5F-13E3D4E4A935}" srcOrd="5" destOrd="0" presId="urn:microsoft.com/office/officeart/2005/8/layout/list1"/>
    <dgm:cxn modelId="{EA81DEF6-0BB2-4492-AA45-B7CBA7D49ED2}" type="presParOf" srcId="{EA9E1F06-D91C-4272-AF8B-FCCF6B68913C}" destId="{F95CD0F3-7A97-4CAA-9520-7DFEBCE05186}" srcOrd="6" destOrd="0" presId="urn:microsoft.com/office/officeart/2005/8/layout/list1"/>
    <dgm:cxn modelId="{6B4BC051-BFC5-45D6-8C4B-BD1495877874}" type="presParOf" srcId="{EA9E1F06-D91C-4272-AF8B-FCCF6B68913C}" destId="{CD27A095-A32D-4C1E-A0B8-9AC14F6AAEF0}" srcOrd="7" destOrd="0" presId="urn:microsoft.com/office/officeart/2005/8/layout/list1"/>
    <dgm:cxn modelId="{CCA90048-1284-49E0-91DD-50C2B8B8F32C}" type="presParOf" srcId="{EA9E1F06-D91C-4272-AF8B-FCCF6B68913C}" destId="{E4BB7837-FE5D-4021-A00C-3781EF576AAB}" srcOrd="8" destOrd="0" presId="urn:microsoft.com/office/officeart/2005/8/layout/list1"/>
    <dgm:cxn modelId="{40A4D6F0-D9C8-4BD9-82C6-EFD191DAF076}" type="presParOf" srcId="{E4BB7837-FE5D-4021-A00C-3781EF576AAB}" destId="{46FE5ACD-631D-457E-9309-25D2AC91A394}" srcOrd="0" destOrd="0" presId="urn:microsoft.com/office/officeart/2005/8/layout/list1"/>
    <dgm:cxn modelId="{0AF51AB7-C73B-418F-B4BC-3D8D49CCFD8B}" type="presParOf" srcId="{E4BB7837-FE5D-4021-A00C-3781EF576AAB}" destId="{6F322D92-D950-4549-8EA5-21B04415940A}" srcOrd="1" destOrd="0" presId="urn:microsoft.com/office/officeart/2005/8/layout/list1"/>
    <dgm:cxn modelId="{56EDBD6E-1E57-47E6-AD2A-60E3FC2C1F45}" type="presParOf" srcId="{EA9E1F06-D91C-4272-AF8B-FCCF6B68913C}" destId="{A5257644-9CE2-421E-B364-F487AE5A7C83}" srcOrd="9" destOrd="0" presId="urn:microsoft.com/office/officeart/2005/8/layout/list1"/>
    <dgm:cxn modelId="{942A7A92-44BA-493D-BB04-9197C9BCCA0A}" type="presParOf" srcId="{EA9E1F06-D91C-4272-AF8B-FCCF6B68913C}" destId="{C6731FCE-44AE-43A1-ACD3-E488929DB3A8}" srcOrd="10" destOrd="0" presId="urn:microsoft.com/office/officeart/2005/8/layout/lis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i="0" u="none" strike="noStrike" cap="none" spc="0" normalizeH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образования Администрации ЗАТО </a:t>
          </a:r>
          <a:r>
            <a:rPr kumimoji="0" lang="ru-RU" i="0" u="none" strike="noStrike" cap="none" spc="0" normalizeH="0" noProof="0" dirty="0" err="1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целенаправленного процесса воспитания и обучения в интересах личности и общества</a:t>
          </a:r>
          <a:endParaRPr lang="ru-RU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199159-F712-48C0-BB84-4191AC25F34A}" type="presOf" srcId="{850CDA29-7FB7-4366-96EC-C75A76B20CA4}" destId="{8835B2B9-0018-4458-8A17-E315A8E25E20}" srcOrd="0" destOrd="0" presId="urn:microsoft.com/office/officeart/2005/8/layout/hProcess9"/>
    <dgm:cxn modelId="{9A503674-D176-4365-9777-2DEB3707A14A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EA05E0FF-BC1F-4524-AE3D-5442763B5D5C}" type="presOf" srcId="{FFF75145-F87A-4D15-B348-A6FCA9B2A930}" destId="{0F8B3C05-2985-4EA1-B95F-A82E0744B4D0}" srcOrd="0" destOrd="0" presId="urn:microsoft.com/office/officeart/2005/8/layout/hProcess9"/>
    <dgm:cxn modelId="{87420CA7-B01F-48DE-B23A-E7293BFF260B}" type="presParOf" srcId="{8835B2B9-0018-4458-8A17-E315A8E25E20}" destId="{B693457C-C494-4A50-9FA7-BB11458DA3E1}" srcOrd="0" destOrd="0" presId="urn:microsoft.com/office/officeart/2005/8/layout/hProcess9"/>
    <dgm:cxn modelId="{915ACEFB-B148-4025-89DB-C7E2EE0E5384}" type="presParOf" srcId="{8835B2B9-0018-4458-8A17-E315A8E25E20}" destId="{6718C75E-AC7B-41AB-BB4F-AD508F048CFB}" srcOrd="1" destOrd="0" presId="urn:microsoft.com/office/officeart/2005/8/layout/hProcess9"/>
    <dgm:cxn modelId="{566154B2-6C5A-4EC9-9BDE-2AB194F2EF63}" type="presParOf" srcId="{6718C75E-AC7B-41AB-BB4F-AD508F048CFB}" destId="{1E7F28CF-C78C-42A1-8ECD-D743D8FC7CE3}" srcOrd="0" destOrd="0" presId="urn:microsoft.com/office/officeart/2005/8/layout/hProcess9"/>
    <dgm:cxn modelId="{84265B0E-96AC-4118-869B-D07C8065F533}" type="presParOf" srcId="{6718C75E-AC7B-41AB-BB4F-AD508F048CFB}" destId="{871C5271-B43D-4E78-82F5-F9D6E7FF0E54}" srcOrd="1" destOrd="0" presId="urn:microsoft.com/office/officeart/2005/8/layout/hProcess9"/>
    <dgm:cxn modelId="{F37E0C3F-AD5C-49BB-BC59-2431AF9FF8BF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/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поддержки населения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/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2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социальной защиты наиболее уязвимых слоев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924E58-A26A-4F67-BD2F-A7B5F7296248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FA246F24-7EA2-45B9-B08D-6BE66B415A5E}" type="presOf" srcId="{5E2FAA9D-4315-4B72-8800-631B8DE57775}" destId="{1E7F28CF-C78C-42A1-8ECD-D743D8FC7CE3}" srcOrd="0" destOrd="0" presId="urn:microsoft.com/office/officeart/2005/8/layout/hProcess9"/>
    <dgm:cxn modelId="{A5E568FE-DF3B-4079-9F9F-633D26FC4453}" type="presOf" srcId="{850CDA29-7FB7-4366-96EC-C75A76B20CA4}" destId="{8835B2B9-0018-4458-8A17-E315A8E25E20}" srcOrd="0" destOrd="0" presId="urn:microsoft.com/office/officeart/2005/8/layout/hProcess9"/>
    <dgm:cxn modelId="{AECFB3BE-0BD5-49A4-A5BD-5ACB86707194}" type="presParOf" srcId="{8835B2B9-0018-4458-8A17-E315A8E25E20}" destId="{B693457C-C494-4A50-9FA7-BB11458DA3E1}" srcOrd="0" destOrd="0" presId="urn:microsoft.com/office/officeart/2005/8/layout/hProcess9"/>
    <dgm:cxn modelId="{38BA1178-3F95-4273-9EE4-B18286FB8BBA}" type="presParOf" srcId="{8835B2B9-0018-4458-8A17-E315A8E25E20}" destId="{6718C75E-AC7B-41AB-BB4F-AD508F048CFB}" srcOrd="1" destOrd="0" presId="urn:microsoft.com/office/officeart/2005/8/layout/hProcess9"/>
    <dgm:cxn modelId="{364BAF20-0709-4B7E-9A97-923C06805C53}" type="presParOf" srcId="{6718C75E-AC7B-41AB-BB4F-AD508F048CFB}" destId="{1E7F28CF-C78C-42A1-8ECD-D743D8FC7CE3}" srcOrd="0" destOrd="0" presId="urn:microsoft.com/office/officeart/2005/8/layout/hProcess9"/>
    <dgm:cxn modelId="{3876253A-281F-4699-ADF8-ADE4D1C7E86A}" type="presParOf" srcId="{6718C75E-AC7B-41AB-BB4F-AD508F048CFB}" destId="{871C5271-B43D-4E78-82F5-F9D6E7FF0E54}" srcOrd="1" destOrd="0" presId="urn:microsoft.com/office/officeart/2005/8/layout/hProcess9"/>
    <dgm:cxn modelId="{709DF614-A849-4318-BD6A-45CC04F4AFC2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культуры и спорта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Создание условий, обеспечивающих возможность населению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систематически заниматься физической культурой и спортом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382F8A-E2BC-44A7-9DE3-2F78C992FECD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17D5EC3B-1302-4FB7-8846-16750F4F842B}" type="presOf" srcId="{FFF75145-F87A-4D15-B348-A6FCA9B2A930}" destId="{0F8B3C05-2985-4EA1-B95F-A82E0744B4D0}" srcOrd="0" destOrd="0" presId="urn:microsoft.com/office/officeart/2005/8/layout/hProcess9"/>
    <dgm:cxn modelId="{A536F770-EA7D-4492-9697-ABC938C92FDB}" type="presOf" srcId="{850CDA29-7FB7-4366-96EC-C75A76B20CA4}" destId="{8835B2B9-0018-4458-8A17-E315A8E25E20}" srcOrd="0" destOrd="0" presId="urn:microsoft.com/office/officeart/2005/8/layout/hProcess9"/>
    <dgm:cxn modelId="{83F7D6CF-9DD4-41B6-87B2-4809695E78C0}" type="presParOf" srcId="{8835B2B9-0018-4458-8A17-E315A8E25E20}" destId="{B693457C-C494-4A50-9FA7-BB11458DA3E1}" srcOrd="0" destOrd="0" presId="urn:microsoft.com/office/officeart/2005/8/layout/hProcess9"/>
    <dgm:cxn modelId="{C9C144BF-54DB-41FD-895E-1EF403EC2A72}" type="presParOf" srcId="{8835B2B9-0018-4458-8A17-E315A8E25E20}" destId="{6718C75E-AC7B-41AB-BB4F-AD508F048CFB}" srcOrd="1" destOrd="0" presId="urn:microsoft.com/office/officeart/2005/8/layout/hProcess9"/>
    <dgm:cxn modelId="{F9508553-1355-479D-9DB1-CD0A418DAE15}" type="presParOf" srcId="{6718C75E-AC7B-41AB-BB4F-AD508F048CFB}" destId="{1E7F28CF-C78C-42A1-8ECD-D743D8FC7CE3}" srcOrd="0" destOrd="0" presId="urn:microsoft.com/office/officeart/2005/8/layout/hProcess9"/>
    <dgm:cxn modelId="{85743B3B-69F5-4ED1-93FF-1307EA714FEC}" type="presParOf" srcId="{6718C75E-AC7B-41AB-BB4F-AD508F048CFB}" destId="{871C5271-B43D-4E78-82F5-F9D6E7FF0E54}" srcOrd="1" destOrd="0" presId="urn:microsoft.com/office/officeart/2005/8/layout/hProcess9"/>
    <dgm:cxn modelId="{736CE273-380D-4459-89C4-751D6027AB7E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культуры и спорта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Реализация потенциала молодежи, создание условий для включения молодежи в социально-экономическую, политическую и культурную жизнь общества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45EE450-9D34-43BD-B1E5-D6AF2D5B48CE}" type="presOf" srcId="{850CDA29-7FB7-4366-96EC-C75A76B20CA4}" destId="{8835B2B9-0018-4458-8A17-E315A8E25E20}" srcOrd="0" destOrd="0" presId="urn:microsoft.com/office/officeart/2005/8/layout/hProcess9"/>
    <dgm:cxn modelId="{8A7B99AF-FD40-4BCC-AF8B-3A1A425EAAC6}" type="presOf" srcId="{FFF75145-F87A-4D15-B348-A6FCA9B2A930}" destId="{0F8B3C05-2985-4EA1-B95F-A82E0744B4D0}" srcOrd="0" destOrd="0" presId="urn:microsoft.com/office/officeart/2005/8/layout/hProcess9"/>
    <dgm:cxn modelId="{FD63DCEF-BCC1-4608-893F-F1F095B3CC23}" type="presOf" srcId="{5E2FAA9D-4315-4B72-8800-631B8DE57775}" destId="{1E7F28CF-C78C-42A1-8ECD-D743D8FC7CE3}" srcOrd="0" destOrd="0" presId="urn:microsoft.com/office/officeart/2005/8/layout/hProcess9"/>
    <dgm:cxn modelId="{D00D9602-8C05-418C-BD92-3F2D9927C026}" type="presParOf" srcId="{8835B2B9-0018-4458-8A17-E315A8E25E20}" destId="{B693457C-C494-4A50-9FA7-BB11458DA3E1}" srcOrd="0" destOrd="0" presId="urn:microsoft.com/office/officeart/2005/8/layout/hProcess9"/>
    <dgm:cxn modelId="{0AB91791-0215-42BA-A544-0CBB77F70623}" type="presParOf" srcId="{8835B2B9-0018-4458-8A17-E315A8E25E20}" destId="{6718C75E-AC7B-41AB-BB4F-AD508F048CFB}" srcOrd="1" destOrd="0" presId="urn:microsoft.com/office/officeart/2005/8/layout/hProcess9"/>
    <dgm:cxn modelId="{F3C708A4-6D95-4717-B675-9270F97546E7}" type="presParOf" srcId="{6718C75E-AC7B-41AB-BB4F-AD508F048CFB}" destId="{1E7F28CF-C78C-42A1-8ECD-D743D8FC7CE3}" srcOrd="0" destOrd="0" presId="urn:microsoft.com/office/officeart/2005/8/layout/hProcess9"/>
    <dgm:cxn modelId="{8DF876D8-8555-4ED6-B914-D9899D0F1872}" type="presParOf" srcId="{6718C75E-AC7B-41AB-BB4F-AD508F048CFB}" destId="{871C5271-B43D-4E78-82F5-F9D6E7FF0E54}" srcOrd="1" destOrd="0" presId="urn:microsoft.com/office/officeart/2005/8/layout/hProcess9"/>
    <dgm:cxn modelId="{A3B494C5-7060-4ECE-8D77-81BE644219B6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молодежной, семейной политики, культуры и спорта 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качества и доступности услуг в сфере культуры и туризма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9A8DFA40-5BF1-4B3F-B14A-C30574E451F1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809AF31-CCF8-400E-81F0-479CC7BB5DC4}" type="presOf" srcId="{850CDA29-7FB7-4366-96EC-C75A76B20CA4}" destId="{8835B2B9-0018-4458-8A17-E315A8E25E20}" srcOrd="0" destOrd="0" presId="urn:microsoft.com/office/officeart/2005/8/layout/hProcess9"/>
    <dgm:cxn modelId="{F8BBB8C7-B0CA-4B3F-BDDD-12822FBA8F13}" type="presOf" srcId="{5E2FAA9D-4315-4B72-8800-631B8DE57775}" destId="{1E7F28CF-C78C-42A1-8ECD-D743D8FC7CE3}" srcOrd="0" destOrd="0" presId="urn:microsoft.com/office/officeart/2005/8/layout/hProcess9"/>
    <dgm:cxn modelId="{B14B4C4E-36A0-4F85-9C0D-8D7C10B1E84A}" type="presParOf" srcId="{8835B2B9-0018-4458-8A17-E315A8E25E20}" destId="{B693457C-C494-4A50-9FA7-BB11458DA3E1}" srcOrd="0" destOrd="0" presId="urn:microsoft.com/office/officeart/2005/8/layout/hProcess9"/>
    <dgm:cxn modelId="{93AAAF18-B21B-45CD-9710-DA50F4583391}" type="presParOf" srcId="{8835B2B9-0018-4458-8A17-E315A8E25E20}" destId="{6718C75E-AC7B-41AB-BB4F-AD508F048CFB}" srcOrd="1" destOrd="0" presId="urn:microsoft.com/office/officeart/2005/8/layout/hProcess9"/>
    <dgm:cxn modelId="{72D850A5-764B-4EDD-B19B-37E224846BC8}" type="presParOf" srcId="{6718C75E-AC7B-41AB-BB4F-AD508F048CFB}" destId="{1E7F28CF-C78C-42A1-8ECD-D743D8FC7CE3}" srcOrd="0" destOrd="0" presId="urn:microsoft.com/office/officeart/2005/8/layout/hProcess9"/>
    <dgm:cxn modelId="{64BA3828-12C3-41C8-AA31-AEBAE7DEE765}" type="presParOf" srcId="{6718C75E-AC7B-41AB-BB4F-AD508F048CFB}" destId="{871C5271-B43D-4E78-82F5-F9D6E7FF0E54}" srcOrd="1" destOrd="0" presId="urn:microsoft.com/office/officeart/2005/8/layout/hProcess9"/>
    <dgm:cxn modelId="{19D38AF7-BDBB-4249-AE76-ABCC0695BEB7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социальной поддержки населения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Привлечение подростков и молодежи к формированию негативного отношения к употреблению наркотиков, алкоголя и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психоактивных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веществ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03728F67-7A49-47B7-8AF6-AC812F009EE6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A0918E26-CDE2-4EB0-A98F-777C9F2FFC6D}" type="presOf" srcId="{5E2FAA9D-4315-4B72-8800-631B8DE57775}" destId="{1E7F28CF-C78C-42A1-8ECD-D743D8FC7CE3}" srcOrd="0" destOrd="0" presId="urn:microsoft.com/office/officeart/2005/8/layout/hProcess9"/>
    <dgm:cxn modelId="{F002F3DE-E4B4-41A7-8DC7-50F2B0898544}" type="presOf" srcId="{FFF75145-F87A-4D15-B348-A6FCA9B2A930}" destId="{0F8B3C05-2985-4EA1-B95F-A82E0744B4D0}" srcOrd="0" destOrd="0" presId="urn:microsoft.com/office/officeart/2005/8/layout/hProcess9"/>
    <dgm:cxn modelId="{D40B263E-1D7E-405D-BCE7-4D86EBE5FE4E}" type="presParOf" srcId="{8835B2B9-0018-4458-8A17-E315A8E25E20}" destId="{B693457C-C494-4A50-9FA7-BB11458DA3E1}" srcOrd="0" destOrd="0" presId="urn:microsoft.com/office/officeart/2005/8/layout/hProcess9"/>
    <dgm:cxn modelId="{ECA32471-2D77-4AE8-9476-BE311B1670B5}" type="presParOf" srcId="{8835B2B9-0018-4458-8A17-E315A8E25E20}" destId="{6718C75E-AC7B-41AB-BB4F-AD508F048CFB}" srcOrd="1" destOrd="0" presId="urn:microsoft.com/office/officeart/2005/8/layout/hProcess9"/>
    <dgm:cxn modelId="{231E8F7C-05EF-4F15-ADDB-CD417F4A2E53}" type="presParOf" srcId="{6718C75E-AC7B-41AB-BB4F-AD508F048CFB}" destId="{1E7F28CF-C78C-42A1-8ECD-D743D8FC7CE3}" srcOrd="0" destOrd="0" presId="urn:microsoft.com/office/officeart/2005/8/layout/hProcess9"/>
    <dgm:cxn modelId="{7EDC023B-88BA-496A-8B3C-2840EE67EC18}" type="presParOf" srcId="{6718C75E-AC7B-41AB-BB4F-AD508F048CFB}" destId="{871C5271-B43D-4E78-82F5-F9D6E7FF0E54}" srcOrd="1" destOrd="0" presId="urn:microsoft.com/office/officeart/2005/8/layout/hProcess9"/>
    <dgm:cxn modelId="{05A7AD4C-952F-4C9C-BE4F-20332574FF7C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благоприятной, комфортной и безопасной среды для проживания и жизнедеятельности населения г.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Северска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76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05457FA-B942-44C2-88F4-EC4F90434933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DA3031DE-6E3A-4B17-B5FD-3951095AC4A4}" type="presOf" srcId="{5E2FAA9D-4315-4B72-8800-631B8DE57775}" destId="{1E7F28CF-C78C-42A1-8ECD-D743D8FC7CE3}" srcOrd="0" destOrd="0" presId="urn:microsoft.com/office/officeart/2005/8/layout/hProcess9"/>
    <dgm:cxn modelId="{9FD3CD00-F2DD-4067-9013-26CA714D8220}" type="presOf" srcId="{850CDA29-7FB7-4366-96EC-C75A76B20CA4}" destId="{8835B2B9-0018-4458-8A17-E315A8E25E20}" srcOrd="0" destOrd="0" presId="urn:microsoft.com/office/officeart/2005/8/layout/hProcess9"/>
    <dgm:cxn modelId="{55B99F88-EBBE-4F5B-B959-B809C170DD43}" type="presParOf" srcId="{8835B2B9-0018-4458-8A17-E315A8E25E20}" destId="{B693457C-C494-4A50-9FA7-BB11458DA3E1}" srcOrd="0" destOrd="0" presId="urn:microsoft.com/office/officeart/2005/8/layout/hProcess9"/>
    <dgm:cxn modelId="{25B97BE5-70E3-4D7B-B576-2198AA84C8C8}" type="presParOf" srcId="{8835B2B9-0018-4458-8A17-E315A8E25E20}" destId="{6718C75E-AC7B-41AB-BB4F-AD508F048CFB}" srcOrd="1" destOrd="0" presId="urn:microsoft.com/office/officeart/2005/8/layout/hProcess9"/>
    <dgm:cxn modelId="{1195F034-FF8B-4A98-A5E9-E22B00815075}" type="presParOf" srcId="{6718C75E-AC7B-41AB-BB4F-AD508F048CFB}" destId="{1E7F28CF-C78C-42A1-8ECD-D743D8FC7CE3}" srcOrd="0" destOrd="0" presId="urn:microsoft.com/office/officeart/2005/8/layout/hProcess9"/>
    <dgm:cxn modelId="{A3793529-1B34-443D-B9DC-B22F45D05694}" type="presParOf" srcId="{6718C75E-AC7B-41AB-BB4F-AD508F048CFB}" destId="{871C5271-B43D-4E78-82F5-F9D6E7FF0E54}" srcOrd="1" destOrd="0" presId="urn:microsoft.com/office/officeart/2005/8/layout/hProcess9"/>
    <dgm:cxn modelId="{FA0F12B4-FBE3-4537-9032-DFED0617A7FB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энергоэффективности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92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11100B-FB19-412A-9BBE-B64491ACBACB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F012F708-927C-4363-A8E4-B7CF081C7847}" type="presOf" srcId="{850CDA29-7FB7-4366-96EC-C75A76B20CA4}" destId="{8835B2B9-0018-4458-8A17-E315A8E25E2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2FDB6DDB-6458-4883-BDE9-BE5EE3A692E0}" type="presOf" srcId="{FFF75145-F87A-4D15-B348-A6FCA9B2A930}" destId="{0F8B3C05-2985-4EA1-B95F-A82E0744B4D0}" srcOrd="0" destOrd="0" presId="urn:microsoft.com/office/officeart/2005/8/layout/hProcess9"/>
    <dgm:cxn modelId="{6B164D34-ECA0-4136-8787-988695B8AA79}" type="presParOf" srcId="{8835B2B9-0018-4458-8A17-E315A8E25E20}" destId="{B693457C-C494-4A50-9FA7-BB11458DA3E1}" srcOrd="0" destOrd="0" presId="urn:microsoft.com/office/officeart/2005/8/layout/hProcess9"/>
    <dgm:cxn modelId="{52E4A2EB-5E24-4443-ABBC-0EB7B081566C}" type="presParOf" srcId="{8835B2B9-0018-4458-8A17-E315A8E25E20}" destId="{6718C75E-AC7B-41AB-BB4F-AD508F048CFB}" srcOrd="1" destOrd="0" presId="urn:microsoft.com/office/officeart/2005/8/layout/hProcess9"/>
    <dgm:cxn modelId="{EF44D148-6975-423C-A0C4-45516C96EC53}" type="presParOf" srcId="{6718C75E-AC7B-41AB-BB4F-AD508F048CFB}" destId="{1E7F28CF-C78C-42A1-8ECD-D743D8FC7CE3}" srcOrd="0" destOrd="0" presId="urn:microsoft.com/office/officeart/2005/8/layout/hProcess9"/>
    <dgm:cxn modelId="{09628FE0-6E56-4FA1-8891-2EE63606707E}" type="presParOf" srcId="{6718C75E-AC7B-41AB-BB4F-AD508F048CFB}" destId="{871C5271-B43D-4E78-82F5-F9D6E7FF0E54}" srcOrd="1" destOrd="0" presId="urn:microsoft.com/office/officeart/2005/8/layout/hProcess9"/>
    <dgm:cxn modelId="{1C3A0914-0E71-4047-BD64-28C084383A72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доступности и качества жилищного обеспечения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18C232-B9B1-41A9-935E-CF8405C8DE0F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985AFD70-91E3-40CE-B510-1A8661987DFF}" type="presOf" srcId="{5E2FAA9D-4315-4B72-8800-631B8DE57775}" destId="{1E7F28CF-C78C-42A1-8ECD-D743D8FC7CE3}" srcOrd="0" destOrd="0" presId="urn:microsoft.com/office/officeart/2005/8/layout/hProcess9"/>
    <dgm:cxn modelId="{3A53E633-08FC-465E-96DF-CAE4C28E2A79}" type="presOf" srcId="{FFF75145-F87A-4D15-B348-A6FCA9B2A930}" destId="{0F8B3C05-2985-4EA1-B95F-A82E0744B4D0}" srcOrd="0" destOrd="0" presId="urn:microsoft.com/office/officeart/2005/8/layout/hProcess9"/>
    <dgm:cxn modelId="{D3FC9B0B-589A-4429-AA8B-5A2062517508}" type="presParOf" srcId="{8835B2B9-0018-4458-8A17-E315A8E25E20}" destId="{B693457C-C494-4A50-9FA7-BB11458DA3E1}" srcOrd="0" destOrd="0" presId="urn:microsoft.com/office/officeart/2005/8/layout/hProcess9"/>
    <dgm:cxn modelId="{C6B470E5-25D3-499A-BA2F-AECF55B136C1}" type="presParOf" srcId="{8835B2B9-0018-4458-8A17-E315A8E25E20}" destId="{6718C75E-AC7B-41AB-BB4F-AD508F048CFB}" srcOrd="1" destOrd="0" presId="urn:microsoft.com/office/officeart/2005/8/layout/hProcess9"/>
    <dgm:cxn modelId="{ECCA921F-76AE-49E2-93B6-F1805E0FF157}" type="presParOf" srcId="{6718C75E-AC7B-41AB-BB4F-AD508F048CFB}" destId="{1E7F28CF-C78C-42A1-8ECD-D743D8FC7CE3}" srcOrd="0" destOrd="0" presId="urn:microsoft.com/office/officeart/2005/8/layout/hProcess9"/>
    <dgm:cxn modelId="{0FFCE5E2-9973-4E78-B8AF-90FC4688EF7D}" type="presParOf" srcId="{6718C75E-AC7B-41AB-BB4F-AD508F048CFB}" destId="{871C5271-B43D-4E78-82F5-F9D6E7FF0E54}" srcOrd="1" destOrd="0" presId="urn:microsoft.com/office/officeart/2005/8/layout/hProcess9"/>
    <dgm:cxn modelId="{3AC7EA27-754C-4231-99AE-3EE208931450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жилищно-коммунального хозяйства, транспорта и связи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благоустройства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EF29F66-9CFF-49A1-A46F-092379BD6DC4}" type="presOf" srcId="{850CDA29-7FB7-4366-96EC-C75A76B20CA4}" destId="{8835B2B9-0018-4458-8A17-E315A8E25E2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52886D9A-54CE-4D20-B60F-6366F478F201}" type="presOf" srcId="{FFF75145-F87A-4D15-B348-A6FCA9B2A930}" destId="{0F8B3C05-2985-4EA1-B95F-A82E0744B4D0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B7AA3B9A-A97E-4D36-9A3C-E9DDB7152155}" type="presOf" srcId="{5E2FAA9D-4315-4B72-8800-631B8DE57775}" destId="{1E7F28CF-C78C-42A1-8ECD-D743D8FC7CE3}" srcOrd="0" destOrd="0" presId="urn:microsoft.com/office/officeart/2005/8/layout/hProcess9"/>
    <dgm:cxn modelId="{34A672BF-09EB-42CE-9D93-9A17EB779B82}" type="presParOf" srcId="{8835B2B9-0018-4458-8A17-E315A8E25E20}" destId="{B693457C-C494-4A50-9FA7-BB11458DA3E1}" srcOrd="0" destOrd="0" presId="urn:microsoft.com/office/officeart/2005/8/layout/hProcess9"/>
    <dgm:cxn modelId="{26DCF517-F93F-429D-B241-4DD2E7594393}" type="presParOf" srcId="{8835B2B9-0018-4458-8A17-E315A8E25E20}" destId="{6718C75E-AC7B-41AB-BB4F-AD508F048CFB}" srcOrd="1" destOrd="0" presId="urn:microsoft.com/office/officeart/2005/8/layout/hProcess9"/>
    <dgm:cxn modelId="{EBFB4AEB-540B-4F9B-9FFA-48E8C787E2D3}" type="presParOf" srcId="{6718C75E-AC7B-41AB-BB4F-AD508F048CFB}" destId="{1E7F28CF-C78C-42A1-8ECD-D743D8FC7CE3}" srcOrd="0" destOrd="0" presId="urn:microsoft.com/office/officeart/2005/8/layout/hProcess9"/>
    <dgm:cxn modelId="{E6C6E5B1-4055-41C8-9D38-BDCA0187588A}" type="presParOf" srcId="{6718C75E-AC7B-41AB-BB4F-AD508F048CFB}" destId="{871C5271-B43D-4E78-82F5-F9D6E7FF0E54}" srcOrd="1" destOrd="0" presId="urn:microsoft.com/office/officeart/2005/8/layout/hProcess9"/>
    <dgm:cxn modelId="{D5263843-7BD9-4E0B-8E95-DFBBB6EA642F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226C9B4-8E1D-4450-BCC1-43E3554D5AB7}" type="doc">
      <dgm:prSet loTypeId="urn:microsoft.com/office/officeart/2005/8/layout/hProcess6" loCatId="process" qsTypeId="urn:microsoft.com/office/officeart/2005/8/quickstyle/3d1" qsCatId="3D" csTypeId="urn:microsoft.com/office/officeart/2005/8/colors/colorful1" csCatId="colorful" phldr="1"/>
      <dgm:spPr/>
    </dgm:pt>
    <dgm:pt modelId="{349C7ECD-BED8-4363-BF5C-E1E439D08093}">
      <dgm:prSet phldrT="[Текст]" custT="1"/>
      <dgm:spPr/>
      <dgm:t>
        <a:bodyPr/>
        <a:lstStyle/>
        <a:p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В рамках программы запланированы расходы на обеспечение условий </a:t>
          </a:r>
          <a:r>
            <a:rPr lang="ru-RU" sz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софинансирования</a:t>
          </a:r>
          <a:r>
            <a:rPr lang="ru-RU" sz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для выполнения работ по благоустройству дворовых  территорий и общественных пространств</a:t>
          </a:r>
          <a:endParaRPr lang="ru-RU" sz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79AAFC5-B999-473F-AAA6-599058E895FF}" type="parTrans" cxnId="{3C3814A5-4DFF-4555-9DC3-E3321FB62B28}">
      <dgm:prSet/>
      <dgm:spPr/>
      <dgm:t>
        <a:bodyPr/>
        <a:lstStyle/>
        <a:p>
          <a:endParaRPr lang="ru-RU"/>
        </a:p>
      </dgm:t>
    </dgm:pt>
    <dgm:pt modelId="{D531B77A-5335-4C67-B2BC-00D9A0FFF83B}" type="sibTrans" cxnId="{3C3814A5-4DFF-4555-9DC3-E3321FB62B28}">
      <dgm:prSet/>
      <dgm:spPr/>
      <dgm:t>
        <a:bodyPr/>
        <a:lstStyle/>
        <a:p>
          <a:endParaRPr lang="ru-RU"/>
        </a:p>
      </dgm:t>
    </dgm:pt>
    <dgm:pt modelId="{76AEA9F8-E27C-47FB-A2D9-456D2837651C}">
      <dgm:prSet custT="1"/>
      <dgm:spPr/>
      <dgm:t>
        <a:bodyPr/>
        <a:lstStyle/>
        <a:p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Объем </a:t>
          </a:r>
          <a:r>
            <a:rPr lang="ru-RU" sz="1200" dirty="0" err="1" smtClean="0">
              <a:latin typeface="Times New Roman" pitchFamily="18" charset="0"/>
              <a:cs typeface="Times New Roman" pitchFamily="18" charset="0"/>
            </a:rPr>
            <a:t>финансировани</a:t>
          </a:r>
          <a:r>
            <a:rPr lang="ru-RU" sz="1200" dirty="0" smtClean="0">
              <a:latin typeface="Times New Roman" pitchFamily="18" charset="0"/>
              <a:cs typeface="Times New Roman" pitchFamily="18" charset="0"/>
            </a:rPr>
            <a:t> я за счет средств вышестоящих бюджетов будет определен при исполнении бюджета в 2018 году</a:t>
          </a:r>
          <a:endParaRPr lang="ru-RU" sz="1200" dirty="0">
            <a:latin typeface="Times New Roman" pitchFamily="18" charset="0"/>
            <a:cs typeface="Times New Roman" pitchFamily="18" charset="0"/>
          </a:endParaRPr>
        </a:p>
      </dgm:t>
    </dgm:pt>
    <dgm:pt modelId="{E0FEEF74-0812-487A-AF7A-33A9A993841D}" type="parTrans" cxnId="{9794CB16-C503-4137-91C1-9707A44A2D3B}">
      <dgm:prSet/>
      <dgm:spPr/>
      <dgm:t>
        <a:bodyPr/>
        <a:lstStyle/>
        <a:p>
          <a:endParaRPr lang="ru-RU"/>
        </a:p>
      </dgm:t>
    </dgm:pt>
    <dgm:pt modelId="{5ECC94A7-0132-42D8-90E9-24BCB7BA864D}" type="sibTrans" cxnId="{9794CB16-C503-4137-91C1-9707A44A2D3B}">
      <dgm:prSet/>
      <dgm:spPr/>
      <dgm:t>
        <a:bodyPr/>
        <a:lstStyle/>
        <a:p>
          <a:endParaRPr lang="ru-RU"/>
        </a:p>
      </dgm:t>
    </dgm:pt>
    <dgm:pt modelId="{E4113202-9DD8-4604-9B7B-AF4B45CCBCFF}" type="pres">
      <dgm:prSet presAssocID="{6226C9B4-8E1D-4450-BCC1-43E3554D5AB7}" presName="theList" presStyleCnt="0">
        <dgm:presLayoutVars>
          <dgm:dir/>
          <dgm:animLvl val="lvl"/>
          <dgm:resizeHandles val="exact"/>
        </dgm:presLayoutVars>
      </dgm:prSet>
      <dgm:spPr/>
    </dgm:pt>
    <dgm:pt modelId="{3B5EDCDB-190D-4935-B1C4-0FB66C68B1FA}" type="pres">
      <dgm:prSet presAssocID="{349C7ECD-BED8-4363-BF5C-E1E439D08093}" presName="compNode" presStyleCnt="0"/>
      <dgm:spPr/>
    </dgm:pt>
    <dgm:pt modelId="{8FDFB397-B24D-4A5E-A31D-CA0A84E3E1FB}" type="pres">
      <dgm:prSet presAssocID="{349C7ECD-BED8-4363-BF5C-E1E439D08093}" presName="noGeometry" presStyleCnt="0"/>
      <dgm:spPr/>
    </dgm:pt>
    <dgm:pt modelId="{62569537-4B9D-4C39-904C-65BCAA8C854D}" type="pres">
      <dgm:prSet presAssocID="{349C7ECD-BED8-4363-BF5C-E1E439D08093}" presName="childTextVisible" presStyleLbl="bgAccFollowNode1" presStyleIdx="0" presStyleCnt="2">
        <dgm:presLayoutVars>
          <dgm:bulletEnabled val="1"/>
        </dgm:presLayoutVars>
      </dgm:prSet>
      <dgm:spPr/>
    </dgm:pt>
    <dgm:pt modelId="{F8D5F539-163B-4353-BA96-7D4F5AE537BD}" type="pres">
      <dgm:prSet presAssocID="{349C7ECD-BED8-4363-BF5C-E1E439D08093}" presName="childTextHidden" presStyleLbl="bgAccFollowNode1" presStyleIdx="0" presStyleCnt="2"/>
      <dgm:spPr/>
    </dgm:pt>
    <dgm:pt modelId="{94EF89D4-D84D-4246-86F7-23034E5AFC76}" type="pres">
      <dgm:prSet presAssocID="{349C7ECD-BED8-4363-BF5C-E1E439D08093}" presName="parentText" presStyleLbl="node1" presStyleIdx="0" presStyleCnt="2" custScaleX="267221" custScaleY="12486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79937E-CA08-463F-821B-E70964E3BC2B}" type="pres">
      <dgm:prSet presAssocID="{349C7ECD-BED8-4363-BF5C-E1E439D08093}" presName="aSpace" presStyleCnt="0"/>
      <dgm:spPr/>
    </dgm:pt>
    <dgm:pt modelId="{BB8401EC-28EB-4A2D-9EEE-AF84DB36922E}" type="pres">
      <dgm:prSet presAssocID="{76AEA9F8-E27C-47FB-A2D9-456D2837651C}" presName="compNode" presStyleCnt="0"/>
      <dgm:spPr/>
    </dgm:pt>
    <dgm:pt modelId="{1C3C3AEF-115D-4D20-ADD4-3B7258720986}" type="pres">
      <dgm:prSet presAssocID="{76AEA9F8-E27C-47FB-A2D9-456D2837651C}" presName="noGeometry" presStyleCnt="0"/>
      <dgm:spPr/>
    </dgm:pt>
    <dgm:pt modelId="{1F330E99-E6E6-4D34-8686-25BDC5FE7A19}" type="pres">
      <dgm:prSet presAssocID="{76AEA9F8-E27C-47FB-A2D9-456D2837651C}" presName="childTextVisible" presStyleLbl="bgAccFollowNode1" presStyleIdx="1" presStyleCnt="2">
        <dgm:presLayoutVars>
          <dgm:bulletEnabled val="1"/>
        </dgm:presLayoutVars>
      </dgm:prSet>
      <dgm:spPr/>
    </dgm:pt>
    <dgm:pt modelId="{83A19756-5578-4FF9-8E11-F8E72E160326}" type="pres">
      <dgm:prSet presAssocID="{76AEA9F8-E27C-47FB-A2D9-456D2837651C}" presName="childTextHidden" presStyleLbl="bgAccFollowNode1" presStyleIdx="1" presStyleCnt="2"/>
      <dgm:spPr/>
    </dgm:pt>
    <dgm:pt modelId="{57C4202B-F2DD-4C8D-B197-5B614A42CDCA}" type="pres">
      <dgm:prSet presAssocID="{76AEA9F8-E27C-47FB-A2D9-456D2837651C}" presName="parentText" presStyleLbl="node1" presStyleIdx="1" presStyleCnt="2" custScaleX="271722" custScaleY="11669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3814A5-4DFF-4555-9DC3-E3321FB62B28}" srcId="{6226C9B4-8E1D-4450-BCC1-43E3554D5AB7}" destId="{349C7ECD-BED8-4363-BF5C-E1E439D08093}" srcOrd="0" destOrd="0" parTransId="{D79AAFC5-B999-473F-AAA6-599058E895FF}" sibTransId="{D531B77A-5335-4C67-B2BC-00D9A0FFF83B}"/>
    <dgm:cxn modelId="{43204F56-5524-4832-81F3-36A8999A2BEE}" type="presOf" srcId="{6226C9B4-8E1D-4450-BCC1-43E3554D5AB7}" destId="{E4113202-9DD8-4604-9B7B-AF4B45CCBCFF}" srcOrd="0" destOrd="0" presId="urn:microsoft.com/office/officeart/2005/8/layout/hProcess6"/>
    <dgm:cxn modelId="{EA9C63CD-1FDA-45AA-B1FB-1889B8BC1F3A}" type="presOf" srcId="{349C7ECD-BED8-4363-BF5C-E1E439D08093}" destId="{94EF89D4-D84D-4246-86F7-23034E5AFC76}" srcOrd="0" destOrd="0" presId="urn:microsoft.com/office/officeart/2005/8/layout/hProcess6"/>
    <dgm:cxn modelId="{9794CB16-C503-4137-91C1-9707A44A2D3B}" srcId="{6226C9B4-8E1D-4450-BCC1-43E3554D5AB7}" destId="{76AEA9F8-E27C-47FB-A2D9-456D2837651C}" srcOrd="1" destOrd="0" parTransId="{E0FEEF74-0812-487A-AF7A-33A9A993841D}" sibTransId="{5ECC94A7-0132-42D8-90E9-24BCB7BA864D}"/>
    <dgm:cxn modelId="{3079E19D-FF58-40FD-A1E9-A56E05CBE90C}" type="presOf" srcId="{76AEA9F8-E27C-47FB-A2D9-456D2837651C}" destId="{57C4202B-F2DD-4C8D-B197-5B614A42CDCA}" srcOrd="0" destOrd="0" presId="urn:microsoft.com/office/officeart/2005/8/layout/hProcess6"/>
    <dgm:cxn modelId="{94FA2795-D725-462E-834C-C153CA453290}" type="presParOf" srcId="{E4113202-9DD8-4604-9B7B-AF4B45CCBCFF}" destId="{3B5EDCDB-190D-4935-B1C4-0FB66C68B1FA}" srcOrd="0" destOrd="0" presId="urn:microsoft.com/office/officeart/2005/8/layout/hProcess6"/>
    <dgm:cxn modelId="{341BE142-54F6-47A4-9783-CADE57522F9E}" type="presParOf" srcId="{3B5EDCDB-190D-4935-B1C4-0FB66C68B1FA}" destId="{8FDFB397-B24D-4A5E-A31D-CA0A84E3E1FB}" srcOrd="0" destOrd="0" presId="urn:microsoft.com/office/officeart/2005/8/layout/hProcess6"/>
    <dgm:cxn modelId="{C14C9297-DDB1-4C3F-ABC3-920CCEDB007A}" type="presParOf" srcId="{3B5EDCDB-190D-4935-B1C4-0FB66C68B1FA}" destId="{62569537-4B9D-4C39-904C-65BCAA8C854D}" srcOrd="1" destOrd="0" presId="urn:microsoft.com/office/officeart/2005/8/layout/hProcess6"/>
    <dgm:cxn modelId="{22C2CEBE-9D08-4617-AAD2-BC2CBE39E769}" type="presParOf" srcId="{3B5EDCDB-190D-4935-B1C4-0FB66C68B1FA}" destId="{F8D5F539-163B-4353-BA96-7D4F5AE537BD}" srcOrd="2" destOrd="0" presId="urn:microsoft.com/office/officeart/2005/8/layout/hProcess6"/>
    <dgm:cxn modelId="{4B43C2C5-ADEA-4FFD-AB8C-35BD11E94C5C}" type="presParOf" srcId="{3B5EDCDB-190D-4935-B1C4-0FB66C68B1FA}" destId="{94EF89D4-D84D-4246-86F7-23034E5AFC76}" srcOrd="3" destOrd="0" presId="urn:microsoft.com/office/officeart/2005/8/layout/hProcess6"/>
    <dgm:cxn modelId="{47655241-2CF6-42CA-BF71-B747666EC4CD}" type="presParOf" srcId="{E4113202-9DD8-4604-9B7B-AF4B45CCBCFF}" destId="{5479937E-CA08-463F-821B-E70964E3BC2B}" srcOrd="1" destOrd="0" presId="urn:microsoft.com/office/officeart/2005/8/layout/hProcess6"/>
    <dgm:cxn modelId="{983D9AAD-BF99-4E69-A5E3-C67CA0373245}" type="presParOf" srcId="{E4113202-9DD8-4604-9B7B-AF4B45CCBCFF}" destId="{BB8401EC-28EB-4A2D-9EEE-AF84DB36922E}" srcOrd="2" destOrd="0" presId="urn:microsoft.com/office/officeart/2005/8/layout/hProcess6"/>
    <dgm:cxn modelId="{678143E8-A3E8-4E8A-8ACE-773BE80DC98A}" type="presParOf" srcId="{BB8401EC-28EB-4A2D-9EEE-AF84DB36922E}" destId="{1C3C3AEF-115D-4D20-ADD4-3B7258720986}" srcOrd="0" destOrd="0" presId="urn:microsoft.com/office/officeart/2005/8/layout/hProcess6"/>
    <dgm:cxn modelId="{D46C5E4C-429A-43F3-A9B4-78A38C32EA7A}" type="presParOf" srcId="{BB8401EC-28EB-4A2D-9EEE-AF84DB36922E}" destId="{1F330E99-E6E6-4D34-8686-25BDC5FE7A19}" srcOrd="1" destOrd="0" presId="urn:microsoft.com/office/officeart/2005/8/layout/hProcess6"/>
    <dgm:cxn modelId="{37F83426-AA83-44F3-A326-FB6B82E049C1}" type="presParOf" srcId="{BB8401EC-28EB-4A2D-9EEE-AF84DB36922E}" destId="{83A19756-5578-4FF9-8E11-F8E72E160326}" srcOrd="2" destOrd="0" presId="urn:microsoft.com/office/officeart/2005/8/layout/hProcess6"/>
    <dgm:cxn modelId="{F08C2AF4-DFA1-4C7C-B9B7-B3B760AFB8B8}" type="presParOf" srcId="{BB8401EC-28EB-4A2D-9EEE-AF84DB36922E}" destId="{57C4202B-F2DD-4C8D-B197-5B614A42CDCA}" srcOrd="3" destOrd="0" presId="urn:microsoft.com/office/officeart/2005/8/layout/hProcess6"/>
  </dgm:cxnLst>
  <dgm:bg/>
  <dgm:whole/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/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/>
          <a:r>
            <a:rPr kumimoji="0" lang="ru-RU" sz="16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6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внегородских территорий Администрации ЗАТО </a:t>
          </a:r>
          <a:r>
            <a:rPr kumimoji="0" lang="ru-RU" sz="16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6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6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6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6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Формирование комфортной среды проживания на внегородских территориях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FC7D4A2-632C-4301-90E7-138C8EBFC206}" type="presOf" srcId="{5E2FAA9D-4315-4B72-8800-631B8DE57775}" destId="{1E7F28CF-C78C-42A1-8ECD-D743D8FC7CE3}" srcOrd="0" destOrd="0" presId="urn:microsoft.com/office/officeart/2005/8/layout/hProcess9"/>
    <dgm:cxn modelId="{41B47A23-580F-4BD8-89A7-8822297811AA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800CC336-965B-4C70-9475-6A720F6C9FC1}" type="presOf" srcId="{850CDA29-7FB7-4366-96EC-C75A76B20CA4}" destId="{8835B2B9-0018-4458-8A17-E315A8E25E20}" srcOrd="0" destOrd="0" presId="urn:microsoft.com/office/officeart/2005/8/layout/hProcess9"/>
    <dgm:cxn modelId="{E7F4E10A-0C16-44DA-B6CD-D8B228AAB8B1}" type="presParOf" srcId="{8835B2B9-0018-4458-8A17-E315A8E25E20}" destId="{B693457C-C494-4A50-9FA7-BB11458DA3E1}" srcOrd="0" destOrd="0" presId="urn:microsoft.com/office/officeart/2005/8/layout/hProcess9"/>
    <dgm:cxn modelId="{D30B6F89-26A1-41A7-B336-6681DD1AC74D}" type="presParOf" srcId="{8835B2B9-0018-4458-8A17-E315A8E25E20}" destId="{6718C75E-AC7B-41AB-BB4F-AD508F048CFB}" srcOrd="1" destOrd="0" presId="urn:microsoft.com/office/officeart/2005/8/layout/hProcess9"/>
    <dgm:cxn modelId="{3F2227D8-BCD7-4A4F-8AD2-0477F58BB7B5}" type="presParOf" srcId="{6718C75E-AC7B-41AB-BB4F-AD508F048CFB}" destId="{1E7F28CF-C78C-42A1-8ECD-D743D8FC7CE3}" srcOrd="0" destOrd="0" presId="urn:microsoft.com/office/officeart/2005/8/layout/hProcess9"/>
    <dgm:cxn modelId="{E66712A8-82E8-472D-8C82-410F862AFEB4}" type="presParOf" srcId="{6718C75E-AC7B-41AB-BB4F-AD508F048CFB}" destId="{871C5271-B43D-4E78-82F5-F9D6E7FF0E54}" srcOrd="1" destOrd="0" presId="urn:microsoft.com/office/officeart/2005/8/layout/hProcess9"/>
    <dgm:cxn modelId="{62A70D9A-EF78-4A49-A234-837303760B1E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Отдел охраны окружающей среды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экологической безопасности населения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и сохранение особо охраняемых природных территорий местного значения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B9468B3-81D3-44FB-8391-F34A4E43EBCE}" type="presOf" srcId="{5E2FAA9D-4315-4B72-8800-631B8DE57775}" destId="{1E7F28CF-C78C-42A1-8ECD-D743D8FC7CE3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30C50BB-E583-4CF9-8222-769A05910547}" type="presOf" srcId="{850CDA29-7FB7-4366-96EC-C75A76B20CA4}" destId="{8835B2B9-0018-4458-8A17-E315A8E25E20}" srcOrd="0" destOrd="0" presId="urn:microsoft.com/office/officeart/2005/8/layout/hProcess9"/>
    <dgm:cxn modelId="{1EE1AD2F-1F54-460E-A5AB-A3F006F23714}" type="presOf" srcId="{FFF75145-F87A-4D15-B348-A6FCA9B2A930}" destId="{0F8B3C05-2985-4EA1-B95F-A82E0744B4D0}" srcOrd="0" destOrd="0" presId="urn:microsoft.com/office/officeart/2005/8/layout/hProcess9"/>
    <dgm:cxn modelId="{42253C0A-5431-4396-B3CC-E8A25CF07B23}" type="presParOf" srcId="{8835B2B9-0018-4458-8A17-E315A8E25E20}" destId="{B693457C-C494-4A50-9FA7-BB11458DA3E1}" srcOrd="0" destOrd="0" presId="urn:microsoft.com/office/officeart/2005/8/layout/hProcess9"/>
    <dgm:cxn modelId="{3547106C-9059-443D-AB26-E96E3B94B0B5}" type="presParOf" srcId="{8835B2B9-0018-4458-8A17-E315A8E25E20}" destId="{6718C75E-AC7B-41AB-BB4F-AD508F048CFB}" srcOrd="1" destOrd="0" presId="urn:microsoft.com/office/officeart/2005/8/layout/hProcess9"/>
    <dgm:cxn modelId="{0592A123-746A-4C31-A640-80CF62400C7E}" type="presParOf" srcId="{6718C75E-AC7B-41AB-BB4F-AD508F048CFB}" destId="{1E7F28CF-C78C-42A1-8ECD-D743D8FC7CE3}" srcOrd="0" destOrd="0" presId="urn:microsoft.com/office/officeart/2005/8/layout/hProcess9"/>
    <dgm:cxn modelId="{11A1364A-B1B4-4DE8-BE3B-EB2EA0F482A8}" type="presParOf" srcId="{6718C75E-AC7B-41AB-BB4F-AD508F048CFB}" destId="{871C5271-B43D-4E78-82F5-F9D6E7FF0E54}" srcOrd="1" destOrd="0" presId="urn:microsoft.com/office/officeart/2005/8/layout/hProcess9"/>
    <dgm:cxn modelId="{541B69BB-BC84-4611-9982-F2EB20ADE7E6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4">
            <a:lumMod val="50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 по делам защиты населения и территории от ЧС </a:t>
          </a:r>
          <a:r>
            <a:rPr kumimoji="0" lang="ru-RU" sz="1200" i="0" u="none" strike="noStrike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Администрации ЗАТО </a:t>
          </a:r>
          <a:r>
            <a:rPr kumimoji="0" lang="ru-RU" sz="1200" i="0" u="none" strike="noStrike" cap="none" spc="0" normalizeH="0" noProof="0" dirty="0" err="1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rgbClr val="C00000"/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уровня безопасности населения на территории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353020D2-8ACA-4A74-819F-E309A07AF028}" type="presOf" srcId="{FFF75145-F87A-4D15-B348-A6FCA9B2A930}" destId="{0F8B3C05-2985-4EA1-B95F-A82E0744B4D0}" srcOrd="0" destOrd="0" presId="urn:microsoft.com/office/officeart/2005/8/layout/hProcess9"/>
    <dgm:cxn modelId="{BCA78CA5-AAE8-4EA6-9A7B-A69BF3A6DD7D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C17BDEFB-4E70-42DD-8C19-B91D0A89D5A0}" type="presOf" srcId="{850CDA29-7FB7-4366-96EC-C75A76B20CA4}" destId="{8835B2B9-0018-4458-8A17-E315A8E25E20}" srcOrd="0" destOrd="0" presId="urn:microsoft.com/office/officeart/2005/8/layout/hProcess9"/>
    <dgm:cxn modelId="{41C8E3A5-99F6-467B-9937-A39E0FE55A6D}" type="presParOf" srcId="{8835B2B9-0018-4458-8A17-E315A8E25E20}" destId="{B693457C-C494-4A50-9FA7-BB11458DA3E1}" srcOrd="0" destOrd="0" presId="urn:microsoft.com/office/officeart/2005/8/layout/hProcess9"/>
    <dgm:cxn modelId="{A997D0FB-C173-49E6-81C4-469B479A3CC7}" type="presParOf" srcId="{8835B2B9-0018-4458-8A17-E315A8E25E20}" destId="{6718C75E-AC7B-41AB-BB4F-AD508F048CFB}" srcOrd="1" destOrd="0" presId="urn:microsoft.com/office/officeart/2005/8/layout/hProcess9"/>
    <dgm:cxn modelId="{BCC99DD9-4ADC-4019-A0D3-4F11499B112D}" type="presParOf" srcId="{6718C75E-AC7B-41AB-BB4F-AD508F048CFB}" destId="{1E7F28CF-C78C-42A1-8ECD-D743D8FC7CE3}" srcOrd="0" destOrd="0" presId="urn:microsoft.com/office/officeart/2005/8/layout/hProcess9"/>
    <dgm:cxn modelId="{4F5EC2F2-6766-4CFD-8D5A-04003D2FFC37}" type="presParOf" srcId="{6718C75E-AC7B-41AB-BB4F-AD508F048CFB}" destId="{871C5271-B43D-4E78-82F5-F9D6E7FF0E54}" srcOrd="1" destOrd="0" presId="urn:microsoft.com/office/officeart/2005/8/layout/hProcess9"/>
    <dgm:cxn modelId="{3AFACD2D-377C-4B8B-9E34-8F9C42144DDC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Финансовое управление  </a:t>
          </a:r>
        </a:p>
        <a:p>
          <a:pPr rtl="0">
            <a:spcAft>
              <a:spcPts val="0"/>
            </a:spcAft>
          </a:pP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Обеспечение сбалансированности и устойчивости бюджета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, повышение качества управления муниципальными финансами</a:t>
          </a: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X="93719" custScaleY="68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0C0DF4-E389-4BA8-BC31-6B26081F3541}" type="presOf" srcId="{5E2FAA9D-4315-4B72-8800-631B8DE57775}" destId="{1E7F28CF-C78C-42A1-8ECD-D743D8FC7CE3}" srcOrd="0" destOrd="0" presId="urn:microsoft.com/office/officeart/2005/8/layout/hProcess9"/>
    <dgm:cxn modelId="{EFBB8393-9AA5-42BC-86B3-D973F039C3AF}" type="presOf" srcId="{FFF75145-F87A-4D15-B348-A6FCA9B2A930}" destId="{0F8B3C05-2985-4EA1-B95F-A82E0744B4D0}" srcOrd="0" destOrd="0" presId="urn:microsoft.com/office/officeart/2005/8/layout/hProcess9"/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8AF11D3A-AF1A-426D-A554-433C20DE5B16}" type="presOf" srcId="{850CDA29-7FB7-4366-96EC-C75A76B20CA4}" destId="{8835B2B9-0018-4458-8A17-E315A8E25E20}" srcOrd="0" destOrd="0" presId="urn:microsoft.com/office/officeart/2005/8/layout/hProcess9"/>
    <dgm:cxn modelId="{6A827943-57F0-4A3F-B05A-30686E0EEAD2}" type="presParOf" srcId="{8835B2B9-0018-4458-8A17-E315A8E25E20}" destId="{B693457C-C494-4A50-9FA7-BB11458DA3E1}" srcOrd="0" destOrd="0" presId="urn:microsoft.com/office/officeart/2005/8/layout/hProcess9"/>
    <dgm:cxn modelId="{D479BF9B-E2AC-4AC1-BFB6-CDD0CAC55AF4}" type="presParOf" srcId="{8835B2B9-0018-4458-8A17-E315A8E25E20}" destId="{6718C75E-AC7B-41AB-BB4F-AD508F048CFB}" srcOrd="1" destOrd="0" presId="urn:microsoft.com/office/officeart/2005/8/layout/hProcess9"/>
    <dgm:cxn modelId="{4762C0A1-C55C-4DB0-837B-406EB0B96826}" type="presParOf" srcId="{6718C75E-AC7B-41AB-BB4F-AD508F048CFB}" destId="{1E7F28CF-C78C-42A1-8ECD-D743D8FC7CE3}" srcOrd="0" destOrd="0" presId="urn:microsoft.com/office/officeart/2005/8/layout/hProcess9"/>
    <dgm:cxn modelId="{89E8F3A2-BD48-4B6D-A1AC-778163E4626B}" type="presParOf" srcId="{6718C75E-AC7B-41AB-BB4F-AD508F048CFB}" destId="{871C5271-B43D-4E78-82F5-F9D6E7FF0E54}" srcOrd="1" destOrd="0" presId="urn:microsoft.com/office/officeart/2005/8/layout/hProcess9"/>
    <dgm:cxn modelId="{F732F3B7-9685-4091-A272-120045BFA2EC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Управление имущественных отношений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Повышение эффективности управления муниципальной собственностью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0A359BB3-BFB9-40A5-A8CE-66FAB3FA3DE8}" type="presOf" srcId="{FFF75145-F87A-4D15-B348-A6FCA9B2A930}" destId="{0F8B3C05-2985-4EA1-B95F-A82E0744B4D0}" srcOrd="0" destOrd="0" presId="urn:microsoft.com/office/officeart/2005/8/layout/hProcess9"/>
    <dgm:cxn modelId="{DA743F47-8E8F-4FFB-93FF-EF9BA5FA71A9}" type="presOf" srcId="{850CDA29-7FB7-4366-96EC-C75A76B20CA4}" destId="{8835B2B9-0018-4458-8A17-E315A8E25E20}" srcOrd="0" destOrd="0" presId="urn:microsoft.com/office/officeart/2005/8/layout/hProcess9"/>
    <dgm:cxn modelId="{2A392EC0-3771-4254-A457-088CCC8F72B6}" type="presOf" srcId="{5E2FAA9D-4315-4B72-8800-631B8DE57775}" destId="{1E7F28CF-C78C-42A1-8ECD-D743D8FC7CE3}" srcOrd="0" destOrd="0" presId="urn:microsoft.com/office/officeart/2005/8/layout/hProcess9"/>
    <dgm:cxn modelId="{6C444A11-F505-4AC4-B120-769EC1EC4558}" type="presParOf" srcId="{8835B2B9-0018-4458-8A17-E315A8E25E20}" destId="{B693457C-C494-4A50-9FA7-BB11458DA3E1}" srcOrd="0" destOrd="0" presId="urn:microsoft.com/office/officeart/2005/8/layout/hProcess9"/>
    <dgm:cxn modelId="{562A5689-B045-463C-8342-0CE1E20DE6CE}" type="presParOf" srcId="{8835B2B9-0018-4458-8A17-E315A8E25E20}" destId="{6718C75E-AC7B-41AB-BB4F-AD508F048CFB}" srcOrd="1" destOrd="0" presId="urn:microsoft.com/office/officeart/2005/8/layout/hProcess9"/>
    <dgm:cxn modelId="{36ECC787-4C26-4ACC-99C6-1BE64B7385B4}" type="presParOf" srcId="{6718C75E-AC7B-41AB-BB4F-AD508F048CFB}" destId="{1E7F28CF-C78C-42A1-8ECD-D743D8FC7CE3}" srcOrd="0" destOrd="0" presId="urn:microsoft.com/office/officeart/2005/8/layout/hProcess9"/>
    <dgm:cxn modelId="{8CD06B70-433A-40D0-98BE-87117252E987}" type="presParOf" srcId="{6718C75E-AC7B-41AB-BB4F-AD508F048CFB}" destId="{871C5271-B43D-4E78-82F5-F9D6E7FF0E54}" srcOrd="1" destOrd="0" presId="urn:microsoft.com/office/officeart/2005/8/layout/hProcess9"/>
    <dgm:cxn modelId="{985D11EA-81CC-451C-AD0A-BCD42AA314D5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CDA29-7FB7-4366-96EC-C75A76B20CA4}" type="doc">
      <dgm:prSet loTypeId="urn:microsoft.com/office/officeart/2005/8/layout/hProcess9" loCatId="process" qsTypeId="urn:microsoft.com/office/officeart/2005/8/quickstyle/3d2" qsCatId="3D" csTypeId="urn:microsoft.com/office/officeart/2005/8/colors/accent1_5" csCatId="accent1" phldr="1"/>
      <dgm:spPr/>
    </dgm:pt>
    <dgm:pt modelId="{5E2FAA9D-4315-4B72-8800-631B8DE57775}">
      <dgm:prSet phldrT="[Текст]"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>
            <a:spcAft>
              <a:spcPct val="35000"/>
            </a:spcAft>
          </a:pPr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Ответственный исполнитель: </a:t>
          </a:r>
        </a:p>
        <a:p>
          <a:pPr rtl="0">
            <a:spcAft>
              <a:spcPts val="0"/>
            </a:spcAft>
          </a:pPr>
          <a:r>
            <a:rPr kumimoji="0" lang="ru-RU" sz="1200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Комитет экономического развития </a:t>
          </a:r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Администрации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>
            <a:solidFill>
              <a:schemeClr val="bg1"/>
            </a:solidFill>
          </a:endParaRPr>
        </a:p>
      </dgm:t>
    </dgm:pt>
    <dgm:pt modelId="{66F0B6B0-1258-4829-826D-BA4167649B82}" type="parTrans" cxnId="{99201170-3890-4196-9318-E90D5604C460}">
      <dgm:prSet/>
      <dgm:spPr/>
      <dgm:t>
        <a:bodyPr/>
        <a:lstStyle/>
        <a:p>
          <a:endParaRPr lang="ru-RU"/>
        </a:p>
      </dgm:t>
    </dgm:pt>
    <dgm:pt modelId="{1EF0ACE2-C8F8-4F0B-94B2-FA6FD972FA9A}" type="sibTrans" cxnId="{99201170-3890-4196-9318-E90D5604C460}">
      <dgm:prSet/>
      <dgm:spPr/>
      <dgm:t>
        <a:bodyPr/>
        <a:lstStyle/>
        <a:p>
          <a:endParaRPr lang="ru-RU"/>
        </a:p>
      </dgm:t>
    </dgm:pt>
    <dgm:pt modelId="{FFF75145-F87A-4D15-B348-A6FCA9B2A930}">
      <dgm:prSet phldrT="[Текст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kumimoji="0" lang="ru-RU" sz="1200" b="1" i="0" u="none" strike="noStrike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rPr>
            <a:t>Цель программы:</a:t>
          </a:r>
          <a:r>
            <a:rPr lang="ru-RU" sz="1200" b="1" u="none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 </a:t>
          </a:r>
        </a:p>
        <a:p>
          <a:r>
            <a:rPr lang="ru-RU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Содействие развитию предпринимательства в ЗАТО </a:t>
          </a:r>
          <a:r>
            <a:rPr lang="ru-RU" sz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Северск</a:t>
          </a:r>
          <a:endParaRPr lang="ru-RU" sz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14C8D7-4FDC-4462-B1E0-5CE22E728AD2}" type="parTrans" cxnId="{82CFC771-501F-45AD-839D-0094DBD17AB1}">
      <dgm:prSet/>
      <dgm:spPr/>
      <dgm:t>
        <a:bodyPr/>
        <a:lstStyle/>
        <a:p>
          <a:endParaRPr lang="ru-RU"/>
        </a:p>
      </dgm:t>
    </dgm:pt>
    <dgm:pt modelId="{E18C6A43-A1AA-4BDD-995E-3A23B1000B0E}" type="sibTrans" cxnId="{82CFC771-501F-45AD-839D-0094DBD17AB1}">
      <dgm:prSet/>
      <dgm:spPr/>
      <dgm:t>
        <a:bodyPr/>
        <a:lstStyle/>
        <a:p>
          <a:endParaRPr lang="ru-RU"/>
        </a:p>
      </dgm:t>
    </dgm:pt>
    <dgm:pt modelId="{8835B2B9-0018-4458-8A17-E315A8E25E20}" type="pres">
      <dgm:prSet presAssocID="{850CDA29-7FB7-4366-96EC-C75A76B20CA4}" presName="CompostProcess" presStyleCnt="0">
        <dgm:presLayoutVars>
          <dgm:dir/>
          <dgm:resizeHandles val="exact"/>
        </dgm:presLayoutVars>
      </dgm:prSet>
      <dgm:spPr/>
    </dgm:pt>
    <dgm:pt modelId="{B693457C-C494-4A50-9FA7-BB11458DA3E1}" type="pres">
      <dgm:prSet presAssocID="{850CDA29-7FB7-4366-96EC-C75A76B20CA4}" presName="arrow" presStyleLbl="bgShp" presStyleIdx="0" presStyleCnt="1" custScaleY="100000"/>
      <dgm:spPr/>
      <dgm:t>
        <a:bodyPr/>
        <a:lstStyle/>
        <a:p>
          <a:endParaRPr lang="ru-RU"/>
        </a:p>
      </dgm:t>
    </dgm:pt>
    <dgm:pt modelId="{6718C75E-AC7B-41AB-BB4F-AD508F048CFB}" type="pres">
      <dgm:prSet presAssocID="{850CDA29-7FB7-4366-96EC-C75A76B20CA4}" presName="linearProcess" presStyleCnt="0"/>
      <dgm:spPr/>
    </dgm:pt>
    <dgm:pt modelId="{1E7F28CF-C78C-42A1-8ECD-D743D8FC7CE3}" type="pres">
      <dgm:prSet presAssocID="{5E2FAA9D-4315-4B72-8800-631B8DE57775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1C5271-B43D-4E78-82F5-F9D6E7FF0E54}" type="pres">
      <dgm:prSet presAssocID="{1EF0ACE2-C8F8-4F0B-94B2-FA6FD972FA9A}" presName="sibTrans" presStyleCnt="0"/>
      <dgm:spPr/>
    </dgm:pt>
    <dgm:pt modelId="{0F8B3C05-2985-4EA1-B95F-A82E0744B4D0}" type="pres">
      <dgm:prSet presAssocID="{FFF75145-F87A-4D15-B348-A6FCA9B2A930}" presName="textNode" presStyleLbl="node1" presStyleIdx="1" presStyleCnt="2" custScaleX="11657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201170-3890-4196-9318-E90D5604C460}" srcId="{850CDA29-7FB7-4366-96EC-C75A76B20CA4}" destId="{5E2FAA9D-4315-4B72-8800-631B8DE57775}" srcOrd="0" destOrd="0" parTransId="{66F0B6B0-1258-4829-826D-BA4167649B82}" sibTransId="{1EF0ACE2-C8F8-4F0B-94B2-FA6FD972FA9A}"/>
    <dgm:cxn modelId="{55F74476-D0EF-4850-A398-888DFE0BD122}" type="presOf" srcId="{5E2FAA9D-4315-4B72-8800-631B8DE57775}" destId="{1E7F28CF-C78C-42A1-8ECD-D743D8FC7CE3}" srcOrd="0" destOrd="0" presId="urn:microsoft.com/office/officeart/2005/8/layout/hProcess9"/>
    <dgm:cxn modelId="{82CFC771-501F-45AD-839D-0094DBD17AB1}" srcId="{850CDA29-7FB7-4366-96EC-C75A76B20CA4}" destId="{FFF75145-F87A-4D15-B348-A6FCA9B2A930}" srcOrd="1" destOrd="0" parTransId="{2314C8D7-4FDC-4462-B1E0-5CE22E728AD2}" sibTransId="{E18C6A43-A1AA-4BDD-995E-3A23B1000B0E}"/>
    <dgm:cxn modelId="{2A8BB3C5-832A-47B9-AA60-45ABE2771A5A}" type="presOf" srcId="{FFF75145-F87A-4D15-B348-A6FCA9B2A930}" destId="{0F8B3C05-2985-4EA1-B95F-A82E0744B4D0}" srcOrd="0" destOrd="0" presId="urn:microsoft.com/office/officeart/2005/8/layout/hProcess9"/>
    <dgm:cxn modelId="{A42D9E2D-8BB4-4324-99B7-75F5331C3526}" type="presOf" srcId="{850CDA29-7FB7-4366-96EC-C75A76B20CA4}" destId="{8835B2B9-0018-4458-8A17-E315A8E25E20}" srcOrd="0" destOrd="0" presId="urn:microsoft.com/office/officeart/2005/8/layout/hProcess9"/>
    <dgm:cxn modelId="{ECF16B8F-CF29-4410-ADDF-C57E02020B27}" type="presParOf" srcId="{8835B2B9-0018-4458-8A17-E315A8E25E20}" destId="{B693457C-C494-4A50-9FA7-BB11458DA3E1}" srcOrd="0" destOrd="0" presId="urn:microsoft.com/office/officeart/2005/8/layout/hProcess9"/>
    <dgm:cxn modelId="{90298CAF-8725-407C-BEA4-EAE0E0E240E0}" type="presParOf" srcId="{8835B2B9-0018-4458-8A17-E315A8E25E20}" destId="{6718C75E-AC7B-41AB-BB4F-AD508F048CFB}" srcOrd="1" destOrd="0" presId="urn:microsoft.com/office/officeart/2005/8/layout/hProcess9"/>
    <dgm:cxn modelId="{B0D2A2FB-287D-4C22-8155-F0BF147B2185}" type="presParOf" srcId="{6718C75E-AC7B-41AB-BB4F-AD508F048CFB}" destId="{1E7F28CF-C78C-42A1-8ECD-D743D8FC7CE3}" srcOrd="0" destOrd="0" presId="urn:microsoft.com/office/officeart/2005/8/layout/hProcess9"/>
    <dgm:cxn modelId="{FDDFBA18-1595-479F-B6C2-ADA98655F342}" type="presParOf" srcId="{6718C75E-AC7B-41AB-BB4F-AD508F048CFB}" destId="{871C5271-B43D-4E78-82F5-F9D6E7FF0E54}" srcOrd="1" destOrd="0" presId="urn:microsoft.com/office/officeart/2005/8/layout/hProcess9"/>
    <dgm:cxn modelId="{2CCD6FCB-F8D0-4989-AFBE-7D3B28DA5F1F}" type="presParOf" srcId="{6718C75E-AC7B-41AB-BB4F-AD508F048CFB}" destId="{0F8B3C05-2985-4EA1-B95F-A82E0744B4D0}" srcOrd="2" destOrd="0" presId="urn:microsoft.com/office/officeart/2005/8/layout/hProcess9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0.06061</cdr:x>
      <cdr:y>0.80883</cdr:y>
    </cdr:from>
    <cdr:to>
      <cdr:x>0.2103</cdr:x>
      <cdr:y>0.85767</cdr:y>
    </cdr:to>
    <cdr:sp macro="" textlink="">
      <cdr:nvSpPr>
        <cdr:cNvPr id="2" name="Овал 1"/>
        <cdr:cNvSpPr/>
      </cdr:nvSpPr>
      <cdr:spPr>
        <a:xfrm xmlns:a="http://schemas.openxmlformats.org/drawingml/2006/main">
          <a:off x="285752" y="3929090"/>
          <a:ext cx="705774" cy="237254"/>
        </a:xfrm>
        <a:prstGeom xmlns:a="http://schemas.openxmlformats.org/drawingml/2006/main" prst="ellipse">
          <a:avLst/>
        </a:prstGeom>
        <a:solidFill xmlns:a="http://schemas.openxmlformats.org/drawingml/2006/main">
          <a:srgbClr val="760000"/>
        </a:solidFill>
        <a:ln xmlns:a="http://schemas.openxmlformats.org/drawingml/2006/main" w="25400" cap="flat" cmpd="sng" algn="ctr">
          <a:solidFill>
            <a:srgbClr val="760000"/>
          </a:solidFill>
          <a:prstDash val="solid"/>
        </a:ln>
        <a:effectLst xmlns:a="http://schemas.openxmlformats.org/drawingml/2006/main">
          <a:outerShdw blurRad="44450" dist="27940" dir="5400000" algn="ctr">
            <a:srgbClr val="000000">
              <a:alpha val="32000"/>
            </a:srgbClr>
          </a:outerShdw>
        </a:effectLst>
        <a:scene3d xmlns:a="http://schemas.openxmlformats.org/drawingml/2006/main">
          <a:camera prst="orthographicFront">
            <a:rot lat="0" lon="0" rev="0"/>
          </a:camera>
          <a:lightRig rig="balanced" dir="t">
            <a:rot lat="0" lon="0" rev="8700000"/>
          </a:lightRig>
        </a:scene3d>
        <a:sp3d xmlns:a="http://schemas.openxmlformats.org/drawingml/2006/main">
          <a:bevelT w="190500" h="38100"/>
        </a:sp3d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lvl1pPr marL="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1pPr>
          <a:lvl2pPr marL="4572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2pPr>
          <a:lvl3pPr marL="9144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3pPr>
          <a:lvl4pPr marL="13716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4pPr>
          <a:lvl5pPr marL="18288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5pPr>
          <a:lvl6pPr marL="22860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6pPr>
          <a:lvl7pPr marL="27432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7pPr>
          <a:lvl8pPr marL="32004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8pPr>
          <a:lvl9pPr marL="3657600" algn="l" rtl="0" latinLnBrk="0">
            <a:defRPr lang="ru-RU" sz="1800" kern="1200">
              <a:solidFill>
                <a:sysClr val="window" lastClr="FFFFFF"/>
              </a:solidFill>
              <a:latin typeface="Calibri"/>
            </a:defRPr>
          </a:lvl9pPr>
          <a:extLst/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0.19697</cdr:x>
      <cdr:y>0.77942</cdr:y>
    </cdr:from>
    <cdr:to>
      <cdr:x>0.79572</cdr:x>
      <cdr:y>0.85832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928694" y="3786214"/>
          <a:ext cx="2823051" cy="3832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>
          <a:spAutoFit/>
        </a:bodyPr>
        <a:lstStyle xmlns:a="http://schemas.openxmlformats.org/drawingml/2006/main">
          <a:lvl1pPr marL="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1pPr>
          <a:lvl2pPr marL="4572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2pPr>
          <a:lvl3pPr marL="9144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3pPr>
          <a:lvl4pPr marL="13716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4pPr>
          <a:lvl5pPr marL="18288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5pPr>
          <a:lvl6pPr marL="22860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6pPr>
          <a:lvl7pPr marL="27432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7pPr>
          <a:lvl8pPr marL="32004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8pPr>
          <a:lvl9pPr marL="3657600" algn="l" rtl="0" latinLnBrk="0">
            <a:defRPr lang="ru-RU" sz="1800" kern="1200">
              <a:solidFill>
                <a:sysClr val="windowText" lastClr="000000"/>
              </a:solidFill>
              <a:latin typeface="Calibri"/>
            </a:defRPr>
          </a:lvl9pPr>
          <a:extLst/>
        </a:lstStyle>
        <a:p xmlns:a="http://schemas.openxmlformats.org/drawingml/2006/main">
          <a:pPr lvl="0" algn="ctr"/>
          <a:r>
            <a:rPr lang="ru-RU" sz="1800" b="1" dirty="0" smtClean="0">
              <a:solidFill>
                <a:sysClr val="window" lastClr="FFFFFF">
                  <a:lumMod val="10000"/>
                </a:sysClr>
              </a:solidFill>
              <a:latin typeface="Times New Roman" pitchFamily="18" charset="0"/>
              <a:cs typeface="Times New Roman" pitchFamily="18" charset="0"/>
            </a:rPr>
            <a:t>Бюджетные кредиты</a:t>
          </a:r>
          <a:endParaRPr lang="ru-RU" sz="1800" dirty="0">
            <a:solidFill>
              <a:sysClr val="window" lastClr="FFFFFF">
                <a:lumMod val="10000"/>
              </a:sysClr>
            </a:solidFill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332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6E7D018D-748F-47BF-843A-40349A141CAC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889938" cy="496332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04AC5213-BACC-41AB-9B61-B40CF6C5296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96332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ru-RU" sz="1200"/>
            </a:lvl1pPr>
            <a:extLst/>
          </a:lstStyle>
          <a:p>
            <a:fld id="{23E9B8FB-2ABD-42C9-A6DA-A6789EAF441D}" type="datetimeFigureOut">
              <a:rPr/>
              <a:pPr/>
              <a:t>6/30/2006</a:t>
            </a:fld>
            <a:endParaRPr lang="ru-RU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ru-RU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66909" y="4715156"/>
            <a:ext cx="5335270" cy="4466987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889938" cy="496332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ru-RU" sz="1200"/>
            </a:lvl1pPr>
            <a:extLst/>
          </a:lstStyle>
          <a:p>
            <a:endParaRPr lang="ru-RU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ru-RU" sz="1200"/>
            </a:lvl1pPr>
            <a:extLst/>
          </a:lstStyle>
          <a:p>
            <a:fld id="{BE2A7042-DEED-4AA1-9E89-4A16B2572577}" type="slidenum">
              <a:rPr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9F9A82-38CE-42AB-AC71-28BDC435A0BC}" type="slidenum">
              <a:rPr lang="ru-RU" smtClean="0"/>
              <a:pPr/>
              <a:t>24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80472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9F9A82-38CE-42AB-AC71-28BDC435A0BC}" type="slidenum">
              <a:rPr lang="ru-RU" smtClean="0"/>
              <a:pPr/>
              <a:t>25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804727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ru-RU" smtClean="0"/>
              <a:pPr/>
              <a:t>65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ru-RU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ru-RU"/>
              <a:t>Заголовок фотоальбома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chemeClr val="bg1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kumimoji="0" lang="ru-RU"/>
              <a:t>Щелкните, чтобы добавить дату и прочие сведения</a:t>
            </a:r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kumimoji="0" lang="ru-RU" i="0"/>
              <a:t>Щелкните значок, чтобы добавить фотографию размером со всю страницу</a:t>
            </a:r>
            <a:endParaRPr kumimoji="0" lang="ru-RU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ru-RU"/>
              <a:t>Подзаголовок слайда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ru-RU"/>
              <a:t>Заголовок раздела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ru-RU" smtClean="0"/>
              <a:t>Вставка рисунка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kumimoji="0" lang="ru-RU"/>
              <a:t>Надпись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ru-RU">
                <a:solidFill>
                  <a:srgbClr val="FFFFFF"/>
                </a:solidFill>
              </a:rPr>
              <a:pPr/>
              <a:t>‹#›</a:t>
            </a:fld>
            <a:endParaRPr kumimoji="0" lang="ru-RU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/>
              <a:pPr/>
              <a:t>6/30/2006</a:t>
            </a:fld>
            <a:endParaRPr kumimoji="0"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/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/>
              <a:pPr/>
              <a:t>6/30/2006</a:t>
            </a:fld>
            <a:endParaRPr kumimoji="0"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/>
              <a:pPr/>
              <a:t>‹#›</a:t>
            </a:fld>
            <a:endParaRPr kumimoji="0" lang="ru-RU"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39BE0-6E58-4C01-9E24-CF7DEBDE8857}" type="datetimeFigureOut">
              <a:rPr lang="ru-RU" smtClean="0"/>
              <a:pPr/>
              <a:t>13.12.2017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B008D14-E60D-4634-A81B-E2284C865E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pPr eaLnBrk="1" latinLnBrk="0" hangingPunct="1"/>
            <a:r>
              <a:rPr kumimoji="0" lang="ru-RU" smtClean="0"/>
              <a:t>Образец заголовка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ru-RU"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kumimoji="0" lang="ru-RU">
                <a:solidFill>
                  <a:schemeClr val="bg1"/>
                </a:solidFill>
              </a:rPr>
              <a:pPr algn="r"/>
              <a:t>13.12.2017</a:t>
            </a:fld>
            <a:endParaRPr kumimoji="0" lang="ru-RU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lang="ru-RU"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kumimoji="0" lang="ru-RU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ru-RU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ru-RU">
                <a:solidFill>
                  <a:schemeClr val="bg1"/>
                </a:solidFill>
              </a:rPr>
              <a:pPr/>
              <a:t>‹#›</a:t>
            </a:fld>
            <a:endParaRPr kumimoji="0" lang="ru-RU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kumimoji="0"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kumimoji="0"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kumimoji="0"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kumimoji="0"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3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3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diagramLayout" Target="../diagrams/layout4.xml"/><Relationship Id="rId7" Type="http://schemas.openxmlformats.org/officeDocument/2006/relationships/diagramLayout" Target="../diagrams/layout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3.xml"/><Relationship Id="rId6" Type="http://schemas.openxmlformats.org/officeDocument/2006/relationships/diagramData" Target="../diagrams/data5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12.jpeg"/><Relationship Id="rId4" Type="http://schemas.openxmlformats.org/officeDocument/2006/relationships/diagramQuickStyle" Target="../diagrams/quickStyle4.xml"/><Relationship Id="rId9" Type="http://schemas.openxmlformats.org/officeDocument/2006/relationships/diagramColors" Target="../diagrams/colors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chart" Target="../charts/chart14.xml"/><Relationship Id="rId7" Type="http://schemas.openxmlformats.org/officeDocument/2006/relationships/diagramQuickStyle" Target="../diagrams/quickStyle6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1.xml"/><Relationship Id="rId6" Type="http://schemas.openxmlformats.org/officeDocument/2006/relationships/diagramLayout" Target="../diagrams/layout6.xml"/><Relationship Id="rId5" Type="http://schemas.openxmlformats.org/officeDocument/2006/relationships/diagramData" Target="../diagrams/data6.xml"/><Relationship Id="rId4" Type="http://schemas.openxmlformats.org/officeDocument/2006/relationships/chart" Target="../charts/char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2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1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9.xml"/><Relationship Id="rId3" Type="http://schemas.openxmlformats.org/officeDocument/2006/relationships/diagramLayout" Target="../diagrams/layout7.xml"/><Relationship Id="rId7" Type="http://schemas.openxmlformats.org/officeDocument/2006/relationships/chart" Target="../charts/chart1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1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chart" Target="../charts/chart2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2.xml"/><Relationship Id="rId3" Type="http://schemas.openxmlformats.org/officeDocument/2006/relationships/diagramData" Target="../diagrams/data8.xml"/><Relationship Id="rId7" Type="http://schemas.openxmlformats.org/officeDocument/2006/relationships/chart" Target="../charts/chart21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5.xml"/><Relationship Id="rId3" Type="http://schemas.openxmlformats.org/officeDocument/2006/relationships/diagramLayout" Target="../diagrams/layout9.xml"/><Relationship Id="rId7" Type="http://schemas.openxmlformats.org/officeDocument/2006/relationships/chart" Target="../charts/chart24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23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Relationship Id="rId9" Type="http://schemas.openxmlformats.org/officeDocument/2006/relationships/chart" Target="../charts/chart2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10.xml"/><Relationship Id="rId7" Type="http://schemas.openxmlformats.org/officeDocument/2006/relationships/chart" Target="../charts/chart28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3.xml"/><Relationship Id="rId6" Type="http://schemas.openxmlformats.org/officeDocument/2006/relationships/chart" Target="../charts/chart27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29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2.xml"/><Relationship Id="rId3" Type="http://schemas.openxmlformats.org/officeDocument/2006/relationships/diagramLayout" Target="../diagrams/layout12.xml"/><Relationship Id="rId7" Type="http://schemas.openxmlformats.org/officeDocument/2006/relationships/chart" Target="../charts/chart31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30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9" Type="http://schemas.openxmlformats.org/officeDocument/2006/relationships/chart" Target="../charts/chart3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1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6.xml"/><Relationship Id="rId3" Type="http://schemas.openxmlformats.org/officeDocument/2006/relationships/diagramLayout" Target="../diagrams/layout13.xml"/><Relationship Id="rId7" Type="http://schemas.openxmlformats.org/officeDocument/2006/relationships/chart" Target="../charts/chart35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34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39.xml"/><Relationship Id="rId3" Type="http://schemas.openxmlformats.org/officeDocument/2006/relationships/diagramLayout" Target="../diagrams/layout14.xml"/><Relationship Id="rId7" Type="http://schemas.openxmlformats.org/officeDocument/2006/relationships/chart" Target="../charts/chart38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37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2.xml"/><Relationship Id="rId3" Type="http://schemas.openxmlformats.org/officeDocument/2006/relationships/diagramLayout" Target="../diagrams/layout15.xml"/><Relationship Id="rId7" Type="http://schemas.openxmlformats.org/officeDocument/2006/relationships/chart" Target="../charts/chart41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40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5.xml"/><Relationship Id="rId3" Type="http://schemas.openxmlformats.org/officeDocument/2006/relationships/diagramLayout" Target="../diagrams/layout17.xml"/><Relationship Id="rId7" Type="http://schemas.openxmlformats.org/officeDocument/2006/relationships/chart" Target="../charts/chart44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43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Relationship Id="rId9" Type="http://schemas.openxmlformats.org/officeDocument/2006/relationships/chart" Target="../charts/chart4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7" Type="http://schemas.openxmlformats.org/officeDocument/2006/relationships/chart" Target="../charts/chart4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47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1.xml"/><Relationship Id="rId3" Type="http://schemas.openxmlformats.org/officeDocument/2006/relationships/diagramLayout" Target="../diagrams/layout19.xml"/><Relationship Id="rId7" Type="http://schemas.openxmlformats.org/officeDocument/2006/relationships/chart" Target="../charts/chart50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4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4.xml"/><Relationship Id="rId3" Type="http://schemas.openxmlformats.org/officeDocument/2006/relationships/chart" Target="../charts/chart53.xml"/><Relationship Id="rId7" Type="http://schemas.openxmlformats.org/officeDocument/2006/relationships/diagramColors" Target="../diagrams/colors20.xml"/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21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6.xml"/><Relationship Id="rId3" Type="http://schemas.openxmlformats.org/officeDocument/2006/relationships/diagramData" Target="../diagrams/data21.xml"/><Relationship Id="rId7" Type="http://schemas.openxmlformats.org/officeDocument/2006/relationships/chart" Target="../charts/chart55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1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Relationship Id="rId9" Type="http://schemas.openxmlformats.org/officeDocument/2006/relationships/chart" Target="../charts/chart5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0.xml"/><Relationship Id="rId3" Type="http://schemas.openxmlformats.org/officeDocument/2006/relationships/diagramLayout" Target="../diagrams/layout22.xml"/><Relationship Id="rId7" Type="http://schemas.openxmlformats.org/officeDocument/2006/relationships/chart" Target="../charts/chart59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1.xml"/><Relationship Id="rId6" Type="http://schemas.openxmlformats.org/officeDocument/2006/relationships/chart" Target="../charts/chart58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algn="ctr"/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по проекту бюджета на 2018-2020 годы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1494984530_img_3102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6364" r="6364"/>
          <a:stretch>
            <a:fillRect/>
          </a:stretch>
        </p:blipFill>
        <p:spPr/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Grp="1"/>
          </p:cNvSpPr>
          <p:nvPr>
            <p:ph type="body" sz="quarter" idx="31"/>
          </p:nvPr>
        </p:nvSpPr>
        <p:spPr>
          <a:xfrm>
            <a:off x="214282" y="285728"/>
            <a:ext cx="8229600" cy="1676400"/>
          </a:xfrm>
        </p:spPr>
        <p:txBody>
          <a:bodyPr>
            <a:noAutofit/>
          </a:bodyPr>
          <a:lstStyle>
            <a:extLst/>
          </a:lstStyle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северчане!</a:t>
            </a:r>
          </a:p>
          <a:p>
            <a:pPr algn="ctr">
              <a:spcBef>
                <a:spcPts val="0"/>
              </a:spcBef>
              <a:defRPr/>
            </a:pPr>
            <a:endParaRPr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Одной из основных целей бюджетной политики является обеспечение прозрачности, открытости и доступности бюджетного процесса для жителей ЗАТО Северск. Инструментом для достижения этой цели является реализация проекта «Бюджет для граждан».</a:t>
            </a:r>
          </a:p>
          <a:p>
            <a:pPr algn="ctr">
              <a:spcBef>
                <a:spcPts val="0"/>
              </a:spcBef>
              <a:defRPr/>
            </a:pPr>
            <a:endParaRPr b="1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defRPr/>
            </a:pPr>
            <a:endParaRPr b="1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IMG_9871.JPG"/>
          <p:cNvPicPr>
            <a:picLocks noChangeAspect="1"/>
          </p:cNvPicPr>
          <p:nvPr/>
        </p:nvPicPr>
        <p:blipFill>
          <a:blip r:embed="rId3" cstate="print"/>
          <a:srcRect l="10156" r="8593"/>
          <a:stretch>
            <a:fillRect/>
          </a:stretch>
        </p:blipFill>
        <p:spPr>
          <a:xfrm>
            <a:off x="0" y="2286000"/>
            <a:ext cx="5572164" cy="457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286380" y="3500438"/>
            <a:ext cx="32861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Перед Вами </a:t>
            </a:r>
          </a:p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«Бюджет для граждан», </a:t>
            </a:r>
            <a:endParaRPr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который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познакомит Вас </a:t>
            </a:r>
            <a:endParaRPr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основными положениями проекта бюджета ЗАТО Северск </a:t>
            </a:r>
          </a:p>
          <a:p>
            <a:pPr algn="ctr">
              <a:spcBef>
                <a:spcPts val="0"/>
              </a:spcBef>
              <a:defRPr/>
            </a:pP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2018 год и плановый период 2019 и 2020 годов.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ОБЩИЕ СВЕДЕНИЯ О БЮДЖЕТЕ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503455021_image-5.jpg"/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6364" r="6364"/>
          <a:stretch>
            <a:fillRect/>
          </a:stretch>
        </p:blipFill>
        <p:spPr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8572528" cy="1000108"/>
          </a:xfrm>
        </p:spPr>
        <p:txBody>
          <a:bodyPr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БЮДЖЕТНОЙ СИСТЕМЫ РОССИЙСКОЙ ФЕДЕРАЦИИ</a:t>
            </a:r>
            <a:endParaRPr lang="ru-RU" sz="28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928662" y="1071546"/>
          <a:ext cx="7643866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1f51bef118816e78a2817150d2c9e73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00108"/>
            <a:ext cx="3143240" cy="35151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720" y="1714488"/>
            <a:ext cx="264320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400" b="1" smtClean="0">
                <a:latin typeface="Times New Roman" pitchFamily="18" charset="0"/>
                <a:cs typeface="Times New Roman" pitchFamily="18" charset="0"/>
              </a:rPr>
              <a:t>Бюджетная система - </a:t>
            </a:r>
            <a:r>
              <a:rPr sz="1400" smtClean="0">
                <a:latin typeface="Times New Roman" pitchFamily="18" charset="0"/>
                <a:cs typeface="Times New Roman" pitchFamily="18" charset="0"/>
              </a:rPr>
              <a:t>это совокупность бюджетов государства, административно-территориальных образований, самостоятельных в бюджетном отношении государственных учреждений и фондов, основанная на экономических отношениях, государственном устройстве и правовых нормах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214290"/>
            <a:ext cx="8643966" cy="500042"/>
          </a:xfrm>
        </p:spPr>
        <p:txBody>
          <a:bodyPr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ЧЕГО ЗАТО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СЕВЕРСК НЕОБХОДИМ 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1000108"/>
            <a:ext cx="807249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Обеспечивать деятельность учреждений образования,  культуры,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</a:t>
            </a: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Предоставлять меры социальной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поддержки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гражданам 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Строить и ремонтировать дороги, объекты социального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назначения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Обеспечивать благоустройство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городских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улиц, площадей,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скверов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Оказывать поддержку  малому и среднему 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предпринимательству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Обеспечивать транспортное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ообщение</a:t>
            </a:r>
            <a:endParaRPr lang="ru-RU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Строить, ремонтировать, поддерживать в надлежащем состоянии объекты городской инфраструктуры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857232"/>
            <a:ext cx="661957" cy="584092"/>
          </a:xfrm>
          <a:prstGeom prst="rect">
            <a:avLst/>
          </a:prstGeom>
        </p:spPr>
      </p:pic>
      <p:pic>
        <p:nvPicPr>
          <p:cNvPr id="16" name="Рисунок 15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1357298"/>
            <a:ext cx="661957" cy="584092"/>
          </a:xfrm>
          <a:prstGeom prst="rect">
            <a:avLst/>
          </a:prstGeom>
        </p:spPr>
      </p:pic>
      <p:pic>
        <p:nvPicPr>
          <p:cNvPr id="17" name="Рисунок 16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1928802"/>
            <a:ext cx="661957" cy="584092"/>
          </a:xfrm>
          <a:prstGeom prst="rect">
            <a:avLst/>
          </a:prstGeom>
        </p:spPr>
      </p:pic>
      <p:pic>
        <p:nvPicPr>
          <p:cNvPr id="19" name="Рисунок 18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2500306"/>
            <a:ext cx="661957" cy="584092"/>
          </a:xfrm>
          <a:prstGeom prst="rect">
            <a:avLst/>
          </a:prstGeom>
        </p:spPr>
      </p:pic>
      <p:pic>
        <p:nvPicPr>
          <p:cNvPr id="24" name="Рисунок 23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3143248"/>
            <a:ext cx="661957" cy="584092"/>
          </a:xfrm>
          <a:prstGeom prst="rect">
            <a:avLst/>
          </a:prstGeom>
        </p:spPr>
      </p:pic>
      <p:pic>
        <p:nvPicPr>
          <p:cNvPr id="25" name="Рисунок 24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3643314"/>
            <a:ext cx="661957" cy="584092"/>
          </a:xfrm>
          <a:prstGeom prst="rect">
            <a:avLst/>
          </a:prstGeom>
        </p:spPr>
      </p:pic>
      <p:pic>
        <p:nvPicPr>
          <p:cNvPr id="26" name="Рисунок 25" descr="8cGb8XKRi.png"/>
          <p:cNvPicPr>
            <a:picLocks noChangeAspect="1"/>
          </p:cNvPicPr>
          <p:nvPr/>
        </p:nvPicPr>
        <p:blipFill>
          <a:blip r:embed="rId2" cstate="print"/>
          <a:srcRect t="2667" b="20038"/>
          <a:stretch>
            <a:fillRect/>
          </a:stretch>
        </p:blipFill>
        <p:spPr>
          <a:xfrm>
            <a:off x="0" y="4286256"/>
            <a:ext cx="661957" cy="584092"/>
          </a:xfrm>
          <a:prstGeom prst="rect">
            <a:avLst/>
          </a:prstGeom>
        </p:spPr>
      </p:pic>
      <p:pic>
        <p:nvPicPr>
          <p:cNvPr id="27" name="Рисунок 26" descr="M0003.jpg"/>
          <p:cNvPicPr>
            <a:picLocks noChangeAspect="1"/>
          </p:cNvPicPr>
          <p:nvPr/>
        </p:nvPicPr>
        <p:blipFill>
          <a:blip r:embed="rId3" cstate="print"/>
          <a:srcRect t="12943" b="6166"/>
          <a:stretch>
            <a:fillRect/>
          </a:stretch>
        </p:blipFill>
        <p:spPr>
          <a:xfrm>
            <a:off x="214282" y="4929198"/>
            <a:ext cx="8286808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566758"/>
          </a:xfrm>
        </p:spPr>
        <p:txBody>
          <a:bodyPr>
            <a:normAutofit/>
          </a:bodyPr>
          <a:lstStyle>
            <a:extLst/>
          </a:lstStyle>
          <a:p>
            <a:r>
              <a:rPr sz="2000" smtClean="0">
                <a:latin typeface="Times New Roman" pitchFamily="18" charset="0"/>
                <a:cs typeface="Times New Roman" pitchFamily="18" charset="0"/>
              </a:rPr>
              <a:t>Профицит бюджета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sz="2000" smtClean="0">
                <a:latin typeface="Times New Roman" pitchFamily="18" charset="0"/>
                <a:cs typeface="Times New Roman" pitchFamily="18" charset="0"/>
              </a:rPr>
              <a:t> это превышение доходов над расходами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>
          <a:xfrm>
            <a:off x="435429" y="4214818"/>
            <a:ext cx="7086600" cy="1576382"/>
          </a:xfrm>
        </p:spPr>
        <p:txBody>
          <a:bodyPr>
            <a:normAutofit fontScale="92500" lnSpcReduction="20000"/>
          </a:bodyPr>
          <a:lstStyle>
            <a:extLst/>
          </a:lstStyle>
          <a:p>
            <a:pPr algn="ctr"/>
            <a:r>
              <a:rPr sz="2400" smtClean="0">
                <a:latin typeface="Times New Roman" pitchFamily="18" charset="0"/>
                <a:cs typeface="Times New Roman" pitchFamily="18" charset="0"/>
              </a:rPr>
              <a:t>Основным принципом формирования любого бюджета является его </a:t>
            </a:r>
            <a:r>
              <a:rPr sz="2400" b="1" smtClean="0">
                <a:latin typeface="Times New Roman" pitchFamily="18" charset="0"/>
                <a:cs typeface="Times New Roman" pitchFamily="18" charset="0"/>
              </a:rPr>
              <a:t>сбалансированность</a:t>
            </a:r>
            <a:r>
              <a:rPr sz="240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sz="2400" smtClean="0">
                <a:latin typeface="Times New Roman" pitchFamily="18" charset="0"/>
                <a:cs typeface="Times New Roman" pitchFamily="18" charset="0"/>
              </a:rPr>
              <a:t>Это означает что расходы бюджета в целом должны быть обеспечены доходными источниками и поступлениями из источников финансирования дефицита бюджета </a:t>
            </a:r>
          </a:p>
        </p:txBody>
      </p:sp>
      <p:sp>
        <p:nvSpPr>
          <p:cNvPr id="7" name="TextBox 11"/>
          <p:cNvSpPr txBox="1">
            <a:spLocks noChangeArrowheads="1"/>
          </p:cNvSpPr>
          <p:nvPr/>
        </p:nvSpPr>
        <p:spPr bwMode="auto">
          <a:xfrm>
            <a:off x="428596" y="142875"/>
            <a:ext cx="70723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u="sng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муниципального </a:t>
            </a:r>
            <a:r>
              <a:rPr lang="ru-RU" sz="2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4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это</a:t>
            </a:r>
            <a:r>
              <a:rPr lang="en-US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форма образования и расходования денежных средств, предназначенных для финансового обеспечения задач и функций местного самоуправления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14282" y="2143116"/>
            <a:ext cx="2357455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2000" b="1" u="sng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ДОХОДЫ БЮДЖЕТА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это поступающие в бюджет денежные средства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715008" y="2143116"/>
            <a:ext cx="2571768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ru-RU" sz="2000" b="1" u="sng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РАСХОДЫ БЮДЖЕТА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– это выплачиваемые из бюджета денежные средства</a:t>
            </a:r>
          </a:p>
        </p:txBody>
      </p:sp>
      <p:sp>
        <p:nvSpPr>
          <p:cNvPr id="15" name="Rectangle 2"/>
          <p:cNvSpPr txBox="1">
            <a:spLocks/>
          </p:cNvSpPr>
          <p:nvPr/>
        </p:nvSpPr>
        <p:spPr>
          <a:xfrm>
            <a:off x="428596" y="6291242"/>
            <a:ext cx="7086600" cy="566758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vert="horz" rtlCol="0" anchor="ctr">
            <a:normAutofit/>
          </a:bodyPr>
          <a:lstStyle>
            <a:extLst/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sz="200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Дефицит</a:t>
            </a: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бюджета – это превышение расходов над доходами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2" name="Рисунок 11" descr="IMG_89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71736" y="2071678"/>
            <a:ext cx="3071802" cy="2047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3"/>
          <p:cNvSpPr>
            <a:spLocks noGrp="1"/>
          </p:cNvSpPr>
          <p:nvPr>
            <p:ph type="body" sz="quarter" idx="11"/>
          </p:nvPr>
        </p:nvSpPr>
        <p:spPr>
          <a:xfrm>
            <a:off x="214282" y="0"/>
            <a:ext cx="8091518" cy="1714488"/>
          </a:xfrm>
        </p:spPr>
        <p:txBody>
          <a:bodyPr>
            <a:noAutofit/>
          </a:bodyPr>
          <a:lstStyle>
            <a:extLst/>
          </a:lstStyle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нормативные правовые акты, 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регулирующие бюджетный процесс в ЗАТО </a:t>
            </a:r>
            <a:r>
              <a:rPr lang="ru-RU" sz="32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узел 4"/>
          <p:cNvSpPr/>
          <p:nvPr/>
        </p:nvSpPr>
        <p:spPr>
          <a:xfrm>
            <a:off x="285720" y="2488164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285720" y="3786190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285720" y="5214950"/>
            <a:ext cx="428628" cy="428628"/>
          </a:xfrm>
          <a:prstGeom prst="flowChartConnector">
            <a:avLst/>
          </a:prstGeom>
          <a:solidFill>
            <a:srgbClr val="C00000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ectangle 3"/>
          <p:cNvSpPr txBox="1">
            <a:spLocks/>
          </p:cNvSpPr>
          <p:nvPr/>
        </p:nvSpPr>
        <p:spPr>
          <a:xfrm>
            <a:off x="857224" y="2345288"/>
            <a:ext cx="7734328" cy="714380"/>
          </a:xfrm>
          <a:prstGeom prst="rect">
            <a:avLst/>
          </a:prstGeom>
        </p:spPr>
        <p:txBody>
          <a:bodyPr vert="horz" tIns="91440" bIns="91440" rtlCol="0" anchor="t">
            <a:normAutofit/>
          </a:bodyPr>
          <a:lstStyle>
            <a:extLst/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Бюджетный кодекс Российской Федерации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1" name="Rectangle 3"/>
          <p:cNvSpPr txBox="1">
            <a:spLocks/>
          </p:cNvSpPr>
          <p:nvPr/>
        </p:nvSpPr>
        <p:spPr>
          <a:xfrm>
            <a:off x="857224" y="4929198"/>
            <a:ext cx="7734328" cy="857256"/>
          </a:xfrm>
          <a:prstGeom prst="rect">
            <a:avLst/>
          </a:prstGeom>
        </p:spPr>
        <p:txBody>
          <a:bodyPr vert="horz" tIns="91440" bIns="91440" rtlCol="0" anchor="t">
            <a:noAutofit/>
          </a:bodyPr>
          <a:lstStyle>
            <a:extLst/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Решение Думы ЗАТО Северск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№17/4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«Об утверждении Положения о бюджетном процессе»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3357562"/>
            <a:ext cx="77153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28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Закон Томской области № 170-ОЗ </a:t>
            </a:r>
          </a:p>
          <a:p>
            <a:r>
              <a:rPr sz="28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 межбюджетных отношениях в Томской области»</a:t>
            </a:r>
            <a:endParaRPr lang="ru-RU" sz="28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0" y="0"/>
            <a:ext cx="8572528" cy="642937"/>
          </a:xfrm>
        </p:spPr>
        <p:txBody>
          <a:bodyPr>
            <a:noAutofit/>
          </a:bodyPr>
          <a:lstStyle/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БЮДЖЕТ ЗАТО Северск 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СОСТАВЛЯЕТСЯ и ИСПОЛНЯЕТСЯ </a:t>
            </a: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с соблюдением общих принципов бюджетной системы:</a:t>
            </a:r>
            <a:endParaRPr lang="ru-RU" sz="2400" b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387" name="Прямоугольник 9"/>
          <p:cNvSpPr>
            <a:spLocks noChangeArrowheads="1"/>
          </p:cNvSpPr>
          <p:nvPr/>
        </p:nvSpPr>
        <p:spPr bwMode="auto">
          <a:xfrm>
            <a:off x="5357818" y="1357313"/>
            <a:ext cx="3286148" cy="1954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СБАЛАНСИРОВАННОСТИ:</a:t>
            </a:r>
          </a:p>
          <a:p>
            <a:pPr algn="ctr"/>
            <a:r>
              <a:rPr lang="ru-RU" sz="1700" dirty="0">
                <a:latin typeface="Times New Roman" pitchFamily="18" charset="0"/>
                <a:cs typeface="Times New Roman" pitchFamily="18" charset="0"/>
              </a:rPr>
              <a:t>означает, что объем расходов должен соответствовать суммарному объему доходов бюджета и источников финансирования его дефицита</a:t>
            </a:r>
          </a:p>
        </p:txBody>
      </p:sp>
      <p:sp>
        <p:nvSpPr>
          <p:cNvPr id="16388" name="Прямоугольник 11"/>
          <p:cNvSpPr>
            <a:spLocks noChangeArrowheads="1"/>
          </p:cNvSpPr>
          <p:nvPr/>
        </p:nvSpPr>
        <p:spPr bwMode="auto">
          <a:xfrm>
            <a:off x="-32" y="5357813"/>
            <a:ext cx="86439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ОБЩЕГО СОВОКУПНОГО ПОКРЫТИЯ РАСХОДОВ: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означает, что расходы бюджета не могут быть увязаны с определенными доходами бюджета и источниками финансирования дефицита бюджета (за исключением дорожного фонда и целевых расходов за счет целевых МБТ)</a:t>
            </a:r>
          </a:p>
        </p:txBody>
      </p:sp>
      <p:sp>
        <p:nvSpPr>
          <p:cNvPr id="16389" name="Прямоугольник 12"/>
          <p:cNvSpPr>
            <a:spLocks noChangeArrowheads="1"/>
          </p:cNvSpPr>
          <p:nvPr/>
        </p:nvSpPr>
        <p:spPr bwMode="auto">
          <a:xfrm>
            <a:off x="0" y="3143248"/>
            <a:ext cx="314325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ПРИНЦИПА ПРОЗРАЧНОСТИ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означает обязанность по опубликованию утвержденных бюджетов, отчетов об их исполнении</a:t>
            </a:r>
          </a:p>
        </p:txBody>
      </p:sp>
      <p:sp>
        <p:nvSpPr>
          <p:cNvPr id="16390" name="Прямоугольник 13"/>
          <p:cNvSpPr>
            <a:spLocks noChangeArrowheads="1"/>
          </p:cNvSpPr>
          <p:nvPr/>
        </p:nvSpPr>
        <p:spPr bwMode="auto">
          <a:xfrm>
            <a:off x="5357818" y="3286125"/>
            <a:ext cx="3214687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ЕДИНСТВА КАССЫ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означает зачисление всех кассовых поступлений и осуществление всех кассовых выплат с единого счета бюджета</a:t>
            </a:r>
          </a:p>
        </p:txBody>
      </p:sp>
      <p:sp>
        <p:nvSpPr>
          <p:cNvPr id="16392" name="Прямоугольник 17"/>
          <p:cNvSpPr>
            <a:spLocks noChangeArrowheads="1"/>
          </p:cNvSpPr>
          <p:nvPr/>
        </p:nvSpPr>
        <p:spPr bwMode="auto">
          <a:xfrm>
            <a:off x="0" y="1428750"/>
            <a:ext cx="3214688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ПРИНЦИПА САМОСТОЯТЕЛЬНОСТИ: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означает право и обязанность самостоятельно осуществлять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бюджетный процесс </a:t>
            </a:r>
          </a:p>
        </p:txBody>
      </p:sp>
      <p:pic>
        <p:nvPicPr>
          <p:cNvPr id="9" name="Рисунок 8" descr="389731.jpg"/>
          <p:cNvPicPr>
            <a:picLocks noChangeAspect="1"/>
          </p:cNvPicPr>
          <p:nvPr/>
        </p:nvPicPr>
        <p:blipFill>
          <a:blip r:embed="rId2" cstate="print"/>
          <a:srcRect t="7643" b="17269"/>
          <a:stretch>
            <a:fillRect/>
          </a:stretch>
        </p:blipFill>
        <p:spPr>
          <a:xfrm>
            <a:off x="3143240" y="1714488"/>
            <a:ext cx="2242970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htmlconvd-mHZkv8_html_65b6b362.jpg"/>
          <p:cNvPicPr>
            <a:picLocks noChangeAspect="1"/>
          </p:cNvPicPr>
          <p:nvPr/>
        </p:nvPicPr>
        <p:blipFill>
          <a:blip r:embed="rId3" cstate="print"/>
          <a:srcRect t="4996" b="12563"/>
          <a:stretch>
            <a:fillRect/>
          </a:stretch>
        </p:blipFill>
        <p:spPr>
          <a:xfrm>
            <a:off x="142844" y="571480"/>
            <a:ext cx="8279225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428596" y="0"/>
            <a:ext cx="7786742" cy="500066"/>
          </a:xfrm>
        </p:spPr>
        <p:txBody>
          <a:bodyPr/>
          <a:lstStyle>
            <a:extLst/>
          </a:lstStyle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ОБЩАЯ ИНФОРМАЦИЯ О ЗАТО СЕВЕРСК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Grp="1"/>
          </p:cNvSpPr>
          <p:nvPr>
            <p:ph type="body" sz="quarter" idx="13"/>
          </p:nvPr>
        </p:nvSpPr>
        <p:spPr>
          <a:xfrm>
            <a:off x="1500166" y="4071942"/>
            <a:ext cx="5500726" cy="50006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</a:t>
            </a:r>
            <a:endParaRPr lang="ru-RU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57224" y="4572008"/>
            <a:ext cx="2714644" cy="21431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928662" y="4857760"/>
            <a:ext cx="26432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Северск</a:t>
            </a:r>
          </a:p>
          <a:p>
            <a:pPr algn="ctr"/>
            <a:endParaRPr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</a:p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107,9 тыс.человек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4857752" y="4572008"/>
            <a:ext cx="2714644" cy="214314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5000628" y="4572008"/>
            <a:ext cx="250033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Внегородские территории</a:t>
            </a:r>
          </a:p>
          <a:p>
            <a:r>
              <a:rPr lang="ru-RU" sz="1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sz="12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.Самусь, п.Орловка, д.Кижирово, д.Семиозерки, д.Чернильщиково</a:t>
            </a:r>
          </a:p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</a:t>
            </a:r>
          </a:p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6,4 тыс.человек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Двойная стрелка влево/вверх 21"/>
          <p:cNvSpPr/>
          <p:nvPr/>
        </p:nvSpPr>
        <p:spPr>
          <a:xfrm rot="13609065">
            <a:off x="3919111" y="4562061"/>
            <a:ext cx="642942" cy="642942"/>
          </a:xfrm>
          <a:prstGeom prst="leftUp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Rectangle 8"/>
          <p:cNvSpPr>
            <a:spLocks noGrp="1"/>
          </p:cNvSpPr>
          <p:nvPr>
            <p:ph type="body" sz="quarter" idx="13"/>
          </p:nvPr>
        </p:nvSpPr>
        <p:spPr>
          <a:xfrm>
            <a:off x="500034" y="3643314"/>
            <a:ext cx="7786742" cy="50006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Площадь ЗАТО Северск составляет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48 565 га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Прямая со стрелкой 25"/>
          <p:cNvCxnSpPr/>
          <p:nvPr/>
        </p:nvCxnSpPr>
        <p:spPr>
          <a:xfrm rot="5400000">
            <a:off x="4416788" y="5798790"/>
            <a:ext cx="312011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5400000">
            <a:off x="4416788" y="4941534"/>
            <a:ext cx="312011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rot="5400000">
            <a:off x="4416788" y="2772134"/>
            <a:ext cx="312011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5715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10" y="785794"/>
            <a:ext cx="778674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sz="1600" smtClean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</a:t>
            </a:r>
          </a:p>
          <a:p>
            <a:pPr algn="ctr"/>
            <a:r>
              <a:rPr sz="1600" smtClean="0">
                <a:latin typeface="Times New Roman" pitchFamily="18" charset="0"/>
                <a:cs typeface="Times New Roman" pitchFamily="18" charset="0"/>
              </a:rPr>
              <a:t>на очередной финансовый год и плановый период</a:t>
            </a:r>
          </a:p>
          <a:p>
            <a:pPr algn="ctr"/>
            <a:r>
              <a:rPr sz="1600" b="1" smtClean="0">
                <a:latin typeface="Times New Roman" pitchFamily="18" charset="0"/>
                <a:cs typeface="Times New Roman" pitchFamily="18" charset="0"/>
              </a:rPr>
              <a:t>АВГУСТ - СЕНТЯБРЬ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10" y="1831104"/>
            <a:ext cx="778674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sz="1600" smtClean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</a:t>
            </a:r>
          </a:p>
          <a:p>
            <a:pPr algn="ctr"/>
            <a:r>
              <a:rPr sz="1600" smtClean="0">
                <a:latin typeface="Times New Roman" pitchFamily="18" charset="0"/>
                <a:cs typeface="Times New Roman" pitchFamily="18" charset="0"/>
              </a:rPr>
              <a:t>по проекту бюджета ЗАТО Северск (согласование распределения объемов по средствам местного бюджета): </a:t>
            </a:r>
            <a:r>
              <a:rPr sz="1600" b="1" smtClean="0">
                <a:latin typeface="Times New Roman" pitchFamily="18" charset="0"/>
                <a:cs typeface="Times New Roman" pitchFamily="18" charset="0"/>
              </a:rPr>
              <a:t>СЕНТЯБРЬ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42910" y="2928933"/>
            <a:ext cx="778674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sz="1600" smtClean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r>
              <a:rPr sz="1600" b="1" smtClean="0">
                <a:latin typeface="Times New Roman" pitchFamily="18" charset="0"/>
                <a:cs typeface="Times New Roman" pitchFamily="18" charset="0"/>
              </a:rPr>
              <a:t>ОКТЯБРЬ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910" y="3714752"/>
            <a:ext cx="7786742" cy="10772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sz="1600" err="1" smtClean="0">
                <a:latin typeface="Times New Roman" pitchFamily="18" charset="0"/>
                <a:cs typeface="Times New Roman" pitchFamily="18" charset="0"/>
              </a:rPr>
              <a:t>Публичные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слушания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sz="1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r>
              <a:rPr sz="16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НОЯБРЯ</a:t>
            </a:r>
            <a:endParaRPr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err="1" smtClean="0">
                <a:latin typeface="Times New Roman" pitchFamily="18" charset="0"/>
                <a:cs typeface="Times New Roman" pitchFamily="18" charset="0"/>
              </a:rPr>
              <a:t>Работа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совместной комиссии Думы ЗАТО Северск и Администрации ЗАТО Северск, представленной на на паритетных началах, по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рассмотрению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err="1" smtClean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sz="1600" b="1" smtClean="0">
                <a:latin typeface="Times New Roman" pitchFamily="18" charset="0"/>
                <a:cs typeface="Times New Roman" pitchFamily="18" charset="0"/>
              </a:rPr>
              <a:t>27 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НОЯБРЯ </a:t>
            </a:r>
            <a:r>
              <a:rPr sz="1600" b="1" smtClean="0">
                <a:latin typeface="Times New Roman" pitchFamily="18" charset="0"/>
                <a:cs typeface="Times New Roman" pitchFamily="18" charset="0"/>
              </a:rPr>
              <a:t>- 29 НОЯБРЯ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2910" y="5072074"/>
            <a:ext cx="778674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по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sz="16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 </a:t>
            </a:r>
            <a:r>
              <a:rPr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ДЕКАБРЯ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2910" y="5929330"/>
            <a:ext cx="7786742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sz="1600" smtClean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а сессии Думы ЗАТО Северск</a:t>
            </a:r>
          </a:p>
          <a:p>
            <a:pPr algn="ctr"/>
            <a:r>
              <a:rPr sz="1600" b="1" smtClean="0">
                <a:latin typeface="Times New Roman" pitchFamily="18" charset="0"/>
                <a:cs typeface="Times New Roman" pitchFamily="18" charset="0"/>
              </a:rPr>
              <a:t>21 ДЕКАБРЯ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Прямая со стрелкой 23"/>
          <p:cNvCxnSpPr>
            <a:stCxn id="13" idx="2"/>
            <a:endCxn id="14" idx="0"/>
          </p:cNvCxnSpPr>
          <p:nvPr/>
        </p:nvCxnSpPr>
        <p:spPr>
          <a:xfrm rot="5400000">
            <a:off x="4429125" y="1723947"/>
            <a:ext cx="214313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9" name="Rectangle 3"/>
          <p:cNvSpPr txBox="1">
            <a:spLocks/>
          </p:cNvSpPr>
          <p:nvPr/>
        </p:nvSpPr>
        <p:spPr>
          <a:xfrm>
            <a:off x="571472" y="142852"/>
            <a:ext cx="7929618" cy="571504"/>
          </a:xfrm>
          <a:prstGeom prst="rect">
            <a:avLst/>
          </a:prstGeom>
        </p:spPr>
        <p:txBody>
          <a:bodyPr vert="horz" tIns="91440" bIns="91440" rtlCol="0" anchor="ctr">
            <a:normAutofit fontScale="70000" lnSpcReduction="20000"/>
          </a:bodyPr>
          <a:lstStyle>
            <a:extLst/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76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Этапы составления, рассмотрения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rgbClr val="76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и утверждения проекта бюджета в 2017 году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76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100010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Блок-схема: узел 30"/>
          <p:cNvSpPr/>
          <p:nvPr/>
        </p:nvSpPr>
        <p:spPr>
          <a:xfrm>
            <a:off x="142844" y="6143644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42844" y="514351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42844" y="4000504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3045550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42844" y="204541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265084" y="1000108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6617" y="2045418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51852" y="6143644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60319" y="5143512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73551" y="3045550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0319" y="4000504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3143248"/>
            <a:ext cx="8672946" cy="3643338"/>
          </a:xfrm>
        </p:spPr>
        <p:txBody>
          <a:bodyPr/>
          <a:lstStyle>
            <a:extLst/>
          </a:lstStyle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СВЕДЕНИЯ ОБ ОСНОВНЫХ ХАРАКТЕРИСТИКАХ ПРОЕКТА БЮДЖЕТА, ОСНОВНЫХ ЗАДАЧАХ И ПРИОРИТЕТНЫХ НАПРАВЛЕНИЯХ БЮДЖЕТНОЙ И НАЛОГОВОЙ ПОЛИТИКИ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9036.jpg"/>
          <p:cNvPicPr>
            <a:picLocks noChangeAspect="1"/>
          </p:cNvPicPr>
          <p:nvPr/>
        </p:nvPicPr>
        <p:blipFill>
          <a:blip r:embed="rId3" cstate="print"/>
          <a:srcRect t="7813" b="35937"/>
          <a:stretch>
            <a:fillRect/>
          </a:stretch>
        </p:blipFill>
        <p:spPr>
          <a:xfrm>
            <a:off x="214282" y="142852"/>
            <a:ext cx="6858048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Основные показатели </a:t>
            </a:r>
          </a:p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0" y="1428736"/>
          <a:ext cx="5072130" cy="30321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71406" y="5357826"/>
          <a:ext cx="8429685" cy="1414961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Ввод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эксплуатацию жилья за счет всех источников финансирования,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Общая площадь жилищного фонда на конец года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тыс.кв.м.</a:t>
                      </a:r>
                      <a:endParaRPr lang="ru-RU" sz="14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2 573,4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2 599,6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2 629,5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2 661,9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Скругленный прямоугольник 16"/>
          <p:cNvSpPr>
            <a:spLocks noChangeArrowheads="1"/>
          </p:cNvSpPr>
          <p:nvPr/>
        </p:nvSpPr>
        <p:spPr bwMode="auto">
          <a:xfrm>
            <a:off x="857224" y="1000108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sz="20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Демографические п</a:t>
            </a:r>
            <a:r>
              <a:rPr lang="ru-RU" sz="2000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оказатели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6"/>
          <p:cNvSpPr>
            <a:spLocks noChangeArrowheads="1"/>
          </p:cNvSpPr>
          <p:nvPr/>
        </p:nvSpPr>
        <p:spPr bwMode="auto">
          <a:xfrm>
            <a:off x="1000100" y="4929198"/>
            <a:ext cx="371477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sz="20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Показатели жилищного фонда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ES-_008.jpg"/>
          <p:cNvPicPr>
            <a:picLocks noChangeAspect="1"/>
          </p:cNvPicPr>
          <p:nvPr/>
        </p:nvPicPr>
        <p:blipFill>
          <a:blip r:embed="rId3" cstate="print"/>
          <a:srcRect l="12851" r="10156"/>
          <a:stretch>
            <a:fillRect/>
          </a:stretch>
        </p:blipFill>
        <p:spPr>
          <a:xfrm>
            <a:off x="4786314" y="1142984"/>
            <a:ext cx="3724817" cy="32252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70861226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06" y="571480"/>
          <a:ext cx="5357850" cy="2798104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00331"/>
                <a:gridCol w="714380"/>
                <a:gridCol w="714380"/>
                <a:gridCol w="714380"/>
                <a:gridCol w="714379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списочного состава, чел.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28 020</a:t>
                      </a:r>
                      <a:endParaRPr lang="ru-RU" sz="10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27 910</a:t>
                      </a:r>
                      <a:endParaRPr lang="ru-RU" sz="10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28 000</a:t>
                      </a:r>
                      <a:endParaRPr lang="ru-RU" sz="10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28 020</a:t>
                      </a:r>
                      <a:endParaRPr lang="ru-RU" sz="10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Среднесписочная численность работников списочного состава в организациях муниципальной формы собственности, чел.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6 635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6 620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начисленная заработная плата по работникам списочного состава, руб.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r>
                        <a:rPr lang="ru-RU" sz="10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255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36 295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37 360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38 520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7864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Среднемесячная начисленная заработная плата по работникам списочного состава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организациях муниципальной формы собственности, руб.</a:t>
                      </a:r>
                      <a:endParaRPr lang="ru-RU" sz="10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27 605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28 305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29 210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30 165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500034" y="-24"/>
            <a:ext cx="7643866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sz="20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ОКАЗАТЕЛИ ЗАНЯТОСТИ И БЕЗРАБОТИЦЫ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5357818" y="428604"/>
          <a:ext cx="3190876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643834" y="1571612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400" b="1" smtClean="0">
                <a:latin typeface="Times New Roman" pitchFamily="18" charset="0"/>
                <a:cs typeface="Times New Roman" pitchFamily="18" charset="0"/>
              </a:rPr>
              <a:t>23%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43834" y="1071546"/>
            <a:ext cx="857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400" b="1" smtClean="0">
                <a:latin typeface="Times New Roman" pitchFamily="18" charset="0"/>
                <a:cs typeface="Times New Roman" pitchFamily="18" charset="0"/>
              </a:rPr>
              <a:t>77%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71405" y="5169875"/>
          <a:ext cx="8429685" cy="154527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911205"/>
                <a:gridCol w="879620"/>
                <a:gridCol w="879620"/>
                <a:gridCol w="879620"/>
                <a:gridCol w="879620"/>
              </a:tblGrid>
              <a:tr h="45114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безработицы, %</a:t>
                      </a:r>
                      <a:endParaRPr lang="ru-RU" sz="120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1,69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1,68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1,63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1,55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1" kern="1200" baseline="0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Справочно</a:t>
                      </a:r>
                      <a:r>
                        <a:rPr lang="ru-RU" sz="1200" b="0" i="1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: </a:t>
                      </a:r>
                      <a:r>
                        <a:rPr lang="ru-RU" sz="1200" b="0" i="1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уровень зарегистрированной безработицы в РФ, %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5,5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5,2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626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Численность безработных на конец года, чел.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1 020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890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14" name="Диаграмма 13"/>
          <p:cNvGraphicFramePr/>
          <p:nvPr/>
        </p:nvGraphicFramePr>
        <p:xfrm>
          <a:off x="428596" y="3429000"/>
          <a:ext cx="3619504" cy="188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Диаграмма 14"/>
          <p:cNvGraphicFramePr/>
          <p:nvPr/>
        </p:nvGraphicFramePr>
        <p:xfrm>
          <a:off x="4214810" y="3429000"/>
          <a:ext cx="4286280" cy="18891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Скругленный прямоугольник 16"/>
          <p:cNvSpPr>
            <a:spLocks noChangeArrowheads="1"/>
          </p:cNvSpPr>
          <p:nvPr/>
        </p:nvSpPr>
        <p:spPr bwMode="auto">
          <a:xfrm>
            <a:off x="0" y="3357562"/>
            <a:ext cx="8572528" cy="357190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Состав безработных по полу и уровню образования по прогнозу на 2018 год</a:t>
            </a:r>
            <a:endParaRPr lang="ru-RU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61226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 НАЛОГОВОЙ  ПОЛИТИКИ  ЗАТО  СЕВЕРСК В 2018-2020 ГОДЫ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285720" y="890126"/>
          <a:ext cx="8249000" cy="594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742443724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9286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МЕРОПРИЯТИЯ  В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ОБЛАСТИ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БЮДЖЕТНОЙ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ПОЛИТИКИ ЗАТО СЕВЕРСК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2018-2020 ГОДЫ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/>
          </p:cNvGraphicFramePr>
          <p:nvPr>
            <p:extLst/>
          </p:nvPr>
        </p:nvGraphicFramePr>
        <p:xfrm>
          <a:off x="323529" y="890126"/>
          <a:ext cx="8106124" cy="59499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88108982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 ГОД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ПЛАНОВЫЙ ПЕРИОД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2019-2020 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0535460"/>
              </p:ext>
            </p:extLst>
          </p:nvPr>
        </p:nvGraphicFramePr>
        <p:xfrm>
          <a:off x="857224" y="1504896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5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41645215"/>
              </p:ext>
            </p:extLst>
          </p:nvPr>
        </p:nvGraphicFramePr>
        <p:xfrm>
          <a:off x="3857620" y="1500174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6" name="Равно 15"/>
          <p:cNvSpPr/>
          <p:nvPr/>
        </p:nvSpPr>
        <p:spPr>
          <a:xfrm>
            <a:off x="6357950" y="1761212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7" name="Равно 16"/>
          <p:cNvSpPr/>
          <p:nvPr/>
        </p:nvSpPr>
        <p:spPr>
          <a:xfrm>
            <a:off x="3357554" y="2857119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8" name="Равно 17"/>
          <p:cNvSpPr/>
          <p:nvPr/>
        </p:nvSpPr>
        <p:spPr>
          <a:xfrm>
            <a:off x="3357554" y="3937239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-32" y="1618336"/>
            <a:ext cx="800219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2018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 год</a:t>
            </a:r>
            <a:endParaRPr kumimoji="0" lang="ru-RU" sz="2400" b="1" i="0" u="none" strike="noStrike" kern="0" cap="none" spc="0" normalizeH="0" baseline="0" noProof="0" dirty="0">
              <a:ln w="11430">
                <a:solidFill>
                  <a:sysClr val="windowText" lastClr="000000"/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-32" y="2689906"/>
            <a:ext cx="87716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2019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год</a:t>
            </a:r>
            <a:endParaRPr kumimoji="0" lang="ru-RU" sz="2400" b="1" i="0" u="none" strike="noStrike" kern="0" cap="none" spc="0" normalizeH="0" baseline="0" noProof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-32" y="3832914"/>
            <a:ext cx="87716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2020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год</a:t>
            </a:r>
            <a:endParaRPr kumimoji="0" lang="ru-RU" sz="2400" b="1" i="0" u="none" strike="noStrike" kern="0" cap="none" spc="0" normalizeH="0" baseline="0" noProof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428992" y="1975526"/>
            <a:ext cx="285752" cy="14287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6929455" y="1570706"/>
            <a:ext cx="1571636" cy="708479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24" name="Скругленный прямоугольник 4"/>
          <p:cNvSpPr/>
          <p:nvPr/>
        </p:nvSpPr>
        <p:spPr>
          <a:xfrm>
            <a:off x="6955977" y="1605291"/>
            <a:ext cx="1518592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4529" tIns="0" rIns="64529" bIns="0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ts val="882"/>
              </a:spcAft>
            </a:pPr>
            <a:r>
              <a:rPr lang="ru-RU" sz="1800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ДЕФИЦИТ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ts val="882"/>
              </a:spcAft>
            </a:pPr>
            <a:r>
              <a:rPr lang="ru-RU" sz="1800" b="1" kern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+mn-ea"/>
                <a:cs typeface="+mn-cs"/>
              </a:rPr>
              <a:t>41,3 млн.руб.</a:t>
            </a:r>
            <a:endParaRPr lang="ru-RU" sz="21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endParaRPr>
          </a:p>
        </p:txBody>
      </p:sp>
      <p:pic>
        <p:nvPicPr>
          <p:cNvPr id="25" name="Рисунок 24" descr="M0003.jpg"/>
          <p:cNvPicPr>
            <a:picLocks noChangeAspect="1"/>
          </p:cNvPicPr>
          <p:nvPr/>
        </p:nvPicPr>
        <p:blipFill>
          <a:blip r:embed="rId10" cstate="print"/>
          <a:srcRect t="7841"/>
          <a:stretch>
            <a:fillRect/>
          </a:stretch>
        </p:blipFill>
        <p:spPr>
          <a:xfrm>
            <a:off x="214282" y="4786322"/>
            <a:ext cx="8286808" cy="200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08483160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0" y="4286256"/>
            <a:ext cx="607219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      Покрытие дефицита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должно обеспечиваться за счет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соответствующих источников.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1600" b="1" smtClean="0">
                <a:latin typeface="Times New Roman" pitchFamily="18" charset="0"/>
                <a:cs typeface="Times New Roman" pitchFamily="18" charset="0"/>
              </a:rPr>
              <a:t>Законодательством определены для муниципальных образований такие источники покрытия дефицита как: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sz="1600" smtClean="0">
                <a:latin typeface="Times New Roman" pitchFamily="18" charset="0"/>
                <a:cs typeface="Times New Roman" pitchFamily="18" charset="0"/>
              </a:rPr>
              <a:t>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Бюджетные кредиты (предоставляемые из бюджетов других уровней);</a:t>
            </a:r>
          </a:p>
          <a:p>
            <a:pPr>
              <a:buFont typeface="Wingdings" pitchFamily="2" charset="2"/>
              <a:buChar char="ü"/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Муниципальные ценные бумаги (облигации внутреннего займа);</a:t>
            </a:r>
          </a:p>
          <a:p>
            <a:pPr>
              <a:buFont typeface="Wingdings" pitchFamily="2" charset="2"/>
              <a:buChar char="ü"/>
            </a:pPr>
            <a:r>
              <a:rPr sz="1600" smtClean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года и др.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406" y="0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142844" y="1285860"/>
          <a:ext cx="8358248" cy="297165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2016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2017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2020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Дефицит бюджета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26,2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26,2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-65,5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-43,7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-110,3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-67,0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Остатки на едином счете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25,7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92" y="1000108"/>
            <a:ext cx="1571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4143380"/>
            <a:ext cx="41069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!</a:t>
            </a:r>
            <a:endParaRPr lang="ru-RU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Рисунок 6" descr="1500632187_-.jpg"/>
          <p:cNvPicPr>
            <a:picLocks noChangeAspect="1"/>
          </p:cNvPicPr>
          <p:nvPr/>
        </p:nvPicPr>
        <p:blipFill>
          <a:blip r:embed="rId2" cstate="print"/>
          <a:srcRect l="7576" r="20833"/>
          <a:stretch>
            <a:fillRect/>
          </a:stretch>
        </p:blipFill>
        <p:spPr>
          <a:xfrm>
            <a:off x="5929322" y="4357694"/>
            <a:ext cx="2531590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92" name="Прямоугольник 5"/>
          <p:cNvSpPr>
            <a:spLocks noChangeArrowheads="1"/>
          </p:cNvSpPr>
          <p:nvPr/>
        </p:nvSpPr>
        <p:spPr bwMode="auto">
          <a:xfrm>
            <a:off x="0" y="642918"/>
            <a:ext cx="857252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расходные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обязательства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бюджета ЗАТО Северск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исполнялись в полном объеме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качестве источников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финансирования дефицита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бюджета привлекаются </a:t>
            </a:r>
          </a:p>
          <a:p>
            <a:pPr algn="ctr"/>
            <a:r>
              <a:rPr lang="ru-RU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БАНКОВСКИЕ ИЛИ БЮДЖЕТНЫЕ КРЕДИТЫ.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857232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1785926"/>
            <a:ext cx="83582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b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  <a:endParaRPr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="" xmlns:p14="http://schemas.microsoft.com/office/powerpoint/2010/main" val="2202834338"/>
              </p:ext>
            </p:extLst>
          </p:nvPr>
        </p:nvGraphicFramePr>
        <p:xfrm>
          <a:off x="0" y="2000240"/>
          <a:ext cx="4714908" cy="4857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Овал 9"/>
          <p:cNvSpPr/>
          <p:nvPr/>
        </p:nvSpPr>
        <p:spPr>
          <a:xfrm>
            <a:off x="285720" y="6286520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14348" y="6215082"/>
            <a:ext cx="3429024" cy="3693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ru-RU" sz="1800" b="1" dirty="0" smtClean="0">
                <a:solidFill>
                  <a:sysClr val="window" lastClr="FFFFFF">
                    <a:lumMod val="10000"/>
                  </a:sysClr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 sz="1800" dirty="0">
              <a:solidFill>
                <a:sysClr val="window" lastClr="FFFFFF">
                  <a:lumMod val="10000"/>
                </a:sys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2500306"/>
            <a:ext cx="571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/>
        </p:nvGraphicFramePr>
        <p:xfrm>
          <a:off x="4643438" y="2206316"/>
          <a:ext cx="3929089" cy="3681824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24912"/>
                <a:gridCol w="1285884"/>
                <a:gridCol w="1118293"/>
              </a:tblGrid>
              <a:tr h="723960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кредиту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коммерческого банка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Процентная ставка по бюджетному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240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за 2016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14,17%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2017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9,04%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609860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8,25% и 10,00%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9018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10,00%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4358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 результатам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аукциона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6"/>
          <p:cNvGraphicFramePr/>
          <p:nvPr/>
        </p:nvGraphicFramePr>
        <p:xfrm>
          <a:off x="1571604" y="928670"/>
          <a:ext cx="6429420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2016-2017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  <a:endParaRPr lang="ru-RU" sz="28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2018-2020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85852" y="5286388"/>
            <a:ext cx="8242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sz="1400" kern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тыс</a:t>
            </a: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.руб.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TextBox 18"/>
          <p:cNvSpPr txBox="1">
            <a:spLocks noChangeArrowheads="1"/>
          </p:cNvSpPr>
          <p:nvPr/>
        </p:nvSpPr>
        <p:spPr bwMode="auto">
          <a:xfrm>
            <a:off x="0" y="1214422"/>
            <a:ext cx="1785918" cy="418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доходы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доходы</a:t>
            </a:r>
            <a:r>
              <a:rPr lang="ru-RU" sz="1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штрафы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санкции,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др.;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4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субвенции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иные межбюджетные трансферты.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Post-it_Pin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7897" y="4431632"/>
            <a:ext cx="2920383" cy="2426368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152211" y="5072074"/>
            <a:ext cx="23574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в 2018 году составит 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29,0 тыс.рублей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518707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571472" y="0"/>
            <a:ext cx="820891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ДИНАМИКА НАЛОГОВЫХ ДОХОДОВ БЮДЖЕТА ЗАТО СЕВЕРСК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03254406"/>
              </p:ext>
            </p:extLst>
          </p:nvPr>
        </p:nvGraphicFramePr>
        <p:xfrm>
          <a:off x="3286116" y="2000240"/>
          <a:ext cx="5214975" cy="3748575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118637"/>
                <a:gridCol w="838978"/>
                <a:gridCol w="769063"/>
                <a:gridCol w="769063"/>
                <a:gridCol w="838978"/>
                <a:gridCol w="880256"/>
              </a:tblGrid>
              <a:tr h="437125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Вид дохода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2016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Оценка 2017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2018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2019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Прогноз 2020</a:t>
                      </a:r>
                      <a:endParaRPr lang="ru-RU" sz="11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46330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НДФЛ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592,9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597,8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644,9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668,9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702,1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Акцизы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11,2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6,7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УСН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34,5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39,9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41,1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43,1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44,9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ЕНВД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50,7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45,6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46,2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48,2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50,1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528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НИФЛ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15,9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18,7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24,5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25,8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26,6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0666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Земельный налог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39,7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64,6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109,4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109,8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110,2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3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Госпошлина</a:t>
                      </a:r>
                      <a:endParaRPr lang="ru-RU" sz="13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9,6</a:t>
                      </a:r>
                      <a:endParaRPr lang="ru-RU" sz="1600" b="1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9,8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10,2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10,6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784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Прочие</a:t>
                      </a:r>
                      <a:endParaRPr lang="ru-RU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600" b="0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2,0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6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074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Всего: </a:t>
                      </a:r>
                      <a:endParaRPr lang="ru-RU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755,3</a:t>
                      </a:r>
                      <a:endParaRPr lang="ru-RU" sz="1600" b="0" u="none" baseline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b="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784,3</a:t>
                      </a:r>
                      <a:endParaRPr lang="ru-RU" sz="1600" b="0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884,3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915,0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u="none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953,8</a:t>
                      </a:r>
                      <a:endParaRPr lang="ru-RU" sz="1600" b="1" u="non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graphicFrame>
        <p:nvGraphicFramePr>
          <p:cNvPr id="7" name="Объект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250795503"/>
              </p:ext>
            </p:extLst>
          </p:nvPr>
        </p:nvGraphicFramePr>
        <p:xfrm>
          <a:off x="0" y="1785926"/>
          <a:ext cx="363589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286116" y="1000108"/>
            <a:ext cx="5214975" cy="92869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налоговых 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2016-2020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42844" y="1000108"/>
            <a:ext cx="3071833" cy="92869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налоговых </a:t>
            </a:r>
            <a:r>
              <a:rPr lang="ru-RU" sz="1600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бюджета </a:t>
            </a: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ЗАТО Северск </a:t>
            </a:r>
            <a:endParaRPr lang="ru-RU" sz="1600" b="1" kern="0" dirty="0" smtClean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600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2018 </a:t>
            </a:r>
            <a:r>
              <a:rPr lang="ru-RU" sz="1600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0" y="5786454"/>
            <a:ext cx="864396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200" b="1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НДФЛ – </a:t>
            </a:r>
            <a:r>
              <a:rPr sz="120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налог на доходы физических лиц; норматив зачисления в бюджет ЗАТО Северск в 2018 году 35,18%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200" b="1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УСН – </a:t>
            </a:r>
            <a:r>
              <a:rPr sz="120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налог, взимаемый в связи с применением упрощенной системы налогообложения; норматив зачисления в бюджет ЗАТО Северск - 30%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200" b="1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ЕНВД</a:t>
            </a:r>
            <a:r>
              <a:rPr sz="120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– единый налог на вмененный доход; норматив зачисления в бюджет ЗАТО Северск - 100%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20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НИФЛ</a:t>
            </a:r>
            <a:r>
              <a:rPr sz="120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– налог на имущество физических лиц; норматив зачисления в бюджета ЗАТО Северск – 100%.</a:t>
            </a:r>
            <a:endParaRPr sz="12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55620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ДИНАМИКА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БЮДЖЕТА ЗАТО СЕВЕРСК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221906622"/>
              </p:ext>
            </p:extLst>
          </p:nvPr>
        </p:nvGraphicFramePr>
        <p:xfrm>
          <a:off x="3357555" y="2002155"/>
          <a:ext cx="5153225" cy="4826077"/>
        </p:xfrm>
        <a:graphic>
          <a:graphicData uri="http://schemas.openxmlformats.org/drawingml/2006/table">
            <a:tbl>
              <a:tblPr firstRow="1" lastRow="1" bandRow="1">
                <a:tableStyleId>{E8B1032C-EA38-4F05-BA0D-38AFFFC7BED3}</a:tableStyleId>
              </a:tblPr>
              <a:tblGrid>
                <a:gridCol w="1519540"/>
                <a:gridCol w="726737"/>
                <a:gridCol w="726737"/>
                <a:gridCol w="763073"/>
                <a:gridCol w="708569"/>
                <a:gridCol w="708569"/>
              </a:tblGrid>
              <a:tr h="415531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>
                        <a:lnSpc>
                          <a:spcPts val="1400"/>
                        </a:lnSpc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Вид дохода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Факт  </a:t>
                      </a:r>
                    </a:p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2016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Оценка 2017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</a:t>
                      </a:r>
                      <a:r>
                        <a:rPr lang="ru-RU" sz="11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2018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1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123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использования имущества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93,4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83,2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83,9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75,7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70,9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92010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Платежи за пользование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природными ресурсами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23,1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21,8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7123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от продажи мат.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немат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активов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93,1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37,7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26,8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16,5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1278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Штрафы,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санкции, возмещение ущерба и пр. доходы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164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13157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227,1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155,8</a:t>
                      </a:r>
                      <a:endParaRPr lang="ru-RU" sz="15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144,0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124,7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108,6</a:t>
                      </a:r>
                      <a:endParaRPr lang="ru-RU" sz="15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Rectangle 22"/>
          <p:cNvSpPr>
            <a:spLocks noChangeArrowheads="1"/>
          </p:cNvSpPr>
          <p:nvPr/>
        </p:nvSpPr>
        <p:spPr bwMode="auto">
          <a:xfrm>
            <a:off x="3347865" y="1000108"/>
            <a:ext cx="5153226" cy="928694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бюджета 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2016-2020 годах (млн. руб.)</a:t>
            </a:r>
            <a:endParaRPr lang="ru-RU" b="1" kern="0" dirty="0">
              <a:ln w="1905"/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142845" y="1000108"/>
            <a:ext cx="3133011" cy="913440"/>
          </a:xfrm>
          <a:prstGeom prst="rect">
            <a:avLst/>
          </a:prstGeom>
          <a:solidFill>
            <a:schemeClr val="accent3">
              <a:lumMod val="75000"/>
            </a:schemeClr>
          </a:solidFill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неналоговых доходов бюджета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ЗАТО Северск в </a:t>
            </a:r>
            <a:r>
              <a:rPr lang="ru-RU" b="1" kern="0" dirty="0" smtClean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b="1" kern="0" dirty="0">
                <a:ln w="1905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graphicFrame>
        <p:nvGraphicFramePr>
          <p:cNvPr id="9" name="Объект 11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28880349"/>
              </p:ext>
            </p:extLst>
          </p:nvPr>
        </p:nvGraphicFramePr>
        <p:xfrm>
          <a:off x="0" y="2031090"/>
          <a:ext cx="3779912" cy="48269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="" xmlns:p14="http://schemas.microsoft.com/office/powerpoint/2010/main" val="402340387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428596" y="1"/>
            <a:ext cx="8208912" cy="714356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42844" y="571481"/>
            <a:ext cx="4643470" cy="3500461"/>
            <a:chOff x="4643438" y="571501"/>
            <a:chExt cx="4643470" cy="3500461"/>
          </a:xfrm>
        </p:grpSpPr>
        <p:sp>
          <p:nvSpPr>
            <p:cNvPr id="10" name="TextBox 17"/>
            <p:cNvSpPr txBox="1">
              <a:spLocks noChangeArrowheads="1"/>
            </p:cNvSpPr>
            <p:nvPr/>
          </p:nvSpPr>
          <p:spPr bwMode="auto">
            <a:xfrm>
              <a:off x="4643438" y="571501"/>
              <a:ext cx="4500562" cy="10772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marL="342900" indent="-342900" algn="ctr"/>
              <a:r>
                <a:rPr lang="ru-RU" sz="1600" dirty="0">
                  <a:latin typeface="Times New Roman" pitchFamily="18" charset="0"/>
                  <a:cs typeface="Times New Roman" pitchFamily="18" charset="0"/>
                </a:rPr>
                <a:t>Безвозмездные поступления </a:t>
              </a:r>
            </a:p>
            <a:p>
              <a:pPr marL="342900" indent="-342900" algn="ctr"/>
              <a:r>
                <a:rPr lang="ru-RU" sz="1600" dirty="0">
                  <a:latin typeface="Times New Roman" pitchFamily="18" charset="0"/>
                  <a:cs typeface="Times New Roman" pitchFamily="18" charset="0"/>
                </a:rPr>
                <a:t>(другое название – межбюджетные трансферты) </a:t>
              </a:r>
              <a:r>
                <a:rPr lang="ru-RU" sz="1600" dirty="0" smtClean="0">
                  <a:latin typeface="Times New Roman" pitchFamily="18" charset="0"/>
                  <a:cs typeface="Times New Roman" pitchFamily="18" charset="0"/>
                </a:rPr>
                <a:t>делятся на </a:t>
              </a:r>
              <a:r>
                <a:rPr lang="ru-RU" sz="1600" dirty="0">
                  <a:latin typeface="Times New Roman" pitchFamily="18" charset="0"/>
                  <a:cs typeface="Times New Roman" pitchFamily="18" charset="0"/>
                </a:rPr>
                <a:t>2 группы:</a:t>
              </a:r>
            </a:p>
            <a:p>
              <a:pPr marL="342900" indent="-342900" algn="ctr"/>
              <a:endParaRPr lang="ru-RU" sz="16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714876" y="1571632"/>
              <a:ext cx="2071702" cy="5232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Имеющие целевое назначение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215206" y="1571632"/>
              <a:ext cx="2071702" cy="52322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b="1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Не имеющие целевого назначения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714876" y="3517964"/>
              <a:ext cx="2071702" cy="553998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000" dirty="0">
                  <a:latin typeface="Times New Roman" pitchFamily="18" charset="0"/>
                  <a:cs typeface="Times New Roman" pitchFamily="18" charset="0"/>
                </a:rPr>
                <a:t>направление расходов определяет субъект  (АТО), муниципалитет не имеет права их изменять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215206" y="2571764"/>
              <a:ext cx="2071702" cy="646331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600"/>
                </a:spcAft>
                <a:defRPr/>
              </a:pPr>
              <a:r>
                <a:rPr lang="ru-RU" sz="1200" dirty="0">
                  <a:latin typeface="Times New Roman" pitchFamily="18" charset="0"/>
                  <a:cs typeface="Times New Roman" pitchFamily="18" charset="0"/>
                </a:rPr>
                <a:t>муниципалитет вправе самостоятельно определять направление расходов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714876" y="2160070"/>
              <a:ext cx="2071702" cy="3077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Субсидии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714876" y="2529429"/>
              <a:ext cx="2071702" cy="3077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Субвенции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714876" y="2916321"/>
              <a:ext cx="2071702" cy="523220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Иные межбюджетные трансферты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215206" y="2172239"/>
              <a:ext cx="2071702" cy="307777"/>
            </a:xfrm>
            <a:prstGeom prst="rect">
              <a:avLst/>
            </a:prstGeom>
            <a:no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Times New Roman" pitchFamily="18" charset="0"/>
                  <a:cs typeface="Times New Roman" pitchFamily="18" charset="0"/>
                </a:rPr>
                <a:t>Дотации</a:t>
              </a:r>
            </a:p>
          </p:txBody>
        </p:sp>
      </p:grpSp>
      <p:cxnSp>
        <p:nvCxnSpPr>
          <p:cNvPr id="25" name="Прямая со стрелкой 24"/>
          <p:cNvCxnSpPr/>
          <p:nvPr/>
        </p:nvCxnSpPr>
        <p:spPr>
          <a:xfrm rot="5400000">
            <a:off x="2285984" y="1357298"/>
            <a:ext cx="142876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rot="16200000" flipH="1">
            <a:off x="2571736" y="1357298"/>
            <a:ext cx="142876" cy="1428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95191983"/>
              </p:ext>
            </p:extLst>
          </p:nvPr>
        </p:nvGraphicFramePr>
        <p:xfrm>
          <a:off x="4429124" y="428604"/>
          <a:ext cx="4463926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67610833"/>
              </p:ext>
            </p:extLst>
          </p:nvPr>
        </p:nvGraphicFramePr>
        <p:xfrm>
          <a:off x="214282" y="4429132"/>
          <a:ext cx="8286808" cy="2255520"/>
        </p:xfrm>
        <a:graphic>
          <a:graphicData uri="http://schemas.openxmlformats.org/drawingml/2006/table">
            <a:tbl>
              <a:tblPr firstRow="1" lastRow="1" bandRow="1">
                <a:tableStyleId>{8799B23B-EC83-4686-B30A-512413B5E67A}</a:tableStyleId>
              </a:tblPr>
              <a:tblGrid>
                <a:gridCol w="1933778"/>
                <a:gridCol w="1174079"/>
                <a:gridCol w="1174079"/>
                <a:gridCol w="1381270"/>
                <a:gridCol w="1312206"/>
                <a:gridCol w="1311396"/>
              </a:tblGrid>
              <a:tr h="314308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Наименование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Факт 2016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Оценка 2017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Прогноз 2018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</a:rPr>
                        <a:t> 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Прогноз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</a:rPr>
                        <a:t> 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Дотации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1 227,4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1 330,4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1 168,9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989,7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921,8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Субсидии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238,6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322,5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70,9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54,4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37,6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Субвенции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1 036,0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021,0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1 029,7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1 029,7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1 030,4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Иные МБТ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243,8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318,0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5,9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5,9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kern="1200">
                          <a:solidFill>
                            <a:schemeClr val="dk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5,9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8823"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</a:rPr>
                        <a:t>ВСЕГО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2 745,8</a:t>
                      </a:r>
                      <a:endParaRPr lang="ru-RU" sz="16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2 991,9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2 275,4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2 079,7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lang="ru-RU" sz="1800" b="1" kern="1200">
                          <a:solidFill>
                            <a:schemeClr val="lt1"/>
                          </a:solidFill>
                          <a:latin typeface="Times New Roman"/>
                        </a:defRPr>
                      </a:lvl9pPr>
                    </a:lstStyle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995,6</a:t>
                      </a:r>
                      <a:endParaRPr lang="ru-RU" sz="16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6929454" y="4071942"/>
            <a:ext cx="15716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(млн.руб.)</a:t>
            </a:r>
            <a:endParaRPr lang="ru-RU" sz="1400" dirty="0">
              <a:solidFill>
                <a:schemeClr val="tx2">
                  <a:lumMod val="10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463992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36066" y="-24"/>
            <a:ext cx="853646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</a:t>
            </a:r>
            <a:r>
              <a:rPr sz="2400" b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ПОСТУПЛЕНИЯ ДОТАЦИЙ</a:t>
            </a: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</a:t>
            </a:r>
            <a:endParaRPr lang="ru-RU" sz="2400" b="1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ts val="2600"/>
              </a:lnSpc>
            </a:pPr>
            <a:r>
              <a:rPr lang="ru-RU" sz="24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2014-2017 ГОДАХ И ПРОГНОЗ НА 2018-2020 ГОДЫ</a:t>
            </a:r>
            <a:endParaRPr lang="ru-RU" sz="24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14282" y="1071546"/>
            <a:ext cx="84035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млн.руб.</a:t>
            </a:r>
            <a:endParaRPr kumimoji="0" lang="ru-RU" sz="1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214282" y="1357298"/>
          <a:ext cx="8215370" cy="52149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235187070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2750033250"/>
              </p:ext>
            </p:extLst>
          </p:nvPr>
        </p:nvGraphicFramePr>
        <p:xfrm>
          <a:off x="0" y="428604"/>
          <a:ext cx="7024694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2860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42844" y="3103268"/>
          <a:ext cx="8358248" cy="36118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543429"/>
                <a:gridCol w="1142197"/>
                <a:gridCol w="1246031"/>
                <a:gridCol w="1142197"/>
                <a:gridCol w="1142197"/>
                <a:gridCol w="1142197"/>
              </a:tblGrid>
              <a:tr h="1853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2016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вопросы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274,5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297,6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294,7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279,3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оборона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0,03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Правоохранительная деятельность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19,9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экономика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400,9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470,1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407,6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335,1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331,5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ЖКХ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241,2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274,7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206,4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203,3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2 266,0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2 378,2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2 061,5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1 976,8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1 927,7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252,0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336,5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205,2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189,5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188,5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230,3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241,6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128,0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Физкультура и спорт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54,2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8,4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муниципального</a:t>
                      </a:r>
                      <a:r>
                        <a:rPr lang="ru-RU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долга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196923">
                <a:tc>
                  <a:txBody>
                    <a:bodyPr/>
                    <a:lstStyle/>
                    <a:p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</a:t>
                      </a:r>
                      <a:endParaRPr lang="ru-RU" sz="11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3 754,7</a:t>
                      </a:r>
                      <a:endParaRPr lang="ru-RU" sz="11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4 038,8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3 345,0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3 119,3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00" b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3 058,1</a:t>
                      </a:r>
                      <a:endParaRPr lang="ru-RU" sz="1100" b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Рисунок 4" descr="P60805-113831.jpg"/>
          <p:cNvPicPr>
            <a:picLocks noChangeAspect="1"/>
          </p:cNvPicPr>
          <p:nvPr/>
        </p:nvPicPr>
        <p:blipFill>
          <a:blip r:embed="rId4" cstate="print"/>
          <a:srcRect r="16177"/>
          <a:stretch>
            <a:fillRect/>
          </a:stretch>
        </p:blipFill>
        <p:spPr>
          <a:xfrm>
            <a:off x="5429256" y="571480"/>
            <a:ext cx="3000396" cy="23524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572132" y="4572008"/>
            <a:ext cx="3071834" cy="1857388"/>
          </a:xfrm>
          <a:prstGeom prst="cloudCallout">
            <a:avLst>
              <a:gd name="adj1" fmla="val -74736"/>
              <a:gd name="adj2" fmla="val -2886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Диаграмма 11"/>
          <p:cNvGraphicFramePr/>
          <p:nvPr/>
        </p:nvGraphicFramePr>
        <p:xfrm>
          <a:off x="1214414" y="1928802"/>
          <a:ext cx="642942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1857364"/>
            <a:ext cx="36433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16" y="3857628"/>
            <a:ext cx="9286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1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14282" y="4429132"/>
            <a:ext cx="4786314" cy="10001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2 401,2</a:t>
            </a:r>
            <a:r>
              <a:rPr kumimoji="0" lang="ru-RU" sz="1600" b="1" i="0" u="none" strike="noStrike" kern="1200" cap="none" spc="0" normalizeH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sz="1600" b="1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</a:t>
            </a: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1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.руб. или 71,8% об общего объема расходов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1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5809848"/>
            <a:ext cx="5357850" cy="47667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ru-RU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166,0 млн.руб. или 5% от общего объема расходов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6"/>
          <p:cNvSpPr>
            <a:spLocks noChangeArrowheads="1"/>
          </p:cNvSpPr>
          <p:nvPr/>
        </p:nvSpPr>
        <p:spPr bwMode="auto">
          <a:xfrm>
            <a:off x="642910" y="642918"/>
            <a:ext cx="735808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Обеспечение деятельности муниципальных учреждений в сфере образования, культуры, спорта, жилищно-коммунального хозяйства;</a:t>
            </a:r>
            <a:endParaRPr lang="ru-RU" sz="16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Сохранение видов и объемов социальных выплат населению;</a:t>
            </a:r>
            <a:endParaRPr lang="ru-RU" sz="1600" b="1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Бюджетные инвестиции в объекты капитального строительства и капитальные ремонты.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15008" y="5072074"/>
            <a:ext cx="2786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400" smtClean="0"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sz="1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1 251,1 млн.руб.</a:t>
            </a:r>
            <a:endParaRPr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42"/>
            <a:ext cx="8672946" cy="2714644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СВЕДЕНИЯ О ПЛАНИРУЕМЫХ РАСХОДАХ НА РЕАЛИЗАЦИЮ ПРОГРАММ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8278.jpg"/>
          <p:cNvPicPr>
            <a:picLocks noChangeAspect="1"/>
          </p:cNvPicPr>
          <p:nvPr/>
        </p:nvPicPr>
        <p:blipFill>
          <a:blip r:embed="rId3" cstate="print"/>
          <a:srcRect t="15624"/>
          <a:stretch>
            <a:fillRect/>
          </a:stretch>
        </p:blipFill>
        <p:spPr>
          <a:xfrm>
            <a:off x="244530" y="142852"/>
            <a:ext cx="6858048" cy="3858098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IMG_8941.jpg"/>
          <p:cNvPicPr>
            <a:picLocks noChangeAspect="1"/>
          </p:cNvPicPr>
          <p:nvPr/>
        </p:nvPicPr>
        <p:blipFill>
          <a:blip r:embed="rId2" cstate="print"/>
          <a:srcRect t="29765" b="9888"/>
          <a:stretch>
            <a:fillRect/>
          </a:stretch>
        </p:blipFill>
        <p:spPr>
          <a:xfrm>
            <a:off x="214282" y="4143380"/>
            <a:ext cx="8286776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Скругленный прямоугольник 16"/>
          <p:cNvSpPr/>
          <p:nvPr/>
        </p:nvSpPr>
        <p:spPr bwMode="auto">
          <a:xfrm>
            <a:off x="714348" y="3071810"/>
            <a:ext cx="7786742" cy="857256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/>
          </a:p>
        </p:txBody>
      </p:sp>
      <p:sp>
        <p:nvSpPr>
          <p:cNvPr id="18" name="Прямоугольник 3"/>
          <p:cNvSpPr>
            <a:spLocks noChangeArrowheads="1"/>
          </p:cNvSpPr>
          <p:nvPr/>
        </p:nvSpPr>
        <p:spPr bwMode="auto">
          <a:xfrm>
            <a:off x="714348" y="3143248"/>
            <a:ext cx="7715304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Муниципальная программа представляет собой комплекс взаимоувязанных по</a:t>
            </a:r>
            <a:r>
              <a:rPr lang="en-US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ресурсам, исполнителям, срокам осуществления и показателям результативности мероприятий</a:t>
            </a:r>
          </a:p>
        </p:txBody>
      </p:sp>
      <p:sp>
        <p:nvSpPr>
          <p:cNvPr id="19" name="TextBox 8"/>
          <p:cNvSpPr txBox="1">
            <a:spLocks noChangeArrowheads="1"/>
          </p:cNvSpPr>
          <p:nvPr/>
        </p:nvSpPr>
        <p:spPr bwMode="auto">
          <a:xfrm>
            <a:off x="785786" y="0"/>
            <a:ext cx="7500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МУНИЦИПАЛЬНЫЕ ПРОГРАММЫ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14348" y="2350052"/>
            <a:ext cx="7786742" cy="57888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Каждая программа направлена на достижение одной из среднесрочных целей развития ЗАТО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0" y="357166"/>
            <a:ext cx="8715436" cy="738664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годы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сформирован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программно-целевому принципу на базе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16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муниципальных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программ и Комплексной</a:t>
            </a:r>
            <a:r>
              <a:rPr sz="1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программы развития систем коммунальной и инженерной инфраструктуры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охватывающих все сферы социально-экономического жизни муниципалитета.</a:t>
            </a:r>
          </a:p>
        </p:txBody>
      </p:sp>
      <p:sp>
        <p:nvSpPr>
          <p:cNvPr id="29" name="Скругленный прямоугольник 28"/>
          <p:cNvSpPr/>
          <p:nvPr/>
        </p:nvSpPr>
        <p:spPr bwMode="auto">
          <a:xfrm>
            <a:off x="714348" y="1214422"/>
            <a:ext cx="7786742" cy="1000132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Программно-целевой метод бюджетного планирования заключается в установлении или отборе приоритетных целей и задач использования бюджетных средств и разработке взаимоувязанных мероприятий по их достижению в заданные сроки. </a:t>
            </a:r>
            <a:endParaRPr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RkiKeaTjB.png"/>
          <p:cNvPicPr>
            <a:picLocks noChangeAspect="1"/>
          </p:cNvPicPr>
          <p:nvPr/>
        </p:nvPicPr>
        <p:blipFill>
          <a:blip r:embed="rId3" cstate="print"/>
          <a:srcRect l="1562" t="3125" r="51563" b="1562"/>
          <a:stretch>
            <a:fillRect/>
          </a:stretch>
        </p:blipFill>
        <p:spPr>
          <a:xfrm>
            <a:off x="32952" y="1357298"/>
            <a:ext cx="642974" cy="653690"/>
          </a:xfrm>
          <a:prstGeom prst="rect">
            <a:avLst/>
          </a:prstGeom>
        </p:spPr>
      </p:pic>
      <p:pic>
        <p:nvPicPr>
          <p:cNvPr id="11" name="Рисунок 10" descr="RkiKeaTjB.png"/>
          <p:cNvPicPr>
            <a:picLocks noChangeAspect="1"/>
          </p:cNvPicPr>
          <p:nvPr/>
        </p:nvPicPr>
        <p:blipFill>
          <a:blip r:embed="rId3" cstate="print"/>
          <a:srcRect l="1562" t="3125" r="51563" b="1562"/>
          <a:stretch>
            <a:fillRect/>
          </a:stretch>
        </p:blipFill>
        <p:spPr>
          <a:xfrm>
            <a:off x="41190" y="2285992"/>
            <a:ext cx="642974" cy="653690"/>
          </a:xfrm>
          <a:prstGeom prst="rect">
            <a:avLst/>
          </a:prstGeom>
        </p:spPr>
      </p:pic>
      <p:pic>
        <p:nvPicPr>
          <p:cNvPr id="12" name="Рисунок 11" descr="RkiKeaTjB.png"/>
          <p:cNvPicPr>
            <a:picLocks noChangeAspect="1"/>
          </p:cNvPicPr>
          <p:nvPr/>
        </p:nvPicPr>
        <p:blipFill>
          <a:blip r:embed="rId3" cstate="print"/>
          <a:srcRect l="1562" t="3125" r="51563" b="1562"/>
          <a:stretch>
            <a:fillRect/>
          </a:stretch>
        </p:blipFill>
        <p:spPr>
          <a:xfrm>
            <a:off x="30184" y="3143248"/>
            <a:ext cx="642974" cy="653690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Рисунок 46" descr="2059848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9256" y="4429109"/>
            <a:ext cx="2428892" cy="2428892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2428860" y="5187406"/>
            <a:ext cx="2286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428860" y="4629674"/>
            <a:ext cx="22145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428860" y="5592418"/>
            <a:ext cx="2286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и инженерной инфраструктуры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Прямоугольник 44"/>
          <p:cNvSpPr>
            <a:spLocks noChangeArrowheads="1"/>
          </p:cNvSpPr>
          <p:nvPr/>
        </p:nvSpPr>
        <p:spPr bwMode="auto">
          <a:xfrm>
            <a:off x="5429256" y="4786322"/>
            <a:ext cx="235742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Общий объем финансирования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программ 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3 083 млн.руб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6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  <a:endParaRPr lang="ru-RU" sz="19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  <a:endParaRPr lang="ru-RU" sz="135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  <a:endParaRPr lang="ru-RU" sz="1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28860" y="6341397"/>
            <a:ext cx="228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929454" y="2857496"/>
            <a:ext cx="16430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28860" y="6156517"/>
            <a:ext cx="2286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86314" y="2857496"/>
            <a:ext cx="20002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786314" y="350043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428860" y="2786058"/>
            <a:ext cx="22145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улично-дорожной сети, благоустройства и озеленения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42844" y="3538839"/>
            <a:ext cx="21431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2844" y="4009257"/>
            <a:ext cx="17810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2844" y="4274114"/>
            <a:ext cx="2071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2844" y="2786058"/>
            <a:ext cx="17414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52804" y="3071810"/>
            <a:ext cx="2061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Социальная поддержка населения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428860" y="3695572"/>
            <a:ext cx="22145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Повышение энергоэффективности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428860" y="4070462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ü"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  <a:endParaRPr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71406" y="2714620"/>
            <a:ext cx="2143140" cy="292895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57422" y="2714620"/>
            <a:ext cx="2286016" cy="4071966"/>
          </a:xfrm>
          <a:prstGeom prst="roundRect">
            <a:avLst/>
          </a:prstGeom>
          <a:noFill/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6" y="2714620"/>
            <a:ext cx="2071702" cy="1643074"/>
          </a:xfrm>
          <a:prstGeom prst="round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54" y="2714620"/>
            <a:ext cx="1571636" cy="785818"/>
          </a:xfrm>
          <a:prstGeom prst="roundRect">
            <a:avLst/>
          </a:prstGeom>
          <a:noFill/>
          <a:ln>
            <a:solidFill>
              <a:srgbClr val="FF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282" y="3071810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990" y="4286256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38492" y="3536104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282" y="4000504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55260" y="3751650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390" y="6381084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37552" y="4119956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37552" y="4677448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37552" y="5229838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936" y="6202734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90" y="3500438"/>
            <a:ext cx="1714512" cy="1588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698" y="1071546"/>
            <a:ext cx="8501122" cy="142876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TextBox 17"/>
          <p:cNvSpPr txBox="1">
            <a:spLocks noChangeArrowheads="1"/>
          </p:cNvSpPr>
          <p:nvPr/>
        </p:nvSpPr>
        <p:spPr bwMode="auto">
          <a:xfrm>
            <a:off x="142844" y="1071546"/>
            <a:ext cx="85725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142844" y="4714884"/>
            <a:ext cx="19288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ВИЧ-инфекции</a:t>
            </a:r>
            <a:endParaRPr sz="1200" dirty="0">
              <a:solidFill>
                <a:schemeClr val="bg1">
                  <a:lumMod val="10000"/>
                </a:schemeClr>
              </a:solidFill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1536" y="4729772"/>
            <a:ext cx="171451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33250" y="5626976"/>
            <a:ext cx="1714512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42"/>
            <a:ext cx="8672946" cy="2714644"/>
          </a:xfrm>
        </p:spPr>
        <p:txBody>
          <a:bodyPr/>
          <a:lstStyle>
            <a:extLst/>
          </a:lstStyle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"Модернизация социальных инфрастуктур"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8276.jpg"/>
          <p:cNvPicPr>
            <a:picLocks noChangeAspect="1"/>
          </p:cNvPicPr>
          <p:nvPr/>
        </p:nvPicPr>
        <p:blipFill>
          <a:blip r:embed="rId3" cstate="print"/>
          <a:srcRect l="1031" b="16494"/>
          <a:stretch>
            <a:fillRect/>
          </a:stretch>
        </p:blipFill>
        <p:spPr>
          <a:xfrm>
            <a:off x="214282" y="142852"/>
            <a:ext cx="6858016" cy="385765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857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4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4857752" y="571480"/>
            <a:ext cx="364333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 рамках программы обеспечивается деятельность: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24 дошкольных образовательных организаций;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400" b="1" smtClean="0">
                <a:latin typeface="Times New Roman" pitchFamily="18" charset="0"/>
                <a:cs typeface="Times New Roman" pitchFamily="18" charset="0"/>
              </a:rPr>
              <a:t>18 </a:t>
            </a: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общеобразовательных</a:t>
            </a: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школ</a:t>
            </a: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smtClean="0">
                <a:latin typeface="Times New Roman" pitchFamily="18" charset="0"/>
                <a:cs typeface="Times New Roman" pitchFamily="18" charset="0"/>
              </a:rPr>
              <a:t>1 учреждение </a:t>
            </a: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дополнительного</a:t>
            </a: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иных</a:t>
            </a: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400" b="1" dirty="0" err="1" smtClean="0">
                <a:latin typeface="Times New Roman" pitchFamily="18" charset="0"/>
                <a:cs typeface="Times New Roman" pitchFamily="18" charset="0"/>
              </a:rPr>
              <a:t>учреждения</a:t>
            </a:r>
            <a:r>
              <a:rPr sz="1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/>
          <p:nvPr/>
        </p:nvGraphicFramePr>
        <p:xfrm>
          <a:off x="0" y="2500306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4786314" y="2500306"/>
            <a:ext cx="378618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Удельный вес численности обучающихся по основным общеобразовательным программам, участвующих в олимпиадах и конкурсах различного уровня, в общей численности обучающихся по основным общеобразовательным программам, %</a:t>
            </a:r>
            <a:endParaRPr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00628" y="4000504"/>
            <a:ext cx="35718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выпускников муниципальных общеобразовательных организаций, не сдавших единый государственный экзамен, в общей численности выпускников муниципальных общеобразовательных организаций, %</a:t>
            </a:r>
            <a:endParaRPr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857752" y="5500702"/>
            <a:ext cx="37147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детей в возрасте от одного года до шести лет, состоящих на учете для определения в муниципальные дошкольные образовательные учреждения, в общей численности детей в возрасте от 1 года до 6 лет, %</a:t>
            </a:r>
            <a:endParaRPr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Двойная стрелка влево/вправо 17"/>
          <p:cNvSpPr/>
          <p:nvPr/>
        </p:nvSpPr>
        <p:spPr>
          <a:xfrm>
            <a:off x="71438" y="3786190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9" name="Диаграмма 18"/>
          <p:cNvGraphicFramePr/>
          <p:nvPr/>
        </p:nvGraphicFramePr>
        <p:xfrm>
          <a:off x="0" y="3929066"/>
          <a:ext cx="4500562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Двойная стрелка влево/вправо 19"/>
          <p:cNvSpPr/>
          <p:nvPr/>
        </p:nvSpPr>
        <p:spPr>
          <a:xfrm>
            <a:off x="71406" y="5286388"/>
            <a:ext cx="8429652" cy="142876"/>
          </a:xfrm>
          <a:prstGeom prst="left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1" name="Диаграмма 20"/>
          <p:cNvGraphicFramePr/>
          <p:nvPr/>
        </p:nvGraphicFramePr>
        <p:xfrm>
          <a:off x="0" y="5357802"/>
          <a:ext cx="4500562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2" name="Стрелка вправо 21"/>
          <p:cNvSpPr/>
          <p:nvPr/>
        </p:nvSpPr>
        <p:spPr>
          <a:xfrm>
            <a:off x="4429124" y="2928934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500562" y="4286256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4462076" y="5786454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214282" y="3500438"/>
            <a:ext cx="285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40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4282" y="5000636"/>
            <a:ext cx="285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40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844" y="6550223"/>
            <a:ext cx="285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sz="140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8" name="Схема 27"/>
          <p:cNvGraphicFramePr/>
          <p:nvPr/>
        </p:nvGraphicFramePr>
        <p:xfrm>
          <a:off x="0" y="428604"/>
          <a:ext cx="4786314" cy="22145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314965976_16-shkola_1klass.jpg"/>
          <p:cNvPicPr>
            <a:picLocks noChangeAspect="1"/>
          </p:cNvPicPr>
          <p:nvPr/>
        </p:nvPicPr>
        <p:blipFill>
          <a:blip r:embed="rId2" cstate="print"/>
          <a:srcRect b="5228"/>
          <a:stretch>
            <a:fillRect/>
          </a:stretch>
        </p:blipFill>
        <p:spPr>
          <a:xfrm>
            <a:off x="142844" y="414316"/>
            <a:ext cx="2286016" cy="1371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857364"/>
          <a:ext cx="8358246" cy="4937760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357718"/>
                <a:gridCol w="1000132"/>
                <a:gridCol w="1000132"/>
                <a:gridCol w="1000132"/>
                <a:gridCol w="1000132"/>
              </a:tblGrid>
              <a:tr h="6098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млн.руб.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0989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«Организация деятельности образовательных организаций ЗАТО Северск, организация работы по развитию форм жизнеустройства детей-сирот …»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1 757,1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1 538,0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1 499,0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1 485,8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дошкольных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905,3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775,4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752,5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744,7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деятельности общеобразовательных учреждений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830,4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746,4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730,9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725,7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инфраструктуры образования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приобретение дошкольной образовательной организации в рамках ГЧП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29,7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27,1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16,8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«Организация деятельности МКУ «РЦО» 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МБУ «КШП» 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МКУ «ЦБОУ»»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56,2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57,1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55,8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55,9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«Развитие системы выявления, сопровождения и поддержки одаренных детей»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563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муниципальной системы оценки качества образования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«Педагогические кадры»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138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1 878,8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1 659,7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1 594,7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1 654,7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0" y="0"/>
            <a:ext cx="857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4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Zvonok_11kl.jpg"/>
          <p:cNvPicPr>
            <a:picLocks noChangeAspect="1"/>
          </p:cNvPicPr>
          <p:nvPr/>
        </p:nvPicPr>
        <p:blipFill>
          <a:blip r:embed="rId3" cstate="print"/>
          <a:srcRect b="9653"/>
          <a:stretch>
            <a:fillRect/>
          </a:stretch>
        </p:blipFill>
        <p:spPr>
          <a:xfrm>
            <a:off x="6072198" y="419053"/>
            <a:ext cx="2428860" cy="13767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.jpg"/>
          <p:cNvPicPr>
            <a:picLocks noChangeAspect="1"/>
          </p:cNvPicPr>
          <p:nvPr/>
        </p:nvPicPr>
        <p:blipFill>
          <a:blip r:embed="rId4" cstate="print"/>
          <a:srcRect b="23809"/>
          <a:stretch>
            <a:fillRect/>
          </a:stretch>
        </p:blipFill>
        <p:spPr>
          <a:xfrm>
            <a:off x="2786049" y="428604"/>
            <a:ext cx="3167051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образования в ЗАТО Северск»</a:t>
            </a:r>
            <a:endParaRPr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5786446" y="2428868"/>
            <a:ext cx="2690341" cy="928694"/>
          </a:xfrm>
          <a:prstGeom prst="wedgeRoundRectCallout">
            <a:avLst>
              <a:gd name="adj1" fmla="val -19914"/>
              <a:gd name="adj2" fmla="val 73144"/>
              <a:gd name="adj3" fmla="val 16667"/>
            </a:avLst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6" name="TextBox 5"/>
          <p:cNvSpPr txBox="1"/>
          <p:nvPr/>
        </p:nvSpPr>
        <p:spPr>
          <a:xfrm>
            <a:off x="5786446" y="2500306"/>
            <a:ext cx="271464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в школе составит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5,8 тыс.руб. в месяц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142844" y="4643446"/>
            <a:ext cx="4143404" cy="785818"/>
          </a:xfrm>
          <a:prstGeom prst="wedgeRoundRectCallout">
            <a:avLst>
              <a:gd name="adj1" fmla="val 22919"/>
              <a:gd name="adj2" fmla="val 82168"/>
              <a:gd name="adj3" fmla="val 16667"/>
            </a:avLst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8" name="TextBox 7"/>
          <p:cNvSpPr txBox="1"/>
          <p:nvPr/>
        </p:nvSpPr>
        <p:spPr>
          <a:xfrm>
            <a:off x="142844" y="4672021"/>
            <a:ext cx="41434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Стоимость содержания 1 ребенка в детском саду за счет средств бюджета составит 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9,4 тыс.руб. в месяц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 rot="10800000">
            <a:off x="142844" y="5857892"/>
            <a:ext cx="4143404" cy="785814"/>
          </a:xfrm>
          <a:prstGeom prst="wedgeRoundRectCallout">
            <a:avLst>
              <a:gd name="adj1" fmla="val -23205"/>
              <a:gd name="adj2" fmla="val 69855"/>
              <a:gd name="adj3" fmla="val 16667"/>
            </a:avLst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/>
          </a:p>
        </p:txBody>
      </p:sp>
      <p:sp>
        <p:nvSpPr>
          <p:cNvPr id="10" name="TextBox 9"/>
          <p:cNvSpPr txBox="1"/>
          <p:nvPr/>
        </p:nvSpPr>
        <p:spPr>
          <a:xfrm>
            <a:off x="142844" y="5891230"/>
            <a:ext cx="41434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Средняя стоимость содержания 1 ребенка в детском саду за счет средств родителей составит  1,4 тыс.руб. в месяц</a:t>
            </a:r>
            <a:endParaRPr lang="ru-RU" sz="1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0" y="1071546"/>
          <a:ext cx="6321314" cy="3595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072198" y="928670"/>
            <a:ext cx="207170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600" b="1" dirty="0" err="1" smtClean="0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Целевые</a:t>
            </a:r>
            <a:r>
              <a:rPr sz="1600" b="1" dirty="0" smtClean="0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группы</a:t>
            </a:r>
            <a:r>
              <a:rPr sz="1600" b="1" dirty="0" smtClean="0">
                <a:solidFill>
                  <a:srgbClr val="808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 typeface="Wingdings" pitchFamily="2" charset="2"/>
              <a:buChar char="ü"/>
            </a:pP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года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до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8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лет</a:t>
            </a:r>
            <a:endParaRPr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" pitchFamily="2" charset="2"/>
              <a:buChar char="ü"/>
            </a:pP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от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6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до</a:t>
            </a:r>
            <a:r>
              <a:rPr sz="1600" b="1" dirty="0" smtClean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sz="1600" b="1" dirty="0" err="1" smtClean="0">
                <a:latin typeface="Times New Roman" pitchFamily="18" charset="0"/>
                <a:cs typeface="Times New Roman" pitchFamily="18" charset="0"/>
              </a:rPr>
              <a:t>лет</a:t>
            </a:r>
            <a:endParaRPr sz="16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0" y="428604"/>
            <a:ext cx="60007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60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</a:t>
            </a: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целевых групп</a:t>
            </a:r>
            <a:r>
              <a:rPr sz="16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sz="16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</a:t>
            </a:r>
            <a:r>
              <a:rPr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которые</a:t>
            </a:r>
            <a:r>
              <a:rPr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направлена</a:t>
            </a:r>
            <a:r>
              <a:rPr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реализация</a:t>
            </a:r>
            <a:r>
              <a:rPr sz="16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1600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endParaRPr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Lid5bbezT.png"/>
          <p:cNvPicPr>
            <a:picLocks noChangeAspect="1"/>
          </p:cNvPicPr>
          <p:nvPr/>
        </p:nvPicPr>
        <p:blipFill>
          <a:blip r:embed="rId3"/>
          <a:srcRect l="8240" t="6452" r="11293" b="14516"/>
          <a:stretch>
            <a:fillRect/>
          </a:stretch>
        </p:blipFill>
        <p:spPr>
          <a:xfrm>
            <a:off x="5214942" y="3643314"/>
            <a:ext cx="3286148" cy="3110686"/>
          </a:xfrm>
          <a:prstGeom prst="rect">
            <a:avLst/>
          </a:prstGeom>
        </p:spPr>
      </p:pic>
      <p:sp>
        <p:nvSpPr>
          <p:cNvPr id="15" name="TextBox 17"/>
          <p:cNvSpPr txBox="1">
            <a:spLocks noChangeArrowheads="1"/>
          </p:cNvSpPr>
          <p:nvPr/>
        </p:nvSpPr>
        <p:spPr bwMode="auto">
          <a:xfrm>
            <a:off x="5357818" y="4572008"/>
            <a:ext cx="264320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2018 году в рамках муниципальной программы предусмотрены расходы на капитальный ремонт кровель Детских садов №44 (корпус А), №35, №57, №55 (ПИР) и капитальный ремонт кровли бассейна школы №198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857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142844" y="357166"/>
          <a:ext cx="8358246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5000628" y="2000240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/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граждан, получающих социальную поддержку, от общей численности населения ЗАТО Северск, %</a:t>
            </a:r>
            <a:endParaRPr lang="ru-RU" sz="12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000628" y="4357694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/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общественных объединений и садоводческих обществ, получивших финансовую и имущественную поддержку, единиц</a:t>
            </a:r>
            <a:endParaRPr lang="ru-RU" sz="1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072066" y="5572140"/>
            <a:ext cx="35004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/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муниципальных объектов, оснащенных техническими средствами адаптации для инвалидов и других маломобильных групп населения, единиц</a:t>
            </a:r>
            <a:endParaRPr lang="ru-RU" sz="1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000628" y="3143248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детей-сирот и детей, оставшихся без попечения родителей, и родителей, получивших меры соц. поддержки, чел.</a:t>
            </a:r>
            <a:endParaRPr lang="ru-RU" sz="1200" dirty="0"/>
          </a:p>
        </p:txBody>
      </p:sp>
      <p:graphicFrame>
        <p:nvGraphicFramePr>
          <p:cNvPr id="22" name="Диаграмма 21"/>
          <p:cNvGraphicFramePr/>
          <p:nvPr/>
        </p:nvGraphicFramePr>
        <p:xfrm>
          <a:off x="0" y="1714488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3" name="Диаграмма 22"/>
          <p:cNvGraphicFramePr/>
          <p:nvPr/>
        </p:nvGraphicFramePr>
        <p:xfrm>
          <a:off x="0" y="2928934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4" name="Диаграмма 23"/>
          <p:cNvGraphicFramePr/>
          <p:nvPr/>
        </p:nvGraphicFramePr>
        <p:xfrm>
          <a:off x="0" y="4214818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5" name="Диаграмма 24"/>
          <p:cNvGraphicFramePr/>
          <p:nvPr/>
        </p:nvGraphicFramePr>
        <p:xfrm>
          <a:off x="0" y="5429240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6" name="Прямоугольник 25"/>
          <p:cNvSpPr/>
          <p:nvPr/>
        </p:nvSpPr>
        <p:spPr>
          <a:xfrm>
            <a:off x="2214546" y="1571612"/>
            <a:ext cx="42148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 dirty="0"/>
          </a:p>
        </p:txBody>
      </p:sp>
      <p:sp>
        <p:nvSpPr>
          <p:cNvPr id="27" name="Стрелка вправо 26"/>
          <p:cNvSpPr/>
          <p:nvPr/>
        </p:nvSpPr>
        <p:spPr>
          <a:xfrm>
            <a:off x="4500562" y="2143116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4500562" y="32861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4500562" y="4572008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4500562" y="5857892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4110046"/>
          <a:ext cx="8358245" cy="2605102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5000660"/>
                <a:gridCol w="857256"/>
                <a:gridCol w="857256"/>
                <a:gridCol w="818245"/>
                <a:gridCol w="824828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Предоставление дополнительных мер социальной поддержки отдельным категориям граждан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197,6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104,3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71,5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2503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меры социальной поддержки по оплате коммунальных услуг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135,9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13,4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Поддержка общественных объединений и садоводческих обществ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720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«Доступная среда»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«Опека детей-сирот и детей, оставшихся без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попечения родителей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44,3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254,2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153,7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Социальная поддержка населения ЗАТО Северск</a:t>
            </a:r>
            <a:r>
              <a:rPr lang="ru-RU" sz="24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714348" y="428604"/>
            <a:ext cx="7143768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в рамках программы предусмотрены расходы на</a:t>
            </a:r>
            <a:r>
              <a:rPr sz="19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sz="19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71405" y="714356"/>
            <a:ext cx="2571769" cy="2286016"/>
            <a:chOff x="654269" y="3714752"/>
            <a:chExt cx="3591251" cy="3143248"/>
          </a:xfrm>
        </p:grpSpPr>
        <p:pic>
          <p:nvPicPr>
            <p:cNvPr id="8" name="Рисунок 7" descr="Lid5bbezT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4269" y="3714752"/>
              <a:ext cx="3591251" cy="3143248"/>
            </a:xfrm>
            <a:prstGeom prst="rect">
              <a:avLst/>
            </a:prstGeom>
          </p:spPr>
        </p:pic>
        <p:sp>
          <p:nvSpPr>
            <p:cNvPr id="9" name="Прямоугольник 8"/>
            <p:cNvSpPr/>
            <p:nvPr/>
          </p:nvSpPr>
          <p:spPr>
            <a:xfrm>
              <a:off x="953541" y="4697017"/>
              <a:ext cx="2414092" cy="13965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sz="1200" b="1" smtClean="0">
                  <a:latin typeface="Times New Roman" pitchFamily="18" charset="0"/>
                  <a:cs typeface="Times New Roman" pitchFamily="18" charset="0"/>
                </a:rPr>
                <a:t> выполнение рейсов по социально-значимым автобусным маршрутам</a:t>
              </a:r>
              <a:endParaRPr lang="ru-RU" sz="1200" dirty="0"/>
            </a:p>
          </p:txBody>
        </p:sp>
      </p:grpSp>
      <p:grpSp>
        <p:nvGrpSpPr>
          <p:cNvPr id="11" name="Группа 10"/>
          <p:cNvGrpSpPr/>
          <p:nvPr/>
        </p:nvGrpSpPr>
        <p:grpSpPr>
          <a:xfrm>
            <a:off x="6143636" y="785794"/>
            <a:ext cx="2591119" cy="2214578"/>
            <a:chOff x="654269" y="3714752"/>
            <a:chExt cx="3591251" cy="3143248"/>
          </a:xfrm>
        </p:grpSpPr>
        <p:pic>
          <p:nvPicPr>
            <p:cNvPr id="12" name="Рисунок 11" descr="Lid5bbezT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4269" y="3714752"/>
              <a:ext cx="3591251" cy="3143248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1071538" y="4786323"/>
              <a:ext cx="2214577" cy="117947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sz="1200" b="1" smtClean="0">
                  <a:latin typeface="Times New Roman" pitchFamily="18" charset="0"/>
                  <a:cs typeface="Times New Roman" pitchFamily="18" charset="0"/>
                </a:rPr>
                <a:t> выплаты адресной помощи неработающим пенсионерам</a:t>
              </a:r>
              <a:endParaRPr lang="ru-RU" sz="1200" dirty="0"/>
            </a:p>
          </p:txBody>
        </p:sp>
      </p:grpSp>
      <p:grpSp>
        <p:nvGrpSpPr>
          <p:cNvPr id="14" name="Группа 13"/>
          <p:cNvGrpSpPr/>
          <p:nvPr/>
        </p:nvGrpSpPr>
        <p:grpSpPr>
          <a:xfrm>
            <a:off x="3929058" y="1785926"/>
            <a:ext cx="3000396" cy="2643182"/>
            <a:chOff x="654269" y="3714752"/>
            <a:chExt cx="3591251" cy="3143248"/>
          </a:xfrm>
        </p:grpSpPr>
        <p:pic>
          <p:nvPicPr>
            <p:cNvPr id="15" name="Рисунок 14" descr="Lid5bbezT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54269" y="3714752"/>
              <a:ext cx="3591251" cy="3143248"/>
            </a:xfrm>
            <a:prstGeom prst="rect">
              <a:avLst/>
            </a:prstGeom>
          </p:spPr>
        </p:pic>
        <p:sp>
          <p:nvSpPr>
            <p:cNvPr id="16" name="Прямоугольник 15"/>
            <p:cNvSpPr/>
            <p:nvPr/>
          </p:nvSpPr>
          <p:spPr>
            <a:xfrm>
              <a:off x="1071538" y="4786322"/>
              <a:ext cx="2214578" cy="7686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sz="1200" b="1" smtClean="0">
                  <a:latin typeface="Times New Roman" pitchFamily="18" charset="0"/>
                  <a:cs typeface="Times New Roman" pitchFamily="18" charset="0"/>
                </a:rPr>
                <a:t> выплаты гражданам, </a:t>
              </a:r>
            </a:p>
            <a:p>
              <a:pPr algn="ctr"/>
              <a:r>
                <a:rPr sz="1200" b="1" smtClean="0">
                  <a:latin typeface="Times New Roman" pitchFamily="18" charset="0"/>
                  <a:cs typeface="Times New Roman" pitchFamily="18" charset="0"/>
                </a:rPr>
                <a:t>оказавшимся в трудной жизненной ситуации</a:t>
              </a:r>
              <a:endParaRPr lang="ru-RU" sz="1200" dirty="0"/>
            </a:p>
          </p:txBody>
        </p:sp>
      </p:grpSp>
      <p:grpSp>
        <p:nvGrpSpPr>
          <p:cNvPr id="17" name="Группа 16"/>
          <p:cNvGrpSpPr/>
          <p:nvPr/>
        </p:nvGrpSpPr>
        <p:grpSpPr>
          <a:xfrm>
            <a:off x="1714480" y="1857364"/>
            <a:ext cx="2786081" cy="2643182"/>
            <a:chOff x="654269" y="3799705"/>
            <a:chExt cx="3591251" cy="3143248"/>
          </a:xfrm>
        </p:grpSpPr>
        <p:pic>
          <p:nvPicPr>
            <p:cNvPr id="18" name="Рисунок 17" descr="Lid5bbezT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4269" y="3799705"/>
              <a:ext cx="3591251" cy="3143248"/>
            </a:xfrm>
            <a:prstGeom prst="rect">
              <a:avLst/>
            </a:prstGeom>
          </p:spPr>
        </p:pic>
        <p:sp>
          <p:nvSpPr>
            <p:cNvPr id="19" name="Прямоугольник 18"/>
            <p:cNvSpPr/>
            <p:nvPr/>
          </p:nvSpPr>
          <p:spPr>
            <a:xfrm>
              <a:off x="1071538" y="4786322"/>
              <a:ext cx="2214579" cy="7686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buFont typeface="Wingdings" pitchFamily="2" charset="2"/>
                <a:buChar char="ü"/>
              </a:pPr>
              <a:r>
                <a:rPr sz="1200" b="1" smtClean="0">
                  <a:latin typeface="Times New Roman" pitchFamily="18" charset="0"/>
                  <a:cs typeface="Times New Roman" pitchFamily="18" charset="0"/>
                </a:rPr>
                <a:t> выплаты почетным гражданам ЗАТО Северск и другие</a:t>
              </a:r>
              <a:endParaRPr lang="ru-RU" sz="1200" dirty="0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7500958" y="3786190"/>
            <a:ext cx="994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1400" b="1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Lid5bbezT.png"/>
          <p:cNvPicPr>
            <a:picLocks noChangeAspect="1"/>
          </p:cNvPicPr>
          <p:nvPr/>
        </p:nvPicPr>
        <p:blipFill>
          <a:blip r:embed="rId2" cstate="print"/>
          <a:srcRect l="8761" t="6182" b="13029"/>
          <a:stretch>
            <a:fillRect/>
          </a:stretch>
        </p:blipFill>
        <p:spPr>
          <a:xfrm>
            <a:off x="928662" y="4643446"/>
            <a:ext cx="2857520" cy="221457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85725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и спорта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628" y="5143512"/>
            <a:ext cx="3100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(учащихся спортивных школ) составит </a:t>
            </a:r>
            <a:r>
              <a:rPr sz="16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4 237 человек</a:t>
            </a:r>
          </a:p>
          <a:p>
            <a:pPr algn="ctr"/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sz="16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4,4 </a:t>
            </a: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  <a:endParaRPr sz="1600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28662" y="5357826"/>
            <a:ext cx="22145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 typeface="Wingdings" pitchFamily="2" charset="2"/>
              <a:buChar char="ü"/>
            </a:pPr>
            <a:r>
              <a:rPr b="1" dirty="0" err="1" smtClean="0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b="1" dirty="0" err="1" smtClean="0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b="1" err="1" smtClean="0">
                <a:latin typeface="Times New Roman" pitchFamily="18" charset="0"/>
                <a:cs typeface="Times New Roman" pitchFamily="18" charset="0"/>
              </a:rPr>
              <a:t>от</a:t>
            </a:r>
            <a:r>
              <a:rPr b="1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b="1" err="1" smtClean="0">
                <a:latin typeface="Times New Roman" pitchFamily="18" charset="0"/>
                <a:cs typeface="Times New Roman" pitchFamily="18" charset="0"/>
              </a:rPr>
              <a:t>до</a:t>
            </a:r>
            <a:r>
              <a:rPr b="1" smtClean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b="1" dirty="0" err="1" smtClean="0">
                <a:latin typeface="Times New Roman" pitchFamily="18" charset="0"/>
                <a:cs typeface="Times New Roman" pitchFamily="18" charset="0"/>
              </a:rPr>
              <a:t>лет</a:t>
            </a:r>
            <a:endParaRPr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357166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5000628" y="3643314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Уровень обеспеченности населения спортивными сооружениями, исходя из единовременной пропускной способности объектов спорта,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00628" y="2428868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base"/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населения ЗАТО Северск, систематически занимающегося физической культурой и спортом, %</a:t>
            </a:r>
          </a:p>
        </p:txBody>
      </p:sp>
      <p:graphicFrame>
        <p:nvGraphicFramePr>
          <p:cNvPr id="16" name="Диаграмма 15"/>
          <p:cNvGraphicFramePr/>
          <p:nvPr/>
        </p:nvGraphicFramePr>
        <p:xfrm>
          <a:off x="0" y="2214554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7" name="Диаграмма 16"/>
          <p:cNvGraphicFramePr/>
          <p:nvPr/>
        </p:nvGraphicFramePr>
        <p:xfrm>
          <a:off x="71406" y="3500438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8" name="Стрелка вправо 17"/>
          <p:cNvSpPr/>
          <p:nvPr/>
        </p:nvSpPr>
        <p:spPr>
          <a:xfrm>
            <a:off x="4500562" y="257174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4500562" y="3857628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857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физической культуры </a:t>
            </a:r>
          </a:p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спорта в ЗАТО Северск»</a:t>
            </a:r>
            <a:endParaRPr lang="ru-RU" sz="24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3500430" y="1000108"/>
            <a:ext cx="514350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обеспечивается деятельность 6 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спортивных школ;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20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 выплату </a:t>
            </a:r>
            <a:r>
              <a:rPr sz="2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стипендий</a:t>
            </a:r>
            <a:r>
              <a:rPr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одарённым</a:t>
            </a:r>
            <a:r>
              <a:rPr sz="2000" b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спортсменам.</a:t>
            </a:r>
            <a:endParaRPr lang="ru-RU" sz="2000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42844" y="3079080"/>
          <a:ext cx="8358247" cy="370750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071966"/>
                <a:gridCol w="1143008"/>
                <a:gridCol w="1071570"/>
                <a:gridCol w="1000132"/>
                <a:gridCol w="1071571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физической культуры и массового спорта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6,4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8,9</a:t>
                      </a:r>
                      <a:endParaRPr lang="ru-RU" sz="14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13,6</a:t>
                      </a:r>
                      <a:endParaRPr lang="ru-RU" sz="14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строительство, приобретение, реконструкция объектов спортивного назначения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11,4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развитие массового спорта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, проведение соревнований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5,9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4,6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системы подготовки спортивного резерва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271,7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225,1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205,5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образование физкультурно-спортивной направленности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269,8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223,3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210,3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205,5</a:t>
                      </a:r>
                      <a:endParaRPr lang="ru-RU" sz="1400" b="1" i="1" dirty="0" smtClean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спортивных сборных команд, поддержка спортсменов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и их тренеров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1,8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«Развитие детско-юношеского и массового хоккея»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278,7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234,3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223,9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207,8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Рисунок 5" descr="ES-_013.jpg"/>
          <p:cNvPicPr>
            <a:picLocks noChangeAspect="1"/>
          </p:cNvPicPr>
          <p:nvPr/>
        </p:nvPicPr>
        <p:blipFill>
          <a:blip r:embed="rId2" cstate="print"/>
          <a:srcRect r="3124"/>
          <a:stretch>
            <a:fillRect/>
          </a:stretch>
        </p:blipFill>
        <p:spPr>
          <a:xfrm>
            <a:off x="142844" y="785794"/>
            <a:ext cx="3286148" cy="2189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500958" y="2786058"/>
            <a:ext cx="994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1400" b="1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-32" y="0"/>
            <a:ext cx="81439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14290"/>
          <a:ext cx="8358246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000628" y="3143248"/>
            <a:ext cx="357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детей, охваченных организованными формами отдыха и оздоровления,                от общего числа детей школьного возраста ЗАТО Северск,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000628" y="1928802"/>
            <a:ext cx="357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 fontAlgn="base"/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молодежи, участвующей в мероприятиях, направленных на гражданское и патриотическое воспитание детей и молодежи, % от общей численности молодежи от 14 до 30 лет</a:t>
            </a:r>
            <a:endParaRPr sz="120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6" name="Диаграмма 15"/>
          <p:cNvGraphicFramePr/>
          <p:nvPr/>
        </p:nvGraphicFramePr>
        <p:xfrm>
          <a:off x="0" y="1857364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Диаграмма 16"/>
          <p:cNvGraphicFramePr/>
          <p:nvPr/>
        </p:nvGraphicFramePr>
        <p:xfrm>
          <a:off x="0" y="3071810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8" name="Стрелка вправо 17"/>
          <p:cNvSpPr/>
          <p:nvPr/>
        </p:nvSpPr>
        <p:spPr>
          <a:xfrm>
            <a:off x="4500562" y="221455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4429124" y="3357562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000628" y="5572140"/>
            <a:ext cx="357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молодых семей, улучшивших жилищные условия с использованием ипотечных жилищных кредитов и займов при получении социальной выплаты, семей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857752" y="4342139"/>
            <a:ext cx="37147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участников мероприятий, направленных на возрождение семейных традиций, воспитание у молодежи позитивного отношения к семейным традициям, чел.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Диаграмма 22"/>
          <p:cNvGraphicFramePr/>
          <p:nvPr/>
        </p:nvGraphicFramePr>
        <p:xfrm>
          <a:off x="0" y="4286256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4" name="Стрелка вправо 23"/>
          <p:cNvSpPr/>
          <p:nvPr/>
        </p:nvSpPr>
        <p:spPr>
          <a:xfrm>
            <a:off x="4429124" y="4572008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5" name="Диаграмма 24"/>
          <p:cNvGraphicFramePr/>
          <p:nvPr/>
        </p:nvGraphicFramePr>
        <p:xfrm>
          <a:off x="-32" y="5500678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6" name="Стрелка вправо 25"/>
          <p:cNvSpPr/>
          <p:nvPr/>
        </p:nvSpPr>
        <p:spPr>
          <a:xfrm>
            <a:off x="4429092" y="5786430"/>
            <a:ext cx="428628" cy="42862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3187695"/>
          <a:ext cx="8429683" cy="3527453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643469"/>
                <a:gridCol w="1000132"/>
                <a:gridCol w="1000132"/>
                <a:gridCol w="928694"/>
                <a:gridCol w="857256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Молодежь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2 590,74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2 206,00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временная занятость подростков в каникулярное время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2 019,00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1 850,0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Семейная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политика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71 749,88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59 631,52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56 269,49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55 189,36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отдыха в каникулярное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время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17 905,40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17 605,40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17 195,10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17 195,10</a:t>
                      </a:r>
                      <a:endParaRPr lang="ru-RU" sz="1200" b="1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функционирование детских оздоровительных лагерей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43 320,70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42 026,12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39 074,39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37 994,26</a:t>
                      </a:r>
                      <a:endParaRPr lang="ru-RU" sz="1200" b="1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«Обеспечение жильем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молодых семей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выдача молодым семьям социальных выплат на приобретение (строительство)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жилья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10 534,46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4 435,53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18 684,88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19 493,50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19 493,50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19 493,50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103 559,96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85 766,55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75 762,99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74 682,86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-32" y="0"/>
            <a:ext cx="8572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«Молодежная политика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0" y="620688"/>
            <a:ext cx="4572000" cy="2139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 рамках программы 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обеспечивается деятельность 2 загородных оздоровительных лагерей;</a:t>
            </a:r>
          </a:p>
          <a:p>
            <a:pPr algn="ctr">
              <a:buFont typeface="Wingdings" pitchFamily="2" charset="2"/>
              <a:buChar char="ü"/>
              <a:defRPr/>
            </a:pPr>
            <a:r>
              <a:rPr lang="ru-RU" sz="1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обеспечивается временная занятость и трудоустройство подростков;</a:t>
            </a:r>
          </a:p>
          <a:p>
            <a:pPr algn="ctr">
              <a:buFont typeface="Wingdings" pitchFamily="2" charset="2"/>
              <a:buChar char="ü"/>
              <a:defRPr/>
            </a:pPr>
            <a:r>
              <a:rPr lang="ru-RU" sz="19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предоставляются выплаты молодым семьям на приобретение жилья</a:t>
            </a:r>
            <a:endParaRPr lang="ru-RU" sz="19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1488515885_image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99062" y="428604"/>
            <a:ext cx="3937716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500958" y="2857496"/>
            <a:ext cx="994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1400" b="1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0" y="0"/>
            <a:ext cx="85725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  <a:endParaRPr lang="ru-RU" sz="20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Схема 13"/>
          <p:cNvGraphicFramePr/>
          <p:nvPr/>
        </p:nvGraphicFramePr>
        <p:xfrm>
          <a:off x="0" y="357166"/>
          <a:ext cx="8572528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214678" y="4786322"/>
            <a:ext cx="53578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Численность «целевой группы» 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(учащихся школ художественно-эстетической направленности) составит 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2 797 человек</a:t>
            </a:r>
          </a:p>
          <a:p>
            <a:pPr algn="ctr"/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Стоимость обучения 1 ребенка составит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2,5 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в месяц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57752" y="2143116"/>
            <a:ext cx="37147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посещений культурно-досуговых мероприятий, организованных муниципальными учреждениями культуры, в расчете на 1 жителя, единиц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142844" y="2071678"/>
          <a:ext cx="428631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1" name="Стрелка вправо 20"/>
          <p:cNvSpPr/>
          <p:nvPr/>
        </p:nvSpPr>
        <p:spPr>
          <a:xfrm>
            <a:off x="4429124" y="2357430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5000628" y="3484883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благоустроенных и введенных в действие объектов туристской инфраструктуры, единиц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Диаграмма 22"/>
          <p:cNvGraphicFramePr/>
          <p:nvPr/>
        </p:nvGraphicFramePr>
        <p:xfrm>
          <a:off x="142844" y="3357562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4" name="Стрелка вправо 23"/>
          <p:cNvSpPr/>
          <p:nvPr/>
        </p:nvSpPr>
        <p:spPr>
          <a:xfrm>
            <a:off x="4500562" y="3643314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 descr="20598484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4348" y="4571984"/>
            <a:ext cx="2571768" cy="2286016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928662" y="4929198"/>
            <a:ext cx="21431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2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Целевая</a:t>
            </a:r>
            <a:r>
              <a:rPr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sz="20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группа</a:t>
            </a:r>
            <a:r>
              <a:rPr sz="20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>
              <a:buFont typeface="Wingdings" pitchFamily="2" charset="2"/>
              <a:buChar char="ü"/>
            </a:pPr>
            <a:r>
              <a:rPr sz="2000" b="1" dirty="0" err="1" smtClean="0">
                <a:latin typeface="Times New Roman" pitchFamily="18" charset="0"/>
                <a:cs typeface="Times New Roman" pitchFamily="18" charset="0"/>
              </a:rPr>
              <a:t>дети</a:t>
            </a:r>
            <a:r>
              <a:rPr sz="2000" b="1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sz="2000" b="1" err="1" smtClean="0">
                <a:latin typeface="Times New Roman" pitchFamily="18" charset="0"/>
                <a:cs typeface="Times New Roman" pitchFamily="18" charset="0"/>
              </a:rPr>
              <a:t>возрасте</a:t>
            </a:r>
            <a:r>
              <a:rPr sz="2000" b="1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sz="2000" b="1" smtClean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sz="2000" b="1" dirty="0" smtClean="0">
                <a:latin typeface="Times New Roman" pitchFamily="18" charset="0"/>
                <a:cs typeface="Times New Roman" pitchFamily="18" charset="0"/>
              </a:rPr>
              <a:t>6 </a:t>
            </a:r>
            <a:r>
              <a:rPr sz="2000" b="1" dirty="0" err="1" smtClean="0">
                <a:latin typeface="Times New Roman" pitchFamily="18" charset="0"/>
                <a:cs typeface="Times New Roman" pitchFamily="18" charset="0"/>
              </a:rPr>
              <a:t>до</a:t>
            </a:r>
            <a:r>
              <a:rPr sz="2000" b="1" dirty="0" smtClean="0">
                <a:latin typeface="Times New Roman" pitchFamily="18" charset="0"/>
                <a:cs typeface="Times New Roman" pitchFamily="18" charset="0"/>
              </a:rPr>
              <a:t> 17 </a:t>
            </a:r>
            <a:r>
              <a:rPr sz="2000" b="1" dirty="0" err="1" smtClean="0">
                <a:latin typeface="Times New Roman" pitchFamily="18" charset="0"/>
                <a:cs typeface="Times New Roman" pitchFamily="18" charset="0"/>
              </a:rPr>
              <a:t>лет</a:t>
            </a:r>
            <a:endParaRPr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483160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142844" y="3500438"/>
          <a:ext cx="8358245" cy="3270181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572032"/>
                <a:gridCol w="928694"/>
                <a:gridCol w="1000132"/>
                <a:gridCol w="928694"/>
                <a:gridCol w="928693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Направления расходов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культуры в ЗАТО Северск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442,5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дополнительного</a:t>
                      </a:r>
                      <a:r>
                        <a:rPr lang="ru-RU" sz="14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образования художественно-эстетической направленности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110,5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84,6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77,7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предоставление населению услуг учреждениями культуры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319,7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199,2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189,5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6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и проведение культурно-массовых и творческих мероприятий</a:t>
                      </a:r>
                      <a:endParaRPr lang="ru-RU" sz="14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12,2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4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внутреннего и въездного туризма на территории ЗАТО Северск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0,003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443,5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286,3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269,0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266,3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0" y="0"/>
            <a:ext cx="8572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культуры и туризма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MG_8325.jpg"/>
          <p:cNvPicPr>
            <a:picLocks noChangeAspect="1"/>
          </p:cNvPicPr>
          <p:nvPr/>
        </p:nvPicPr>
        <p:blipFill>
          <a:blip r:embed="rId2" cstate="print"/>
          <a:srcRect l="22855" r="6676"/>
          <a:stretch>
            <a:fillRect/>
          </a:stretch>
        </p:blipFill>
        <p:spPr>
          <a:xfrm>
            <a:off x="0" y="571479"/>
            <a:ext cx="2786050" cy="2635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ES-_057.jpg"/>
          <p:cNvPicPr>
            <a:picLocks noChangeAspect="1"/>
          </p:cNvPicPr>
          <p:nvPr/>
        </p:nvPicPr>
        <p:blipFill>
          <a:blip r:embed="rId3" cstate="print"/>
          <a:srcRect l="15238" r="15053"/>
          <a:stretch>
            <a:fillRect/>
          </a:stretch>
        </p:blipFill>
        <p:spPr>
          <a:xfrm>
            <a:off x="2889454" y="571480"/>
            <a:ext cx="2763834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IMG_8255.jpg"/>
          <p:cNvPicPr>
            <a:picLocks noChangeAspect="1"/>
          </p:cNvPicPr>
          <p:nvPr/>
        </p:nvPicPr>
        <p:blipFill>
          <a:blip r:embed="rId4" cstate="print"/>
          <a:srcRect l="21906" r="7618"/>
          <a:stretch>
            <a:fillRect/>
          </a:stretch>
        </p:blipFill>
        <p:spPr>
          <a:xfrm>
            <a:off x="5782364" y="571480"/>
            <a:ext cx="2718726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7500958" y="3214686"/>
            <a:ext cx="9942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sz="1400" b="1" smtClean="0">
                <a:latin typeface="Times New Roman" pitchFamily="18" charset="0"/>
                <a:cs typeface="Times New Roman" pitchFamily="18" charset="0"/>
              </a:rPr>
              <a:t>(млн.руб.)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483160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71406" y="57148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71408" y="4572008"/>
          <a:ext cx="8429682" cy="1884789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4962635"/>
                <a:gridCol w="883757"/>
                <a:gridCol w="883757"/>
                <a:gridCol w="883757"/>
                <a:gridCol w="815776"/>
              </a:tblGrid>
              <a:tr h="4958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«Совершенствование форм и методов профилактики злоупотребления спиртными напитками и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психоактивными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веществами»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2 511,06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2 208,06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1 213,10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1 213,10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«Информационное обеспечение в профилактике злоупотребления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спиртными напитками, психотропными веществами и распространения ВИЧ-инфекции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302,00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229,00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229,00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229,00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167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2 813,06</a:t>
                      </a:r>
                      <a:endParaRPr lang="ru-RU" sz="12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2 437,06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1 442,10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1 442,10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-31" y="-24"/>
            <a:ext cx="8572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токсикомании и ВИЧ-инфекции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57752" y="2714620"/>
            <a:ext cx="37147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обучающихся, родителей обучающихся и волонтеров, привлеченных к профилактическим мероприятиям, человек</a:t>
            </a:r>
            <a:endParaRPr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Диаграмма 12"/>
          <p:cNvGraphicFramePr/>
          <p:nvPr/>
        </p:nvGraphicFramePr>
        <p:xfrm>
          <a:off x="0" y="2643182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4" name="Стрелка вправо 13"/>
          <p:cNvSpPr/>
          <p:nvPr/>
        </p:nvSpPr>
        <p:spPr>
          <a:xfrm>
            <a:off x="4429124" y="2928934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42"/>
            <a:ext cx="8672946" cy="2714644"/>
          </a:xfrm>
        </p:spPr>
        <p:txBody>
          <a:bodyPr/>
          <a:lstStyle>
            <a:extLst/>
          </a:lstStyle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"Модернизация городской среды и  инженерных инфрастуктур"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IMG_9136.jpg"/>
          <p:cNvPicPr>
            <a:picLocks noChangeAspect="1"/>
          </p:cNvPicPr>
          <p:nvPr/>
        </p:nvPicPr>
        <p:blipFill>
          <a:blip r:embed="rId3" cstate="print"/>
          <a:srcRect t="15684"/>
          <a:stretch>
            <a:fillRect/>
          </a:stretch>
        </p:blipFill>
        <p:spPr>
          <a:xfrm>
            <a:off x="222520" y="142852"/>
            <a:ext cx="6862150" cy="3857651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501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</a:p>
          <a:p>
            <a:pPr algn="ctr"/>
            <a:r>
              <a:rPr lang="ru-RU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71406" y="500042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4643438" y="3357562"/>
            <a:ext cx="39290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ликвидированных старовозрастных деревьев относительно общего количества деревьев, подлежащих сносу,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86314" y="4357694"/>
            <a:ext cx="37861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детских площадок с обновленным игровым оборудованием относительно общего количества детских площадок,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786314" y="5715016"/>
            <a:ext cx="37862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4: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Количество дополнительно устроенных парковочных мест на внутридворовых территориях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643438" y="2071678"/>
            <a:ext cx="3929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протяженности автомобильных дорог, не отвечающих нормативным требованиям в общей протяженности автомобильных дорог общего пользования местного значения,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3" name="Диаграмма 22"/>
          <p:cNvGraphicFramePr/>
          <p:nvPr/>
        </p:nvGraphicFramePr>
        <p:xfrm>
          <a:off x="0" y="2071678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4" name="Стрелка вправо 23"/>
          <p:cNvSpPr/>
          <p:nvPr/>
        </p:nvSpPr>
        <p:spPr>
          <a:xfrm>
            <a:off x="4357686" y="2357430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5" name="Диаграмма 24"/>
          <p:cNvGraphicFramePr/>
          <p:nvPr/>
        </p:nvGraphicFramePr>
        <p:xfrm>
          <a:off x="0" y="3214686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6" name="Диаграмма 25"/>
          <p:cNvGraphicFramePr/>
          <p:nvPr/>
        </p:nvGraphicFramePr>
        <p:xfrm>
          <a:off x="0" y="4357694"/>
          <a:ext cx="4429156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8" name="Диаграмма 27"/>
          <p:cNvGraphicFramePr/>
          <p:nvPr/>
        </p:nvGraphicFramePr>
        <p:xfrm>
          <a:off x="0" y="5500702"/>
          <a:ext cx="4429156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0" name="Стрелка вправо 29"/>
          <p:cNvSpPr/>
          <p:nvPr/>
        </p:nvSpPr>
        <p:spPr>
          <a:xfrm>
            <a:off x="4357686" y="5857892"/>
            <a:ext cx="428628" cy="428628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30"/>
          <p:cNvSpPr/>
          <p:nvPr/>
        </p:nvSpPr>
        <p:spPr>
          <a:xfrm>
            <a:off x="4357686" y="4572008"/>
            <a:ext cx="428628" cy="42862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31"/>
          <p:cNvSpPr/>
          <p:nvPr/>
        </p:nvSpPr>
        <p:spPr>
          <a:xfrm>
            <a:off x="4357686" y="3500438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1403" y="2946106"/>
          <a:ext cx="8429687" cy="38404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929224"/>
                <a:gridCol w="928694"/>
                <a:gridCol w="857257"/>
                <a:gridCol w="857256"/>
                <a:gridCol w="857256"/>
              </a:tblGrid>
              <a:tr h="4332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«Улучшение качественного состояния улично-дорожной сети»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66,9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81,2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«Содержание зеленых насаждений»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17,0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13,5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«Создание комфортной среды в местах массового посещения»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19,7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«Модернизация и устройство детских игровых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площадок»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32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«Организация гостевых стоянок и расширение внутриквартальных проездов на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внутридворовых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территориях»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18,2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23,6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32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6 «Текущее содержание и ремонт объектов улично-дорожной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сети и внешнего благоустройства»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292,3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196,9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187,7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184,7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318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автомобильных дорог общего пользования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40,6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35,0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8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ремонт автомобильных дорог общего пользования</a:t>
                      </a:r>
                      <a:endParaRPr lang="ru-RU" sz="120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80,9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2002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ремонт дворовых территорий МКД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проездов к ним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45,5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47,5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9933"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459,8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364,1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318,7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315,4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14348" y="0"/>
            <a:ext cx="78581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«Улучшение качественного состояния объектов улично-дорожной сети, благоустройства и озеленения  на территории  </a:t>
            </a:r>
            <a:r>
              <a:rPr lang="ru-RU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г.Северска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17"/>
          <p:cNvSpPr txBox="1">
            <a:spLocks noChangeArrowheads="1"/>
          </p:cNvSpPr>
          <p:nvPr/>
        </p:nvSpPr>
        <p:spPr bwMode="auto">
          <a:xfrm>
            <a:off x="1142976" y="714356"/>
            <a:ext cx="392909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sz="1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2018 год</a:t>
            </a:r>
            <a:r>
              <a:rPr sz="140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1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sz="1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36,7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млн.руб.</a:t>
            </a:r>
            <a:r>
              <a:rPr lang="ru-RU" sz="1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кап. ремонт новых участков дорог;</a:t>
            </a:r>
          </a:p>
          <a:p>
            <a:pPr>
              <a:buFont typeface="Wingdings" pitchFamily="2" charset="2"/>
              <a:buChar char="ü"/>
              <a:defRPr/>
            </a:pPr>
            <a:r>
              <a:rPr sz="140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редусмотрено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7,5 млн.руб. </a:t>
            </a:r>
            <a:r>
              <a:rPr lang="ru-RU" sz="1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расширение внутриквартальных проездов (с ПИР);</a:t>
            </a:r>
          </a:p>
          <a:p>
            <a:pPr>
              <a:buFont typeface="Wingdings" pitchFamily="2" charset="2"/>
              <a:buChar char="ü"/>
              <a:defRPr/>
            </a:pPr>
            <a:r>
              <a:rPr sz="140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предусмотрено </a:t>
            </a:r>
            <a:r>
              <a:rPr sz="14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16,1 млн.руб.</a:t>
            </a:r>
            <a:r>
              <a:rPr sz="140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на продолжение строительства внутриквартального проезда с бульваром в микрорайоне №10</a:t>
            </a:r>
            <a:endParaRPr lang="ru-RU" sz="14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IMG_89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642918"/>
            <a:ext cx="3321867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st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37835">
            <a:off x="0" y="571480"/>
            <a:ext cx="1285852" cy="1980344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286512" y="2000240"/>
            <a:ext cx="22860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(водоснабжение), 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куб.метров на 1 человека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/>
          <p:nvPr/>
        </p:nvGraphicFramePr>
        <p:xfrm>
          <a:off x="0" y="1857364"/>
          <a:ext cx="4286248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8" name="Диаграмма 17"/>
          <p:cNvGraphicFramePr/>
          <p:nvPr/>
        </p:nvGraphicFramePr>
        <p:xfrm>
          <a:off x="0" y="3571876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6357950" y="3429000"/>
            <a:ext cx="22145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(теплоснабжение), 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Гкал на 1 кв. метр общей площади помещений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0" y="5143512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6357950" y="5214950"/>
            <a:ext cx="221457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Удельная величина потребления энергетических ресурсов (электроснабжение), 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кВт*ч на 1 человека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0" name="Группа 29"/>
          <p:cNvGrpSpPr/>
          <p:nvPr/>
        </p:nvGrpSpPr>
        <p:grpSpPr>
          <a:xfrm>
            <a:off x="4143372" y="1714488"/>
            <a:ext cx="2038750" cy="1604673"/>
            <a:chOff x="4176324" y="1857364"/>
            <a:chExt cx="2038750" cy="1604673"/>
          </a:xfrm>
        </p:grpSpPr>
        <p:sp>
          <p:nvSpPr>
            <p:cNvPr id="22" name="Прямоугольник 21"/>
            <p:cNvSpPr/>
            <p:nvPr/>
          </p:nvSpPr>
          <p:spPr>
            <a:xfrm>
              <a:off x="4184562" y="2357430"/>
              <a:ext cx="285752" cy="7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4176324" y="2000240"/>
              <a:ext cx="285752" cy="71438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4192800" y="3143248"/>
              <a:ext cx="285752" cy="71438"/>
            </a:xfrm>
            <a:prstGeom prst="rect">
              <a:avLst/>
            </a:prstGeom>
            <a:solidFill>
              <a:srgbClr val="C00000"/>
            </a:solidFill>
            <a:ln>
              <a:solidFill>
                <a:srgbClr val="76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рямоугольник 24"/>
            <p:cNvSpPr/>
            <p:nvPr/>
          </p:nvSpPr>
          <p:spPr>
            <a:xfrm>
              <a:off x="4184562" y="2761344"/>
              <a:ext cx="285752" cy="7143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4500562" y="1857364"/>
              <a:ext cx="17145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4500562" y="2252955"/>
              <a:ext cx="17145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4500562" y="2634859"/>
              <a:ext cx="17145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Холодная вода, </a:t>
              </a:r>
            </a:p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4500562" y="3000372"/>
              <a:ext cx="17145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Горячая вода, </a:t>
              </a:r>
            </a:p>
            <a:p>
              <a:r>
                <a:rPr lang="ru-RU" sz="1200" dirty="0" smtClean="0">
                  <a:latin typeface="Times New Roman" pitchFamily="18" charset="0"/>
                  <a:cs typeface="Times New Roman" pitchFamily="18" charset="0"/>
                </a:rPr>
                <a:t>м</a:t>
              </a:r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ун.учреждения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1" name="Правая фигурная скобка 30"/>
          <p:cNvSpPr/>
          <p:nvPr/>
        </p:nvSpPr>
        <p:spPr>
          <a:xfrm>
            <a:off x="6072198" y="1714488"/>
            <a:ext cx="214314" cy="157163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1" name="Группа 40"/>
          <p:cNvGrpSpPr/>
          <p:nvPr/>
        </p:nvGrpSpPr>
        <p:grpSpPr>
          <a:xfrm>
            <a:off x="4214810" y="3714752"/>
            <a:ext cx="2000264" cy="928694"/>
            <a:chOff x="4286248" y="3896029"/>
            <a:chExt cx="2030512" cy="851892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4294486" y="4000504"/>
              <a:ext cx="285752" cy="7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4286248" y="4500570"/>
              <a:ext cx="285752" cy="71438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4602248" y="4286256"/>
              <a:ext cx="17145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Теплоэнергия, </a:t>
              </a:r>
            </a:p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8" name="Прямоугольник 37"/>
            <p:cNvSpPr/>
            <p:nvPr/>
          </p:nvSpPr>
          <p:spPr>
            <a:xfrm>
              <a:off x="4594010" y="3896029"/>
              <a:ext cx="171451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Теплоэнергия, </a:t>
              </a:r>
            </a:p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2" name="Правая фигурная скобка 41"/>
          <p:cNvSpPr/>
          <p:nvPr/>
        </p:nvSpPr>
        <p:spPr>
          <a:xfrm>
            <a:off x="6072198" y="3588352"/>
            <a:ext cx="214314" cy="107157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43" name="Группа 42"/>
          <p:cNvGrpSpPr/>
          <p:nvPr/>
        </p:nvGrpSpPr>
        <p:grpSpPr>
          <a:xfrm>
            <a:off x="4286248" y="5286388"/>
            <a:ext cx="2000264" cy="887073"/>
            <a:chOff x="4286248" y="3896029"/>
            <a:chExt cx="2030512" cy="813713"/>
          </a:xfrm>
        </p:grpSpPr>
        <p:sp>
          <p:nvSpPr>
            <p:cNvPr id="44" name="Прямоугольник 43"/>
            <p:cNvSpPr/>
            <p:nvPr/>
          </p:nvSpPr>
          <p:spPr>
            <a:xfrm>
              <a:off x="4294486" y="4000504"/>
              <a:ext cx="285752" cy="714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4286248" y="4500570"/>
              <a:ext cx="285752" cy="71438"/>
            </a:xfrm>
            <a:prstGeom prst="rect">
              <a:avLst/>
            </a:prstGeom>
            <a:solidFill>
              <a:srgbClr val="FFC000"/>
            </a:solidFill>
            <a:ln>
              <a:solidFill>
                <a:srgbClr val="FF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4602248" y="4286256"/>
              <a:ext cx="1714512" cy="423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Прямоугольник 46"/>
            <p:cNvSpPr/>
            <p:nvPr/>
          </p:nvSpPr>
          <p:spPr>
            <a:xfrm>
              <a:off x="4594010" y="3896029"/>
              <a:ext cx="1714512" cy="4234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Электроэнергия, </a:t>
              </a:r>
            </a:p>
            <a:p>
              <a:r>
                <a:rPr sz="1200" smtClean="0">
                  <a:latin typeface="Times New Roman" pitchFamily="18" charset="0"/>
                  <a:cs typeface="Times New Roman" pitchFamily="18" charset="0"/>
                </a:rPr>
                <a:t>многоквартирные дома</a:t>
              </a:r>
              <a:endParaRPr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Правая фигурная скобка 47"/>
          <p:cNvSpPr/>
          <p:nvPr/>
        </p:nvSpPr>
        <p:spPr>
          <a:xfrm>
            <a:off x="6143636" y="5214950"/>
            <a:ext cx="214314" cy="107157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2928934"/>
          <a:ext cx="8429688" cy="3590873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572032"/>
                <a:gridCol w="928694"/>
                <a:gridCol w="1000132"/>
                <a:gridCol w="1000132"/>
                <a:gridCol w="928698"/>
              </a:tblGrid>
              <a:tr h="47222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904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«Энергосбережение в муниципальном секторе»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68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«Энергосбережение в жилищном фонде»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371,08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371,08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371,08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371,08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2570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«Энергосбережение в коммунальной сфере и благоустройстве»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41 999,62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40 642,76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40 642,76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40 642,76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959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модернизация уличного освещения, пешеходных</a:t>
                      </a:r>
                      <a:r>
                        <a:rPr lang="ru-RU" sz="1200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переходов, праздничная иллюминация, архитектурное освещение объектов городской среды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120,24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246,21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246,21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246,21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959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 организация уличного освещения и текущего содержания объектов электрооборудования объектов благоустройства и объектов дорожного обустройства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i="1" dirty="0" smtClean="0">
                          <a:latin typeface="Times New Roman" pitchFamily="18" charset="0"/>
                          <a:cs typeface="Times New Roman" pitchFamily="18" charset="0"/>
                        </a:rPr>
                        <a:t>41 879,38</a:t>
                      </a:r>
                      <a:endParaRPr lang="ru-RU" sz="120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40 396,55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40 396,55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40 396,55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69886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4 «Развитие газоснабжения и газификации территории ЗАТО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2 111,10</a:t>
                      </a:r>
                      <a:endParaRPr lang="ru-RU" sz="120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889,84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68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44 481,80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41 903,68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41 013,84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41 013,84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«Повышение </a:t>
            </a:r>
            <a:r>
              <a:rPr lang="ru-RU" sz="2000" b="1" dirty="0" err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 ЗАТО Северск»</a:t>
            </a:r>
            <a:endParaRPr lang="ru-RU" sz="2000" dirty="0">
              <a:solidFill>
                <a:schemeClr val="bg1">
                  <a:lumMod val="10000"/>
                </a:schemeClr>
              </a:solidFill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0" y="785794"/>
            <a:ext cx="507206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sz="1600" b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предусмотрены расходы на:</a:t>
            </a:r>
            <a:endParaRPr lang="ru-RU" sz="16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установку приборов учета коммунальных ресурсов в жилищном фонде;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организацию уличного освещения;</a:t>
            </a:r>
          </a:p>
          <a:p>
            <a:pPr>
              <a:buFont typeface="Wingdings" pitchFamily="2" charset="2"/>
              <a:buChar char="ü"/>
              <a:defRPr/>
            </a:pPr>
            <a:r>
              <a:rPr sz="160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предоставление субсидий ресурсоснабжающим организациям на возмещение затрат, связанных с предоставлением коммунальных услуг гражданам.</a:t>
            </a:r>
            <a:endParaRPr lang="ru-RU" sz="16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1486876823_lnxm-_z9k8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2066" y="500042"/>
            <a:ext cx="3429024" cy="22636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4929190" y="2714620"/>
            <a:ext cx="36433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sz="14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buFont typeface="Wingdings" pitchFamily="2" charset="2"/>
              <a:buNone/>
            </a:pPr>
            <a:r>
              <a:rPr sz="14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общей отремонтированной площади в общей площади муниципального жилищного фонда, %</a:t>
            </a:r>
            <a:endParaRPr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14876" y="4286256"/>
            <a:ext cx="37861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4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4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капитально отремонтированных многоквартирных домов, %</a:t>
            </a:r>
            <a:endParaRPr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857752" y="5500702"/>
            <a:ext cx="371477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4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4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многоквартирных домов, претендующих на выделение муниципальной поддержки для проведения капитального ремонта, дом</a:t>
            </a:r>
            <a:endParaRPr sz="14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43108" y="1928802"/>
            <a:ext cx="42148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 dirty="0"/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0" y="2428868"/>
          <a:ext cx="4429156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Диаграмма 18"/>
          <p:cNvGraphicFramePr/>
          <p:nvPr/>
        </p:nvGraphicFramePr>
        <p:xfrm>
          <a:off x="0" y="3929066"/>
          <a:ext cx="4429156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0" name="Диаграмма 19"/>
          <p:cNvGraphicFramePr/>
          <p:nvPr/>
        </p:nvGraphicFramePr>
        <p:xfrm>
          <a:off x="0" y="5286364"/>
          <a:ext cx="44291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Стрелка вправо 20"/>
          <p:cNvSpPr/>
          <p:nvPr/>
        </p:nvSpPr>
        <p:spPr>
          <a:xfrm>
            <a:off x="4429124" y="5715016"/>
            <a:ext cx="428628" cy="428628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429124" y="4429132"/>
            <a:ext cx="428628" cy="42862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429124" y="2857496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3643314"/>
          <a:ext cx="8358247" cy="3016531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86346"/>
                <a:gridCol w="928694"/>
                <a:gridCol w="928694"/>
                <a:gridCol w="889684"/>
                <a:gridCol w="824829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9874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(приобретение) жилья и ликвидация  аварийного жилищного фонда в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14 613,13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строительство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80-квартирного 5-этажного жилого дома в пос.Самусь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14 613,13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и управление многоквартирными домами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12 925,99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12 819,81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11 537,60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11 172,06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капитальный и текущий ремонт муниципального жилищного фонда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1 458,09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1 000,00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717,79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717,79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взносы за капитальный ремонт общего имущества многоквартирных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домов в части муниципальной доли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9 753,03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9 753,03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8 753,03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8 387,49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27 540,12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12 819,81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11 537,60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11 172,06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доступным и комфортным жильем граждан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5" name="Рисунок 4" descr="1488515874_image-4.jpg"/>
          <p:cNvPicPr>
            <a:picLocks noChangeAspect="1"/>
          </p:cNvPicPr>
          <p:nvPr/>
        </p:nvPicPr>
        <p:blipFill>
          <a:blip r:embed="rId2"/>
          <a:srcRect b="24644"/>
          <a:stretch>
            <a:fillRect/>
          </a:stretch>
        </p:blipFill>
        <p:spPr>
          <a:xfrm>
            <a:off x="142844" y="428604"/>
            <a:ext cx="8358246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57666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4929190" y="2714620"/>
            <a:ext cx="36433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sz="12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buFont typeface="Wingdings" pitchFamily="2" charset="2"/>
              <a:buNone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благоустроенных дворовых территорий от общего количества дворовых территорий, нарастающим итогом,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714876" y="4286256"/>
            <a:ext cx="378618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площади благоустроенных муниципальных территорий общего пользования от общей площади муниципальных территорий общего пользования, нарастающим итогом,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857752" y="5500702"/>
            <a:ext cx="37147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финансового участия заинтересованных лиц в выполнении дополнительного перечня работ по благоустройтсву дворовых территорий,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43108" y="1928802"/>
            <a:ext cx="42148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 dirty="0"/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0" y="2428868"/>
          <a:ext cx="4429156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Диаграмма 18"/>
          <p:cNvGraphicFramePr/>
          <p:nvPr/>
        </p:nvGraphicFramePr>
        <p:xfrm>
          <a:off x="0" y="3929066"/>
          <a:ext cx="4429156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0" name="Диаграмма 19"/>
          <p:cNvGraphicFramePr/>
          <p:nvPr/>
        </p:nvGraphicFramePr>
        <p:xfrm>
          <a:off x="0" y="5286364"/>
          <a:ext cx="44291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Стрелка вправо 20"/>
          <p:cNvSpPr/>
          <p:nvPr/>
        </p:nvSpPr>
        <p:spPr>
          <a:xfrm>
            <a:off x="4429124" y="5715016"/>
            <a:ext cx="428628" cy="428628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429124" y="4429132"/>
            <a:ext cx="428628" cy="42862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429124" y="2857496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_8941.jpg"/>
          <p:cNvPicPr>
            <a:picLocks noChangeAspect="1"/>
          </p:cNvPicPr>
          <p:nvPr/>
        </p:nvPicPr>
        <p:blipFill>
          <a:blip r:embed="rId2" cstate="print"/>
          <a:srcRect t="24228"/>
          <a:stretch>
            <a:fillRect/>
          </a:stretch>
        </p:blipFill>
        <p:spPr>
          <a:xfrm>
            <a:off x="1643042" y="2357430"/>
            <a:ext cx="5786478" cy="2121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4572008"/>
          <a:ext cx="8358247" cy="2040503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72097"/>
                <a:gridCol w="921645"/>
                <a:gridCol w="769838"/>
                <a:gridCol w="769838"/>
                <a:gridCol w="824829"/>
              </a:tblGrid>
              <a:tr h="50716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8657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</a:t>
                      </a:r>
                      <a:r>
                        <a:rPr lang="ru-RU" sz="1200" b="1" dirty="0" err="1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внутридворовых</a:t>
                      </a:r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территорий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21 898,35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наиболее посещаемых муниципальных территорий общего пользования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latin typeface="Times New Roman" pitchFamily="18" charset="0"/>
                          <a:cs typeface="Times New Roman" pitchFamily="18" charset="0"/>
                        </a:rPr>
                        <a:t>9 368,64</a:t>
                      </a:r>
                      <a:endParaRPr lang="ru-RU" sz="1200" b="0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благоустройство дворовых территорий в соответствии с рейтинговым перечнем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103,53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103,53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103,53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40285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выполнение работ по благоустройству общественных пространств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51,77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51,77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51,77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6439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«Формирование современной городской среды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6" name="Схема 5"/>
          <p:cNvGraphicFramePr/>
          <p:nvPr/>
        </p:nvGraphicFramePr>
        <p:xfrm>
          <a:off x="214282" y="285728"/>
          <a:ext cx="8358246" cy="22860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90618" y="357166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43108" y="1928802"/>
            <a:ext cx="421481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2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357818" y="2285992"/>
            <a:ext cx="30003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тротуаров , %</a:t>
            </a:r>
            <a:endParaRPr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643570" y="3286124"/>
            <a:ext cx="25002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отремонтированных дворовых территорий и проездов, %</a:t>
            </a:r>
            <a:endParaRPr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86380" y="4429132"/>
            <a:ext cx="32861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Количество дворов, обеспеченных современными детскими игровыми и спортивными комплексами, ед.</a:t>
            </a:r>
            <a:endParaRPr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357818" y="5786454"/>
            <a:ext cx="30718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6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Оказание государственной поддержки субъектам МФХ , ед.</a:t>
            </a:r>
            <a:endParaRPr sz="16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285720" y="2071678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9" name="Стрелка вправо 18"/>
          <p:cNvSpPr/>
          <p:nvPr/>
        </p:nvSpPr>
        <p:spPr>
          <a:xfrm>
            <a:off x="4857752" y="2357430"/>
            <a:ext cx="428628" cy="428628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0" name="Диаграмма 19"/>
          <p:cNvGraphicFramePr/>
          <p:nvPr/>
        </p:nvGraphicFramePr>
        <p:xfrm>
          <a:off x="285720" y="3214686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1" name="Диаграмма 20"/>
          <p:cNvGraphicFramePr/>
          <p:nvPr/>
        </p:nvGraphicFramePr>
        <p:xfrm>
          <a:off x="357190" y="4357694"/>
          <a:ext cx="4429156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4" name="Диаграмма 23"/>
          <p:cNvGraphicFramePr/>
          <p:nvPr/>
        </p:nvGraphicFramePr>
        <p:xfrm>
          <a:off x="285720" y="5500702"/>
          <a:ext cx="4500626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5" name="Стрелка вправо 24"/>
          <p:cNvSpPr/>
          <p:nvPr/>
        </p:nvSpPr>
        <p:spPr>
          <a:xfrm>
            <a:off x="4857752" y="5857892"/>
            <a:ext cx="428628" cy="428628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>
            <a:off x="4857752" y="4572008"/>
            <a:ext cx="428628" cy="42862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>
            <a:off x="4849514" y="3500438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059848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3643306" cy="3643306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5" y="4214818"/>
          <a:ext cx="8429685" cy="2500332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857784"/>
                <a:gridCol w="928694"/>
                <a:gridCol w="857256"/>
                <a:gridCol w="928694"/>
                <a:gridCol w="857257"/>
              </a:tblGrid>
              <a:tr h="46977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3688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«Содержание и ремонт улично-дорожной сети внегородских территорий»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075,29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11 958,83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11 339,78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11 243,29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«Благоустройство внегородских территорий»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5 274,91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5 137,79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4 339,86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4 339,86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3 «Развитие субъектов малых форм хозяйствования»</a:t>
                      </a:r>
                      <a:endParaRPr lang="ru-RU" sz="14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222,20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312,90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312,90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312,90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55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4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10 662,07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10 692,47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10 692,47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10 692,47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701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4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30 234,47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28 101,99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26 685,01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26 588,52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0" y="0"/>
            <a:ext cx="85725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</a:t>
            </a:r>
          </a:p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территорий ЗАТО Северск</a:t>
            </a:r>
            <a:r>
              <a:rPr lang="ru-RU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17"/>
          <p:cNvSpPr txBox="1">
            <a:spLocks noChangeArrowheads="1"/>
          </p:cNvSpPr>
          <p:nvPr/>
        </p:nvSpPr>
        <p:spPr bwMode="auto">
          <a:xfrm>
            <a:off x="285720" y="1142984"/>
            <a:ext cx="300039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 рамках программы </a:t>
            </a:r>
            <a:r>
              <a:rPr sz="1600" b="1" smtClean="0">
                <a:latin typeface="Times New Roman" pitchFamily="18" charset="0"/>
                <a:cs typeface="Times New Roman" pitchFamily="18" charset="0"/>
              </a:rPr>
              <a:t>предусмотрены расходы на: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sz="1400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екущее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содержание дорог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5,6 млн.руб.;</a:t>
            </a:r>
          </a:p>
          <a:p>
            <a:pPr algn="ctr">
              <a:buFont typeface="Wingdings" pitchFamily="2" charset="2"/>
              <a:buChar char="ü"/>
              <a:defRPr/>
            </a:pPr>
            <a:r>
              <a:rPr sz="1400" dirty="0" smtClean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екущий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ремонт дорог </a:t>
            </a:r>
          </a:p>
          <a:p>
            <a:pPr algn="ctr">
              <a:defRPr/>
            </a:pPr>
            <a:r>
              <a:rPr lang="ru-RU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4,9 млн.руб.;</a:t>
            </a:r>
          </a:p>
          <a:p>
            <a:pPr algn="ctr">
              <a:buFont typeface="Wingdings" pitchFamily="2" charset="2"/>
              <a:buChar char="ü"/>
              <a:defRPr/>
            </a:pPr>
            <a:r>
              <a:rPr sz="1400" smtClean="0">
                <a:latin typeface="Times New Roman" pitchFamily="18" charset="0"/>
                <a:cs typeface="Times New Roman" pitchFamily="18" charset="0"/>
              </a:rPr>
              <a:t>предоставление субсидий на развитие личных и подсобных хозяйств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3106949.jpg"/>
          <p:cNvPicPr>
            <a:picLocks noChangeAspect="1"/>
          </p:cNvPicPr>
          <p:nvPr/>
        </p:nvPicPr>
        <p:blipFill>
          <a:blip r:embed="rId3" cstate="print"/>
          <a:srcRect l="7813"/>
          <a:stretch>
            <a:fillRect/>
          </a:stretch>
        </p:blipFill>
        <p:spPr>
          <a:xfrm>
            <a:off x="4000496" y="857232"/>
            <a:ext cx="4429124" cy="3202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4929198"/>
          <a:ext cx="8429685" cy="1787589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5000659"/>
                <a:gridCol w="928694"/>
                <a:gridCol w="857256"/>
                <a:gridCol w="857256"/>
                <a:gridCol w="785820"/>
              </a:tblGrid>
              <a:tr h="623617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Чистый город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1 730,72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2 151,21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2 151,21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2 151,21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1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 особо охраняемой природной  территории местного значения «Озерный комплекс пос.Самусь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1 131,21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1 169,71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1 142,33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1 142,33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7523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2 861,93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3 320,92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3 293,54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3 293,54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«Охрана окружающей среды на территории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5214942" y="2500306"/>
            <a:ext cx="30004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400" b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sz="1400" b="1" smtClean="0">
                <a:latin typeface="Times New Roman" pitchFamily="18" charset="0"/>
                <a:cs typeface="Times New Roman" pitchFamily="18" charset="0"/>
              </a:rPr>
              <a:t>казатель 1:</a:t>
            </a:r>
          </a:p>
          <a:p>
            <a:pPr algn="ctr"/>
            <a:r>
              <a:rPr sz="1400" smtClean="0">
                <a:latin typeface="Times New Roman" pitchFamily="18" charset="0"/>
                <a:cs typeface="Times New Roman" pitchFamily="18" charset="0"/>
              </a:rPr>
              <a:t>Площадь земельных участков очищенных от несанкционированных свалок, га</a:t>
            </a:r>
            <a:endParaRPr sz="1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5214942" y="3643314"/>
            <a:ext cx="31432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4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/>
            <a:r>
              <a:rPr sz="1400" smtClean="0">
                <a:latin typeface="Times New Roman" pitchFamily="18" charset="0"/>
                <a:cs typeface="Times New Roman" pitchFamily="18" charset="0"/>
              </a:rPr>
              <a:t>Площадь очищаемой пляжной зоны, га</a:t>
            </a:r>
            <a:endParaRPr sz="1400" dirty="0"/>
          </a:p>
        </p:txBody>
      </p:sp>
      <p:graphicFrame>
        <p:nvGraphicFramePr>
          <p:cNvPr id="18" name="Диаграмма 17"/>
          <p:cNvGraphicFramePr/>
          <p:nvPr/>
        </p:nvGraphicFramePr>
        <p:xfrm>
          <a:off x="214282" y="2357430"/>
          <a:ext cx="4429156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9" name="Диаграмма 18"/>
          <p:cNvGraphicFramePr/>
          <p:nvPr/>
        </p:nvGraphicFramePr>
        <p:xfrm>
          <a:off x="214282" y="3500438"/>
          <a:ext cx="4429156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0" name="Стрелка вправо 19"/>
          <p:cNvSpPr/>
          <p:nvPr/>
        </p:nvSpPr>
        <p:spPr>
          <a:xfrm>
            <a:off x="4571968" y="3714752"/>
            <a:ext cx="428628" cy="42862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4571968" y="2643182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1928794" y="2000240"/>
            <a:ext cx="53578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400" b="1" smtClean="0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/>
          <p:cNvSpPr/>
          <p:nvPr/>
        </p:nvSpPr>
        <p:spPr>
          <a:xfrm>
            <a:off x="0" y="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142844" y="285728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785918" y="2143116"/>
            <a:ext cx="507209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400" b="1" smtClean="0">
                <a:latin typeface="Times New Roman" pitchFamily="18" charset="0"/>
                <a:cs typeface="Times New Roman" pitchFamily="18" charset="0"/>
              </a:rPr>
              <a:t>Основные показатели  результативности программы</a:t>
            </a:r>
            <a:endParaRPr lang="ru-RU" sz="14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000628" y="2857496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Удельный вес преступлений, совершенных в общественных местах, от общего числа зарегистрированных преступлений,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00628" y="5214950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Социальный риск (число лиц, погибших в дорожно-транспортных происшествиях, на 100 тыс. населения)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000628" y="4000504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Противоклещевая обработка лесопарковой зоны на территории г. Северска (площадь обработки, с учетом кратности, га)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2" name="Диаграмма 21"/>
          <p:cNvGraphicFramePr/>
          <p:nvPr/>
        </p:nvGraphicFramePr>
        <p:xfrm>
          <a:off x="0" y="2500306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3" name="Диаграмма 22"/>
          <p:cNvGraphicFramePr/>
          <p:nvPr/>
        </p:nvGraphicFramePr>
        <p:xfrm>
          <a:off x="0" y="3786190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5" name="Диаграмма 24"/>
          <p:cNvGraphicFramePr/>
          <p:nvPr/>
        </p:nvGraphicFramePr>
        <p:xfrm>
          <a:off x="0" y="5072074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7" name="Стрелка вправо 26"/>
          <p:cNvSpPr/>
          <p:nvPr/>
        </p:nvSpPr>
        <p:spPr>
          <a:xfrm>
            <a:off x="4500562" y="300037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>
            <a:off x="4500562" y="4143380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>
            <a:off x="4500562" y="5429264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71406" y="2214554"/>
          <a:ext cx="8429684" cy="4410588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4714907"/>
                <a:gridCol w="928694"/>
                <a:gridCol w="1000132"/>
                <a:gridCol w="928694"/>
                <a:gridCol w="857257"/>
              </a:tblGrid>
              <a:tr h="5016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6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Профилактика преступлений и иных правонарушений»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384,03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="1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306,58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53,10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первичных мер пожарной безопасности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», из них: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24 551,45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200" b="1" i="0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561,25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5 025,92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5 025,92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в образовательных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учреждениях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18 861,31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3 536,33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3 296,01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3 296,01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75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пожарной безопасности  в оздоровительных лагерях и учреждениях культуры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4 288,01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4 288,01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50167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уровня защиты населения и территории от ЧС мирного и военного времени», из них: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16 261,03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14 304,29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12 500,89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12 207,91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МКУ ЕДДС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13 008,08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10 796,76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9 608,86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9 315,88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безопасности дорожного движения»</a:t>
                      </a:r>
                      <a:endParaRPr lang="ru-RU" sz="1200" b="1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15 149,83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14 727,35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13 681,94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13 154,49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smtClean="0">
                          <a:latin typeface="Times New Roman" pitchFamily="18" charset="0"/>
                          <a:cs typeface="Times New Roman" pitchFamily="18" charset="0"/>
                        </a:rPr>
                        <a:t> нанесение дорожной разметки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6 315,39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6 187,65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6 187,65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5 660,20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655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установка, замена и модернизация дорожных знаков и светофоров</a:t>
                      </a:r>
                      <a:endParaRPr lang="ru-RU" sz="1200" b="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3 975,39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r>
                        <a:rPr lang="ru-RU" sz="1200" b="1" i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973,39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3 973,39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3 973,39</a:t>
                      </a:r>
                      <a:endParaRPr lang="ru-RU" sz="1200" b="1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10 306,62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10 390,26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10 228,18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10 132,97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29510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66 652,96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50 289,73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41 500,03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40 521,29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0" y="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«Обеспечение безопасности населения на территории ЗАТО Северск»</a:t>
            </a:r>
            <a:endParaRPr lang="ru-RU" dirty="0">
              <a:solidFill>
                <a:schemeClr val="bg1">
                  <a:lumMod val="10000"/>
                </a:schemeClr>
              </a:solidFill>
            </a:endParaRPr>
          </a:p>
        </p:txBody>
      </p:sp>
      <p:pic>
        <p:nvPicPr>
          <p:cNvPr id="5" name="Рисунок 4" descr="17_evgeniy-ryabov-leto.jpg"/>
          <p:cNvPicPr>
            <a:picLocks noChangeAspect="1"/>
          </p:cNvPicPr>
          <p:nvPr/>
        </p:nvPicPr>
        <p:blipFill>
          <a:blip r:embed="rId2" cstate="print"/>
          <a:srcRect b="20582"/>
          <a:stretch>
            <a:fillRect/>
          </a:stretch>
        </p:blipFill>
        <p:spPr>
          <a:xfrm>
            <a:off x="5143504" y="369474"/>
            <a:ext cx="3382853" cy="17901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61_big.jpg"/>
          <p:cNvPicPr>
            <a:picLocks noChangeAspect="1"/>
          </p:cNvPicPr>
          <p:nvPr/>
        </p:nvPicPr>
        <p:blipFill>
          <a:blip r:embed="rId3"/>
          <a:srcRect b="23664"/>
          <a:stretch>
            <a:fillRect/>
          </a:stretch>
        </p:blipFill>
        <p:spPr>
          <a:xfrm>
            <a:off x="142844" y="294132"/>
            <a:ext cx="3929090" cy="1848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42"/>
            <a:ext cx="8672946" cy="2714644"/>
          </a:xfrm>
        </p:spPr>
        <p:txBody>
          <a:bodyPr/>
          <a:lstStyle>
            <a:extLst/>
          </a:lstStyle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"Совершенствование действующей системы муниципального управления"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ES-_208.jpg"/>
          <p:cNvPicPr>
            <a:picLocks noChangeAspect="1"/>
          </p:cNvPicPr>
          <p:nvPr/>
        </p:nvPicPr>
        <p:blipFill>
          <a:blip r:embed="rId3" cstate="print"/>
          <a:srcRect t="6349" b="7937"/>
          <a:stretch>
            <a:fillRect/>
          </a:stretch>
        </p:blipFill>
        <p:spPr>
          <a:xfrm>
            <a:off x="230758" y="142852"/>
            <a:ext cx="6841572" cy="385765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Диаграмма 19"/>
          <p:cNvGraphicFramePr/>
          <p:nvPr/>
        </p:nvGraphicFramePr>
        <p:xfrm>
          <a:off x="0" y="1571612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1" name="Диаграмма 20"/>
          <p:cNvGraphicFramePr/>
          <p:nvPr/>
        </p:nvGraphicFramePr>
        <p:xfrm>
          <a:off x="4429124" y="1571612"/>
          <a:ext cx="4071966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42844" y="0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0"/>
            <a:ext cx="857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муниципальными финансами ЗАТО Северск»</a:t>
            </a:r>
            <a:endParaRPr lang="ru-RU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71406" y="4500570"/>
          <a:ext cx="8429683" cy="2279157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5000659"/>
                <a:gridCol w="857256"/>
                <a:gridCol w="857256"/>
                <a:gridCol w="882635"/>
                <a:gridCol w="831877"/>
              </a:tblGrid>
              <a:tr h="532648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663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качества управления муниципальными финансами участниками бюджетного процесса в ЗАТО Северск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350,00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350,00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350,00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39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качества и уровня автоматизации бюджетного процесса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1 137,70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1 154,90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951,50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951,50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«Обеспечение устойчивости бюджета ЗАТО Северск»</a:t>
                      </a:r>
                      <a:endParaRPr lang="ru-RU" sz="1200" b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6 311,90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12 024,70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10 970,70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9 067,60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  <a:r>
                        <a:rPr lang="ru-RU" sz="1200" b="1" baseline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759,05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24 094,50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24 111,72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24 111,70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74321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31 208,65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37 624,10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36 383,95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34 480,81</a:t>
                      </a:r>
                      <a:endParaRPr lang="ru-RU" sz="1200" b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142844" y="2714620"/>
            <a:ext cx="4286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200" b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расходов бюджета, сформированных в рамках муниципальных программ, не менее, % 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929322" y="3571876"/>
            <a:ext cx="25717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sz="1200" b="1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Средняя балльная оценка финансового менеджмента главных распорядителей бюджетных средств 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5000628" y="2857496"/>
            <a:ext cx="3571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sz="1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Показатель</a:t>
            </a:r>
            <a:r>
              <a:rPr sz="1200" b="1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sz="1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2:</a:t>
            </a:r>
          </a:p>
          <a:p>
            <a:pPr algn="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Темп роста налоговых и неналоговых доходов в сравнении с предыдущим годом, % 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2" name="Диаграмма 21"/>
          <p:cNvGraphicFramePr/>
          <p:nvPr/>
        </p:nvGraphicFramePr>
        <p:xfrm>
          <a:off x="1571604" y="3286124"/>
          <a:ext cx="4500562" cy="12858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Северск Вид Крамаренко.jpg"/>
          <p:cNvPicPr>
            <a:picLocks noChangeAspect="1"/>
          </p:cNvPicPr>
          <p:nvPr/>
        </p:nvPicPr>
        <p:blipFill>
          <a:blip r:embed="rId2" cstate="print"/>
          <a:srcRect t="16525" b="43678"/>
          <a:stretch>
            <a:fillRect/>
          </a:stretch>
        </p:blipFill>
        <p:spPr>
          <a:xfrm>
            <a:off x="357158" y="5429264"/>
            <a:ext cx="8072494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71406" y="357166"/>
          <a:ext cx="8429684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5000628" y="1928802"/>
            <a:ext cx="35718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объектов недвижимости, прошедших гос.регистрацию права собственности, от общего количества объектов недвижимости, на конец года, %</a:t>
            </a:r>
            <a:endParaRPr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000628" y="4429132"/>
            <a:ext cx="35718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Снижение задолженности по плате за использование муниципального имущества (аренде) по сравнению с предыдущим годом, %</a:t>
            </a:r>
            <a:endParaRPr sz="1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000628" y="3286124"/>
            <a:ext cx="35718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sz="1200" b="1" smtClean="0"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latin typeface="Times New Roman" pitchFamily="18" charset="0"/>
                <a:cs typeface="Times New Roman" pitchFamily="18" charset="0"/>
              </a:rPr>
              <a:t>Доля площади земельных участков, вовлеченных в экономический оборот,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9" name="Диаграмма 18"/>
          <p:cNvGraphicFramePr/>
          <p:nvPr/>
        </p:nvGraphicFramePr>
        <p:xfrm>
          <a:off x="0" y="1714488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0" name="Диаграмма 19"/>
          <p:cNvGraphicFramePr/>
          <p:nvPr/>
        </p:nvGraphicFramePr>
        <p:xfrm>
          <a:off x="0" y="2928934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1" name="Диаграмма 20"/>
          <p:cNvGraphicFramePr/>
          <p:nvPr/>
        </p:nvGraphicFramePr>
        <p:xfrm>
          <a:off x="0" y="4286256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2" name="Стрелка вправо 21"/>
          <p:cNvSpPr/>
          <p:nvPr/>
        </p:nvSpPr>
        <p:spPr>
          <a:xfrm>
            <a:off x="4500562" y="2143116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>
            <a:off x="4500562" y="328612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>
            <a:off x="4500562" y="4714884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42844" y="3357562"/>
          <a:ext cx="8396744" cy="3353209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53408"/>
                <a:gridCol w="928694"/>
                <a:gridCol w="928694"/>
                <a:gridCol w="928694"/>
                <a:gridCol w="857254"/>
              </a:tblGrid>
              <a:tr h="43279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89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Признание прав и регулирование отношений по муниципальной собственности ЗАТО Северск, оценка рыночной стоимости имущества ЗАТО Северск»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3 365,44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2 565,44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2 565,44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2 565,44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Управление земельными ресурсами на территории ЗАТО Северск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1 183,23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426,00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426,00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426,00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327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Содержание, обслуживание и капитальный ремонт муниципального имущества ЗАТО Северск и общего имущества в многоквартирных домах»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17 697,09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17 952,63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14 338,53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12 773,39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453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ü"/>
                        <a:tabLst/>
                        <a:defRPr/>
                      </a:pPr>
                      <a:r>
                        <a:rPr lang="ru-RU" sz="1200" i="1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содержание объектов муниципальной казны</a:t>
                      </a:r>
                      <a:endParaRPr lang="ru-RU" sz="1200" i="1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17 289,01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17 952,63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14 338,53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1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12 773,39</a:t>
                      </a:r>
                      <a:endParaRPr lang="ru-RU" sz="12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15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5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Обеспечение устойчивого управления лесами ЗАТО Северск»</a:t>
                      </a:r>
                      <a:endParaRPr lang="ru-RU" sz="1200" i="0" kern="1200" baseline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9 919,49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10 099,69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9 832,80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9 832,80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0841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Обеспечивающая подпрограмма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43 907,83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48 375,21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41 646,03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41 646,03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5458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76 073,08</a:t>
                      </a:r>
                      <a:endParaRPr lang="ru-RU" sz="12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79 418,97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68 808,80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67 243,66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0" y="0"/>
            <a:ext cx="85725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«Эффективное управление муниципальным имуществом»</a:t>
            </a:r>
            <a:endParaRPr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506071584_dsc_0242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571480"/>
            <a:ext cx="3959859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1507281613_image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280" y="571480"/>
            <a:ext cx="3964777" cy="2643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4071942"/>
            <a:ext cx="8672946" cy="2714644"/>
          </a:xfrm>
        </p:spPr>
        <p:txBody>
          <a:bodyPr/>
          <a:lstStyle>
            <a:extLst/>
          </a:lstStyle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программы, 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направленные на решение задачи</a:t>
            </a:r>
          </a:p>
          <a:p>
            <a:pPr algn="ctr"/>
            <a:r>
              <a:rPr sz="3200" b="1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"Диверсификация экономики"</a:t>
            </a:r>
          </a:p>
          <a:p>
            <a:pPr algn="ctr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IMG_8322.jpg"/>
          <p:cNvPicPr>
            <a:picLocks noChangeAspect="1"/>
          </p:cNvPicPr>
          <p:nvPr/>
        </p:nvPicPr>
        <p:blipFill>
          <a:blip r:embed="rId3" cstate="print"/>
          <a:srcRect l="1031" t="15465" b="2577"/>
          <a:stretch>
            <a:fillRect/>
          </a:stretch>
        </p:blipFill>
        <p:spPr>
          <a:xfrm>
            <a:off x="222520" y="142852"/>
            <a:ext cx="6858016" cy="3857652"/>
          </a:xfrm>
          <a:prstGeom prst="rect">
            <a:avLst/>
          </a:prstGeom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0" y="428604"/>
          <a:ext cx="8429684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5357818" y="2357430"/>
            <a:ext cx="3143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1: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субъектов малого и среднего предпринимательства в расчете на 10 тыс. человек населения, единиц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14942" y="3714752"/>
            <a:ext cx="33575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2: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Доля занятых в сфере малого и среднего предпринимательства в общей численности населения, занятого на территории ЗАТО Северск, %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86380" y="5143512"/>
            <a:ext cx="307183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sz="1200" b="1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Показатель 3:</a:t>
            </a:r>
          </a:p>
          <a:p>
            <a:pPr algn="ctr">
              <a:defRPr/>
            </a:pPr>
            <a:r>
              <a:rPr sz="120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Число рабочих мест, созданных субъектами малого и среднего предпринимательства, получившими финансовую поддержку в рамках реализации муниципальной программы, единиц</a:t>
            </a:r>
            <a:endParaRPr sz="1200" dirty="0" smtClean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/>
          <p:nvPr/>
        </p:nvGraphicFramePr>
        <p:xfrm>
          <a:off x="285720" y="2214554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8" name="Диаграмма 17"/>
          <p:cNvGraphicFramePr/>
          <p:nvPr/>
        </p:nvGraphicFramePr>
        <p:xfrm>
          <a:off x="285720" y="3643314"/>
          <a:ext cx="4500562" cy="1428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9" name="Диаграмма 18"/>
          <p:cNvGraphicFramePr/>
          <p:nvPr/>
        </p:nvGraphicFramePr>
        <p:xfrm>
          <a:off x="285720" y="5143512"/>
          <a:ext cx="4500562" cy="1357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0" name="Стрелка вправо 19"/>
          <p:cNvSpPr/>
          <p:nvPr/>
        </p:nvSpPr>
        <p:spPr>
          <a:xfrm>
            <a:off x="4786282" y="2643182"/>
            <a:ext cx="428628" cy="428628"/>
          </a:xfrm>
          <a:prstGeom prst="rightArrow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4786282" y="4000504"/>
            <a:ext cx="428628" cy="428628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786282" y="5500702"/>
            <a:ext cx="428628" cy="428628"/>
          </a:xfrm>
          <a:prstGeom prst="rightArrow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2928934"/>
          <a:ext cx="8358246" cy="3798666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4786346"/>
                <a:gridCol w="928694"/>
                <a:gridCol w="928694"/>
                <a:gridCol w="857256"/>
                <a:gridCol w="857256"/>
              </a:tblGrid>
              <a:tr h="48390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2019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1667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Создание и развитие инфраструктуры поддержки предпринимательства»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84648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 деятельности </a:t>
                      </a:r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бизнес-инкубатора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и АРП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обеспечение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деятельности НФ «Фонд развития малого и среднего предпринимательства»</a:t>
                      </a:r>
                      <a:endParaRPr lang="ru-RU" sz="1200" b="0" i="1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0" i="1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b="1" i="1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83902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 поддержка деятельности субъектов малого и среднего предпринимательства…»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320587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950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4 «</a:t>
                      </a:r>
                      <a:r>
                        <a:rPr lang="ru-RU" sz="120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Повышение доступности финансовых ресурсов для субъектов предпринимательской деятельности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(предоставление субсидии НФ «Фонд развития малого и среднего предпринимательства» на выдачу </a:t>
                      </a:r>
                      <a:r>
                        <a:rPr lang="ru-RU" sz="12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микрозаймов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28464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9,3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5,8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0" y="0"/>
            <a:ext cx="857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  <a:endParaRPr lang="ru-RU" sz="24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475954887.jpg"/>
          <p:cNvPicPr>
            <a:picLocks noChangeAspect="1"/>
          </p:cNvPicPr>
          <p:nvPr/>
        </p:nvPicPr>
        <p:blipFill>
          <a:blip r:embed="rId2"/>
          <a:srcRect t="4814"/>
          <a:stretch>
            <a:fillRect/>
          </a:stretch>
        </p:blipFill>
        <p:spPr>
          <a:xfrm>
            <a:off x="4643438" y="500042"/>
            <a:ext cx="3821606" cy="2347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804351378.jpg"/>
          <p:cNvPicPr>
            <a:picLocks noChangeAspect="1"/>
          </p:cNvPicPr>
          <p:nvPr/>
        </p:nvPicPr>
        <p:blipFill>
          <a:blip r:embed="rId3"/>
          <a:srcRect b="10081"/>
          <a:stretch>
            <a:fillRect/>
          </a:stretch>
        </p:blipFill>
        <p:spPr>
          <a:xfrm>
            <a:off x="142844" y="500042"/>
            <a:ext cx="3929559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КОНТАКТНАЯ ИНФОРМАЦИЯ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682_8217_c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330" r="6330"/>
          <a:stretch>
            <a:fillRect/>
          </a:stretch>
        </p:blipFill>
        <p:spPr/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142844" y="71414"/>
            <a:ext cx="6715172" cy="5929354"/>
            <a:chOff x="642910" y="107015"/>
            <a:chExt cx="6509791" cy="6179505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4614" t="3125" r="41992" b="8333"/>
            <a:stretch>
              <a:fillRect/>
            </a:stretch>
          </p:blipFill>
          <p:spPr bwMode="auto">
            <a:xfrm>
              <a:off x="642910" y="214314"/>
              <a:ext cx="6509791" cy="6072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1" name="Прямоугольник 10"/>
            <p:cNvSpPr/>
            <p:nvPr/>
          </p:nvSpPr>
          <p:spPr>
            <a:xfrm>
              <a:off x="642910" y="375120"/>
              <a:ext cx="6500858" cy="12492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706229" y="107015"/>
              <a:ext cx="2000264" cy="276223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Овал 12"/>
            <p:cNvSpPr/>
            <p:nvPr/>
          </p:nvSpPr>
          <p:spPr>
            <a:xfrm>
              <a:off x="794751" y="2089632"/>
              <a:ext cx="1428760" cy="142876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5" name="Стрелка вниз 14"/>
          <p:cNvSpPr/>
          <p:nvPr/>
        </p:nvSpPr>
        <p:spPr>
          <a:xfrm rot="5400000">
            <a:off x="7000753" y="5215089"/>
            <a:ext cx="357468" cy="928694"/>
          </a:xfrm>
          <a:prstGeom prst="downArrow">
            <a:avLst/>
          </a:prstGeom>
          <a:solidFill>
            <a:srgbClr val="76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0" y="6171033"/>
            <a:ext cx="9144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sz="1700" b="1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ВСЮ НЕОБХОДИМУЮ КОНТАКТНУЮ ИНФОРМАЦИЮ ВЫ МОЖЕТЕ НАЙТИ НА ОФИЦИАЛЬНОМ САЙТЕ АДМИНИСТРАЦИИ ЗАТО СЕВЕРСК В СЕТИ ИНТЕРНЕТ</a:t>
            </a:r>
            <a:endParaRPr lang="ru-RU" sz="1700" b="1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319236"/>
          </a:xfrm>
        </p:spPr>
        <p:txBody>
          <a:bodyPr/>
          <a:lstStyle>
            <a:extLst/>
          </a:lstStyle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ES-_7546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364" r="6364"/>
          <a:stretch>
            <a:fillRect/>
          </a:stretch>
        </p:blipFill>
        <p:spPr/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NewsPrint">
    <a:dk1>
      <a:sysClr val="windowText" lastClr="000000"/>
    </a:dk1>
    <a:lt1>
      <a:sysClr val="window" lastClr="FFFFFF"/>
    </a:lt1>
    <a:dk2>
      <a:srgbClr val="303030"/>
    </a:dk2>
    <a:lt2>
      <a:srgbClr val="DEDEE0"/>
    </a:lt2>
    <a:accent1>
      <a:srgbClr val="AD0101"/>
    </a:accent1>
    <a:accent2>
      <a:srgbClr val="726056"/>
    </a:accent2>
    <a:accent3>
      <a:srgbClr val="AC956E"/>
    </a:accent3>
    <a:accent4>
      <a:srgbClr val="808DA9"/>
    </a:accent4>
    <a:accent5>
      <a:srgbClr val="424E5B"/>
    </a:accent5>
    <a:accent6>
      <a:srgbClr val="730E00"/>
    </a:accent6>
    <a:hlink>
      <a:srgbClr val="D26900"/>
    </a:hlink>
    <a:folHlink>
      <a:srgbClr val="D89243"/>
    </a:folHlink>
  </a:clrScheme>
  <a:fontScheme name="NewsPrint">
    <a:majorFont>
      <a:latin typeface="Impact"/>
      <a:ea typeface=""/>
      <a:cs typeface=""/>
      <a:font script="Jpan" typeface="HGP創英角ｺﾞｼｯｸUB"/>
      <a:font script="Hang" typeface="HY견고딕"/>
      <a:font script="Hans" typeface="微软雅黑"/>
      <a:font script="Hant" typeface="微軟正黑體"/>
      <a:font script="Arab" typeface="Tahoma"/>
      <a:font script="Hebr" typeface="Tohoma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Times New Roman"/>
      <a:ea typeface=""/>
      <a:cs typeface=""/>
      <a:font script="Jpan" typeface="ＭＳ Ｐ明朝"/>
      <a:font script="Hang" typeface="바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inorFont>
  </a:fontScheme>
  <a:fmtScheme name="NewsPrint">
    <a:fillStyleLst>
      <a:solidFill>
        <a:schemeClr val="phClr"/>
      </a:solidFill>
      <a:gradFill rotWithShape="1">
        <a:gsLst>
          <a:gs pos="0">
            <a:schemeClr val="phClr">
              <a:tint val="37000"/>
              <a:hueMod val="100000"/>
              <a:satMod val="200000"/>
              <a:lumMod val="88000"/>
            </a:schemeClr>
          </a:gs>
          <a:gs pos="100000">
            <a:schemeClr val="phClr">
              <a:tint val="53000"/>
              <a:shade val="100000"/>
              <a:hueMod val="100000"/>
              <a:satMod val="350000"/>
              <a:lumMod val="79000"/>
            </a:schemeClr>
          </a:gs>
        </a:gsLst>
        <a:lin ang="5400000" scaled="1"/>
      </a:gradFill>
      <a:gradFill rotWithShape="1">
        <a:gsLst>
          <a:gs pos="0">
            <a:schemeClr val="phClr">
              <a:tint val="83000"/>
              <a:shade val="100000"/>
              <a:alpha val="100000"/>
              <a:hueMod val="100000"/>
              <a:satMod val="220000"/>
              <a:lumMod val="90000"/>
            </a:schemeClr>
          </a:gs>
          <a:gs pos="76000">
            <a:schemeClr val="phClr">
              <a:shade val="100000"/>
            </a:schemeClr>
          </a:gs>
          <a:gs pos="100000">
            <a:schemeClr val="phClr">
              <a:shade val="93000"/>
              <a:alpha val="100000"/>
              <a:satMod val="100000"/>
              <a:lumMod val="93000"/>
            </a:schemeClr>
          </a:gs>
        </a:gsLst>
        <a:path path="circle">
          <a:fillToRect l="15000" t="15000" r="100000" b="100000"/>
        </a:path>
      </a:gradFill>
    </a:fillStyleLst>
    <a:lnStyleLst>
      <a:ln w="15875" cap="flat" cmpd="sng" algn="ctr">
        <a:solidFill>
          <a:schemeClr val="phClr"/>
        </a:solidFill>
        <a:prstDash val="solid"/>
      </a:ln>
      <a:ln w="22225" cap="flat" cmpd="sng" algn="ctr">
        <a:solidFill>
          <a:schemeClr val="phClr"/>
        </a:solidFill>
        <a:prstDash val="solid"/>
      </a:ln>
      <a:ln w="34925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50800" dist="12700" dir="5280000" rotWithShape="0">
            <a:srgbClr val="000000">
              <a:alpha val="40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brightRoom" dir="tl"/>
        </a:scene3d>
        <a:sp3d contourW="12700">
          <a:bevelT w="31750" h="12700"/>
          <a:contourClr>
            <a:schemeClr val="phClr"/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93000"/>
            </a:schemeClr>
          </a:gs>
          <a:gs pos="100000">
            <a:schemeClr val="phClr">
              <a:shade val="55000"/>
            </a:schemeClr>
          </a:gs>
        </a:gsLst>
        <a:lin ang="5400000" scaled="1"/>
      </a:gradFill>
      <a:blipFill rotWithShape="1">
        <a:blip xmlns:r="http://schemas.openxmlformats.org/officeDocument/2006/relationships" r:embed="rId1">
          <a:duotone>
            <a:schemeClr val="phClr">
              <a:shade val="20000"/>
              <a:satMod val="350000"/>
              <a:lumMod val="125000"/>
            </a:schemeClr>
            <a:schemeClr val="phClr">
              <a:tint val="90000"/>
              <a:satMod val="250000"/>
            </a:schemeClr>
          </a:duotone>
        </a:blip>
        <a:stretch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ContemporaryPhotoAlbum</Template>
  <TotalTime>0</TotalTime>
  <Words>6123</Words>
  <Application>Microsoft Office PowerPoint</Application>
  <PresentationFormat>Экран (4:3)</PresentationFormat>
  <Paragraphs>1623</Paragraphs>
  <Slides>65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65</vt:i4>
      </vt:variant>
    </vt:vector>
  </HeadingPairs>
  <TitlesOfParts>
    <vt:vector size="66" baseType="lpstr">
      <vt:lpstr>Современный фотоальбом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Расходы по функциональной классификации</vt:lpstr>
      <vt:lpstr>Приоритетные направления расходов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2016-11-14T07:17:02Z</dcterms:created>
  <dcterms:modified xsi:type="dcterms:W3CDTF">2017-12-13T03:52:52Z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