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55"/>
  </p:notesMasterIdLst>
  <p:sldIdLst>
    <p:sldId id="277" r:id="rId2"/>
    <p:sldId id="315" r:id="rId3"/>
    <p:sldId id="312" r:id="rId4"/>
    <p:sldId id="331" r:id="rId5"/>
    <p:sldId id="320" r:id="rId6"/>
    <p:sldId id="321" r:id="rId7"/>
    <p:sldId id="316" r:id="rId8"/>
    <p:sldId id="282" r:id="rId9"/>
    <p:sldId id="322" r:id="rId10"/>
    <p:sldId id="273" r:id="rId11"/>
    <p:sldId id="305" r:id="rId12"/>
    <p:sldId id="285" r:id="rId13"/>
    <p:sldId id="300" r:id="rId14"/>
    <p:sldId id="306" r:id="rId15"/>
    <p:sldId id="301" r:id="rId16"/>
    <p:sldId id="317" r:id="rId17"/>
    <p:sldId id="323" r:id="rId18"/>
    <p:sldId id="256" r:id="rId19"/>
    <p:sldId id="257" r:id="rId20"/>
    <p:sldId id="311" r:id="rId21"/>
    <p:sldId id="260" r:id="rId22"/>
    <p:sldId id="261" r:id="rId23"/>
    <p:sldId id="298" r:id="rId24"/>
    <p:sldId id="299" r:id="rId25"/>
    <p:sldId id="258" r:id="rId26"/>
    <p:sldId id="259" r:id="rId27"/>
    <p:sldId id="262" r:id="rId28"/>
    <p:sldId id="263" r:id="rId29"/>
    <p:sldId id="295" r:id="rId30"/>
    <p:sldId id="275" r:id="rId31"/>
    <p:sldId id="324" r:id="rId32"/>
    <p:sldId id="332" r:id="rId33"/>
    <p:sldId id="270" r:id="rId34"/>
    <p:sldId id="271" r:id="rId35"/>
    <p:sldId id="264" r:id="rId36"/>
    <p:sldId id="265" r:id="rId37"/>
    <p:sldId id="268" r:id="rId38"/>
    <p:sldId id="269" r:id="rId39"/>
    <p:sldId id="266" r:id="rId40"/>
    <p:sldId id="267" r:id="rId41"/>
    <p:sldId id="325" r:id="rId42"/>
    <p:sldId id="286" r:id="rId43"/>
    <p:sldId id="288" r:id="rId44"/>
    <p:sldId id="333" r:id="rId45"/>
    <p:sldId id="289" r:id="rId46"/>
    <p:sldId id="328" r:id="rId47"/>
    <p:sldId id="329" r:id="rId48"/>
    <p:sldId id="330" r:id="rId49"/>
    <p:sldId id="326" r:id="rId50"/>
    <p:sldId id="292" r:id="rId51"/>
    <p:sldId id="296" r:id="rId52"/>
    <p:sldId id="303" r:id="rId53"/>
    <p:sldId id="327" r:id="rId54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9900"/>
    <a:srgbClr val="FF9999"/>
    <a:srgbClr val="FFA3A3"/>
    <a:srgbClr val="83C400"/>
    <a:srgbClr val="CAD565"/>
    <a:srgbClr val="DCF0C6"/>
    <a:srgbClr val="BCE292"/>
    <a:srgbClr val="FFE7E7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75183" autoAdjust="0"/>
    <p:restoredTop sz="86412" autoAdjust="0"/>
  </p:normalViewPr>
  <p:slideViewPr>
    <p:cSldViewPr>
      <p:cViewPr varScale="1">
        <p:scale>
          <a:sx n="77" d="100"/>
          <a:sy n="77" d="100"/>
        </p:scale>
        <p:origin x="-147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0" y="632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4618"/>
    </p:cViewPr>
  </p:sorterViewPr>
  <p:notesViewPr>
    <p:cSldViewPr>
      <p:cViewPr varScale="1">
        <p:scale>
          <a:sx n="60" d="100"/>
          <a:sy n="60" d="100"/>
        </p:scale>
        <p:origin x="-3211" y="-86"/>
      </p:cViewPr>
      <p:guideLst>
        <p:guide orient="horz" pos="3126"/>
        <p:guide pos="210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Среднемесячная начисленная заработная плата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6018532298538429"/>
          <c:y val="6.9376208194176989E-2"/>
        </c:manualLayout>
      </c:layout>
    </c:title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7CA3">
                <a:lumMod val="75000"/>
              </a:srgbClr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36.700000000000003</c:v>
                </c:pt>
                <c:pt idx="1">
                  <c:v>37.9</c:v>
                </c:pt>
                <c:pt idx="2">
                  <c:v>38.9</c:v>
                </c:pt>
              </c:numCache>
            </c:numRef>
          </c:val>
        </c:ser>
        <c:overlap val="100"/>
        <c:axId val="85696896"/>
        <c:axId val="90980736"/>
      </c:barChart>
      <c:catAx>
        <c:axId val="856968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0980736"/>
        <c:crosses val="autoZero"/>
        <c:auto val="1"/>
        <c:lblAlgn val="ctr"/>
        <c:lblOffset val="100"/>
      </c:catAx>
      <c:valAx>
        <c:axId val="90980736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56968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083875908878755"/>
          <c:y val="0.15207734096461364"/>
          <c:w val="0.71807411767233642"/>
          <c:h val="0.7131943286376289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26.3</c:v>
                </c:pt>
                <c:pt idx="1">
                  <c:v>33.700000000000003</c:v>
                </c:pt>
                <c:pt idx="2">
                  <c:v>26.4</c:v>
                </c:pt>
                <c:pt idx="3">
                  <c:v>17.7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г.</c:v>
                </c:pt>
              </c:strCache>
            </c:strRef>
          </c:tx>
          <c:spPr>
            <a:solidFill>
              <a:srgbClr val="FF7C8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29.5</c:v>
                </c:pt>
                <c:pt idx="1">
                  <c:v>35.800000000000004</c:v>
                </c:pt>
                <c:pt idx="2">
                  <c:v>30.4</c:v>
                </c:pt>
                <c:pt idx="3">
                  <c:v>20.7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г.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30.4</c:v>
                </c:pt>
                <c:pt idx="1">
                  <c:v>37</c:v>
                </c:pt>
                <c:pt idx="2">
                  <c:v>30.4</c:v>
                </c:pt>
                <c:pt idx="3">
                  <c:v>20.399999999999999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30.4</c:v>
                </c:pt>
                <c:pt idx="1">
                  <c:v>37</c:v>
                </c:pt>
                <c:pt idx="2">
                  <c:v>30.4</c:v>
                </c:pt>
                <c:pt idx="3">
                  <c:v>21.2</c:v>
                </c:pt>
              </c:numCache>
            </c:numRef>
          </c:val>
        </c:ser>
        <c:axId val="91305856"/>
        <c:axId val="91307392"/>
      </c:barChart>
      <c:catAx>
        <c:axId val="91305856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1307392"/>
        <c:crosses val="autoZero"/>
        <c:auto val="1"/>
        <c:lblAlgn val="ctr"/>
        <c:lblOffset val="100"/>
      </c:catAx>
      <c:valAx>
        <c:axId val="9130739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13058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56855777262846"/>
          <c:y val="0.28510774937307848"/>
          <c:w val="0.14584181094062221"/>
          <c:h val="0.30984008286963044"/>
        </c:manualLayout>
      </c:layout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800" u="sng">
                <a:solidFill>
                  <a:schemeClr val="bg1">
                    <a:lumMod val="10000"/>
                  </a:schemeClr>
                </a:solidFill>
              </a:defRPr>
            </a:pPr>
            <a:r>
              <a:rPr lang="ru-RU" u="none" dirty="0">
                <a:solidFill>
                  <a:schemeClr val="bg1">
                    <a:lumMod val="10000"/>
                  </a:schemeClr>
                </a:solidFill>
              </a:rPr>
              <a:t>Структура муниципального </a:t>
            </a:r>
            <a:r>
              <a:rPr lang="ru-RU" u="none" dirty="0" smtClean="0">
                <a:solidFill>
                  <a:schemeClr val="bg1">
                    <a:lumMod val="10000"/>
                  </a:schemeClr>
                </a:solidFill>
              </a:rPr>
              <a:t>долга </a:t>
            </a:r>
          </a:p>
          <a:p>
            <a:pPr>
              <a:defRPr sz="1800" u="sng">
                <a:solidFill>
                  <a:schemeClr val="bg1">
                    <a:lumMod val="10000"/>
                  </a:schemeClr>
                </a:solidFill>
              </a:defRPr>
            </a:pPr>
            <a:r>
              <a:rPr lang="ru-RU" u="none" dirty="0" smtClean="0">
                <a:solidFill>
                  <a:schemeClr val="bg1">
                    <a:lumMod val="10000"/>
                  </a:schemeClr>
                </a:solidFill>
              </a:rPr>
              <a:t>на 01.01.2017 г.</a:t>
            </a:r>
            <a:endParaRPr lang="ru-RU" u="none" dirty="0">
              <a:solidFill>
                <a:schemeClr val="bg1">
                  <a:lumMod val="10000"/>
                </a:schemeClr>
              </a:solidFill>
            </a:endParaRPr>
          </a:p>
        </c:rich>
      </c:tx>
      <c:layout>
        <c:manualLayout>
          <c:xMode val="edge"/>
          <c:yMode val="edge"/>
          <c:x val="0.37743750000000031"/>
          <c:y val="0"/>
        </c:manualLayout>
      </c:layout>
    </c:title>
    <c:view3D>
      <c:rotX val="30"/>
      <c:rotY val="100"/>
      <c:perspective val="30"/>
    </c:view3D>
    <c:plotArea>
      <c:layout>
        <c:manualLayout>
          <c:layoutTarget val="inner"/>
          <c:xMode val="edge"/>
          <c:yMode val="edge"/>
          <c:x val="0.31458333333333338"/>
          <c:y val="0.14133366141732318"/>
          <c:w val="0.65833333333333444"/>
          <c:h val="0.4450477362204724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муниципального долга</c:v>
                </c:pt>
              </c:strCache>
            </c:strRef>
          </c:tx>
          <c:explosion val="25"/>
          <c:dPt>
            <c:idx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spPr>
              <a:solidFill>
                <a:srgbClr val="FF7C80"/>
              </a:solidFill>
            </c:spPr>
          </c:dPt>
          <c:dLbls>
            <c:dLbl>
              <c:idx val="0"/>
              <c:layout>
                <c:manualLayout>
                  <c:x val="0.2338394028871397"/>
                  <c:y val="-8.0177657480314912E-2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solidFill>
                          <a:schemeClr val="tx1"/>
                        </a:solidFill>
                      </a:defRPr>
                    </a:pPr>
                    <a:r>
                      <a:rPr lang="ru-RU" sz="1400" b="1" dirty="0" smtClean="0">
                        <a:solidFill>
                          <a:schemeClr val="tx1"/>
                        </a:solidFill>
                      </a:rPr>
                      <a:t>71,1</a:t>
                    </a:r>
                    <a:r>
                      <a:rPr lang="ru-RU" sz="1400" b="1" baseline="0" dirty="0" smtClean="0">
                        <a:solidFill>
                          <a:schemeClr val="tx1"/>
                        </a:solidFill>
                      </a:rPr>
                      <a:t> млн.руб.</a:t>
                    </a:r>
                    <a:endParaRPr lang="ru-RU" sz="1400" b="1" dirty="0" smtClean="0">
                      <a:solidFill>
                        <a:schemeClr val="tx1"/>
                      </a:solidFill>
                    </a:endParaRPr>
                  </a:p>
                  <a:p>
                    <a:pPr>
                      <a:defRPr sz="1400">
                        <a:solidFill>
                          <a:schemeClr val="tx1"/>
                        </a:solidFill>
                      </a:defRPr>
                    </a:pPr>
                    <a:r>
                      <a:rPr lang="en-US" sz="1400" dirty="0" smtClean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ru-RU" sz="1400" dirty="0" smtClean="0">
                        <a:solidFill>
                          <a:schemeClr val="tx1"/>
                        </a:solidFill>
                      </a:rPr>
                      <a:t>7</a:t>
                    </a:r>
                    <a:r>
                      <a:rPr lang="en-US" sz="1400" dirty="0" smtClean="0">
                        <a:solidFill>
                          <a:schemeClr val="tx1"/>
                        </a:solidFill>
                      </a:rPr>
                      <a:t>8</a:t>
                    </a:r>
                    <a:r>
                      <a:rPr lang="en-US" sz="1400" dirty="0">
                        <a:solidFill>
                          <a:schemeClr val="tx1"/>
                        </a:solidFill>
                      </a:rPr>
                      <a:t>%</a:t>
                    </a:r>
                  </a:p>
                </c:rich>
              </c:tx>
              <c:spPr/>
              <c:showVal val="1"/>
              <c:showPercent val="1"/>
            </c:dLbl>
            <c:dLbl>
              <c:idx val="1"/>
              <c:layout>
                <c:manualLayout>
                  <c:x val="0"/>
                  <c:y val="0.22732160433070867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</a:rPr>
                      <a:t>20,0 млн.руб.</a:t>
                    </a:r>
                  </a:p>
                  <a:p>
                    <a:r>
                      <a:rPr lang="en-US" sz="1400" dirty="0" smtClean="0">
                        <a:solidFill>
                          <a:schemeClr val="bg1">
                            <a:lumMod val="10000"/>
                          </a:schemeClr>
                        </a:solidFill>
                      </a:rPr>
                      <a:t> </a:t>
                    </a:r>
                    <a:r>
                      <a:rPr lang="ru-RU" sz="1400" dirty="0" smtClean="0">
                        <a:solidFill>
                          <a:schemeClr val="bg1">
                            <a:lumMod val="10000"/>
                          </a:schemeClr>
                        </a:solidFill>
                      </a:rPr>
                      <a:t>2</a:t>
                    </a:r>
                    <a:r>
                      <a:rPr lang="en-US" sz="1400" dirty="0" smtClean="0">
                        <a:solidFill>
                          <a:schemeClr val="bg1">
                            <a:lumMod val="10000"/>
                          </a:schemeClr>
                        </a:solidFill>
                      </a:rPr>
                      <a:t>2</a:t>
                    </a:r>
                    <a:r>
                      <a:rPr lang="en-US" sz="1400" dirty="0">
                        <a:solidFill>
                          <a:schemeClr val="bg1">
                            <a:lumMod val="10000"/>
                          </a:schemeClr>
                        </a:solidFill>
                      </a:rPr>
                      <a:t>%</a:t>
                    </a:r>
                  </a:p>
                </c:rich>
              </c:tx>
              <c:showVal val="1"/>
              <c:showPercent val="1"/>
            </c:dLbl>
            <c:txPr>
              <a:bodyPr/>
              <a:lstStyle/>
              <a:p>
                <a:pPr>
                  <a:defRPr sz="1400">
                    <a:solidFill>
                      <a:schemeClr val="bg1">
                        <a:lumMod val="10000"/>
                      </a:schemeClr>
                    </a:solidFill>
                  </a:defRPr>
                </a:pPr>
                <a:endParaRPr lang="ru-RU"/>
              </a:p>
            </c:txPr>
            <c:showVal val="1"/>
            <c:showPercent val="1"/>
          </c:dLbls>
          <c:cat>
            <c:strRef>
              <c:f>Лист1!$A$2:$A$3</c:f>
              <c:strCache>
                <c:ptCount val="2"/>
                <c:pt idx="0">
                  <c:v>Бюджетный кредит (среднесрочный)</c:v>
                </c:pt>
                <c:pt idx="1">
                  <c:v>Кредит коммерческого банка (краткосрочный)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20</c:v>
                </c:pt>
              </c:numCache>
            </c:numRef>
          </c:val>
        </c:ser>
      </c:pie3DChart>
    </c:plotArea>
    <c:legend>
      <c:legendPos val="b"/>
      <c:layout>
        <c:manualLayout>
          <c:xMode val="edge"/>
          <c:yMode val="edge"/>
          <c:x val="0.32654527559055191"/>
          <c:y val="0.55946505905511812"/>
          <c:w val="0.66982611548556992"/>
          <c:h val="0.10303494094488302"/>
        </c:manualLayout>
      </c:layout>
      <c:txPr>
        <a:bodyPr/>
        <a:lstStyle/>
        <a:p>
          <a:pPr>
            <a:defRPr sz="1200">
              <a:solidFill>
                <a:schemeClr val="bg1">
                  <a:lumMod val="10000"/>
                </a:schemeClr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0564370929676159"/>
          <c:y val="0.31820839816792085"/>
          <c:w val="0.63160071694471887"/>
          <c:h val="0.594811718364552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г.</c:v>
                </c:pt>
              </c:strCache>
            </c:strRef>
          </c:tx>
          <c:spPr>
            <a:solidFill>
              <a:srgbClr val="D2DA7A">
                <a:lumMod val="75000"/>
              </a:srgbClr>
            </a:solidFill>
          </c:spPr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3969</c:v>
                </c:pt>
                <c:pt idx="1">
                  <c:v>3987</c:v>
                </c:pt>
                <c:pt idx="2">
                  <c:v>18.2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FF7C80"/>
            </a:solidFill>
          </c:spPr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3729</c:v>
                </c:pt>
                <c:pt idx="1">
                  <c:v>3755</c:v>
                </c:pt>
                <c:pt idx="2">
                  <c:v>26.2</c:v>
                </c:pt>
              </c:numCache>
            </c:numRef>
          </c:val>
        </c:ser>
        <c:shape val="cylinder"/>
        <c:axId val="94129536"/>
        <c:axId val="94164096"/>
        <c:axId val="0"/>
      </c:bar3DChart>
      <c:catAx>
        <c:axId val="941295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164096"/>
        <c:crosses val="autoZero"/>
        <c:auto val="1"/>
        <c:lblAlgn val="ctr"/>
        <c:lblOffset val="100"/>
      </c:catAx>
      <c:valAx>
        <c:axId val="94164096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1295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457542923415064"/>
          <c:y val="0.46462103976365932"/>
          <c:w val="0.12349960665363639"/>
          <c:h val="0.12149368898973922"/>
        </c:manualLayout>
      </c:layout>
      <c:txPr>
        <a:bodyPr/>
        <a:lstStyle/>
        <a:p>
          <a:pPr>
            <a:defRPr sz="12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1730676257345422"/>
          <c:y val="5.4245101860765275E-2"/>
          <c:w val="0.61482990877740162"/>
          <c:h val="0.891509796278469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 01.01.2014 г.</c:v>
                </c:pt>
              </c:strCache>
            </c:strRef>
          </c:tx>
          <c:dLbls>
            <c:dLbl>
              <c:idx val="0"/>
              <c:layout>
                <c:manualLayout>
                  <c:x val="-3.980098255150006E-2"/>
                  <c:y val="9.572665034252723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 01.01.2015 г.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</c:spPr>
          <c:dLbls>
            <c:dLbl>
              <c:idx val="0"/>
              <c:layout>
                <c:manualLayout>
                  <c:x val="2.6533988367666652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 01.01.2016 г.</c:v>
                </c:pt>
              </c:strCache>
            </c:strRef>
          </c:tx>
          <c:spPr>
            <a:solidFill>
              <a:srgbClr val="FF7C80"/>
            </a:solidFill>
          </c:spPr>
          <c:dLbls>
            <c:dLbl>
              <c:idx val="0"/>
              <c:layout>
                <c:manualLayout>
                  <c:x val="-3.4494184877966586E-2"/>
                  <c:y val="9.572665034252723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90.6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 01.01.2017 г.</c:v>
                </c:pt>
              </c:strCache>
            </c:strRef>
          </c:tx>
          <c:spPr>
            <a:solidFill>
              <a:srgbClr val="92D050"/>
            </a:solidFill>
          </c:spPr>
          <c:dLbls>
            <c:dLbl>
              <c:idx val="0"/>
              <c:layout>
                <c:manualLayout>
                  <c:x val="7.1641768592699745E-2"/>
                  <c:y val="9.1167879491381734E-2"/>
                </c:manualLayout>
              </c:layout>
              <c:spPr/>
              <c:txPr>
                <a:bodyPr/>
                <a:lstStyle/>
                <a:p>
                  <a:pPr>
                    <a:defRPr sz="140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91.1</c:v>
                </c:pt>
              </c:numCache>
            </c:numRef>
          </c:val>
        </c:ser>
        <c:shape val="cone"/>
        <c:axId val="94366720"/>
        <c:axId val="94475008"/>
        <c:axId val="0"/>
      </c:bar3DChart>
      <c:catAx>
        <c:axId val="94366720"/>
        <c:scaling>
          <c:orientation val="minMax"/>
        </c:scaling>
        <c:delete val="1"/>
        <c:axPos val="b"/>
        <c:tickLblPos val="none"/>
        <c:crossAx val="94475008"/>
        <c:crosses val="autoZero"/>
        <c:auto val="1"/>
        <c:lblAlgn val="ctr"/>
        <c:lblOffset val="100"/>
      </c:catAx>
      <c:valAx>
        <c:axId val="94475008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3667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138222857923652"/>
          <c:y val="0.33733899294271813"/>
          <c:w val="0.26786332864914431"/>
          <c:h val="0.34930356798028012"/>
        </c:manualLayout>
      </c:layout>
      <c:txPr>
        <a:bodyPr/>
        <a:lstStyle/>
        <a:p>
          <a:pPr>
            <a:defRPr sz="12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7CA3">
                <a:lumMod val="75000"/>
              </a:srgbClr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722.8</c:v>
                </c:pt>
                <c:pt idx="1">
                  <c:v>718.7</c:v>
                </c:pt>
                <c:pt idx="2">
                  <c:v>755.3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7C80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302.5</c:v>
                </c:pt>
                <c:pt idx="1">
                  <c:v>228.2</c:v>
                </c:pt>
                <c:pt idx="2">
                  <c:v>227.1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2784.7</c:v>
                </c:pt>
                <c:pt idx="1">
                  <c:v>3021.7</c:v>
                </c:pt>
                <c:pt idx="2">
                  <c:v>2746.1</c:v>
                </c:pt>
              </c:numCache>
            </c:numRef>
          </c:val>
        </c:ser>
        <c:overlap val="100"/>
        <c:axId val="94953472"/>
        <c:axId val="94955008"/>
      </c:barChart>
      <c:catAx>
        <c:axId val="949534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955008"/>
        <c:crosses val="autoZero"/>
        <c:auto val="1"/>
        <c:lblAlgn val="ctr"/>
        <c:lblOffset val="100"/>
      </c:catAx>
      <c:valAx>
        <c:axId val="94955008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953472"/>
        <c:crosses val="autoZero"/>
        <c:crossBetween val="between"/>
      </c:valAx>
    </c:plotArea>
    <c:legend>
      <c:legendPos val="r"/>
      <c:layout/>
      <c:spPr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c:spPr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5308467503886045"/>
          <c:y val="2.4849782328732608E-2"/>
          <c:w val="0.68610146446443165"/>
          <c:h val="0.9751502176712676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slope"/>
            </a:sp3d>
          </c:spPr>
          <c:dPt>
            <c:idx val="0"/>
            <c:spPr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slope"/>
              </a:sp3d>
            </c:spPr>
          </c:dPt>
          <c:dPt>
            <c:idx val="1"/>
            <c:spPr>
              <a:solidFill>
                <a:srgbClr val="FF7C8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slope"/>
              </a:sp3d>
            </c:spPr>
          </c:dPt>
          <c:dPt>
            <c:idx val="2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slope"/>
              </a:sp3d>
            </c:spPr>
          </c:dPt>
          <c:dLbls>
            <c:dLbl>
              <c:idx val="0"/>
              <c:layout>
                <c:manualLayout>
                  <c:x val="-0.16597283845122968"/>
                  <c:y val="0.18383510876564294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1"/>
              <c:layout>
                <c:manualLayout>
                  <c:x val="-0.13610596826161922"/>
                  <c:y val="2.6062809709118395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2"/>
              <c:layout>
                <c:manualLayout>
                  <c:x val="0.21926820794339064"/>
                  <c:y val="-0.24927675249213449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txPr>
              <a:bodyPr/>
              <a:lstStyle/>
              <a:p>
                <a:pPr>
                  <a:defRPr b="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Налоговые</c:v>
                </c:pt>
                <c:pt idx="1">
                  <c:v>Неналоговые</c:v>
                </c:pt>
                <c:pt idx="2">
                  <c:v>Безвозмездные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755.3</c:v>
                </c:pt>
                <c:pt idx="1">
                  <c:v>227.1</c:v>
                </c:pt>
                <c:pt idx="2">
                  <c:v>2746.1</c:v>
                </c:pt>
              </c:numCache>
            </c:numRef>
          </c:val>
        </c:ser>
        <c:firstSliceAng val="0"/>
      </c:pieChart>
    </c:plotArea>
    <c:plotVisOnly val="1"/>
    <c:dispBlanksAs val="zero"/>
  </c:chart>
  <c:spPr>
    <a:scene3d>
      <a:camera prst="orthographicFront"/>
      <a:lightRig rig="threePt" dir="t"/>
    </a:scene3d>
    <a:sp3d prstMaterial="legacyWireframe"/>
  </c:spPr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Имущественные налоги</c:v>
                </c:pt>
                <c:pt idx="3">
                  <c:v>Прочие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558</c:v>
                </c:pt>
                <c:pt idx="1">
                  <c:v>88.300000000000011</c:v>
                </c:pt>
                <c:pt idx="2">
                  <c:v>54.7</c:v>
                </c:pt>
                <c:pt idx="3">
                  <c:v>17.700000000000028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669900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Имущественные налоги</c:v>
                </c:pt>
                <c:pt idx="3">
                  <c:v>Прочие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592.9</c:v>
                </c:pt>
                <c:pt idx="1">
                  <c:v>85.2</c:v>
                </c:pt>
                <c:pt idx="2">
                  <c:v>55.6</c:v>
                </c:pt>
                <c:pt idx="3">
                  <c:v>21.599999999999973</c:v>
                </c:pt>
              </c:numCache>
            </c:numRef>
          </c:val>
        </c:ser>
        <c:axId val="93497600"/>
        <c:axId val="93678208"/>
      </c:barChart>
      <c:catAx>
        <c:axId val="93497600"/>
        <c:scaling>
          <c:orientation val="minMax"/>
        </c:scaling>
        <c:axPos val="b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3678208"/>
        <c:crosses val="autoZero"/>
        <c:auto val="1"/>
        <c:lblAlgn val="ctr"/>
        <c:lblOffset val="100"/>
      </c:catAx>
      <c:valAx>
        <c:axId val="93678208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349760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38435416666666766"/>
          <c:y val="3.437500000000001E-2"/>
          <c:w val="0.53900524934383265"/>
          <c:h val="0.85902826627685835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Доходы от продажи активов</c:v>
                </c:pt>
                <c:pt idx="2">
                  <c:v>Платежи при пользовании природными ресурсами</c:v>
                </c:pt>
                <c:pt idx="3">
                  <c:v>Штрафы, санкции, возмещение ущерба</c:v>
                </c:pt>
                <c:pt idx="4">
                  <c:v>Прочие неналоговые доходы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117.6</c:v>
                </c:pt>
                <c:pt idx="1">
                  <c:v>76.8</c:v>
                </c:pt>
                <c:pt idx="2">
                  <c:v>13.2</c:v>
                </c:pt>
                <c:pt idx="3">
                  <c:v>17.5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669900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Доходы от продажи активов</c:v>
                </c:pt>
                <c:pt idx="2">
                  <c:v>Платежи при пользовании природными ресурсами</c:v>
                </c:pt>
                <c:pt idx="3">
                  <c:v>Штрафы, санкции, возмещение ущерба</c:v>
                </c:pt>
                <c:pt idx="4">
                  <c:v>Прочие неналоговые доходы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93.4</c:v>
                </c:pt>
                <c:pt idx="1">
                  <c:v>93.1</c:v>
                </c:pt>
                <c:pt idx="2">
                  <c:v>22.5</c:v>
                </c:pt>
                <c:pt idx="3">
                  <c:v>14.8</c:v>
                </c:pt>
                <c:pt idx="4">
                  <c:v>3.3</c:v>
                </c:pt>
              </c:numCache>
            </c:numRef>
          </c:val>
        </c:ser>
        <c:axId val="98390016"/>
        <c:axId val="98391552"/>
      </c:barChart>
      <c:catAx>
        <c:axId val="98390016"/>
        <c:scaling>
          <c:orientation val="minMax"/>
        </c:scaling>
        <c:axPos val="l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8391552"/>
        <c:crosses val="autoZero"/>
        <c:auto val="1"/>
        <c:lblAlgn val="ctr"/>
        <c:lblOffset val="100"/>
      </c:catAx>
      <c:valAx>
        <c:axId val="98391552"/>
        <c:scaling>
          <c:orientation val="minMax"/>
        </c:scaling>
        <c:axPos val="b"/>
        <c:majorGridlines>
          <c:spPr>
            <a:ln>
              <a:solidFill>
                <a:prstClr val="white">
                  <a:lumMod val="95000"/>
                  <a:alpha val="31000"/>
                </a:prst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83900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17814960629921"/>
          <c:y val="0.17322009577259617"/>
          <c:w val="0.18323851706036753"/>
          <c:h val="0.16542339626048841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sideWall>
      <c:spPr>
        <a:scene3d>
          <a:camera prst="orthographicFront"/>
          <a:lightRig rig="threePt" dir="t"/>
        </a:scene3d>
        <a:sp3d>
          <a:bevelT prst="slope"/>
        </a:sp3d>
      </c:spPr>
    </c:sideWall>
    <c:backWall>
      <c:spPr>
        <a:scene3d>
          <a:camera prst="orthographicFront"/>
          <a:lightRig rig="threePt" dir="t"/>
        </a:scene3d>
        <a:sp3d>
          <a:bevelT prst="slope"/>
        </a:sp3d>
      </c:spPr>
    </c:backWall>
    <c:plotArea>
      <c:layout>
        <c:manualLayout>
          <c:layoutTarget val="inner"/>
          <c:xMode val="edge"/>
          <c:yMode val="edge"/>
          <c:x val="0.10308025781274838"/>
          <c:y val="5.2888518715529548E-2"/>
          <c:w val="0.89691974218725157"/>
          <c:h val="0.6505665752120715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г.</c:v>
                </c:pt>
              </c:strCache>
            </c:strRef>
          </c:tx>
          <c:dLbls>
            <c:dLbl>
              <c:idx val="0"/>
              <c:layout>
                <c:manualLayout>
                  <c:x val="2.0184027161366032E-2"/>
                  <c:y val="-3.2432668887706885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190.1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г.</c:v>
                </c:pt>
              </c:strCache>
            </c:strRef>
          </c:tx>
          <c:dLbls>
            <c:dLbl>
              <c:idx val="0"/>
              <c:layout>
                <c:manualLayout>
                  <c:x val="1.5065780551751017E-2"/>
                  <c:y val="-8.4683921722332647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153.80000000000001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г.</c:v>
                </c:pt>
              </c:strCache>
            </c:strRef>
          </c:tx>
          <c:dLbls>
            <c:dLbl>
              <c:idx val="0"/>
              <c:layout>
                <c:manualLayout>
                  <c:x val="4.6229252713829258E-2"/>
                  <c:y val="-6.1380847728099867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260.5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г.</c:v>
                </c:pt>
              </c:strCache>
            </c:strRef>
          </c:tx>
          <c:dLbls>
            <c:dLbl>
              <c:idx val="0"/>
              <c:layout>
                <c:manualLayout>
                  <c:x val="3.8262722016540802E-2"/>
                  <c:y val="-8.444385341134969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201.6</c:v>
                </c:pt>
              </c:numCache>
            </c:numRef>
          </c:val>
        </c:ser>
        <c:shape val="box"/>
        <c:axId val="99484032"/>
        <c:axId val="99485568"/>
        <c:axId val="0"/>
      </c:bar3DChart>
      <c:catAx>
        <c:axId val="99484032"/>
        <c:scaling>
          <c:orientation val="minMax"/>
        </c:scaling>
        <c:axPos val="b"/>
        <c:numFmt formatCode="General" sourceLinked="1"/>
        <c:tickLblPos val="nextTo"/>
        <c:crossAx val="99485568"/>
        <c:crosses val="autoZero"/>
        <c:auto val="1"/>
        <c:lblAlgn val="ctr"/>
        <c:lblOffset val="100"/>
      </c:catAx>
      <c:valAx>
        <c:axId val="99485568"/>
        <c:scaling>
          <c:orientation val="minMax"/>
        </c:scaling>
        <c:axPos val="l"/>
        <c:majorGridlines>
          <c:spPr>
            <a:ln>
              <a:solidFill>
                <a:srgbClr val="727CA3">
                  <a:alpha val="26000"/>
                </a:srgb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94840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499528577246362"/>
          <c:y val="0.73818190781425552"/>
          <c:w val="0.40489783959616626"/>
          <c:h val="6.9789309550269796E-2"/>
        </c:manualLayout>
      </c:layout>
      <c:txPr>
        <a:bodyPr/>
        <a:lstStyle/>
        <a:p>
          <a:pPr>
            <a:defRPr sz="10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0551419520315626"/>
          <c:y val="0.12578339659164994"/>
          <c:w val="0.88515454783497949"/>
          <c:h val="0.66902122765948968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-9.8299965581016016E-2"/>
                  <c:y val="8.6747317132405397E-2"/>
                </c:manualLayout>
              </c:layout>
              <c:showVal val="1"/>
            </c:dLbl>
            <c:dLbl>
              <c:idx val="1"/>
              <c:layout>
                <c:manualLayout>
                  <c:x val="-2.9280840811366133E-2"/>
                  <c:y val="0.14457886188734417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2016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317.39999999999981</c:v>
                </c:pt>
                <c:pt idx="1">
                  <c:v>373</c:v>
                </c:pt>
                <c:pt idx="2">
                  <c:v>361.7</c:v>
                </c:pt>
                <c:pt idx="3">
                  <c:v>98</c:v>
                </c:pt>
              </c:numCache>
            </c:numRef>
          </c:val>
        </c:ser>
        <c:marker val="1"/>
        <c:axId val="100916224"/>
        <c:axId val="100987648"/>
      </c:lineChart>
      <c:catAx>
        <c:axId val="100916224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87648"/>
        <c:crosses val="autoZero"/>
        <c:auto val="1"/>
        <c:lblAlgn val="ctr"/>
        <c:lblOffset val="100"/>
      </c:catAx>
      <c:valAx>
        <c:axId val="1009876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1622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9.731250000000001E-2"/>
          <c:y val="2.7657911747179992E-2"/>
          <c:w val="0.77824146981627362"/>
          <c:h val="0.818484103273277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>
                <c:manualLayout>
                  <c:x val="-3.5769461855557237E-3"/>
                  <c:y val="9.8812719338299743E-2"/>
                </c:manualLayout>
              </c:layout>
              <c:showVal val="1"/>
            </c:dLbl>
            <c:dLbl>
              <c:idx val="1"/>
              <c:layout>
                <c:manualLayout>
                  <c:x val="7.3845406192446831E-4"/>
                  <c:y val="0.11103052416125311"/>
                </c:manualLayout>
              </c:layout>
              <c:showVal val="1"/>
            </c:dLbl>
            <c:dLbl>
              <c:idx val="2"/>
              <c:layout>
                <c:manualLayout>
                  <c:x val="-5.3629672564912854E-3"/>
                  <c:y val="8.7765489034715885E-2"/>
                </c:manualLayout>
              </c:layout>
              <c:showVal val="1"/>
            </c:dLbl>
            <c:dLbl>
              <c:idx val="3"/>
              <c:layout>
                <c:manualLayout>
                  <c:x val="8.48969059281037E-2"/>
                  <c:y val="0.15985889249799945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6538</c:v>
                </c:pt>
                <c:pt idx="1">
                  <c:v>10376</c:v>
                </c:pt>
                <c:pt idx="2">
                  <c:v>1065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3"/>
              <c:layout>
                <c:manualLayout>
                  <c:x val="8.0363038444222247E-3"/>
                  <c:y val="-2.1191154222657289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6614</c:v>
                </c:pt>
                <c:pt idx="1">
                  <c:v>10433</c:v>
                </c:pt>
                <c:pt idx="2">
                  <c:v>1065</c:v>
                </c:pt>
              </c:numCache>
            </c:numRef>
          </c:val>
        </c:ser>
        <c:axId val="101422976"/>
        <c:axId val="101424512"/>
      </c:barChart>
      <c:catAx>
        <c:axId val="101422976"/>
        <c:scaling>
          <c:orientation val="minMax"/>
        </c:scaling>
        <c:axPos val="b"/>
        <c:tickLblPos val="nextTo"/>
        <c:txPr>
          <a:bodyPr/>
          <a:lstStyle/>
          <a:p>
            <a:pPr>
              <a:defRPr sz="9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1424512"/>
        <c:crosses val="autoZero"/>
        <c:auto val="1"/>
        <c:lblAlgn val="ctr"/>
        <c:lblOffset val="100"/>
      </c:catAx>
      <c:valAx>
        <c:axId val="101424512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14229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891156174175077"/>
          <c:y val="6.4345465871673932E-2"/>
          <c:w val="0.1525983363585483"/>
          <c:h val="0.22108648288998212"/>
        </c:manualLayout>
      </c:layout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1000" b="0"/>
            </a:pPr>
            <a:r>
              <a:rPr lang="ru-RU" sz="1000" b="0" dirty="0" smtClean="0"/>
              <a:t>Бюджетная обеспеченность по муниципальным образованиям (тыс.рублей на 1 жителя в год)</a:t>
            </a:r>
            <a:endParaRPr lang="ru-RU" sz="1000" b="0" dirty="0"/>
          </a:p>
        </c:rich>
      </c:tx>
      <c:layout>
        <c:manualLayout>
          <c:xMode val="edge"/>
          <c:yMode val="edge"/>
          <c:x val="0.15448711775520779"/>
          <c:y val="4.0740740740740772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dPt>
            <c:idx val="19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 prstMaterial="metal">
                <a:bevelT w="88900" h="88900"/>
              </a:sp3d>
            </c:spPr>
          </c:dPt>
          <c:cat>
            <c:strRef>
              <c:f>Лист1!$A$2:$A$21</c:f>
              <c:strCache>
                <c:ptCount val="20"/>
                <c:pt idx="0">
                  <c:v>Александровский</c:v>
                </c:pt>
                <c:pt idx="1">
                  <c:v>Асиновский</c:v>
                </c:pt>
                <c:pt idx="2">
                  <c:v>Бакчарский</c:v>
                </c:pt>
                <c:pt idx="3">
                  <c:v>Верхнекетский</c:v>
                </c:pt>
                <c:pt idx="4">
                  <c:v>Зырянский</c:v>
                </c:pt>
                <c:pt idx="5">
                  <c:v>Каргасокский</c:v>
                </c:pt>
                <c:pt idx="6">
                  <c:v>Кожевниковский</c:v>
                </c:pt>
                <c:pt idx="7">
                  <c:v>Колпашевский</c:v>
                </c:pt>
                <c:pt idx="8">
                  <c:v>Кривошеинский</c:v>
                </c:pt>
                <c:pt idx="9">
                  <c:v>Молчановский</c:v>
                </c:pt>
                <c:pt idx="10">
                  <c:v>Парабельский</c:v>
                </c:pt>
                <c:pt idx="11">
                  <c:v>Первомайский</c:v>
                </c:pt>
                <c:pt idx="12">
                  <c:v>Тегульдетский</c:v>
                </c:pt>
                <c:pt idx="13">
                  <c:v>Томский</c:v>
                </c:pt>
                <c:pt idx="14">
                  <c:v>Чаинский</c:v>
                </c:pt>
                <c:pt idx="15">
                  <c:v>Шегарский</c:v>
                </c:pt>
                <c:pt idx="16">
                  <c:v>Томск</c:v>
                </c:pt>
                <c:pt idx="17">
                  <c:v>Стрежевой</c:v>
                </c:pt>
                <c:pt idx="18">
                  <c:v>Кедровый</c:v>
                </c:pt>
                <c:pt idx="19">
                  <c:v>Северск</c:v>
                </c:pt>
              </c:strCache>
            </c:strRef>
          </c:cat>
          <c:val>
            <c:numRef>
              <c:f>Лист1!$B$2:$B$21</c:f>
              <c:numCache>
                <c:formatCode>#,##0.00</c:formatCode>
                <c:ptCount val="20"/>
                <c:pt idx="0">
                  <c:v>74.3</c:v>
                </c:pt>
                <c:pt idx="1">
                  <c:v>29.1</c:v>
                </c:pt>
                <c:pt idx="2">
                  <c:v>50.3</c:v>
                </c:pt>
                <c:pt idx="3">
                  <c:v>51.2</c:v>
                </c:pt>
                <c:pt idx="4">
                  <c:v>37.5</c:v>
                </c:pt>
                <c:pt idx="5">
                  <c:v>67.099999999999994</c:v>
                </c:pt>
                <c:pt idx="6">
                  <c:v>33.1</c:v>
                </c:pt>
                <c:pt idx="7">
                  <c:v>36.700000000000003</c:v>
                </c:pt>
                <c:pt idx="8">
                  <c:v>45.9</c:v>
                </c:pt>
                <c:pt idx="9">
                  <c:v>39.4</c:v>
                </c:pt>
                <c:pt idx="10">
                  <c:v>67</c:v>
                </c:pt>
                <c:pt idx="11">
                  <c:v>40</c:v>
                </c:pt>
                <c:pt idx="12">
                  <c:v>58.6</c:v>
                </c:pt>
                <c:pt idx="13">
                  <c:v>30.1</c:v>
                </c:pt>
                <c:pt idx="14">
                  <c:v>43.3</c:v>
                </c:pt>
                <c:pt idx="15">
                  <c:v>27.2</c:v>
                </c:pt>
                <c:pt idx="16">
                  <c:v>23.5</c:v>
                </c:pt>
                <c:pt idx="17">
                  <c:v>53.7</c:v>
                </c:pt>
                <c:pt idx="18">
                  <c:v>45.3</c:v>
                </c:pt>
                <c:pt idx="19">
                  <c:v>32.6</c:v>
                </c:pt>
              </c:numCache>
            </c:numRef>
          </c:val>
        </c:ser>
        <c:axId val="103771520"/>
        <c:axId val="103773312"/>
      </c:barChart>
      <c:catAx>
        <c:axId val="103771520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03773312"/>
        <c:crosses val="autoZero"/>
        <c:auto val="1"/>
        <c:lblAlgn val="ctr"/>
        <c:lblOffset val="100"/>
      </c:catAx>
      <c:valAx>
        <c:axId val="103773312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#,##0.00" sourceLinked="1"/>
        <c:tickLblPos val="nextTo"/>
        <c:crossAx val="103771520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1000" b="0"/>
            </a:pPr>
            <a:r>
              <a:rPr lang="ru-RU" sz="1000" b="0" dirty="0" smtClean="0"/>
              <a:t>Бюджетная обеспеченность по ЗАТО</a:t>
            </a:r>
          </a:p>
          <a:p>
            <a:pPr algn="ctr">
              <a:defRPr sz="1000" b="0"/>
            </a:pPr>
            <a:r>
              <a:rPr lang="ru-RU" sz="1000" b="0" dirty="0" smtClean="0"/>
              <a:t>(тыс.рублей на 1 жителя в год)</a:t>
            </a:r>
            <a:endParaRPr lang="ru-RU" sz="1000" b="0" dirty="0"/>
          </a:p>
        </c:rich>
      </c:tx>
      <c:layout>
        <c:manualLayout>
          <c:xMode val="edge"/>
          <c:yMode val="edge"/>
          <c:x val="0.15448711775520788"/>
          <c:y val="4.0740740740740772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dPt>
            <c:idx val="9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 prstMaterial="metal">
                <a:bevelT w="88900" h="88900"/>
              </a:sp3d>
            </c:spPr>
          </c:dPt>
          <c:cat>
            <c:strRef>
              <c:f>Лист1!$A$2:$A$11</c:f>
              <c:strCache>
                <c:ptCount val="10"/>
                <c:pt idx="0">
                  <c:v>Саров</c:v>
                </c:pt>
                <c:pt idx="1">
                  <c:v>Железногорск</c:v>
                </c:pt>
                <c:pt idx="2">
                  <c:v>Новоуральск</c:v>
                </c:pt>
                <c:pt idx="3">
                  <c:v>Озерск</c:v>
                </c:pt>
                <c:pt idx="4">
                  <c:v>Заречный</c:v>
                </c:pt>
                <c:pt idx="5">
                  <c:v>Зеленогорск</c:v>
                </c:pt>
                <c:pt idx="6">
                  <c:v>Снежинск</c:v>
                </c:pt>
                <c:pt idx="7">
                  <c:v>Лесной</c:v>
                </c:pt>
                <c:pt idx="8">
                  <c:v>Трехгорный</c:v>
                </c:pt>
                <c:pt idx="9">
                  <c:v>Северск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34.449152542372907</c:v>
                </c:pt>
                <c:pt idx="1">
                  <c:v>45.940828402366819</c:v>
                </c:pt>
                <c:pt idx="2">
                  <c:v>46.997578692493953</c:v>
                </c:pt>
                <c:pt idx="3">
                  <c:v>38.46441947565539</c:v>
                </c:pt>
                <c:pt idx="4">
                  <c:v>35.115562403697965</c:v>
                </c:pt>
                <c:pt idx="5">
                  <c:v>36.613162118780103</c:v>
                </c:pt>
                <c:pt idx="6">
                  <c:v>43.090551181102356</c:v>
                </c:pt>
                <c:pt idx="7">
                  <c:v>40.076190476190476</c:v>
                </c:pt>
                <c:pt idx="8">
                  <c:v>40.984615384615374</c:v>
                </c:pt>
                <c:pt idx="9">
                  <c:v>32.624671916010499</c:v>
                </c:pt>
              </c:numCache>
            </c:numRef>
          </c:val>
        </c:ser>
        <c:axId val="103953152"/>
        <c:axId val="103954688"/>
      </c:barChart>
      <c:catAx>
        <c:axId val="103953152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03954688"/>
        <c:crosses val="autoZero"/>
        <c:auto val="1"/>
        <c:lblAlgn val="ctr"/>
        <c:lblOffset val="100"/>
      </c:catAx>
      <c:valAx>
        <c:axId val="103954688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#,##0.0" sourceLinked="1"/>
        <c:tickLblPos val="nextTo"/>
        <c:crossAx val="10395315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0.57489</cdr:x>
      <cdr:y>0.7529</cdr:y>
    </cdr:from>
    <cdr:to>
      <cdr:x>0.67709</cdr:x>
      <cdr:y>0.8428</cdr:y>
    </cdr:to>
    <cdr:sp macro="" textlink="">
      <cdr:nvSpPr>
        <cdr:cNvPr id="2" name="Стрелка вправо 1"/>
        <cdr:cNvSpPr/>
      </cdr:nvSpPr>
      <cdr:spPr>
        <a:xfrm xmlns:a="http://schemas.openxmlformats.org/drawingml/2006/main" rot="20267793">
          <a:off x="2835392" y="3015408"/>
          <a:ext cx="504055" cy="360055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accent4">
            <a:lumMod val="50000"/>
          </a:schemeClr>
        </a:solidFill>
        <a:ln xmlns:a="http://schemas.openxmlformats.org/drawingml/2006/main" w="19050" cap="flat" cmpd="sng" algn="ctr">
          <a:solidFill>
            <a:srgbClr val="6EA0B0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Arial"/>
            </a:defRPr>
          </a:lvl9pPr>
        </a:lstStyle>
        <a:p xmlns:a="http://schemas.openxmlformats.org/drawingml/2006/main">
          <a:pPr algn="ctr"/>
          <a:endParaRPr lang="ru-RU" dirty="0"/>
        </a:p>
      </cdr:txBody>
    </cdr:sp>
  </cdr:relSizeAnchor>
  <cdr:relSizeAnchor xmlns:cdr="http://schemas.openxmlformats.org/drawingml/2006/chartDrawing">
    <cdr:from>
      <cdr:x>0.40266</cdr:x>
      <cdr:y>0.2239</cdr:y>
    </cdr:from>
    <cdr:to>
      <cdr:x>0.50486</cdr:x>
      <cdr:y>0.31379</cdr:y>
    </cdr:to>
    <cdr:sp macro="" textlink="">
      <cdr:nvSpPr>
        <cdr:cNvPr id="3" name="Стрелка вправо 2"/>
        <cdr:cNvSpPr/>
      </cdr:nvSpPr>
      <cdr:spPr>
        <a:xfrm xmlns:a="http://schemas.openxmlformats.org/drawingml/2006/main" rot="1924923">
          <a:off x="1985914" y="896748"/>
          <a:ext cx="504055" cy="360015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accent4">
            <a:lumMod val="50000"/>
          </a:schemeClr>
        </a:solidFill>
        <a:ln xmlns:a="http://schemas.openxmlformats.org/drawingml/2006/main" w="19050" cap="flat" cmpd="sng" algn="ctr">
          <a:solidFill>
            <a:srgbClr val="6EA0B0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Arial"/>
            </a:defRPr>
          </a:lvl1pPr>
          <a:lvl2pPr marL="457200" indent="0">
            <a:defRPr sz="1100">
              <a:solidFill>
                <a:sysClr val="window" lastClr="FFFFFF"/>
              </a:solidFill>
              <a:latin typeface="Arial"/>
            </a:defRPr>
          </a:lvl2pPr>
          <a:lvl3pPr marL="914400" indent="0">
            <a:defRPr sz="1100">
              <a:solidFill>
                <a:sysClr val="window" lastClr="FFFFFF"/>
              </a:solidFill>
              <a:latin typeface="Arial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Arial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Arial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Arial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Arial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Arial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Arial"/>
            </a:defRPr>
          </a:lvl9pPr>
        </a:lstStyle>
        <a:p xmlns:a="http://schemas.openxmlformats.org/drawingml/2006/main">
          <a:pPr algn="ctr"/>
          <a:endParaRPr lang="ru-RU" dirty="0"/>
        </a:p>
      </cdr:txBody>
    </cdr:sp>
  </cdr:relSizeAnchor>
  <cdr:relSizeAnchor xmlns:cdr="http://schemas.openxmlformats.org/drawingml/2006/chartDrawing">
    <cdr:from>
      <cdr:x>0.18539</cdr:x>
      <cdr:y>0.2239</cdr:y>
    </cdr:from>
    <cdr:to>
      <cdr:x>0.28759</cdr:x>
      <cdr:y>0.31379</cdr:y>
    </cdr:to>
    <cdr:sp macro="" textlink="">
      <cdr:nvSpPr>
        <cdr:cNvPr id="4" name="Стрелка вправо 3"/>
        <cdr:cNvSpPr/>
      </cdr:nvSpPr>
      <cdr:spPr>
        <a:xfrm xmlns:a="http://schemas.openxmlformats.org/drawingml/2006/main" rot="1924923">
          <a:off x="914345" y="896749"/>
          <a:ext cx="504055" cy="360015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accent4">
            <a:lumMod val="50000"/>
          </a:schemeClr>
        </a:solidFill>
        <a:ln xmlns:a="http://schemas.openxmlformats.org/drawingml/2006/main" w="19050" cap="flat" cmpd="sng" algn="ctr">
          <a:solidFill>
            <a:srgbClr val="6EA0B0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Gill Sans MT"/>
            </a:defRPr>
          </a:lvl1pPr>
          <a:lvl2pPr marL="457200" indent="0">
            <a:defRPr sz="1100">
              <a:solidFill>
                <a:sysClr val="window" lastClr="FFFFFF"/>
              </a:solidFill>
              <a:latin typeface="Gill Sans MT"/>
            </a:defRPr>
          </a:lvl2pPr>
          <a:lvl3pPr marL="914400" indent="0">
            <a:defRPr sz="1100">
              <a:solidFill>
                <a:sysClr val="window" lastClr="FFFFFF"/>
              </a:solidFill>
              <a:latin typeface="Gill Sans MT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Gill Sans MT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Gill Sans MT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Gill Sans MT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Gill Sans MT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Gill Sans MT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Gill Sans MT"/>
            </a:defRPr>
          </a:lvl9pPr>
        </a:lstStyle>
        <a:p xmlns:a="http://schemas.openxmlformats.org/drawingml/2006/main">
          <a:pPr algn="ctr"/>
          <a:endParaRPr lang="ru-RU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515" cy="4967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002" y="1"/>
            <a:ext cx="2890514" cy="4967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93EE2-F65F-425A-966F-DF73526DC923}" type="datetimeFigureOut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437" y="4714954"/>
            <a:ext cx="5336214" cy="4467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309"/>
            <a:ext cx="2890515" cy="4967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002" y="9428309"/>
            <a:ext cx="2890514" cy="4967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DF9791-7AAD-4591-813D-810BC09472D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38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42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769BCEF-5B93-4F04-B15A-F9A1B17E9462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ACF42-8803-45A8-A15C-AA30ED0B6391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B527571-E223-4ACB-A3E5-2F878A416DC9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20EC4-7F3B-4002-9F47-9F4B21B84BFC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33D6-F48E-48E2-8AA6-0AAFFDB87128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2A1CB-2136-4CAE-AE43-4CA6468606BB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7EAED-F4E1-4017-BB56-688604E04965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D37FF-8F2A-4AEF-BDF9-DE5F95AE3819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673BA-BB6A-407C-802B-7D95ABFDEE02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9538D-1937-432B-BCE0-52CA38DCDE65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37AB0-C145-44AB-8EBA-BA893F1564DF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03D37FF-8F2A-4AEF-BDF9-DE5F95AE3819}" type="datetime1">
              <a:rPr lang="ru-RU" smtClean="0"/>
              <a:pPr/>
              <a:t>20.06.2017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Финансовое управление Администрации ЗАТО Северск </a:t>
            </a:r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B008D14-E60D-4634-A81B-E2284C865EC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circl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8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jpeg"/><Relationship Id="rId4" Type="http://schemas.openxmlformats.org/officeDocument/2006/relationships/image" Target="../media/image3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jpeg"/><Relationship Id="rId4" Type="http://schemas.openxmlformats.org/officeDocument/2006/relationships/image" Target="../media/image8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8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0.jpeg"/><Relationship Id="rId4" Type="http://schemas.openxmlformats.org/officeDocument/2006/relationships/image" Target="../media/image8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2" cstate="print">
            <a:lum bright="-16000" contrast="-4000"/>
          </a:blip>
          <a:stretch>
            <a:fillRect/>
          </a:stretch>
        </p:blipFill>
        <p:spPr>
          <a:xfrm>
            <a:off x="8286776" y="214290"/>
            <a:ext cx="714380" cy="8767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3" name="TextBox 22"/>
          <p:cNvSpPr txBox="1"/>
          <p:nvPr/>
        </p:nvSpPr>
        <p:spPr>
          <a:xfrm>
            <a:off x="0" y="1357298"/>
            <a:ext cx="914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/>
            <a:endParaRPr lang="ru-RU" sz="2400" b="1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ОТЧЕТ ОБ ИСПОЛНЕНИИ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ЗАТО СЕВЕРСК ЗА 2016 ГОД</a:t>
            </a:r>
            <a:endParaRPr lang="ru-RU" sz="2400" b="1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42910" y="0"/>
            <a:ext cx="7358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АДМИНИСТРАЦИЯ ЗАТО СЕВЕРСК</a:t>
            </a:r>
            <a:endParaRPr lang="ru-RU" sz="2400" b="1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P818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689" y="3857628"/>
            <a:ext cx="9011905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0" y="4429132"/>
            <a:ext cx="3071834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3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Дата проведения публичных слушаний: </a:t>
            </a:r>
          </a:p>
          <a:p>
            <a:pPr algn="ctr"/>
            <a:r>
              <a:rPr lang="ru-RU" sz="23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12 июля 2016 </a:t>
            </a:r>
            <a:r>
              <a:rPr lang="ru-RU" sz="23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года, </a:t>
            </a:r>
          </a:p>
          <a:p>
            <a:pPr algn="ctr"/>
            <a:r>
              <a:rPr lang="ru-RU" sz="23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16.00</a:t>
            </a:r>
            <a:endParaRPr lang="ru-RU" sz="23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2" name="Содержимое 2"/>
          <p:cNvSpPr txBox="1">
            <a:spLocks/>
          </p:cNvSpPr>
          <p:nvPr/>
        </p:nvSpPr>
        <p:spPr bwMode="auto">
          <a:xfrm>
            <a:off x="0" y="1857364"/>
            <a:ext cx="91440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rIns="45720" bIns="0" anchor="b"/>
          <a:lstStyle/>
          <a:p>
            <a:pPr algn="ctr"/>
            <a:r>
              <a:rPr lang="ru-RU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Документ сформирован в преддверии проведения публичных слушаний по 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отчету об исполнении бюджета ЗАТО Северск за 2016 год, проводимых в соответствии со статьей 28 </a:t>
            </a:r>
          </a:p>
          <a:p>
            <a:pPr algn="ctr"/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Федерального закона от 06.10.2003 N 131-ФЗ </a:t>
            </a:r>
          </a:p>
          <a:p>
            <a:pPr algn="ctr"/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«Об общих принципах организации местного самоуправления </a:t>
            </a:r>
          </a:p>
          <a:p>
            <a:pPr algn="ctr"/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 Российской Федерации»</a:t>
            </a:r>
            <a:endParaRPr lang="ru-RU" sz="2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4" name="Прямоугольник 11"/>
          <p:cNvSpPr>
            <a:spLocks noChangeArrowheads="1"/>
          </p:cNvSpPr>
          <p:nvPr/>
        </p:nvSpPr>
        <p:spPr bwMode="auto">
          <a:xfrm>
            <a:off x="6357938" y="4429132"/>
            <a:ext cx="278606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3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Место проведения:</a:t>
            </a:r>
          </a:p>
          <a:p>
            <a:pPr algn="ctr"/>
            <a:r>
              <a:rPr lang="ru-RU" sz="23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Большой зал Администрации ЗАТО Северск.</a:t>
            </a:r>
            <a:endParaRPr lang="ru-RU" sz="2300" b="1" dirty="0">
              <a:solidFill>
                <a:srgbClr val="006600"/>
              </a:solidFill>
              <a:latin typeface="Cambr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Уважаемые северчане!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Перед Вами «Бюджет для граждан»,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который познакомит Вас с основными итогами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исполнения бюджета ЗАТО Северск за 2016 год.</a:t>
            </a:r>
            <a:endParaRPr lang="ru-RU" sz="2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1194" y="99390"/>
            <a:ext cx="8929718" cy="6643710"/>
          </a:xfrm>
          <a:prstGeom prst="roundRect">
            <a:avLst/>
          </a:prstGeom>
          <a:noFill/>
          <a:ln>
            <a:solidFill>
              <a:srgbClr val="6699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Рисунок 11" descr="1.2_10.jpg"/>
          <p:cNvPicPr>
            <a:picLocks noChangeAspect="1"/>
          </p:cNvPicPr>
          <p:nvPr/>
        </p:nvPicPr>
        <p:blipFill>
          <a:blip r:embed="rId2" cstate="print"/>
          <a:srcRect l="10149" r="18804"/>
          <a:stretch>
            <a:fillRect/>
          </a:stretch>
        </p:blipFill>
        <p:spPr>
          <a:xfrm>
            <a:off x="2928926" y="4214818"/>
            <a:ext cx="3648036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62740523.jpg"/>
          <p:cNvPicPr>
            <a:picLocks noChangeAspect="1"/>
          </p:cNvPicPr>
          <p:nvPr/>
        </p:nvPicPr>
        <p:blipFill>
          <a:blip r:embed="rId2"/>
          <a:srcRect r="27143" b="5713"/>
          <a:stretch>
            <a:fillRect/>
          </a:stretch>
        </p:blipFill>
        <p:spPr>
          <a:xfrm>
            <a:off x="4286248" y="3500438"/>
            <a:ext cx="2000264" cy="1664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ОСНОВНЫЕ ПОКАЗАТЕЛИ </a:t>
            </a:r>
            <a:b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</a:t>
            </a:r>
            <a:endParaRPr lang="ru-RU" sz="28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42844" y="785795"/>
          <a:ext cx="6572295" cy="271017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14644"/>
                <a:gridCol w="1000132"/>
                <a:gridCol w="928694"/>
                <a:gridCol w="928694"/>
                <a:gridCol w="1000131"/>
              </a:tblGrid>
              <a:tr h="4194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г,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459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Численность населения на конец года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114 942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114 557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114 314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Родилось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1 375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Средний возраст населения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Лет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Средняя продолжительность жизни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Лет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459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Естественный прирост (+) / убыль (-)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+58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459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Миграционный прирост (+) / убыль (-)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-465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-443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-191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Общий прирост (+) / убыль (-)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-530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-385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-243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7" name="Рисунок 16" descr="2407540_3d-белый-люди-фон-девушки-ребенка.jpg"/>
          <p:cNvPicPr>
            <a:picLocks noChangeAspect="1"/>
          </p:cNvPicPr>
          <p:nvPr/>
        </p:nvPicPr>
        <p:blipFill>
          <a:blip r:embed="rId3"/>
          <a:srcRect l="7812" t="6250" r="6250" b="10937"/>
          <a:stretch>
            <a:fillRect/>
          </a:stretch>
        </p:blipFill>
        <p:spPr>
          <a:xfrm>
            <a:off x="6715140" y="1307941"/>
            <a:ext cx="2275233" cy="2192497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130272" y="4857761"/>
            <a:ext cx="2084274" cy="714380"/>
            <a:chOff x="142844" y="3571876"/>
            <a:chExt cx="2084274" cy="769332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142844" y="3571876"/>
              <a:ext cx="2012836" cy="769332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5416" y="3571876"/>
              <a:ext cx="207170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Число официально зарегистрированных безработных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71406" y="3571876"/>
            <a:ext cx="2071702" cy="1000132"/>
            <a:chOff x="83978" y="3571876"/>
            <a:chExt cx="2071702" cy="100013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142844" y="3571876"/>
              <a:ext cx="2012836" cy="1000132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3978" y="3717032"/>
              <a:ext cx="207170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Уровень зарегистрированной безработицы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Равно 24"/>
          <p:cNvSpPr/>
          <p:nvPr/>
        </p:nvSpPr>
        <p:spPr>
          <a:xfrm>
            <a:off x="837346" y="4562069"/>
            <a:ext cx="500066" cy="285752"/>
          </a:xfrm>
          <a:prstGeom prst="mathEqua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2214546" y="4857760"/>
            <a:ext cx="1643074" cy="714380"/>
            <a:chOff x="83978" y="3571876"/>
            <a:chExt cx="2071702" cy="714380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42844" y="3571876"/>
              <a:ext cx="2012836" cy="71438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3978" y="3643314"/>
              <a:ext cx="2071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997 </a:t>
              </a:r>
            </a:p>
            <a:p>
              <a:pPr algn="ctr"/>
              <a:r>
                <a:rPr lang="ru-RU" sz="14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человек</a:t>
              </a:r>
              <a:endPara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214546" y="3571876"/>
            <a:ext cx="1714512" cy="1000132"/>
            <a:chOff x="83978" y="3571876"/>
            <a:chExt cx="2071702" cy="1000132"/>
          </a:xfrm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142844" y="3571876"/>
              <a:ext cx="2012836" cy="10001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3978" y="3638796"/>
              <a:ext cx="2071702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1,71% </a:t>
              </a:r>
            </a:p>
            <a:p>
              <a:pPr algn="ctr"/>
              <a:r>
                <a:rPr lang="ru-RU" sz="12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от численности экономически активного населения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2" name="Равно 31"/>
          <p:cNvSpPr/>
          <p:nvPr/>
        </p:nvSpPr>
        <p:spPr>
          <a:xfrm>
            <a:off x="2786050" y="4562069"/>
            <a:ext cx="500066" cy="285752"/>
          </a:xfrm>
          <a:prstGeom prst="mathEqua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0" name="Диаграмма 39"/>
          <p:cNvGraphicFramePr/>
          <p:nvPr/>
        </p:nvGraphicFramePr>
        <p:xfrm>
          <a:off x="6429388" y="3500438"/>
          <a:ext cx="271461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Прямоугольник 40"/>
          <p:cNvSpPr/>
          <p:nvPr/>
        </p:nvSpPr>
        <p:spPr>
          <a:xfrm>
            <a:off x="6615664" y="6396335"/>
            <a:ext cx="2528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по крупным и средним организациям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132905" y="5715016"/>
            <a:ext cx="2071702" cy="1000132"/>
            <a:chOff x="145477" y="3571876"/>
            <a:chExt cx="2071702" cy="1000132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155416" y="3571876"/>
              <a:ext cx="2012836" cy="1000132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45477" y="3786190"/>
              <a:ext cx="2071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Количество вакансий </a:t>
              </a:r>
            </a:p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на 01.01.2017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2214546" y="5715016"/>
            <a:ext cx="1714512" cy="1000132"/>
            <a:chOff x="83978" y="3571876"/>
            <a:chExt cx="2071702" cy="1000132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142844" y="3571876"/>
              <a:ext cx="2012836" cy="10001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3978" y="3929066"/>
              <a:ext cx="20717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1 474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4429124" y="4857760"/>
            <a:ext cx="2071702" cy="1857388"/>
            <a:chOff x="145477" y="3571876"/>
            <a:chExt cx="2071702" cy="1571636"/>
          </a:xfrm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155416" y="3571876"/>
              <a:ext cx="2012836" cy="157163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45477" y="3786190"/>
              <a:ext cx="2071702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Коэффициент напряженности на рынке труда:</a:t>
              </a:r>
            </a:p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997 / 1 474 = 0,7 </a:t>
              </a:r>
            </a:p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1400" dirty="0" err="1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чел.на</a:t>
              </a: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1 </a:t>
              </a:r>
              <a:r>
                <a:rPr lang="ru-RU" sz="1400" dirty="0" err="1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раб.место</a:t>
              </a: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7" name="Штриховая стрелка вправо 46"/>
          <p:cNvSpPr/>
          <p:nvPr/>
        </p:nvSpPr>
        <p:spPr>
          <a:xfrm>
            <a:off x="3958875" y="5349752"/>
            <a:ext cx="428628" cy="500066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 (4).jpg"/>
          <p:cNvPicPr>
            <a:picLocks noChangeAspect="1"/>
          </p:cNvPicPr>
          <p:nvPr/>
        </p:nvPicPr>
        <p:blipFill>
          <a:blip r:embed="rId2"/>
          <a:srcRect l="11666" r="11667"/>
          <a:stretch>
            <a:fillRect/>
          </a:stretch>
        </p:blipFill>
        <p:spPr>
          <a:xfrm>
            <a:off x="0" y="3857628"/>
            <a:ext cx="307063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42180874"/>
              </p:ext>
            </p:extLst>
          </p:nvPr>
        </p:nvGraphicFramePr>
        <p:xfrm>
          <a:off x="142844" y="928670"/>
          <a:ext cx="8715467" cy="2206854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643634"/>
                <a:gridCol w="3071833"/>
              </a:tblGrid>
              <a:tr h="743814"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Указы Президента РФ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Направлено на реализацию Указа за счет средств местного бюджета, млн.руб.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4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№ 597 «О мероприятиях… социальной политики»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(обеспечение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уровня з/платы отдельных категорий работников)</a:t>
                      </a:r>
                      <a:endParaRPr lang="ru-RU" sz="12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29,5</a:t>
                      </a:r>
                      <a:endParaRPr lang="ru-RU" sz="20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4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№ 598 «О совершенствовании…в сфере здравоохранения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(строительство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многопрофильного спорткомплекса)</a:t>
                      </a:r>
                      <a:endParaRPr lang="ru-RU" sz="12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31,6</a:t>
                      </a:r>
                      <a:endParaRPr lang="ru-RU" sz="20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4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№ 600 «О мерах по обеспечению…жильем»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(субсидии молодым семьям, капремонт жилого фонда)</a:t>
                      </a:r>
                      <a:endParaRPr lang="ru-RU" sz="12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20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ОСНОВНЫЕ ИТОГИ БЮДЖЕТНОЙ ПОЛИТИКИ</a:t>
            </a:r>
            <a:endParaRPr lang="ru-RU" sz="28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3000364" y="3357562"/>
          <a:ext cx="6143636" cy="3500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28596" y="500042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Обеспечена реализация «майских» Указов Президента РФ </a:t>
            </a:r>
            <a:endParaRPr lang="ru-RU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68" y="3174930"/>
            <a:ext cx="52863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Уровень средней заработной платы отдельных категорий работников бюджетной сферы </a:t>
            </a:r>
          </a:p>
          <a:p>
            <a:pPr algn="ctr"/>
            <a:r>
              <a:rPr lang="ru-RU" sz="1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(тыс.рублей в месяц)</a:t>
            </a:r>
            <a:endParaRPr lang="ru-RU" sz="14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i (6).jpg"/>
          <p:cNvPicPr>
            <a:picLocks noChangeAspect="1"/>
          </p:cNvPicPr>
          <p:nvPr/>
        </p:nvPicPr>
        <p:blipFill>
          <a:blip r:embed="rId4"/>
          <a:srcRect l="6395" t="6395" r="6395" b="10756"/>
          <a:stretch>
            <a:fillRect/>
          </a:stretch>
        </p:blipFill>
        <p:spPr>
          <a:xfrm>
            <a:off x="357158" y="428604"/>
            <a:ext cx="500066" cy="475063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785794"/>
            <a:ext cx="9144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Бюджет исполнен по программно-целевому принципу на базе 16 программ</a:t>
            </a:r>
          </a:p>
          <a:p>
            <a:pPr algn="just"/>
            <a:endPara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В составе бюджета ЗАТО Северск консолидирован муниципальный дорожный фонд с объемом ассигнований 201,6 млн.руб.</a:t>
            </a:r>
          </a:p>
          <a:p>
            <a:pPr algn="just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Выполнен        переход       на     финансирование муниципальных    учреждений    на    основании      базовых     нормативов        затрат        на      оказание      муниципальных </a:t>
            </a:r>
          </a:p>
          <a:p>
            <a:pPr algn="just"/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услуг и корректирующих коэффициентов к ним.    </a:t>
            </a:r>
          </a:p>
          <a:p>
            <a:pPr algn="just"/>
            <a:endPara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Проведена работа по уточнению ведомственных перечней  муниципальных услуг и работ,  их ведение осуществляется  в  ГИС «Электронный бюджет»</a:t>
            </a:r>
          </a:p>
          <a:p>
            <a:pPr algn="just"/>
            <a:endPara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Выполнен        мониторинг        качества      </a:t>
            </a:r>
          </a:p>
          <a:p>
            <a:pPr algn="just"/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          финансового менеджмента  главных  </a:t>
            </a:r>
          </a:p>
          <a:p>
            <a:pPr algn="just"/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распорядителей   средств  бюджета  ЗАТО Северск </a:t>
            </a:r>
          </a:p>
          <a:p>
            <a:pPr algn="just"/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(далее – ГРБС)</a:t>
            </a:r>
          </a:p>
          <a:p>
            <a:pPr algn="just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Выполнена    подготовка     и    техническое</a:t>
            </a:r>
          </a:p>
          <a:p>
            <a:pPr algn="just"/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оснащение перевода     процессов     исполнения   бюджета</a:t>
            </a:r>
          </a:p>
          <a:p>
            <a:pPr algn="just"/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и  осуществления муниципальных закупок на новый </a:t>
            </a:r>
          </a:p>
          <a:p>
            <a:pPr algn="just"/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программный комплекс «АЦК»</a:t>
            </a:r>
            <a:endParaRPr lang="ru-RU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ОСНОВНЫЕ ИТОГИ БЮДЖЕТНОЙ ПОЛИТИКИ</a:t>
            </a:r>
            <a:endParaRPr lang="ru-RU" sz="28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 (6).jpg"/>
          <p:cNvPicPr>
            <a:picLocks noChangeAspect="1"/>
          </p:cNvPicPr>
          <p:nvPr/>
        </p:nvPicPr>
        <p:blipFill>
          <a:blip r:embed="rId2"/>
          <a:srcRect l="6395" t="6395" r="6395" b="10756"/>
          <a:stretch>
            <a:fillRect/>
          </a:stretch>
        </p:blipFill>
        <p:spPr>
          <a:xfrm>
            <a:off x="357158" y="714356"/>
            <a:ext cx="500066" cy="475063"/>
          </a:xfrm>
          <a:prstGeom prst="rect">
            <a:avLst/>
          </a:prstGeom>
        </p:spPr>
      </p:pic>
      <p:pic>
        <p:nvPicPr>
          <p:cNvPr id="7" name="Рисунок 6" descr="i (6).jpg"/>
          <p:cNvPicPr>
            <a:picLocks noChangeAspect="1"/>
          </p:cNvPicPr>
          <p:nvPr/>
        </p:nvPicPr>
        <p:blipFill>
          <a:blip r:embed="rId2"/>
          <a:srcRect l="6395" t="6395" r="6395" b="10756"/>
          <a:stretch>
            <a:fillRect/>
          </a:stretch>
        </p:blipFill>
        <p:spPr>
          <a:xfrm>
            <a:off x="357158" y="2000240"/>
            <a:ext cx="500066" cy="475063"/>
          </a:xfrm>
          <a:prstGeom prst="rect">
            <a:avLst/>
          </a:prstGeom>
        </p:spPr>
      </p:pic>
      <p:pic>
        <p:nvPicPr>
          <p:cNvPr id="8" name="Рисунок 7" descr="i (6).jpg"/>
          <p:cNvPicPr>
            <a:picLocks noChangeAspect="1"/>
          </p:cNvPicPr>
          <p:nvPr/>
        </p:nvPicPr>
        <p:blipFill>
          <a:blip r:embed="rId2"/>
          <a:srcRect l="6395" t="6395" r="6395" b="10756"/>
          <a:stretch>
            <a:fillRect/>
          </a:stretch>
        </p:blipFill>
        <p:spPr>
          <a:xfrm>
            <a:off x="357158" y="1285860"/>
            <a:ext cx="500066" cy="475063"/>
          </a:xfrm>
          <a:prstGeom prst="rect">
            <a:avLst/>
          </a:prstGeom>
        </p:spPr>
      </p:pic>
      <p:pic>
        <p:nvPicPr>
          <p:cNvPr id="10" name="Рисунок 9" descr="i (6).jpg"/>
          <p:cNvPicPr>
            <a:picLocks noChangeAspect="1"/>
          </p:cNvPicPr>
          <p:nvPr/>
        </p:nvPicPr>
        <p:blipFill>
          <a:blip r:embed="rId2"/>
          <a:srcRect l="6395" t="6395" r="6395" b="10756"/>
          <a:stretch>
            <a:fillRect/>
          </a:stretch>
        </p:blipFill>
        <p:spPr>
          <a:xfrm>
            <a:off x="357158" y="3071810"/>
            <a:ext cx="500066" cy="475063"/>
          </a:xfrm>
          <a:prstGeom prst="rect">
            <a:avLst/>
          </a:prstGeom>
        </p:spPr>
      </p:pic>
      <p:pic>
        <p:nvPicPr>
          <p:cNvPr id="11" name="Рисунок 10" descr="i (6).jpg"/>
          <p:cNvPicPr>
            <a:picLocks noChangeAspect="1"/>
          </p:cNvPicPr>
          <p:nvPr/>
        </p:nvPicPr>
        <p:blipFill>
          <a:blip r:embed="rId2"/>
          <a:srcRect l="6395" t="6395" r="6395" b="10756"/>
          <a:stretch>
            <a:fillRect/>
          </a:stretch>
        </p:blipFill>
        <p:spPr>
          <a:xfrm>
            <a:off x="357158" y="4143380"/>
            <a:ext cx="500066" cy="475063"/>
          </a:xfrm>
          <a:prstGeom prst="rect">
            <a:avLst/>
          </a:prstGeom>
        </p:spPr>
      </p:pic>
      <p:pic>
        <p:nvPicPr>
          <p:cNvPr id="12" name="Рисунок 11" descr="i (6).jpg"/>
          <p:cNvPicPr>
            <a:picLocks noChangeAspect="1"/>
          </p:cNvPicPr>
          <p:nvPr/>
        </p:nvPicPr>
        <p:blipFill>
          <a:blip r:embed="rId2"/>
          <a:srcRect l="6395" t="6395" r="6395" b="10756"/>
          <a:stretch>
            <a:fillRect/>
          </a:stretch>
        </p:blipFill>
        <p:spPr>
          <a:xfrm>
            <a:off x="357158" y="5286388"/>
            <a:ext cx="500066" cy="475063"/>
          </a:xfrm>
          <a:prstGeom prst="rect">
            <a:avLst/>
          </a:prstGeom>
        </p:spPr>
      </p:pic>
      <p:pic>
        <p:nvPicPr>
          <p:cNvPr id="13" name="Рисунок 12" descr="07111530 (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3571876"/>
            <a:ext cx="3810000" cy="340519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i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4643446"/>
            <a:ext cx="1263303" cy="120016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42844" y="973281"/>
            <a:ext cx="90011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С целью увеличения доходной части бюджета:</a:t>
            </a:r>
          </a:p>
          <a:p>
            <a:pPr>
              <a:buFont typeface="Wingdings" pitchFamily="2" charset="2"/>
              <a:buChar char="§"/>
            </a:pPr>
            <a:r>
              <a:rPr lang="ru-RU" i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на 5,1% увеличен размер ставок по налогу на имущество</a:t>
            </a:r>
          </a:p>
          <a:p>
            <a:r>
              <a:rPr lang="ru-RU" i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физических лиц; </a:t>
            </a:r>
          </a:p>
          <a:p>
            <a:pPr>
              <a:buFont typeface="Wingdings" pitchFamily="2" charset="2"/>
              <a:buChar char="§"/>
            </a:pPr>
            <a:r>
              <a:rPr lang="ru-RU" i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установлен базовый размер платы за пользование жилыми </a:t>
            </a:r>
          </a:p>
          <a:p>
            <a:r>
              <a:rPr lang="ru-RU" i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помещениями муниципального фонда в размере 4,47 руб. за 1 кв.м.</a:t>
            </a:r>
          </a:p>
          <a:p>
            <a:endParaRPr lang="ru-RU" sz="1000" b="1" i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Сохранены льготы по земельному налогу  для социально </a:t>
            </a:r>
          </a:p>
          <a:p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незащищенных слоев населения, органов местного самоуправления и муниципальных учреждений</a:t>
            </a:r>
          </a:p>
          <a:p>
            <a:endParaRPr lang="ru-RU" sz="10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Продолжила работу комиссия по мобилизации доходов, дополнительно привлечено 21,3 млн.руб.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857356" y="4786322"/>
          <a:ext cx="7215238" cy="1770009"/>
        </p:xfrm>
        <a:graphic>
          <a:graphicData uri="http://schemas.openxmlformats.org/drawingml/2006/table">
            <a:tbl>
              <a:tblPr bandRow="1">
                <a:tableStyleId>{69C7853C-536D-4A76-A0AE-DD22124D55A5}</a:tableStyleId>
              </a:tblPr>
              <a:tblGrid>
                <a:gridCol w="5143536"/>
                <a:gridCol w="2071702"/>
              </a:tblGrid>
              <a:tr h="5000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МЕРОПРИЯТИЕ</a:t>
                      </a:r>
                      <a:endParaRPr lang="ru-RU" sz="14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ЭКОНОМИЧЕСКИЙ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ЭФФЕКТ</a:t>
                      </a:r>
                      <a:endParaRPr lang="ru-RU" sz="14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884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Проведение комиссий по мобилизации доходов</a:t>
                      </a:r>
                      <a:endParaRPr lang="ru-RU" sz="16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21,3 млн.руб.</a:t>
                      </a:r>
                      <a:endParaRPr lang="ru-RU" sz="16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8181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Увеличение базового размера платы за наем жилых помещений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2,8 млн.руб.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74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Изменение налоговых ставок НИФЛ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3,5 млн.руб.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2" name="Правая фигурная скобка 11"/>
          <p:cNvSpPr/>
          <p:nvPr/>
        </p:nvSpPr>
        <p:spPr>
          <a:xfrm rot="10800000">
            <a:off x="1571603" y="5286388"/>
            <a:ext cx="285752" cy="1266006"/>
          </a:xfrm>
          <a:prstGeom prst="rightBrace">
            <a:avLst>
              <a:gd name="adj1" fmla="val 8333"/>
              <a:gd name="adj2" fmla="val 62408"/>
            </a:avLst>
          </a:prstGeom>
          <a:ln>
            <a:solidFill>
              <a:schemeClr val="bg1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438" y="5786454"/>
            <a:ext cx="1500166" cy="1004530"/>
          </a:xfrm>
          <a:prstGeom prst="wedgeRoundRectCallout">
            <a:avLst>
              <a:gd name="adj1" fmla="val 42875"/>
              <a:gd name="adj2" fmla="val -7547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3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Совокупный экономический эффект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27,6 млн.руб.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ИТОГИ БЮДЖЕТНОЙ ПОЛИТИКИ</a:t>
            </a:r>
            <a:r>
              <a:rPr lang="ru-RU" sz="2800" b="1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(В ОБЛАСТИ ДОХОДОВ)</a:t>
            </a:r>
            <a:endParaRPr lang="ru-RU" sz="28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i (6).jpg"/>
          <p:cNvPicPr>
            <a:picLocks noChangeAspect="1"/>
          </p:cNvPicPr>
          <p:nvPr/>
        </p:nvPicPr>
        <p:blipFill>
          <a:blip r:embed="rId3"/>
          <a:srcRect l="6395" t="6395" r="6395" b="10756"/>
          <a:stretch>
            <a:fillRect/>
          </a:stretch>
        </p:blipFill>
        <p:spPr>
          <a:xfrm>
            <a:off x="571472" y="810797"/>
            <a:ext cx="500066" cy="475063"/>
          </a:xfrm>
          <a:prstGeom prst="rect">
            <a:avLst/>
          </a:prstGeom>
        </p:spPr>
      </p:pic>
      <p:pic>
        <p:nvPicPr>
          <p:cNvPr id="16" name="Рисунок 15" descr="i (6).jpg"/>
          <p:cNvPicPr>
            <a:picLocks noChangeAspect="1"/>
          </p:cNvPicPr>
          <p:nvPr/>
        </p:nvPicPr>
        <p:blipFill>
          <a:blip r:embed="rId3"/>
          <a:srcRect l="6395" t="6395" r="6395" b="10756"/>
          <a:stretch>
            <a:fillRect/>
          </a:stretch>
        </p:blipFill>
        <p:spPr>
          <a:xfrm>
            <a:off x="428596" y="3357562"/>
            <a:ext cx="500066" cy="475063"/>
          </a:xfrm>
          <a:prstGeom prst="rect">
            <a:avLst/>
          </a:prstGeom>
        </p:spPr>
      </p:pic>
      <p:pic>
        <p:nvPicPr>
          <p:cNvPr id="18" name="Рисунок 17" descr="i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3914" y="500042"/>
            <a:ext cx="2160086" cy="2357454"/>
          </a:xfrm>
          <a:prstGeom prst="rect">
            <a:avLst/>
          </a:prstGeom>
        </p:spPr>
      </p:pic>
      <p:pic>
        <p:nvPicPr>
          <p:cNvPr id="14" name="Рисунок 13" descr="i (6).jpg"/>
          <p:cNvPicPr>
            <a:picLocks noChangeAspect="1"/>
          </p:cNvPicPr>
          <p:nvPr/>
        </p:nvPicPr>
        <p:blipFill>
          <a:blip r:embed="rId3"/>
          <a:srcRect l="6395" t="6395" r="6395" b="10756"/>
          <a:stretch>
            <a:fillRect/>
          </a:stretch>
        </p:blipFill>
        <p:spPr>
          <a:xfrm>
            <a:off x="428596" y="2428868"/>
            <a:ext cx="500066" cy="475063"/>
          </a:xfrm>
          <a:prstGeom prst="rect">
            <a:avLst/>
          </a:prstGeom>
        </p:spPr>
      </p:pic>
      <p:pic>
        <p:nvPicPr>
          <p:cNvPr id="21" name="Рисунок 20" descr="i (6).jpg"/>
          <p:cNvPicPr>
            <a:picLocks noChangeAspect="1"/>
          </p:cNvPicPr>
          <p:nvPr/>
        </p:nvPicPr>
        <p:blipFill>
          <a:blip r:embed="rId3"/>
          <a:srcRect l="6395" t="6395" r="6395" b="10756"/>
          <a:stretch>
            <a:fillRect/>
          </a:stretch>
        </p:blipFill>
        <p:spPr>
          <a:xfrm>
            <a:off x="428596" y="4143380"/>
            <a:ext cx="500066" cy="47506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071539" y="4071942"/>
            <a:ext cx="80724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 аренде помещений нежилого фонда предоставлены льготы (в виде применения понижающих коэффициентов) на общую сумму 76,5 млн.руб.</a:t>
            </a:r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depositphotos_7195071-Ti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1428736"/>
            <a:ext cx="2818428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5750" y="142875"/>
            <a:ext cx="40719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2400" b="1" u="sng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ДОХОД БЮДЖЕТА 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Северск поступают: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14875" y="142875"/>
            <a:ext cx="4286250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2400" b="1" u="sng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Северск отражаются по направлениям:</a:t>
            </a:r>
          </a:p>
        </p:txBody>
      </p: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142875" y="928688"/>
            <a:ext cx="4143375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Налог на доходы физических лиц,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Единый налог на вмененный доход,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Налог по УСН,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Земельный налог,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Налог на имущество физических лиц,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Госпошлины и др.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от продажи активов,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</a:t>
            </a:r>
            <a:r>
              <a:rPr lang="ru-RU" sz="13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окружающую </a:t>
            </a:r>
            <a:r>
              <a:rPr lang="ru-RU" sz="13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среду и др.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Безвозмездные поступления: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дотации,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субсидии,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субвенции,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иные межбюджетные трансферты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TextBox 19"/>
          <p:cNvSpPr txBox="1">
            <a:spLocks noChangeArrowheads="1"/>
          </p:cNvSpPr>
          <p:nvPr/>
        </p:nvSpPr>
        <p:spPr bwMode="auto">
          <a:xfrm>
            <a:off x="5429250" y="1428750"/>
            <a:ext cx="37147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образование,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культура,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физическая культура и спорт,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жилищно-коммунальное хозяйство,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социальная политика,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 и другие.</a:t>
            </a:r>
          </a:p>
        </p:txBody>
      </p:sp>
      <p:sp>
        <p:nvSpPr>
          <p:cNvPr id="10" name="TextBox 21"/>
          <p:cNvSpPr txBox="1">
            <a:spLocks noChangeArrowheads="1"/>
          </p:cNvSpPr>
          <p:nvPr/>
        </p:nvSpPr>
        <p:spPr bwMode="auto">
          <a:xfrm>
            <a:off x="428596" y="4960822"/>
            <a:ext cx="3857620" cy="1754326"/>
          </a:xfrm>
          <a:prstGeom prst="rect">
            <a:avLst/>
          </a:prstGeom>
          <a:solidFill>
            <a:srgbClr val="CED872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доходов больше, чем расходов, возникает ПРОФИЦИТ бюджета.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Тогда есть возможность накапливать резервы, погашать имеющиеся долги.</a:t>
            </a:r>
          </a:p>
        </p:txBody>
      </p:sp>
      <p:sp>
        <p:nvSpPr>
          <p:cNvPr id="11" name="TextBox 21"/>
          <p:cNvSpPr txBox="1">
            <a:spLocks noChangeArrowheads="1"/>
          </p:cNvSpPr>
          <p:nvPr/>
        </p:nvSpPr>
        <p:spPr bwMode="auto">
          <a:xfrm>
            <a:off x="4857752" y="4960822"/>
            <a:ext cx="3857620" cy="175432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доходов меньше, чем расходов, возникает ДЕФИЦИТ бюджета.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этом случае необходимо привлечение источников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его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погашения.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Группа 49"/>
          <p:cNvGrpSpPr/>
          <p:nvPr/>
        </p:nvGrpSpPr>
        <p:grpSpPr>
          <a:xfrm>
            <a:off x="71406" y="1214422"/>
            <a:ext cx="9144064" cy="5238318"/>
            <a:chOff x="71406" y="1544999"/>
            <a:chExt cx="9144064" cy="5238318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369122" y="2490952"/>
              <a:ext cx="1401406" cy="115212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988526" y="2464339"/>
              <a:ext cx="1368152" cy="115212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1406" y="1571612"/>
              <a:ext cx="20699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Первоначальный план 2016,</a:t>
              </a:r>
            </a:p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714744" y="1544999"/>
              <a:ext cx="19843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Уточненный </a:t>
              </a:r>
            </a:p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план 2016,</a:t>
              </a:r>
            </a:p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28596" y="2631040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351718" y="4044703"/>
              <a:ext cx="1401406" cy="1152128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3988526" y="4039124"/>
              <a:ext cx="1368152" cy="1152128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351718" y="5628879"/>
              <a:ext cx="1401406" cy="1152128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3971122" y="5628879"/>
              <a:ext cx="1368152" cy="1152128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500034" y="3000372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3 558,1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4071934" y="4572008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3 814,1</a:t>
              </a:r>
              <a:endParaRPr lang="ru-RU" sz="2400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500034" y="4538971"/>
              <a:ext cx="1107996" cy="461665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3 558,1</a:t>
              </a:r>
              <a:endParaRPr lang="ru-RU" sz="2400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4100300" y="3000372"/>
              <a:ext cx="11849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3 724,4 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857224" y="6045593"/>
              <a:ext cx="28725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4071934" y="6110607"/>
              <a:ext cx="90281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- 89,7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Штриховая стрелка вправо 46"/>
            <p:cNvSpPr/>
            <p:nvPr/>
          </p:nvSpPr>
          <p:spPr>
            <a:xfrm>
              <a:off x="1928794" y="2616851"/>
              <a:ext cx="1857388" cy="928694"/>
            </a:xfrm>
            <a:prstGeom prst="stripedRightArrow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Штриховая стрелка вправо 47"/>
            <p:cNvSpPr/>
            <p:nvPr/>
          </p:nvSpPr>
          <p:spPr>
            <a:xfrm>
              <a:off x="1928794" y="5715016"/>
              <a:ext cx="1857388" cy="928694"/>
            </a:xfrm>
            <a:prstGeom prst="stripedRight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" name="Штриховая стрелка вправо 48"/>
            <p:cNvSpPr/>
            <p:nvPr/>
          </p:nvSpPr>
          <p:spPr>
            <a:xfrm>
              <a:off x="1910864" y="4071942"/>
              <a:ext cx="1875318" cy="928694"/>
            </a:xfrm>
            <a:prstGeom prst="stripedRightArrow">
              <a:avLst/>
            </a:prstGeom>
            <a:solidFill>
              <a:srgbClr val="FF9999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4071934" y="2643182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84053" y="4187923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4000496" y="4214818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3964918" y="5774312"/>
              <a:ext cx="13885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343200" y="5804666"/>
              <a:ext cx="12554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5790436" y="2466649"/>
              <a:ext cx="1368152" cy="115212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516654" y="1547309"/>
              <a:ext cx="19843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Факт, </a:t>
              </a:r>
            </a:p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2016,</a:t>
              </a:r>
            </a:p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Скругленный прямоугольник 40"/>
            <p:cNvSpPr/>
            <p:nvPr/>
          </p:nvSpPr>
          <p:spPr>
            <a:xfrm>
              <a:off x="5790436" y="4041434"/>
              <a:ext cx="1368152" cy="1152128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Скругленный прямоугольник 41"/>
            <p:cNvSpPr/>
            <p:nvPr/>
          </p:nvSpPr>
          <p:spPr>
            <a:xfrm>
              <a:off x="5773032" y="5631189"/>
              <a:ext cx="1368152" cy="1152128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5873844" y="4574318"/>
              <a:ext cx="118494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3 754,7 </a:t>
              </a:r>
              <a:endParaRPr lang="ru-RU" sz="2400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5902210" y="3002682"/>
              <a:ext cx="11849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3 728,5 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5873844" y="6112917"/>
              <a:ext cx="90281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- 26,2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5873844" y="2645492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5802406" y="4217128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5766828" y="5776622"/>
              <a:ext cx="13885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Скругленный прямоугольник 56"/>
            <p:cNvSpPr/>
            <p:nvPr/>
          </p:nvSpPr>
          <p:spPr>
            <a:xfrm>
              <a:off x="7500958" y="2473693"/>
              <a:ext cx="1368152" cy="115212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231166" y="1782537"/>
              <a:ext cx="19843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Отклонение,</a:t>
              </a:r>
            </a:p>
            <a:p>
              <a:pPr algn="ctr"/>
              <a:r>
                <a:rPr lang="ru-RU" b="1" dirty="0" smtClean="0">
                  <a:solidFill>
                    <a:schemeClr val="bg2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>
              <a:off x="7504948" y="4037456"/>
              <a:ext cx="1368152" cy="1152128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Скругленный прямоугольник 59"/>
            <p:cNvSpPr/>
            <p:nvPr/>
          </p:nvSpPr>
          <p:spPr>
            <a:xfrm>
              <a:off x="7487544" y="5627211"/>
              <a:ext cx="1368152" cy="1152128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" name="Прямоугольник 60"/>
            <p:cNvSpPr/>
            <p:nvPr/>
          </p:nvSpPr>
          <p:spPr>
            <a:xfrm>
              <a:off x="7664211" y="4570340"/>
              <a:ext cx="82586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-59,4</a:t>
              </a:r>
              <a:endParaRPr lang="ru-RU" sz="2400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7746661" y="2998704"/>
              <a:ext cx="7441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+4,1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7669717" y="6108939"/>
              <a:ext cx="89800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+63,5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7588356" y="2641514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7516918" y="4213150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2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7481340" y="5772644"/>
              <a:ext cx="13885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00232" y="2876350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+136,3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000232" y="4357694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+256,0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28794" y="6000768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 89,7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2" name="Прямоугольник 71"/>
          <p:cNvSpPr/>
          <p:nvPr/>
        </p:nvSpPr>
        <p:spPr>
          <a:xfrm>
            <a:off x="0" y="14285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ПАРАМЕТРЫ  БЮДЖЕТА ЗАТО СЕВЕРСК В 2016 ГОДУ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Штриховая стрелка вправо 51"/>
          <p:cNvSpPr/>
          <p:nvPr/>
        </p:nvSpPr>
        <p:spPr>
          <a:xfrm>
            <a:off x="285720" y="500042"/>
            <a:ext cx="8786874" cy="857256"/>
          </a:xfrm>
          <a:prstGeom prst="striped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 descr="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1560" y="933444"/>
            <a:ext cx="1912440" cy="1352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48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00813" y="4071942"/>
            <a:ext cx="2500330" cy="2371742"/>
          </a:xfrm>
          <a:prstGeom prst="roundRect">
            <a:avLst/>
          </a:prstGeom>
          <a:solidFill>
            <a:srgbClr val="CCCC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Изменение остатков средств на счетах по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учету средств бюджета ЗАТО Северск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25,7 млн.руб.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71406" y="2714620"/>
            <a:ext cx="2928958" cy="4000528"/>
            <a:chOff x="71406" y="2714620"/>
            <a:chExt cx="2928958" cy="4000528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85720" y="4071942"/>
              <a:ext cx="2500330" cy="1000132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Привлечение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30,0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285720" y="5357826"/>
              <a:ext cx="2500330" cy="1071570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Погашение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47,9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285720" y="2714620"/>
              <a:ext cx="2500330" cy="642942"/>
            </a:xfrm>
            <a:prstGeom prst="roundRect">
              <a:avLst/>
            </a:prstGeom>
            <a:solidFill>
              <a:srgbClr val="FF99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Кредиты банков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- 17,9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71406" y="3857628"/>
              <a:ext cx="2928958" cy="2857520"/>
            </a:xfrm>
            <a:prstGeom prst="roundRect">
              <a:avLst/>
            </a:prstGeom>
            <a:noFill/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3143240" y="2714620"/>
            <a:ext cx="2928958" cy="4000528"/>
            <a:chOff x="3214678" y="2714620"/>
            <a:chExt cx="2928958" cy="4000528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428992" y="4071942"/>
              <a:ext cx="2500330" cy="1000132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Привлечение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36,0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428992" y="5357826"/>
              <a:ext cx="2500330" cy="107157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Погашение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17,6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3428992" y="2714620"/>
              <a:ext cx="2500330" cy="642942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Бюджетный кредит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18,4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3214678" y="3786190"/>
              <a:ext cx="2928958" cy="2928958"/>
            </a:xfrm>
            <a:prstGeom prst="round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9" name="Скругленный прямоугольник 18"/>
          <p:cNvSpPr/>
          <p:nvPr/>
        </p:nvSpPr>
        <p:spPr>
          <a:xfrm>
            <a:off x="6205549" y="3786190"/>
            <a:ext cx="2857488" cy="2928958"/>
          </a:xfrm>
          <a:prstGeom prst="roundRect">
            <a:avLst/>
          </a:prstGeom>
          <a:noFill/>
          <a:ln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928794" y="1000108"/>
            <a:ext cx="5429288" cy="121444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6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бюджета ЗАТО Северск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26,2 млн.руб.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429388" y="2714620"/>
            <a:ext cx="2500330" cy="642942"/>
          </a:xfrm>
          <a:prstGeom prst="roundRect">
            <a:avLst/>
          </a:prstGeom>
          <a:solidFill>
            <a:srgbClr val="CCCC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Остатки на счетах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25,7 млн.руб.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люс 23"/>
          <p:cNvSpPr/>
          <p:nvPr/>
        </p:nvSpPr>
        <p:spPr>
          <a:xfrm>
            <a:off x="2786050" y="2786058"/>
            <a:ext cx="571504" cy="571504"/>
          </a:xfrm>
          <a:prstGeom prst="mathPl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люс 24"/>
          <p:cNvSpPr/>
          <p:nvPr/>
        </p:nvSpPr>
        <p:spPr>
          <a:xfrm>
            <a:off x="5857884" y="2786058"/>
            <a:ext cx="571504" cy="571504"/>
          </a:xfrm>
          <a:prstGeom prst="mathPl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6" name="Рисунок 25" descr="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933444"/>
            <a:ext cx="2000264" cy="1352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Диаграмма 43"/>
          <p:cNvGraphicFramePr/>
          <p:nvPr/>
        </p:nvGraphicFramePr>
        <p:xfrm>
          <a:off x="3048000" y="78579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/>
        </p:nvGraphicFramePr>
        <p:xfrm>
          <a:off x="0" y="2852936"/>
          <a:ext cx="4932040" cy="4005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142844" y="71414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" name="Таблица 46"/>
          <p:cNvGraphicFramePr>
            <a:graphicFrameLocks noGrp="1"/>
          </p:cNvGraphicFramePr>
          <p:nvPr/>
        </p:nvGraphicFramePr>
        <p:xfrm>
          <a:off x="142844" y="1071546"/>
          <a:ext cx="5123627" cy="125287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538679"/>
                <a:gridCol w="1450102"/>
                <a:gridCol w="1067423"/>
                <a:gridCol w="1067423"/>
              </a:tblGrid>
              <a:tr h="356454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обслуживание долга 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2016 г.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Первоначальный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Отклонение,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795674">
                <a:tc vMerge="1"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9,6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-5,0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50" name="Диаграмма 49"/>
          <p:cNvGraphicFramePr/>
          <p:nvPr/>
        </p:nvGraphicFramePr>
        <p:xfrm>
          <a:off x="4143372" y="4071942"/>
          <a:ext cx="4786314" cy="2786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4537198" y="3645024"/>
            <a:ext cx="446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Динамика объема муниципального долга ЗАТО Северск</a:t>
            </a:r>
            <a:endParaRPr lang="ru-RU" sz="16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29124" y="4214818"/>
            <a:ext cx="7312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1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2786058"/>
            <a:ext cx="38576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Динамика исполнения основных </a:t>
            </a:r>
          </a:p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параметров бюджета</a:t>
            </a:r>
            <a:endParaRPr lang="ru-RU" sz="16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3500438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-240,1 млн.руб.</a:t>
            </a:r>
            <a:endParaRPr lang="ru-RU" sz="11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43108" y="3510377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-232,1 млн.руб.</a:t>
            </a:r>
            <a:endParaRPr lang="ru-RU" sz="11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71736" y="5500702"/>
            <a:ext cx="10230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+8,0 млн.руб.</a:t>
            </a:r>
            <a:endParaRPr lang="ru-RU" sz="11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72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 ДИНАМИКА ДОХОДОВ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2844" y="5500702"/>
            <a:ext cx="4143404" cy="1214446"/>
          </a:xfrm>
          <a:prstGeom prst="roundRect">
            <a:avLst/>
          </a:prstGeom>
          <a:ln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на одного жителя составляют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32,6 тыс.руб.</a:t>
            </a:r>
            <a:endParaRPr lang="ru-RU"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65939260"/>
              </p:ext>
            </p:extLst>
          </p:nvPr>
        </p:nvGraphicFramePr>
        <p:xfrm>
          <a:off x="142844" y="2928934"/>
          <a:ext cx="8786876" cy="242889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473530"/>
                <a:gridCol w="1144412"/>
                <a:gridCol w="1062669"/>
                <a:gridCol w="1062669"/>
                <a:gridCol w="1062669"/>
                <a:gridCol w="980927"/>
              </a:tblGrid>
              <a:tr h="506273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2015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2016 г., 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2016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7380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 = 3 / 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 = 4 / 3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977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доходы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718,7</a:t>
                      </a:r>
                      <a:endParaRPr lang="ru-RU" sz="16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746,5</a:t>
                      </a:r>
                      <a:endParaRPr lang="ru-RU" sz="1600" b="1" i="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755,3</a:t>
                      </a:r>
                      <a:endParaRPr lang="ru-RU" sz="16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218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 доходы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228,2</a:t>
                      </a:r>
                      <a:endParaRPr lang="ru-RU" sz="16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231,3</a:t>
                      </a:r>
                      <a:endParaRPr lang="ru-RU" sz="16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227,1</a:t>
                      </a:r>
                      <a:endParaRPr lang="ru-RU" sz="16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977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3 021,7</a:t>
                      </a: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2 746,3</a:t>
                      </a: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2 746,1</a:t>
                      </a: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977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3 968,6</a:t>
                      </a: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3 724,4</a:t>
                      </a: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3 728,5</a:t>
                      </a: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94,0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785786" y="571480"/>
          <a:ext cx="4929222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1" name="Рисунок 10" descr="76668583.jpg"/>
          <p:cNvPicPr>
            <a:picLocks noChangeAspect="1"/>
          </p:cNvPicPr>
          <p:nvPr/>
        </p:nvPicPr>
        <p:blipFill>
          <a:blip r:embed="rId3"/>
          <a:srcRect l="7043" t="32292" b="29166"/>
          <a:stretch>
            <a:fillRect/>
          </a:stretch>
        </p:blipFill>
        <p:spPr>
          <a:xfrm>
            <a:off x="4429124" y="5391836"/>
            <a:ext cx="4714876" cy="1466164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29360515"/>
              </p:ext>
            </p:extLst>
          </p:nvPr>
        </p:nvGraphicFramePr>
        <p:xfrm>
          <a:off x="5357818" y="571480"/>
          <a:ext cx="3286116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0e4a09527cdaae4e3032eec59746bf0a5bf96afd.jpg"/>
          <p:cNvPicPr>
            <a:picLocks noChangeAspect="1"/>
          </p:cNvPicPr>
          <p:nvPr/>
        </p:nvPicPr>
        <p:blipFill>
          <a:blip r:embed="rId2"/>
          <a:srcRect l="11000"/>
          <a:stretch>
            <a:fillRect/>
          </a:stretch>
        </p:blipFill>
        <p:spPr>
          <a:xfrm>
            <a:off x="0" y="4424943"/>
            <a:ext cx="3143240" cy="24330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28604"/>
          </a:xfrm>
          <a:ln w="571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42844" y="571480"/>
          <a:ext cx="7143802" cy="345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0764"/>
                <a:gridCol w="803678"/>
                <a:gridCol w="803678"/>
                <a:gridCol w="803678"/>
                <a:gridCol w="848326"/>
                <a:gridCol w="803678"/>
              </a:tblGrid>
              <a:tr h="51337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600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2015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2016 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2016 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558,0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578,4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592,9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Упрощенная система налогообложения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129,7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пошлина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141,2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налоговые доходы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718,7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746,5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755,3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6" name="Рисунок 15" descr="4.jpg"/>
          <p:cNvPicPr>
            <a:picLocks noChangeAspect="1"/>
          </p:cNvPicPr>
          <p:nvPr/>
        </p:nvPicPr>
        <p:blipFill>
          <a:blip r:embed="rId3" cstate="print"/>
          <a:srcRect r="10343"/>
          <a:stretch>
            <a:fillRect/>
          </a:stretch>
        </p:blipFill>
        <p:spPr>
          <a:xfrm>
            <a:off x="7286612" y="2133209"/>
            <a:ext cx="1857388" cy="2071670"/>
          </a:xfrm>
          <a:prstGeom prst="rect">
            <a:avLst/>
          </a:prstGeom>
        </p:spPr>
      </p:pic>
      <p:graphicFrame>
        <p:nvGraphicFramePr>
          <p:cNvPr id="18" name="Диаграмма 17"/>
          <p:cNvGraphicFramePr/>
          <p:nvPr/>
        </p:nvGraphicFramePr>
        <p:xfrm>
          <a:off x="3071802" y="4071942"/>
          <a:ext cx="6072198" cy="2786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7358050" y="571480"/>
            <a:ext cx="1785950" cy="1643074"/>
            <a:chOff x="6215074" y="3929066"/>
            <a:chExt cx="2714644" cy="785818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" name="Скругленная прямоугольная выноска 19"/>
            <p:cNvSpPr/>
            <p:nvPr/>
          </p:nvSpPr>
          <p:spPr>
            <a:xfrm>
              <a:off x="6215074" y="3929066"/>
              <a:ext cx="2714644" cy="785818"/>
            </a:xfrm>
            <a:prstGeom prst="wedgeRoundRectCallout">
              <a:avLst/>
            </a:prstGeom>
            <a:grpFill/>
            <a:ln>
              <a:solidFill>
                <a:schemeClr val="accent3">
                  <a:lumMod val="75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215074" y="4065730"/>
              <a:ext cx="2714644" cy="5151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16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Доля налоговых доходов в общем объеме доходов составила </a:t>
              </a:r>
              <a:r>
                <a:rPr lang="ru-RU" sz="1600" b="1" dirty="0" smtClean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20 %</a:t>
              </a:r>
              <a:endPara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i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-24"/>
            <a:ext cx="3500462" cy="25190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00042"/>
          </a:xfrm>
          <a:ln w="571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59636" y="3571876"/>
          <a:ext cx="9001155" cy="32359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97326"/>
                <a:gridCol w="929151"/>
                <a:gridCol w="929151"/>
                <a:gridCol w="929151"/>
                <a:gridCol w="929151"/>
                <a:gridCol w="98722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г.,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 (аренда)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материальных и нематериальных</a:t>
                      </a:r>
                      <a:r>
                        <a:rPr lang="ru-RU" sz="16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активов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121,2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неналоговые доходы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228,2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231,3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227,1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Диаграмма 15"/>
          <p:cNvGraphicFramePr/>
          <p:nvPr/>
        </p:nvGraphicFramePr>
        <p:xfrm>
          <a:off x="0" y="428604"/>
          <a:ext cx="6096000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5786446" y="2428868"/>
            <a:ext cx="3214710" cy="857256"/>
            <a:chOff x="6215074" y="3929066"/>
            <a:chExt cx="2714644" cy="785818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" name="Скругленная прямоугольная выноска 19"/>
            <p:cNvSpPr/>
            <p:nvPr/>
          </p:nvSpPr>
          <p:spPr>
            <a:xfrm>
              <a:off x="6215074" y="3929066"/>
              <a:ext cx="2714644" cy="785818"/>
            </a:xfrm>
            <a:prstGeom prst="wedgeRoundRectCallout">
              <a:avLst>
                <a:gd name="adj1" fmla="val -22197"/>
                <a:gd name="adj2" fmla="val -66427"/>
                <a:gd name="adj3" fmla="val 16667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215074" y="4125520"/>
              <a:ext cx="2714644" cy="3836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Доля неналоговых доходов в общем объеме доходов составила </a:t>
              </a:r>
              <a:r>
                <a:rPr lang="ru-RU" sz="14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6</a:t>
              </a:r>
              <a:r>
                <a:rPr lang="ru-RU" sz="1400" b="1" dirty="0" smtClean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%</a:t>
              </a:r>
              <a:endPara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4000504"/>
            <a:ext cx="819150" cy="8191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7224" y="0"/>
            <a:ext cx="7286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НАИБОЛЕЕ КРУПНЫЕ ОБЪЕКТЫ, ПРОШЕДШИЕ ПРОЦЕДУРУ ПРИВАТИЗАЦИИ В 2016 ГОДУ: 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14282" y="714356"/>
          <a:ext cx="8715436" cy="2835281"/>
        </p:xfrm>
        <a:graphic>
          <a:graphicData uri="http://schemas.openxmlformats.org/drawingml/2006/table">
            <a:tbl>
              <a:tblPr bandRow="1">
                <a:tableStyleId>{8799B23B-EC83-4686-B30A-512413B5E67A}</a:tableStyleId>
              </a:tblPr>
              <a:tblGrid>
                <a:gridCol w="2930854"/>
                <a:gridCol w="1928194"/>
                <a:gridCol w="1928194"/>
                <a:gridCol w="1928194"/>
              </a:tblGrid>
              <a:tr h="5041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ОБЪЕКТ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Площадь помещения, кв.м.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Стоимость 1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квадратного метра, тыс.руб.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поступившая в бюджет, млн.руб.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38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343,4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46,5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103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377,2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42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179,4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42,7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6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82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128,8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46,6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40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29,8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273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Ул.Горького, 30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202,8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6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643702" y="3786190"/>
            <a:ext cx="2286016" cy="1191816"/>
          </a:xfrm>
          <a:prstGeom prst="wedgeRoundRectCallout">
            <a:avLst>
              <a:gd name="adj1" fmla="val -8644"/>
              <a:gd name="adj2" fmla="val -67762"/>
              <a:gd name="adj3" fmla="val 16667"/>
            </a:avLst>
          </a:prstGeom>
          <a:solidFill>
            <a:srgbClr val="DCF0C6"/>
          </a:solidFill>
          <a:ln>
            <a:solidFill>
              <a:srgbClr val="92D05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68,3 млн.руб.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30%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общей суммы неналоговых доходов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7554" y="364331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2016 году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4071942"/>
            <a:ext cx="163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подлежало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приватизации: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628" y="4214818"/>
            <a:ext cx="1054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продано: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86050" y="5594770"/>
            <a:ext cx="6195228" cy="1191816"/>
          </a:xfrm>
          <a:prstGeom prst="wedgeRoundRectCallout">
            <a:avLst>
              <a:gd name="adj1" fmla="val 25094"/>
              <a:gd name="adj2" fmla="val -49988"/>
              <a:gd name="adj3" fmla="val 16667"/>
            </a:avLst>
          </a:prstGeom>
          <a:solidFill>
            <a:srgbClr val="FFE7E7"/>
          </a:solidFill>
          <a:ln>
            <a:solidFill>
              <a:srgbClr val="FFA3A3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24,3 млн.руб.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поступило по объектам, проданным  в 2012-2015 годах с рассрочкой платежа до 5 лет (в соответствии со статьей 5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Федерального  закона от 22.07.2008 N 159-ФЗ)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71736" y="4714884"/>
            <a:ext cx="207170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  57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объектов недвижимого имущества</a:t>
            </a:r>
          </a:p>
          <a:p>
            <a:pPr>
              <a:buFont typeface="Wingdings" pitchFamily="2" charset="2"/>
              <a:buChar char="q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объектов движимого имущества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14876" y="4714884"/>
            <a:ext cx="200026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объектов недвижимого имущества</a:t>
            </a:r>
          </a:p>
          <a:p>
            <a:pPr>
              <a:buFont typeface="Wingdings" pitchFamily="2" charset="2"/>
              <a:buChar char="q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объектов движимого имущества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.png"/>
          <p:cNvPicPr>
            <a:picLocks noChangeAspect="1"/>
          </p:cNvPicPr>
          <p:nvPr/>
        </p:nvPicPr>
        <p:blipFill>
          <a:blip r:embed="rId3"/>
          <a:srcRect l="12492" r="6304"/>
          <a:stretch>
            <a:fillRect/>
          </a:stretch>
        </p:blipFill>
        <p:spPr>
          <a:xfrm>
            <a:off x="0" y="4000504"/>
            <a:ext cx="2653410" cy="2857496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 descr="sotrudnichestvo.jpg"/>
          <p:cNvPicPr>
            <a:picLocks noChangeAspect="1"/>
          </p:cNvPicPr>
          <p:nvPr/>
        </p:nvPicPr>
        <p:blipFill>
          <a:blip r:embed="rId2" cstate="print"/>
          <a:srcRect l="8568" t="5208" r="7786" b="9375"/>
          <a:stretch>
            <a:fillRect/>
          </a:stretch>
        </p:blipFill>
        <p:spPr>
          <a:xfrm>
            <a:off x="6000760" y="4067936"/>
            <a:ext cx="2428892" cy="18613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28604"/>
          </a:xfrm>
          <a:ln w="571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214282" y="500040"/>
          <a:ext cx="8786872" cy="19288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71900"/>
                <a:gridCol w="1071570"/>
                <a:gridCol w="1071570"/>
                <a:gridCol w="1071570"/>
                <a:gridCol w="949657"/>
                <a:gridCol w="1050605"/>
              </a:tblGrid>
              <a:tr h="54180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2015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2016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2016 г.,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alpha val="58000"/>
                      </a:schemeClr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1 270,4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1 227,4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1 227,4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432,2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238,6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238,6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55,2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1 030,2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1 036,6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1 036,0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286,7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243,8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243,8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1">
                        <a:alpha val="9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3" name="Группа 32"/>
          <p:cNvGrpSpPr/>
          <p:nvPr/>
        </p:nvGrpSpPr>
        <p:grpSpPr>
          <a:xfrm>
            <a:off x="214282" y="2786058"/>
            <a:ext cx="4143389" cy="3877189"/>
            <a:chOff x="5000628" y="2909397"/>
            <a:chExt cx="4143389" cy="3877189"/>
          </a:xfrm>
        </p:grpSpPr>
        <p:sp>
          <p:nvSpPr>
            <p:cNvPr id="16" name="TextBox 17"/>
            <p:cNvSpPr txBox="1">
              <a:spLocks noChangeArrowheads="1"/>
            </p:cNvSpPr>
            <p:nvPr/>
          </p:nvSpPr>
          <p:spPr bwMode="auto">
            <a:xfrm>
              <a:off x="5000628" y="2909397"/>
              <a:ext cx="414337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ctr" eaLnBrk="1" hangingPunct="1"/>
              <a:r>
                <a:rPr lang="ru-RU" sz="16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Межбюджетные трансферты</a:t>
              </a:r>
              <a:endPara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43768" y="3645391"/>
              <a:ext cx="1857388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Имеющие целевое назначение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000629" y="3645401"/>
              <a:ext cx="1928826" cy="523220"/>
            </a:xfrm>
            <a:prstGeom prst="rect">
              <a:avLst/>
            </a:prstGeom>
            <a:solidFill>
              <a:srgbClr val="8CCBD4"/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Не имеющие целевого назначения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000892" y="4481357"/>
              <a:ext cx="2143125" cy="954107"/>
            </a:xfrm>
            <a:prstGeom prst="rect">
              <a:avLst/>
            </a:prstGeom>
            <a:ln>
              <a:solidFill>
                <a:srgbClr val="92D05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Муниципалитет </a:t>
              </a:r>
              <a:r>
                <a:rPr lang="ru-RU" sz="1400" dirty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не имеет права </a:t>
              </a: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изменять направления расходов,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определенные субъектом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000628" y="4500417"/>
              <a:ext cx="1928812" cy="954088"/>
            </a:xfrm>
            <a:prstGeom prst="rect">
              <a:avLst/>
            </a:prstGeom>
            <a:ln>
              <a:solidFill>
                <a:srgbClr val="8CCBD4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Муниципалитет самостоятельно определяет направление </a:t>
              </a:r>
              <a:r>
                <a:rPr lang="ru-RU" sz="1400" dirty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расходов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032574" y="5709368"/>
              <a:ext cx="2071670" cy="107721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Субсидии,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субвенции, иные межбюджетные трансферты</a:t>
              </a:r>
              <a:endPara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00628" y="5728453"/>
              <a:ext cx="1857376" cy="338554"/>
            </a:xfrm>
            <a:prstGeom prst="rect">
              <a:avLst/>
            </a:prstGeom>
            <a:solidFill>
              <a:srgbClr val="8CCBD4"/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Дотации</a:t>
              </a:r>
            </a:p>
          </p:txBody>
        </p:sp>
        <p:sp>
          <p:nvSpPr>
            <p:cNvPr id="26" name="Стрелка вниз 25"/>
            <p:cNvSpPr/>
            <p:nvPr/>
          </p:nvSpPr>
          <p:spPr>
            <a:xfrm>
              <a:off x="7858148" y="4242966"/>
              <a:ext cx="428628" cy="235928"/>
            </a:xfrm>
            <a:prstGeom prst="downArrow">
              <a:avLst/>
            </a:prstGeom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  <p:sp>
          <p:nvSpPr>
            <p:cNvPr id="27" name="Стрелка вниз 26"/>
            <p:cNvSpPr/>
            <p:nvPr/>
          </p:nvSpPr>
          <p:spPr>
            <a:xfrm>
              <a:off x="5857902" y="4233991"/>
              <a:ext cx="428628" cy="244903"/>
            </a:xfrm>
            <a:prstGeom prst="downArrow">
              <a:avLst/>
            </a:prstGeom>
            <a:solidFill>
              <a:srgbClr val="8CCBD4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  <p:sp>
          <p:nvSpPr>
            <p:cNvPr id="30" name="Двойная стрелка влево/вверх 29"/>
            <p:cNvSpPr/>
            <p:nvPr/>
          </p:nvSpPr>
          <p:spPr>
            <a:xfrm rot="13821869">
              <a:off x="6820066" y="3279766"/>
              <a:ext cx="435440" cy="461473"/>
            </a:xfrm>
            <a:prstGeom prst="leftUpArrow">
              <a:avLst/>
            </a:prstGeom>
            <a:ln>
              <a:solidFill>
                <a:schemeClr val="tx2">
                  <a:lumMod val="50000"/>
                </a:schemeClr>
              </a:solidFill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003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  <p:sp>
          <p:nvSpPr>
            <p:cNvPr id="22" name="Стрелка вниз 21"/>
            <p:cNvSpPr/>
            <p:nvPr/>
          </p:nvSpPr>
          <p:spPr>
            <a:xfrm>
              <a:off x="5857884" y="5482677"/>
              <a:ext cx="428628" cy="257580"/>
            </a:xfrm>
            <a:prstGeom prst="downArrow">
              <a:avLst/>
            </a:prstGeom>
            <a:solidFill>
              <a:srgbClr val="8CCBD4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  <p:sp>
          <p:nvSpPr>
            <p:cNvPr id="28" name="Стрелка вниз 27"/>
            <p:cNvSpPr/>
            <p:nvPr/>
          </p:nvSpPr>
          <p:spPr>
            <a:xfrm>
              <a:off x="7858148" y="5454506"/>
              <a:ext cx="428628" cy="285752"/>
            </a:xfrm>
            <a:prstGeom prst="downArrow">
              <a:avLst/>
            </a:prstGeom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786314" y="2857496"/>
            <a:ext cx="2000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866,8 млн.руб. из федерального бюджета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(дотация в связи со статусом ЗАТО)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429520" y="2857496"/>
            <a:ext cx="1714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1 879,0 млн.руб. из областного бюджета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429256" y="5786454"/>
            <a:ext cx="3714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 составили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74%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общего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объема доходов 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 descr="466318abd2038b509340745be3c9d0d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5286388"/>
            <a:ext cx="1214446" cy="969990"/>
          </a:xfrm>
          <a:prstGeom prst="rect">
            <a:avLst/>
          </a:prstGeom>
        </p:spPr>
      </p:pic>
      <p:sp>
        <p:nvSpPr>
          <p:cNvPr id="18440" name="Прямоугольник 13"/>
          <p:cNvSpPr>
            <a:spLocks noChangeArrowheads="1"/>
          </p:cNvSpPr>
          <p:nvPr/>
        </p:nvSpPr>
        <p:spPr bwMode="auto">
          <a:xfrm>
            <a:off x="1857356" y="5214950"/>
            <a:ext cx="714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Муниципальные </a:t>
            </a: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программы и отчеты об их исполнении в 2016 году  </a:t>
            </a:r>
            <a:r>
              <a:rPr lang="ru-RU" sz="20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опубликованы на официальном сайте Администрации ЗАТО Северск</a:t>
            </a: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28794" y="142852"/>
            <a:ext cx="5857916" cy="1214446"/>
          </a:xfrm>
          <a:prstGeom prst="roundRect">
            <a:avLst/>
          </a:prstGeom>
          <a:solidFill>
            <a:srgbClr val="CAD565"/>
          </a:solidFill>
          <a:ln>
            <a:solidFill>
              <a:schemeClr val="tx1">
                <a:lumMod val="6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бюджета ЗАТО Северск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3 754,7 млн.руб.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4282" y="2786058"/>
            <a:ext cx="4357718" cy="242889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4282" y="1571612"/>
            <a:ext cx="4357718" cy="114300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Программные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направления деятельности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3 506,5 млн.руб.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072066" y="2857496"/>
            <a:ext cx="3929090" cy="5715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Судебные акты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2066" y="3571876"/>
            <a:ext cx="3929090" cy="50006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Резервные фонды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143504" y="1571612"/>
            <a:ext cx="3857652" cy="114300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Непрограммные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направления деятельности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248,2 млн.руб.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люс 19"/>
          <p:cNvSpPr/>
          <p:nvPr/>
        </p:nvSpPr>
        <p:spPr>
          <a:xfrm>
            <a:off x="4572000" y="1785926"/>
            <a:ext cx="571504" cy="571504"/>
          </a:xfrm>
          <a:prstGeom prst="mathPlus">
            <a:avLst/>
          </a:prstGeom>
          <a:solidFill>
            <a:srgbClr val="CAD565"/>
          </a:solidFill>
          <a:ln>
            <a:solidFill>
              <a:schemeClr val="tx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072066" y="4214818"/>
            <a:ext cx="3929090" cy="85725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Думы, Администрации,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Счетной палаты ЗАТО Северск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14282" y="2928934"/>
            <a:ext cx="43577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16 программ, охватывающих все сферы социально-экономического жизни муниципалитета, каждая программа направлена на достижение одной из среднесрочных целей развития ЗАТО Северск в соответствии с Программой социально-экономического развития и представляет собой комплекс взаимоувязанных по</a:t>
            </a:r>
            <a:r>
              <a:rPr lang="en-US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ресурсам, исполнителям, срокам осуществления и показателям результативности мероприятий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42844" y="6215082"/>
            <a:ext cx="8858312" cy="571504"/>
          </a:xfrm>
          <a:prstGeom prst="roundRect">
            <a:avLst/>
          </a:prstGeom>
          <a:solidFill>
            <a:srgbClr val="CAD565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на одного жителя составляют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32,8 тыс.руб.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50030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модернизацию городской среды и инженерных инфраструктур, в том числе на внегородских территориях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2600877"/>
            <a:ext cx="3643306" cy="4257124"/>
          </a:xfrm>
          <a:prstGeom prst="rect">
            <a:avLst/>
          </a:prstGeom>
        </p:spPr>
      </p:pic>
      <p:pic>
        <p:nvPicPr>
          <p:cNvPr id="6" name="Рисунок 5" descr="Stock-figure-with-gears.jpg"/>
          <p:cNvPicPr>
            <a:picLocks noChangeAspect="1"/>
          </p:cNvPicPr>
          <p:nvPr/>
        </p:nvPicPr>
        <p:blipFill>
          <a:blip r:embed="rId3" cstate="print"/>
          <a:srcRect b="8929"/>
          <a:stretch>
            <a:fillRect/>
          </a:stretch>
        </p:blipFill>
        <p:spPr>
          <a:xfrm>
            <a:off x="0" y="2786059"/>
            <a:ext cx="4475217" cy="407194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572132" y="1071546"/>
            <a:ext cx="3357586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жилищно-коммунального хозяйства, транспорта и связи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1000108"/>
            <a:ext cx="4143404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благоприятной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комфортной и безопасной среды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проживания и жизнедеятельности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населения г.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2214554"/>
          <a:ext cx="8858312" cy="2745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522054"/>
                <a:gridCol w="1168129"/>
                <a:gridCol w="1168129"/>
              </a:tblGrid>
              <a:tr h="32224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79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протяженности автомобильных дорог общего пользования местного значения, не отвечающих нормативным требованиям в общей протяженности автомобильных дорог общего пользования местного значения,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900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ликвидированных старовозрастных деревьев относительно общего количества деревьев, подлежащих сносу,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900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детских площадок с обновленным игровым оборудованием относительно общего количества детских площадок,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63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дополнительно устроенных парковочных мест на внутридворовых территориях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«Улучшение качественного состояния объектов улично-дорожной сети, благоустройства и озеленения  на территории  г.Северска»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354" y="966776"/>
            <a:ext cx="1247778" cy="1247778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0" y="5000636"/>
            <a:ext cx="9144000" cy="1857388"/>
            <a:chOff x="0" y="5219700"/>
            <a:chExt cx="9144000" cy="1638324"/>
          </a:xfrm>
        </p:grpSpPr>
        <p:pic>
          <p:nvPicPr>
            <p:cNvPr id="14" name="Рисунок 13" descr="411.jpg"/>
            <p:cNvPicPr>
              <a:picLocks noChangeAspect="1"/>
            </p:cNvPicPr>
            <p:nvPr/>
          </p:nvPicPr>
          <p:blipFill>
            <a:blip r:embed="rId4" cstate="print"/>
            <a:srcRect l="6508" t="6678" r="6678" b="6508"/>
            <a:stretch>
              <a:fillRect/>
            </a:stretch>
          </p:blipFill>
          <p:spPr>
            <a:xfrm>
              <a:off x="5429256" y="5357826"/>
              <a:ext cx="1500198" cy="1500198"/>
            </a:xfrm>
            <a:prstGeom prst="rect">
              <a:avLst/>
            </a:prstGeom>
          </p:spPr>
        </p:pic>
        <p:pic>
          <p:nvPicPr>
            <p:cNvPr id="18" name="Рисунок 17" descr="i (11).jpg"/>
            <p:cNvPicPr>
              <a:picLocks noChangeAspect="1"/>
            </p:cNvPicPr>
            <p:nvPr/>
          </p:nvPicPr>
          <p:blipFill>
            <a:blip r:embed="rId5"/>
            <a:srcRect l="10429" b="13561"/>
            <a:stretch>
              <a:fillRect/>
            </a:stretch>
          </p:blipFill>
          <p:spPr>
            <a:xfrm>
              <a:off x="3214678" y="5286388"/>
              <a:ext cx="1840652" cy="1571612"/>
            </a:xfrm>
            <a:prstGeom prst="rect">
              <a:avLst/>
            </a:prstGeom>
          </p:spPr>
        </p:pic>
        <p:pic>
          <p:nvPicPr>
            <p:cNvPr id="17" name="Рисунок 16" descr="i (12)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14480" y="5219700"/>
              <a:ext cx="1554480" cy="1638300"/>
            </a:xfrm>
            <a:prstGeom prst="rect">
              <a:avLst/>
            </a:prstGeom>
          </p:spPr>
        </p:pic>
        <p:pic>
          <p:nvPicPr>
            <p:cNvPr id="16" name="Рисунок 15" descr="i (14).jp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flipH="1">
              <a:off x="0" y="5219700"/>
              <a:ext cx="1862162" cy="1638300"/>
            </a:xfrm>
            <a:prstGeom prst="rect">
              <a:avLst/>
            </a:prstGeom>
          </p:spPr>
        </p:pic>
        <p:sp>
          <p:nvSpPr>
            <p:cNvPr id="22" name="Плюс 21"/>
            <p:cNvSpPr/>
            <p:nvPr/>
          </p:nvSpPr>
          <p:spPr>
            <a:xfrm>
              <a:off x="1214414" y="5715016"/>
              <a:ext cx="571504" cy="571504"/>
            </a:xfrm>
            <a:prstGeom prst="mathPlus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3" name="Плюс 22"/>
            <p:cNvSpPr/>
            <p:nvPr/>
          </p:nvSpPr>
          <p:spPr>
            <a:xfrm>
              <a:off x="3000364" y="5715016"/>
              <a:ext cx="571504" cy="571504"/>
            </a:xfrm>
            <a:prstGeom prst="mathPlus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люс 23"/>
            <p:cNvSpPr/>
            <p:nvPr/>
          </p:nvSpPr>
          <p:spPr>
            <a:xfrm>
              <a:off x="4929190" y="5715016"/>
              <a:ext cx="571504" cy="571504"/>
            </a:xfrm>
            <a:prstGeom prst="mathPlus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Плюс 25"/>
            <p:cNvSpPr/>
            <p:nvPr/>
          </p:nvSpPr>
          <p:spPr>
            <a:xfrm>
              <a:off x="6929454" y="5715016"/>
              <a:ext cx="571504" cy="571504"/>
            </a:xfrm>
            <a:prstGeom prst="mathPlus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8" name="Рисунок 27" descr="depositphotos_24266773-small-man-with-shovel-for-snow-removal.jpg"/>
            <p:cNvPicPr>
              <a:picLocks noChangeAspect="1"/>
            </p:cNvPicPr>
            <p:nvPr/>
          </p:nvPicPr>
          <p:blipFill>
            <a:blip r:embed="rId8" cstate="print"/>
            <a:srcRect l="6013" t="2083" r="3264" b="13541"/>
            <a:stretch>
              <a:fillRect/>
            </a:stretch>
          </p:blipFill>
          <p:spPr>
            <a:xfrm flipH="1">
              <a:off x="7572396" y="5643578"/>
              <a:ext cx="1010735" cy="1214422"/>
            </a:xfrm>
            <a:prstGeom prst="rect">
              <a:avLst/>
            </a:prstGeom>
          </p:spPr>
        </p:pic>
        <p:pic>
          <p:nvPicPr>
            <p:cNvPr id="27" name="Рисунок 26" descr="zimaa-14.gif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252460" y="5286388"/>
              <a:ext cx="891540" cy="80772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i (15).jpg"/>
          <p:cNvPicPr>
            <a:picLocks noChangeAspect="1"/>
          </p:cNvPicPr>
          <p:nvPr/>
        </p:nvPicPr>
        <p:blipFill>
          <a:blip r:embed="rId2"/>
          <a:srcRect l="13941" r="12871" b="11445"/>
          <a:stretch>
            <a:fillRect/>
          </a:stretch>
        </p:blipFill>
        <p:spPr>
          <a:xfrm>
            <a:off x="1857356" y="5143512"/>
            <a:ext cx="1714512" cy="1658053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5429256" y="5143512"/>
            <a:ext cx="2000264" cy="1643074"/>
            <a:chOff x="4786314" y="4000504"/>
            <a:chExt cx="3286148" cy="2571768"/>
          </a:xfrm>
        </p:grpSpPr>
        <p:pic>
          <p:nvPicPr>
            <p:cNvPr id="19" name="Рисунок 18" descr="IMG_3489.jpg"/>
            <p:cNvPicPr>
              <a:picLocks noChangeAspect="1"/>
            </p:cNvPicPr>
            <p:nvPr/>
          </p:nvPicPr>
          <p:blipFill>
            <a:blip r:embed="rId3" cstate="print"/>
            <a:srcRect l="15526" t="7026" r="16160" b="11000"/>
            <a:stretch>
              <a:fillRect/>
            </a:stretch>
          </p:blipFill>
          <p:spPr>
            <a:xfrm>
              <a:off x="7264192" y="5286388"/>
              <a:ext cx="808270" cy="1285884"/>
            </a:xfrm>
            <a:prstGeom prst="rect">
              <a:avLst/>
            </a:prstGeom>
          </p:spPr>
        </p:pic>
        <p:pic>
          <p:nvPicPr>
            <p:cNvPr id="20" name="Рисунок 19" descr="0_b3518_3042a342_orig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86314" y="4000504"/>
              <a:ext cx="2594705" cy="2571743"/>
            </a:xfrm>
            <a:prstGeom prst="rect">
              <a:avLst/>
            </a:prstGeom>
          </p:spPr>
        </p:pic>
      </p:grp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0979" y="103096"/>
          <a:ext cx="8858313" cy="465417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6786610"/>
                <a:gridCol w="1000132"/>
                <a:gridCol w="1071571"/>
              </a:tblGrid>
              <a:tr h="5398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«Улучшение качественного состояния объектов улично-дорожной сети, благоустройства и озеленения  на территории  г.Северска»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Улучшение качественного состояния улично-дорожной сети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16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дорог: ул.Первомайская, ул.Калинина (от ул.Солнечная до ул.Курчатова),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ул.Лесная, ул.Транспортная (от ул.Лесная до ул.Советская)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зеленых насаждений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Создание комфортной среды в местах массового посещения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Модернизация и устройство детских игровых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площадок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071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гостевых стоянок и расширение внутриквартальных проездов на внутридворовых территориях»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071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Текущее содержание и ремонт объектов улично-дорожной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сети и внешнего благоустройства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228,1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0716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из них: текущее содержание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ремонт объектов улично-дорожной сети и внешнего благоустройства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187,6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186,1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45,6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337,8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328,4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5286388"/>
            <a:ext cx="20716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Обустроено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105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парковочных мест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Стоимость 1 места составила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32,84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15206" y="5042118"/>
            <a:ext cx="19287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Обустроено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детских игровых площадок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Стоимость 1 площадки составила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239,9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86116" y="5214950"/>
            <a:ext cx="2357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Выполнен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капитальный ремонт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4,8 км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дорог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Стоимость  ремонта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 метра составила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13,5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 descr="i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4" y="4977309"/>
            <a:ext cx="2571736" cy="1880691"/>
          </a:xfrm>
          <a:prstGeom prst="rect">
            <a:avLst/>
          </a:prstGeom>
        </p:spPr>
      </p:pic>
      <p:sp>
        <p:nvSpPr>
          <p:cNvPr id="6" name="Прямоугольник 8"/>
          <p:cNvSpPr>
            <a:spLocks noChangeArrowheads="1"/>
          </p:cNvSpPr>
          <p:nvPr/>
        </p:nvSpPr>
        <p:spPr bwMode="auto">
          <a:xfrm>
            <a:off x="0" y="4214818"/>
            <a:ext cx="59293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расходования средств:</a:t>
            </a:r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Блок-схема: альтернативный процесс 19"/>
          <p:cNvSpPr/>
          <p:nvPr/>
        </p:nvSpPr>
        <p:spPr bwMode="auto">
          <a:xfrm>
            <a:off x="142844" y="142852"/>
            <a:ext cx="8858312" cy="928694"/>
          </a:xfrm>
          <a:prstGeom prst="flowChartAlternateProcess">
            <a:avLst/>
          </a:prstGeom>
          <a:solidFill>
            <a:srgbClr val="83C400">
              <a:alpha val="18824"/>
            </a:srgb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6000000" lon="6000000" rev="8700000"/>
            </a:lightRig>
          </a:scene3d>
          <a:sp3d>
            <a:bevelT w="190500" h="38100" prst="slop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4"/>
          <p:cNvSpPr txBox="1">
            <a:spLocks noChangeArrowheads="1"/>
          </p:cNvSpPr>
          <p:nvPr/>
        </p:nvSpPr>
        <p:spPr bwMode="auto">
          <a:xfrm>
            <a:off x="286001" y="285728"/>
            <a:ext cx="85725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РАСХОДЫ на дорожную деятельность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201,6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31" name="Блок-схема: процесс 30"/>
          <p:cNvSpPr/>
          <p:nvPr/>
        </p:nvSpPr>
        <p:spPr bwMode="auto">
          <a:xfrm>
            <a:off x="107298" y="5064129"/>
            <a:ext cx="285751" cy="100516"/>
          </a:xfrm>
          <a:prstGeom prst="flowChartProcess">
            <a:avLst/>
          </a:prstGeom>
          <a:solidFill>
            <a:srgbClr val="CAD565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2" name="Блок-схема: процесс 31"/>
          <p:cNvSpPr/>
          <p:nvPr/>
        </p:nvSpPr>
        <p:spPr bwMode="auto">
          <a:xfrm>
            <a:off x="106307" y="4749532"/>
            <a:ext cx="285751" cy="100516"/>
          </a:xfrm>
          <a:prstGeom prst="flowChartProcess">
            <a:avLst/>
          </a:prstGeom>
          <a:solidFill>
            <a:srgbClr val="CAD565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7" name="TextBox 29"/>
          <p:cNvSpPr txBox="1">
            <a:spLocks noChangeArrowheads="1"/>
          </p:cNvSpPr>
          <p:nvPr/>
        </p:nvSpPr>
        <p:spPr bwMode="auto">
          <a:xfrm>
            <a:off x="446808" y="4921253"/>
            <a:ext cx="844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улично-дорожной сети (МБЭУ) 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116,8 млн.руб. 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29"/>
          <p:cNvSpPr txBox="1">
            <a:spLocks noChangeArrowheads="1"/>
          </p:cNvSpPr>
          <p:nvPr/>
        </p:nvSpPr>
        <p:spPr bwMode="auto">
          <a:xfrm>
            <a:off x="468716" y="4587454"/>
            <a:ext cx="85324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автодорог (в т.ч.капитальный) общего пользования 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42,4 млн.руб.</a:t>
            </a:r>
          </a:p>
          <a:p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8"/>
          <p:cNvSpPr txBox="1">
            <a:spLocks noChangeArrowheads="1"/>
          </p:cNvSpPr>
          <p:nvPr/>
        </p:nvSpPr>
        <p:spPr bwMode="auto">
          <a:xfrm>
            <a:off x="458386" y="5135567"/>
            <a:ext cx="58578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dirty="0">
              <a:solidFill>
                <a:schemeClr val="bg1">
                  <a:lumMod val="10000"/>
                </a:schemeClr>
              </a:solidFill>
              <a:latin typeface="Arial" charset="0"/>
              <a:cs typeface="Arial" charset="0"/>
            </a:endParaRPr>
          </a:p>
        </p:txBody>
      </p:sp>
      <p:grpSp>
        <p:nvGrpSpPr>
          <p:cNvPr id="7" name="Группа 50"/>
          <p:cNvGrpSpPr/>
          <p:nvPr/>
        </p:nvGrpSpPr>
        <p:grpSpPr>
          <a:xfrm>
            <a:off x="101167" y="5197020"/>
            <a:ext cx="8785621" cy="369332"/>
            <a:chOff x="244011" y="3630849"/>
            <a:chExt cx="8785621" cy="369332"/>
          </a:xfrm>
        </p:grpSpPr>
        <p:sp>
          <p:nvSpPr>
            <p:cNvPr id="28" name="TextBox 29"/>
            <p:cNvSpPr txBox="1">
              <a:spLocks noChangeArrowheads="1"/>
            </p:cNvSpPr>
            <p:nvPr/>
          </p:nvSpPr>
          <p:spPr bwMode="auto">
            <a:xfrm>
              <a:off x="586446" y="3630849"/>
              <a:ext cx="84431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dirty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Содержание </a:t>
              </a:r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автодорог и инженерных сооружений на них </a:t>
              </a:r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17,3 млн.руб. 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Блок-схема: процесс 28"/>
            <p:cNvSpPr/>
            <p:nvPr/>
          </p:nvSpPr>
          <p:spPr bwMode="auto">
            <a:xfrm>
              <a:off x="244011" y="3790165"/>
              <a:ext cx="285751" cy="100516"/>
            </a:xfrm>
            <a:prstGeom prst="flowChartProcess">
              <a:avLst/>
            </a:prstGeom>
            <a:solidFill>
              <a:srgbClr val="CAD565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</p:grpSp>
      <p:grpSp>
        <p:nvGrpSpPr>
          <p:cNvPr id="8" name="Группа 49"/>
          <p:cNvGrpSpPr/>
          <p:nvPr/>
        </p:nvGrpSpPr>
        <p:grpSpPr>
          <a:xfrm>
            <a:off x="98052" y="5500702"/>
            <a:ext cx="8815383" cy="655084"/>
            <a:chOff x="240896" y="4572008"/>
            <a:chExt cx="8815383" cy="655084"/>
          </a:xfrm>
        </p:grpSpPr>
        <p:sp>
          <p:nvSpPr>
            <p:cNvPr id="39" name="TextBox 29"/>
            <p:cNvSpPr txBox="1">
              <a:spLocks noChangeArrowheads="1"/>
            </p:cNvSpPr>
            <p:nvPr/>
          </p:nvSpPr>
          <p:spPr bwMode="auto">
            <a:xfrm>
              <a:off x="591682" y="4572008"/>
              <a:ext cx="84431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Строительство дорог </a:t>
              </a:r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11,8 млн.руб. </a:t>
              </a:r>
            </a:p>
          </p:txBody>
        </p:sp>
        <p:sp>
          <p:nvSpPr>
            <p:cNvPr id="54" name="TextBox 29"/>
            <p:cNvSpPr txBox="1">
              <a:spLocks noChangeArrowheads="1"/>
            </p:cNvSpPr>
            <p:nvPr/>
          </p:nvSpPr>
          <p:spPr bwMode="auto">
            <a:xfrm>
              <a:off x="613093" y="4857760"/>
              <a:ext cx="84431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Устройство парковок  </a:t>
              </a:r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3,7 млн.руб.</a:t>
              </a:r>
            </a:p>
          </p:txBody>
        </p:sp>
        <p:sp>
          <p:nvSpPr>
            <p:cNvPr id="42" name="Блок-схема: процесс 41"/>
            <p:cNvSpPr/>
            <p:nvPr/>
          </p:nvSpPr>
          <p:spPr bwMode="auto">
            <a:xfrm>
              <a:off x="240896" y="4714884"/>
              <a:ext cx="285751" cy="100516"/>
            </a:xfrm>
            <a:prstGeom prst="flowChartProcess">
              <a:avLst/>
            </a:prstGeom>
            <a:solidFill>
              <a:srgbClr val="CAD565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  <p:sp>
          <p:nvSpPr>
            <p:cNvPr id="43" name="Блок-схема: процесс 42"/>
            <p:cNvSpPr/>
            <p:nvPr/>
          </p:nvSpPr>
          <p:spPr bwMode="auto">
            <a:xfrm>
              <a:off x="250142" y="5000636"/>
              <a:ext cx="285751" cy="100516"/>
            </a:xfrm>
            <a:prstGeom prst="flowChartProcess">
              <a:avLst/>
            </a:prstGeom>
            <a:solidFill>
              <a:srgbClr val="CAD565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071670" y="2071678"/>
            <a:ext cx="25002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Динамика объема ассигнований на дорожную деятельность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2013-2016 годы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58"/>
          <p:cNvGrpSpPr/>
          <p:nvPr/>
        </p:nvGrpSpPr>
        <p:grpSpPr>
          <a:xfrm>
            <a:off x="4181364" y="1214422"/>
            <a:ext cx="4962637" cy="3286148"/>
            <a:chOff x="3643306" y="2714620"/>
            <a:chExt cx="4214842" cy="2643206"/>
          </a:xfrm>
        </p:grpSpPr>
        <p:graphicFrame>
          <p:nvGraphicFramePr>
            <p:cNvPr id="44" name="Диаграмма 43"/>
            <p:cNvGraphicFramePr/>
            <p:nvPr/>
          </p:nvGraphicFramePr>
          <p:xfrm>
            <a:off x="3643306" y="2714620"/>
            <a:ext cx="4214842" cy="26432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58" name="Прямоугольник 57"/>
            <p:cNvSpPr/>
            <p:nvPr/>
          </p:nvSpPr>
          <p:spPr>
            <a:xfrm>
              <a:off x="3853733" y="4668294"/>
              <a:ext cx="73129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</p:grpSp>
      <p:pic>
        <p:nvPicPr>
          <p:cNvPr id="60" name="Рисунок 59" descr="6100026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28736"/>
            <a:ext cx="2357430" cy="235743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i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642918"/>
            <a:ext cx="1247778" cy="124777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786446" y="785794"/>
            <a:ext cx="3071834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жилищно-коммунального хозяйства, транспорта и связи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42918"/>
            <a:ext cx="3286116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доступности и качества жилищного обеспечения населения ЗАТО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4282" y="1857364"/>
          <a:ext cx="8786875" cy="3383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000924"/>
                <a:gridCol w="928694"/>
                <a:gridCol w="857257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общей площади расселенных помещений в общей площади жилых помещений, признанных в установленном порядке аварийными, %</a:t>
                      </a:r>
                      <a:endParaRPr lang="ru-RU" sz="15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944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5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общей отремонтированной площади в общей площади муниципального жилищного фонда, %</a:t>
                      </a:r>
                      <a:endParaRPr lang="ru-RU" sz="15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0,21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0,21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4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Информационно-консультативное обеспечение развития самоуправления граждан и содействие инициативным группам в разъяснении порядка создания ТСЖ, %</a:t>
                      </a:r>
                      <a:endParaRPr lang="ru-RU" sz="15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проведенных мероприятий по благоустройству микрорайона территории ТОС, шт.</a:t>
                      </a:r>
                      <a:endParaRPr lang="ru-RU" sz="15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платы за содержание, текущий ремонт и коммунальные услуги пустующего муниципального жилищного фонда, %</a:t>
                      </a:r>
                      <a:endParaRPr lang="ru-RU" sz="15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96,1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капитально отремонтированных многоквартирных домов, %</a:t>
                      </a:r>
                      <a:endParaRPr lang="ru-RU" sz="15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5,14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5,14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4282" y="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«Обеспечение доступным и комфортным жильем граждан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3" name="Рисунок 12" descr="organizaciya-turisticheskogo-biznes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5242162"/>
            <a:ext cx="1357322" cy="1615838"/>
          </a:xfrm>
          <a:prstGeom prst="rect">
            <a:avLst/>
          </a:prstGeom>
        </p:spPr>
      </p:pic>
      <p:pic>
        <p:nvPicPr>
          <p:cNvPr id="15" name="Рисунок 14" descr="4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85852" y="5286388"/>
            <a:ext cx="1571612" cy="1571612"/>
          </a:xfrm>
          <a:prstGeom prst="rect">
            <a:avLst/>
          </a:prstGeom>
        </p:spPr>
      </p:pic>
      <p:pic>
        <p:nvPicPr>
          <p:cNvPr id="18" name="Рисунок 17" descr="depositphotos_9597155-Workers-collection---Carpenter-on-roof-timber.jpg"/>
          <p:cNvPicPr>
            <a:picLocks noChangeAspect="1"/>
          </p:cNvPicPr>
          <p:nvPr/>
        </p:nvPicPr>
        <p:blipFill>
          <a:blip r:embed="rId5"/>
          <a:srcRect l="10594" t="9803" r="7844" b="5913"/>
          <a:stretch>
            <a:fillRect/>
          </a:stretch>
        </p:blipFill>
        <p:spPr>
          <a:xfrm>
            <a:off x="6143636" y="5292785"/>
            <a:ext cx="2143140" cy="1565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Стрелка вправо 18"/>
          <p:cNvSpPr/>
          <p:nvPr/>
        </p:nvSpPr>
        <p:spPr>
          <a:xfrm>
            <a:off x="3071802" y="5786454"/>
            <a:ext cx="500066" cy="500066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Стрелка вправо 19"/>
          <p:cNvSpPr/>
          <p:nvPr/>
        </p:nvSpPr>
        <p:spPr>
          <a:xfrm>
            <a:off x="5286380" y="5786454"/>
            <a:ext cx="500066" cy="500066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1520075-img-hobby-slevy.jpg"/>
          <p:cNvPicPr>
            <a:picLocks noChangeAspect="1"/>
          </p:cNvPicPr>
          <p:nvPr/>
        </p:nvPicPr>
        <p:blipFill>
          <a:blip r:embed="rId2"/>
          <a:srcRect l="17103" t="1755" r="11852" b="10474"/>
          <a:stretch>
            <a:fillRect/>
          </a:stretch>
        </p:blipFill>
        <p:spPr>
          <a:xfrm>
            <a:off x="6572264" y="4476762"/>
            <a:ext cx="2571736" cy="2381238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297658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 по муниципальной программе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доступным и комфортным жильем граждан ЗАТО Северск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 (приобретение) жилья и ликвидация  аварийного жилищного фонда в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34,1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34,1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завершение строительства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80-квартирного 5-этажного жилого дома в пос.Самусь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и управление многоквартирными домами в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домов в части муниципальной доли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48,7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48,7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286116" y="3214686"/>
            <a:ext cx="5857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80-квартирного дома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пос.Самусь направлено: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средств федерального бюджета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13,7 млн.руб.;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средств областного бюджета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14,9 млн.руб.;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средств местного бюджета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5,5 млн.руб.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3174" y="5072074"/>
            <a:ext cx="3214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Отремонтировано 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432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кв.м. муниципального жилищного фонда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ffe246678598c17014a4d7be1bdab5cc (1).jpg"/>
          <p:cNvPicPr>
            <a:picLocks noChangeAspect="1"/>
          </p:cNvPicPr>
          <p:nvPr/>
        </p:nvPicPr>
        <p:blipFill>
          <a:blip r:embed="rId3" cstate="print"/>
          <a:srcRect l="14513" t="8333" r="15736" b="13541"/>
          <a:stretch>
            <a:fillRect/>
          </a:stretch>
        </p:blipFill>
        <p:spPr>
          <a:xfrm flipH="1">
            <a:off x="0" y="3143248"/>
            <a:ext cx="2357454" cy="3101913"/>
          </a:xfrm>
          <a:prstGeom prst="rect">
            <a:avLst/>
          </a:prstGeom>
        </p:spPr>
      </p:pic>
      <p:pic>
        <p:nvPicPr>
          <p:cNvPr id="15" name="Рисунок 14" descr="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0232" y="4929198"/>
            <a:ext cx="1285860" cy="128586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431237_900.jpg"/>
          <p:cNvPicPr>
            <a:picLocks noChangeAspect="1"/>
          </p:cNvPicPr>
          <p:nvPr/>
        </p:nvPicPr>
        <p:blipFill>
          <a:blip r:embed="rId2"/>
          <a:srcRect l="8359" t="11562" r="5957" b="13698"/>
          <a:stretch>
            <a:fillRect/>
          </a:stretch>
        </p:blipFill>
        <p:spPr>
          <a:xfrm>
            <a:off x="6143636" y="4895144"/>
            <a:ext cx="3000364" cy="196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71480"/>
            <a:ext cx="1176340" cy="117634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86380" y="857232"/>
            <a:ext cx="364333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 делам защиты населения и территории от ЧС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714356"/>
            <a:ext cx="3786214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уровня безопасности населения на территории ЗАТО Северск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14488"/>
          <a:ext cx="8858312" cy="301643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7143800"/>
                <a:gridCol w="857256"/>
                <a:gridCol w="857256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 вес преступлений, совершенных в общественных местах, от общего числа зарегистрированных преступлений,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количества учреждений, в которых повысился уровень пожарной безопасности,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4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Процент охвата населения системой оповещения с помощью уличной звукофикации,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85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людей в местах массового отдыха на водных объектах, охрана их жизни и здоровья, количество спасательных постов, ед.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Противоклещевая обработка лесопарковой зоны на территории г. Северска (площадь обработки, с учетом кратности, га)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Социальный риск (число лиц, погибших в дорожно-транспортных происшествиях, на 100 тыс. населения)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2,61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14282" y="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«Обеспечение безопасности населения на территории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7" name="Рисунок 16" descr="4877572-3d-small-person-between-traffic-lights.jpg"/>
          <p:cNvPicPr>
            <a:picLocks noChangeAspect="1"/>
          </p:cNvPicPr>
          <p:nvPr/>
        </p:nvPicPr>
        <p:blipFill>
          <a:blip r:embed="rId4"/>
          <a:srcRect l="33594" t="9375" r="11718" b="11458"/>
          <a:stretch>
            <a:fillRect/>
          </a:stretch>
        </p:blipFill>
        <p:spPr>
          <a:xfrm>
            <a:off x="3714744" y="4841408"/>
            <a:ext cx="1857388" cy="2016592"/>
          </a:xfrm>
          <a:prstGeom prst="rect">
            <a:avLst/>
          </a:prstGeom>
        </p:spPr>
      </p:pic>
      <p:pic>
        <p:nvPicPr>
          <p:cNvPr id="19" name="Рисунок 18" descr="i (16).jpg"/>
          <p:cNvPicPr>
            <a:picLocks noChangeAspect="1"/>
          </p:cNvPicPr>
          <p:nvPr/>
        </p:nvPicPr>
        <p:blipFill>
          <a:blip r:embed="rId5"/>
          <a:srcRect t="13793" r="4422" b="13792"/>
          <a:stretch>
            <a:fillRect/>
          </a:stretch>
        </p:blipFill>
        <p:spPr>
          <a:xfrm>
            <a:off x="0" y="4929198"/>
            <a:ext cx="3398324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424233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786610"/>
                <a:gridCol w="1000132"/>
                <a:gridCol w="1071571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 по муниципальной программе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«Обеспечение безопасности населения на территории ЗАТО Северск»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Профилактика преступлений и иных правонарушений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первичных мер пожарной безопасности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400" b="1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12,8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капитальные ремонт систем АПС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муниципальных 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Повышение уровня защиты населения и территории от ЧС мирного и военного времени, из них:</a:t>
                      </a:r>
                      <a:endParaRPr lang="ru-RU" sz="1400" i="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4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Повышение безопасности дорожного движения</a:t>
                      </a:r>
                      <a:endParaRPr lang="ru-RU" sz="1400" b="1" i="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нанесение дорожной разметки</a:t>
                      </a:r>
                      <a:endParaRPr lang="ru-RU" sz="1200" b="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установка, замена и модернизация дорожных знаков и светофоров</a:t>
                      </a:r>
                      <a:endParaRPr lang="ru-RU" sz="1200" b="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2,,9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58,5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4357694"/>
            <a:ext cx="4214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Нанесено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286,2 км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дорожной разметки</a:t>
            </a:r>
          </a:p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1 км составила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23,2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тыс.руб.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6143644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Установлено/заменено/модернизировано  </a:t>
            </a:r>
          </a:p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 светофоров и 522 дорожных знака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14876" y="4429132"/>
            <a:ext cx="4429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Установлены ограждения </a:t>
            </a:r>
          </a:p>
          <a:p>
            <a:r>
              <a:rPr lang="ru-RU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в 3 школах города</a:t>
            </a:r>
            <a:endParaRPr lang="ru-RU" u="sng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4876" y="5572140"/>
            <a:ext cx="4429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 ремонт систем АПС в  </a:t>
            </a:r>
          </a:p>
          <a:p>
            <a:r>
              <a:rPr lang="ru-RU" b="1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муниципальных учреждениях</a:t>
            </a:r>
            <a:endParaRPr lang="ru-RU" u="sng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4876" y="6143644"/>
            <a:ext cx="4429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Обеспечена подготовка минерализованных </a:t>
            </a:r>
            <a:r>
              <a:rPr lang="ru-RU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полос протяженностью </a:t>
            </a:r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50 км</a:t>
            </a:r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4876" y="5000636"/>
            <a:ext cx="4429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Выполнен капитальный ремонт наружного </a:t>
            </a:r>
            <a:r>
              <a:rPr lang="ru-RU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освещения во всех 18 школах города</a:t>
            </a:r>
            <a:endParaRPr lang="ru-RU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389059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5000636"/>
            <a:ext cx="1143008" cy="1143008"/>
          </a:xfrm>
          <a:prstGeom prst="rect">
            <a:avLst/>
          </a:prstGeom>
        </p:spPr>
      </p:pic>
      <p:pic>
        <p:nvPicPr>
          <p:cNvPr id="20" name="Рисунок 19" descr="галочка2-768x6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4929198"/>
            <a:ext cx="1419626" cy="1214446"/>
          </a:xfrm>
          <a:prstGeom prst="rect">
            <a:avLst/>
          </a:prstGeom>
        </p:spPr>
      </p:pic>
      <p:pic>
        <p:nvPicPr>
          <p:cNvPr id="21" name="Рисунок 20" descr="18-svetofornoe-regulirovaniea900-1561-500x500.jpg"/>
          <p:cNvPicPr>
            <a:picLocks noChangeAspect="1"/>
          </p:cNvPicPr>
          <p:nvPr/>
        </p:nvPicPr>
        <p:blipFill>
          <a:blip r:embed="rId4" cstate="print"/>
          <a:srcRect t="7792" b="10389"/>
          <a:stretch>
            <a:fillRect/>
          </a:stretch>
        </p:blipFill>
        <p:spPr>
          <a:xfrm>
            <a:off x="1785918" y="5000636"/>
            <a:ext cx="1357322" cy="1110545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man-controlling-dripping-tap.jpg"/>
          <p:cNvPicPr>
            <a:picLocks noChangeAspect="1"/>
          </p:cNvPicPr>
          <p:nvPr/>
        </p:nvPicPr>
        <p:blipFill>
          <a:blip r:embed="rId2" cstate="print"/>
          <a:srcRect l="18750" t="5208" r="23437" b="5208"/>
          <a:stretch>
            <a:fillRect/>
          </a:stretch>
        </p:blipFill>
        <p:spPr>
          <a:xfrm flipH="1">
            <a:off x="0" y="5165505"/>
            <a:ext cx="1571604" cy="1692495"/>
          </a:xfrm>
          <a:prstGeom prst="rect">
            <a:avLst/>
          </a:prstGeom>
        </p:spPr>
      </p:pic>
      <p:pic>
        <p:nvPicPr>
          <p:cNvPr id="7" name="Рисунок 6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71480"/>
            <a:ext cx="1176340" cy="117634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86380" y="714356"/>
            <a:ext cx="371477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жилищно-коммунального хозяйства, транспорта и связи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14282" y="642918"/>
            <a:ext cx="3429024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энергоэффективности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ЗАТО Северск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14488"/>
          <a:ext cx="8929749" cy="341467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358113"/>
                <a:gridCol w="785818"/>
                <a:gridCol w="785818"/>
              </a:tblGrid>
              <a:tr h="29194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Удельная величина потребления энергетических ресурсов в многоквартирных домах:</a:t>
                      </a:r>
                      <a:endParaRPr lang="ru-RU" sz="1400" b="1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sz="140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электрическая энергия, кВт.ч на 1 проживающего	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1 007,8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1 011,2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тепловая энергия, гкал на 1 кв. метр общей площади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0,351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0,322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горячая вода, куб.метров на 1 человека населения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34,04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37,23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холодная вода, куб.метров на 1 человека населения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38,32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38,42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Удельная величина потребления энергоресурсов мун.учреждениями и ОМСУ: </a:t>
                      </a:r>
                      <a:endParaRPr lang="ru-RU" sz="1400" b="1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электрическая энергия, </a:t>
                      </a: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кВт.ч/кв.м общей площади помещений МУ и ОМСУ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87,7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95,9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тепловая энергия</a:t>
                      </a:r>
                      <a:r>
                        <a:rPr lang="ru-RU" sz="140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гкал на 1 кв. метр общей площади помещений МУ и ОМСУ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0,240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0,260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горячая вода,</a:t>
                      </a:r>
                      <a:r>
                        <a:rPr lang="ru-RU" sz="140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куб. метров на 1 человека сотрудников МУ и ОМСУ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1,53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1,71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666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холодная вода, </a:t>
                      </a: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куб. метров на 1 человека сотрудников МУ и ОМСУ</a:t>
                      </a:r>
                      <a:endParaRPr lang="ru-RU" sz="1400" kern="1200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2,08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2,12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85720" y="-24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«Повышение энергоэффективности в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3d-white-people-energy-saver-bulb-28292080.jpg"/>
          <p:cNvPicPr>
            <a:picLocks noChangeAspect="1"/>
          </p:cNvPicPr>
          <p:nvPr/>
        </p:nvPicPr>
        <p:blipFill>
          <a:blip r:embed="rId4" cstate="print"/>
          <a:srcRect t="3125" r="10592" b="4928"/>
          <a:stretch>
            <a:fillRect/>
          </a:stretch>
        </p:blipFill>
        <p:spPr>
          <a:xfrm>
            <a:off x="7643802" y="5214950"/>
            <a:ext cx="1500198" cy="1643050"/>
          </a:xfrm>
          <a:prstGeom prst="rect">
            <a:avLst/>
          </a:prstGeom>
        </p:spPr>
      </p:pic>
      <p:pic>
        <p:nvPicPr>
          <p:cNvPr id="10" name="Рисунок 9" descr="al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5073116"/>
            <a:ext cx="1285884" cy="1784884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fix-plumbing-issues-tips.jpg"/>
          <p:cNvPicPr>
            <a:picLocks noChangeAspect="1"/>
          </p:cNvPicPr>
          <p:nvPr/>
        </p:nvPicPr>
        <p:blipFill>
          <a:blip r:embed="rId2" cstate="print"/>
          <a:srcRect l="17857" r="7142"/>
          <a:stretch>
            <a:fillRect/>
          </a:stretch>
        </p:blipFill>
        <p:spPr>
          <a:xfrm>
            <a:off x="7268748" y="4357694"/>
            <a:ext cx="1875252" cy="2500306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3571868" y="4214818"/>
            <a:ext cx="4071966" cy="207170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Fotolia_50479568_Subscription_Monthly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393413"/>
            <a:ext cx="3286116" cy="2464587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3628862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«Повышение энергоэффективности в ЗАТО Северск»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Энергосбережение в муниципальном секторе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замена оконных блоков в муниципальных учреждениях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Энергосбережение в жилищном фонде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Энергосбережение в коммунальной сфере и благоустройстве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40,7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40,5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модернизация уличного освещения, пешеходных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переходов, праздничная иллюминация, архитектурное освещение объектов городской среды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9933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уличного освещения и текущего содержания объектов электрооборудования объектов благоустройства и объектов дорожного обустройства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40,4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40,2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851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газоснабжения и газификации территории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ЗАТО Северск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46,1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43,8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42910" y="3857628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Установлены оконные блоки</a:t>
            </a:r>
          </a:p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школе № 76 и Северском лицее (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86,2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кв.м.) 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43306" y="4357694"/>
            <a:ext cx="38576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реализацию мероприятий программы из внебюджетных источников привлечено </a:t>
            </a:r>
            <a:r>
              <a:rPr lang="ru-RU" sz="1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9,0 млн.руб.:</a:t>
            </a:r>
          </a:p>
          <a:p>
            <a:pPr algn="just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средства направлены на восстановление изоляции теплотрасс (958 м.) и установку терморегуляторов в многоквартирных домах.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check.jpg"/>
          <p:cNvPicPr>
            <a:picLocks noChangeAspect="1"/>
          </p:cNvPicPr>
          <p:nvPr/>
        </p:nvPicPr>
        <p:blipFill>
          <a:blip r:embed="rId4" cstate="print"/>
          <a:srcRect l="18125" t="5000" r="16250" b="7500"/>
          <a:stretch>
            <a:fillRect/>
          </a:stretch>
        </p:blipFill>
        <p:spPr>
          <a:xfrm>
            <a:off x="142844" y="3929066"/>
            <a:ext cx="642942" cy="64294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i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3143"/>
            <a:ext cx="2000232" cy="2214857"/>
          </a:xfrm>
          <a:prstGeom prst="rect">
            <a:avLst/>
          </a:prstGeom>
        </p:spPr>
      </p:pic>
      <p:pic>
        <p:nvPicPr>
          <p:cNvPr id="14" name="Рисунок 13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571480"/>
            <a:ext cx="1176340" cy="1176340"/>
          </a:xfrm>
          <a:prstGeom prst="rect">
            <a:avLst/>
          </a:prstGeom>
        </p:spPr>
      </p:pic>
      <p:pic>
        <p:nvPicPr>
          <p:cNvPr id="13" name="Рисунок 12" descr="i (5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571984"/>
            <a:ext cx="2488036" cy="2286016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500694" y="857232"/>
            <a:ext cx="342899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 внегородским территориям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85794"/>
            <a:ext cx="3929058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комфортной среды проживания на внегородских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территориях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4282" y="1714488"/>
          <a:ext cx="8786875" cy="29645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469457"/>
                <a:gridCol w="1158709"/>
                <a:gridCol w="1158709"/>
              </a:tblGrid>
              <a:tr h="27574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127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отремонтированных дорог, не соответствовавших нормативам,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отремонтированных тротуаров 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8,58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8,58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отремонтированных дворовых территорий и проездов,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0,14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ликвидированных свалок мусора, куб.м.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Площадь обработанной территории против клещей, га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26,09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26,09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человек, обеспеченных питьевой водой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68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дворов, обеспеченных современными детскими игровыми и спортивными комплексами,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государственной поддержки субъектам МФХ 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436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436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4282" y="-24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 ЗАТО Северск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i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862906" y="4714884"/>
            <a:ext cx="2281094" cy="2143116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6Tr67pM7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3286124"/>
            <a:ext cx="2678907" cy="357187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3221352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786610"/>
                <a:gridCol w="1000132"/>
                <a:gridCol w="1071571"/>
              </a:tblGrid>
              <a:tr h="61908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«Улучшение жизнедеятельности внегородских территорий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797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и ремонт улично-дорожной сети внегородских территорий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25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асфальтобетонных покрытий дорог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25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тротуаров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25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дорог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 неусовершенствованным покрытием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Благоустройство внегородских территорий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субъектов малых форм хозяйствования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725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912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grpSp>
        <p:nvGrpSpPr>
          <p:cNvPr id="23" name="Группа 22"/>
          <p:cNvGrpSpPr/>
          <p:nvPr/>
        </p:nvGrpSpPr>
        <p:grpSpPr>
          <a:xfrm>
            <a:off x="357158" y="3571876"/>
            <a:ext cx="2857520" cy="1500198"/>
            <a:chOff x="83978" y="3571876"/>
            <a:chExt cx="2857520" cy="1500198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3978" y="3717032"/>
              <a:ext cx="285752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Отремонтировано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10 627 </a:t>
              </a:r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кв.м. асфальтобетонных покрытий дорог</a:t>
              </a:r>
              <a:endPara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072198" y="5214950"/>
            <a:ext cx="2857520" cy="1500198"/>
            <a:chOff x="83978" y="3571876"/>
            <a:chExt cx="2857520" cy="1500198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3978" y="3717032"/>
              <a:ext cx="285752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Оказана поддержка на возмещение части затрат на содержание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418 </a:t>
              </a:r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голов скота </a:t>
              </a: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357158" y="5214950"/>
            <a:ext cx="2857520" cy="1500198"/>
            <a:chOff x="83978" y="3571876"/>
            <a:chExt cx="2857520" cy="1500198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FFA3A3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3978" y="3929066"/>
              <a:ext cx="28575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Ликвидировано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367</a:t>
              </a:r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куб.м. свалок мусора</a:t>
              </a:r>
              <a:endPara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6072198" y="3571876"/>
            <a:ext cx="2857520" cy="1500198"/>
            <a:chOff x="83978" y="3571876"/>
            <a:chExt cx="2857520" cy="1500198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FFA3A3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3978" y="3594746"/>
              <a:ext cx="2857520" cy="1400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7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5 дворов </a:t>
              </a:r>
              <a:r>
                <a:rPr lang="ru-RU" sz="17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обустроено детскими игровыми и спортивными комплексами</a:t>
              </a:r>
              <a:endParaRPr lang="ru-RU" sz="17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7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Стоимость 1 комплекса составила </a:t>
              </a:r>
              <a:r>
                <a:rPr lang="ru-RU" sz="17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563,9 </a:t>
              </a:r>
              <a:r>
                <a:rPr lang="ru-RU" sz="17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тыс.руб.</a:t>
              </a:r>
              <a:endParaRPr lang="ru-RU" sz="17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i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3429000"/>
            <a:ext cx="1638300" cy="1638300"/>
          </a:xfrm>
          <a:prstGeom prst="rect">
            <a:avLst/>
          </a:prstGeom>
        </p:spPr>
      </p:pic>
      <p:pic>
        <p:nvPicPr>
          <p:cNvPr id="20" name="Рисунок 19" descr="bien-trier-ses-deche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3500438"/>
            <a:ext cx="1523988" cy="1523988"/>
          </a:xfrm>
          <a:prstGeom prst="rect">
            <a:avLst/>
          </a:prstGeom>
        </p:spPr>
      </p:pic>
      <p:pic>
        <p:nvPicPr>
          <p:cNvPr id="13" name="Рисунок 12" descr="8XzLkAs.jpg"/>
          <p:cNvPicPr>
            <a:picLocks noChangeAspect="1"/>
          </p:cNvPicPr>
          <p:nvPr/>
        </p:nvPicPr>
        <p:blipFill>
          <a:blip r:embed="rId4" cstate="print"/>
          <a:srcRect l="14754" t="4369" r="9835" b="12623"/>
          <a:stretch>
            <a:fillRect/>
          </a:stretch>
        </p:blipFill>
        <p:spPr>
          <a:xfrm>
            <a:off x="571472" y="3500438"/>
            <a:ext cx="1902507" cy="1571636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42844" y="714356"/>
            <a:ext cx="4500594" cy="8572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уровня экологической безопасности населения ЗАТО Северск и сохранение особо охраняемых природных территорий местного значения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643050"/>
          <a:ext cx="8858312" cy="186258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522054"/>
                <a:gridCol w="1168129"/>
                <a:gridCol w="1168129"/>
              </a:tblGrid>
              <a:tr h="25801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300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1. Количество установленных урн и пластиковых контейнеров для мусора, шт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80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2. Количество мусора, вывезенного с несанкционированных свалок, м</a:t>
                      </a:r>
                      <a:r>
                        <a:rPr lang="ru-RU" sz="1400" kern="12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2 755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2 755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338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3. Доля детей, принимающих участие в экологических мероприятиях, от численности обучающихся в образовательных учреждениях,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80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4. Площадь очищаемой пляжной зоны, га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44" y="5072074"/>
          <a:ext cx="8858313" cy="168021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786610"/>
                <a:gridCol w="1000132"/>
                <a:gridCol w="1071571"/>
              </a:tblGrid>
              <a:tr h="45818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«Охрана окружающей среды на территории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тыс.руб.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тыс.руб.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Чистый город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5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52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«Охрана окружающей среды на территории ЗАТО Северск»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143636" y="571480"/>
            <a:ext cx="2643174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lang="ru-RU" sz="1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Отдел охраны окружающей среды и природных ресурсов 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" name="Рисунок 17" descr="i (6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571480"/>
            <a:ext cx="1071570" cy="107157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14282" y="500042"/>
          <a:ext cx="8786842" cy="6215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2269"/>
                <a:gridCol w="785818"/>
                <a:gridCol w="3648755"/>
              </a:tblGrid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 Приобретение основных средств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68603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«ЖКХ»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 детских площадок (5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внегородских территориях, 8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), оборудование для благоустройства (скамейки, урны, торговые ряды)</a:t>
                      </a:r>
                      <a:endParaRPr lang="ru-RU" sz="10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«Образование»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23,5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Компьютерное, учебное, спортивное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пр.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«Физическая культура и спорт»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Приобретение спортивных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уличных тренажеров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Приобретение недвижимого имущества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«Социальная политика»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17,4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Жилые помещения детям-сиротам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«Образование»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32,3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Здание детского сада (ул.Северная,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32)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Капитальное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из них: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515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 внутриквартального проезда в микрорайоне № 10 с бульваром</a:t>
                      </a:r>
                      <a:endParaRPr lang="ru-RU" sz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515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Реконструкция элементов благоустройства территории перед зданием по ул.Калинина, 123 в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endParaRPr lang="ru-RU" sz="12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Капитальный ремонт, из них: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52,4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Объекты дорожной сферы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16,2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Объекты социальной сферы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13,9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Объекты ЖКХ, взносы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капитальный ремонт</a:t>
                      </a:r>
                      <a:endParaRPr lang="ru-RU" sz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72414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инвестиционные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расходы и расходы на капитальный ремонт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260,5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Диаграмма 11"/>
          <p:cNvGraphicFramePr/>
          <p:nvPr/>
        </p:nvGraphicFramePr>
        <p:xfrm>
          <a:off x="5500694" y="3571876"/>
          <a:ext cx="3429024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Рисунок 12" descr="4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5357826"/>
            <a:ext cx="1285884" cy="12858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14282" y="-24"/>
            <a:ext cx="878687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1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КАПИТАЛЬНОГО ХАРАКТЕРА</a:t>
            </a:r>
            <a:endParaRPr lang="ru-RU" sz="2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786446" y="3214686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Динамика расходов на капитальное строительство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16" y="142852"/>
            <a:ext cx="2143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92893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модернизацию социальных инфраструктур, обеспечивающих оказание государственных и муниципальных услуг в условиях бюджетных ограничений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ead_beratung-1024x661.jpg"/>
          <p:cNvPicPr>
            <a:picLocks noChangeAspect="1"/>
          </p:cNvPicPr>
          <p:nvPr/>
        </p:nvPicPr>
        <p:blipFill>
          <a:blip r:embed="rId2"/>
          <a:srcRect t="6769" b="10713"/>
          <a:stretch>
            <a:fillRect/>
          </a:stretch>
        </p:blipFill>
        <p:spPr>
          <a:xfrm>
            <a:off x="428596" y="2443959"/>
            <a:ext cx="8286776" cy="4414041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Скругленный прямоугольник 44"/>
          <p:cNvSpPr/>
          <p:nvPr/>
        </p:nvSpPr>
        <p:spPr>
          <a:xfrm>
            <a:off x="3347615" y="5572140"/>
            <a:ext cx="2571768" cy="114300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3305994" y="4214818"/>
            <a:ext cx="2571768" cy="107157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142844" y="5857892"/>
            <a:ext cx="2786082" cy="85725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 descr="gTeo7rryc.jpg"/>
          <p:cNvPicPr>
            <a:picLocks noChangeAspect="1"/>
          </p:cNvPicPr>
          <p:nvPr/>
        </p:nvPicPr>
        <p:blipFill>
          <a:blip r:embed="rId2" cstate="print"/>
          <a:srcRect l="1498" t="9375" r="1498" b="8333"/>
          <a:stretch>
            <a:fillRect/>
          </a:stretch>
        </p:blipFill>
        <p:spPr>
          <a:xfrm>
            <a:off x="3286116" y="2589603"/>
            <a:ext cx="2214578" cy="14109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844" y="5905046"/>
            <a:ext cx="278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</a:t>
            </a:r>
          </a:p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школе составляет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6,7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77432" y="4286256"/>
            <a:ext cx="2500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составляет 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10,9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7615" y="5572140"/>
            <a:ext cx="257176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составляет </a:t>
            </a:r>
          </a:p>
          <a:p>
            <a:pPr algn="ctr"/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1,3 </a:t>
            </a: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  <a:endParaRPr lang="ru-RU" sz="13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214282" y="1803785"/>
            <a:ext cx="2500362" cy="714380"/>
            <a:chOff x="83978" y="3571876"/>
            <a:chExt cx="2714644" cy="1500198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83978" y="3571876"/>
              <a:ext cx="2714644" cy="150019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978" y="3871916"/>
              <a:ext cx="2714612" cy="775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18 школ</a:t>
              </a:r>
              <a:endPara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3143240" y="1803785"/>
            <a:ext cx="2643206" cy="714380"/>
            <a:chOff x="83978" y="3571876"/>
            <a:chExt cx="2857520" cy="1500198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3978" y="3871916"/>
              <a:ext cx="2857520" cy="775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24  детских сада</a:t>
              </a:r>
              <a:endPara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6072198" y="1785926"/>
            <a:ext cx="2857520" cy="785818"/>
            <a:chOff x="83978" y="3571876"/>
            <a:chExt cx="2857520" cy="785818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42844" y="3571876"/>
              <a:ext cx="2714644" cy="78581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3978" y="3717032"/>
              <a:ext cx="28575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 учреждение дополнительного образования (Центр «Поиск»)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072198" y="2786058"/>
            <a:ext cx="2857520" cy="500066"/>
            <a:chOff x="83978" y="3571876"/>
            <a:chExt cx="2857520" cy="87511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42844" y="3571876"/>
              <a:ext cx="2714644" cy="87511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3978" y="3717032"/>
              <a:ext cx="2857520" cy="538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Комбинат школьного питания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6072198" y="3500438"/>
            <a:ext cx="2857520" cy="642942"/>
            <a:chOff x="83978" y="3571874"/>
            <a:chExt cx="2857520" cy="2137782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42844" y="3571874"/>
              <a:ext cx="2714644" cy="2137782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3978" y="3717029"/>
              <a:ext cx="2857520" cy="9156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Централизованная бухгалтерия образовательных учреждений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6072198" y="4357694"/>
            <a:ext cx="2857520" cy="500066"/>
            <a:chOff x="83978" y="3571876"/>
            <a:chExt cx="2857520" cy="87511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142844" y="3571876"/>
              <a:ext cx="2714644" cy="87511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3978" y="3717032"/>
              <a:ext cx="2857520" cy="538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Ресурсный центр образования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34" name="Рисунок 33" descr="7242412-3d-white-people-student-carrying-a-stack-of-books.jpg"/>
          <p:cNvPicPr>
            <a:picLocks noChangeAspect="1"/>
          </p:cNvPicPr>
          <p:nvPr/>
        </p:nvPicPr>
        <p:blipFill>
          <a:blip r:embed="rId3" cstate="print"/>
          <a:srcRect t="3125" b="3125"/>
          <a:stretch>
            <a:fillRect/>
          </a:stretch>
        </p:blipFill>
        <p:spPr>
          <a:xfrm>
            <a:off x="857224" y="2589603"/>
            <a:ext cx="939935" cy="1322619"/>
          </a:xfrm>
          <a:prstGeom prst="rect">
            <a:avLst/>
          </a:prstGeom>
        </p:spPr>
      </p:pic>
      <p:sp>
        <p:nvSpPr>
          <p:cNvPr id="35" name="Заголовок 1"/>
          <p:cNvSpPr txBox="1">
            <a:spLocks/>
          </p:cNvSpPr>
          <p:nvPr/>
        </p:nvSpPr>
        <p:spPr>
          <a:xfrm>
            <a:off x="0" y="0"/>
            <a:ext cx="9144000" cy="9286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Муниципальная программа «Развитие</a:t>
            </a:r>
            <a:r>
              <a:rPr kumimoji="0" lang="ru-RU" sz="1600" b="1" i="0" strike="noStrike" kern="1200" cap="none" spc="0" normalizeH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образования в ЗАТО Северск» занимает наибольший удельный вес в общем объеме программных расходов бюджета ЗАТО Северск, а именно – 52%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Заголовок 1"/>
          <p:cNvSpPr txBox="1">
            <a:spLocks/>
          </p:cNvSpPr>
          <p:nvPr/>
        </p:nvSpPr>
        <p:spPr>
          <a:xfrm>
            <a:off x="0" y="571480"/>
            <a:ext cx="9144000" cy="9286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Программой охвачено 46 муниципальных учреждений</a:t>
            </a:r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Штриховая стрелка вправо 36"/>
          <p:cNvSpPr/>
          <p:nvPr/>
        </p:nvSpPr>
        <p:spPr>
          <a:xfrm rot="5400000">
            <a:off x="4250529" y="1107265"/>
            <a:ext cx="500066" cy="571504"/>
          </a:xfrm>
          <a:prstGeom prst="striped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Штриховая стрелка вправо 37"/>
          <p:cNvSpPr/>
          <p:nvPr/>
        </p:nvSpPr>
        <p:spPr>
          <a:xfrm rot="5400000">
            <a:off x="2178827" y="1107265"/>
            <a:ext cx="500066" cy="571504"/>
          </a:xfrm>
          <a:prstGeom prst="striped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Штриховая стрелка вправо 38"/>
          <p:cNvSpPr/>
          <p:nvPr/>
        </p:nvSpPr>
        <p:spPr>
          <a:xfrm rot="5400000">
            <a:off x="6465107" y="1107265"/>
            <a:ext cx="500066" cy="571504"/>
          </a:xfrm>
          <a:prstGeom prst="striped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2" name="Группа 41"/>
          <p:cNvGrpSpPr/>
          <p:nvPr/>
        </p:nvGrpSpPr>
        <p:grpSpPr>
          <a:xfrm>
            <a:off x="0" y="3929066"/>
            <a:ext cx="3286116" cy="1714512"/>
            <a:chOff x="0" y="4357695"/>
            <a:chExt cx="3286116" cy="1714512"/>
          </a:xfrm>
        </p:grpSpPr>
        <p:pic>
          <p:nvPicPr>
            <p:cNvPr id="41" name="Рисунок 40" descr="konspiekt-uroka-po-tiemie-snova-v-shkolu-spotlight-5-s-illiustratsiiami_1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357695"/>
              <a:ext cx="3286116" cy="1714512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214282" y="4500570"/>
              <a:ext cx="285748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i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 конец года в школах города обучалось 444 класса и 53 группы продленного дня для младших школьников</a:t>
              </a:r>
              <a:endParaRPr lang="ru-RU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46" name="Рисунок 45" descr="shkolnyiy-kolokolchik-s-krasnyim-bantom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47953" flipH="1">
            <a:off x="6488043" y="4879474"/>
            <a:ext cx="1939289" cy="1916159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4282" y="4286256"/>
          <a:ext cx="8856984" cy="249936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7560840"/>
                <a:gridCol w="648072"/>
                <a:gridCol w="648072"/>
              </a:tblGrid>
              <a:tr h="25778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66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048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выпускников муниципальных общеобразовательных организаций, не сдавших единый государственный экзамен, в общей численности выпускников муниципальных общеобразовательных организаций,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048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214282" y="-24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образования в ЗАТО Северск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142844" y="714356"/>
            <a:ext cx="4500594" cy="8572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  <a:p>
            <a:pPr algn="ctr">
              <a:spcBef>
                <a:spcPct val="0"/>
              </a:spcBef>
            </a:pPr>
            <a:endParaRPr lang="ru-RU" sz="14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6143636" y="571480"/>
            <a:ext cx="2643174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lang="ru-RU" sz="1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 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4" name="Рисунок 23" descr="i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571480"/>
            <a:ext cx="857256" cy="857256"/>
          </a:xfrm>
          <a:prstGeom prst="rect">
            <a:avLst/>
          </a:prstGeom>
        </p:spPr>
      </p:pic>
      <p:graphicFrame>
        <p:nvGraphicFramePr>
          <p:cNvPr id="25" name="Диаграмма 24"/>
          <p:cNvGraphicFramePr/>
          <p:nvPr/>
        </p:nvGraphicFramePr>
        <p:xfrm>
          <a:off x="0" y="1833424"/>
          <a:ext cx="6321314" cy="245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>
          <a:xfrm>
            <a:off x="1428728" y="1571636"/>
            <a:ext cx="264317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Численность учащихся</a:t>
            </a:r>
          </a:p>
        </p:txBody>
      </p:sp>
      <p:pic>
        <p:nvPicPr>
          <p:cNvPr id="27" name="Рисунок 26" descr="11_marta.jpg"/>
          <p:cNvPicPr>
            <a:picLocks noChangeAspect="1"/>
          </p:cNvPicPr>
          <p:nvPr/>
        </p:nvPicPr>
        <p:blipFill>
          <a:blip r:embed="rId4"/>
          <a:srcRect l="6250" r="7812" b="2438"/>
          <a:stretch>
            <a:fillRect/>
          </a:stretch>
        </p:blipFill>
        <p:spPr>
          <a:xfrm>
            <a:off x="5525137" y="1785950"/>
            <a:ext cx="3618864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semin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4018338"/>
            <a:ext cx="3786214" cy="2839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42852"/>
          <a:ext cx="8858313" cy="3998841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6786610"/>
                <a:gridCol w="1000132"/>
                <a:gridCol w="1071571"/>
              </a:tblGrid>
              <a:tr h="47865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«Развитие образования в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631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образовательных организаций ЗАТО Северск, организация работы по развитию форм жизнеустройства детей-сирот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1 714,7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1 708,4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864,7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864,1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844,3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инфраструктуры образования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приобретение дошкольной образовательной организации в рамках ГЧП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капитальный ремонт, реконструкция образовательных учреждений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МАУ «РЦО» и МКУ «ЦБОУ»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739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системы выявления, сопровождения и поддержки одаренных детей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муниципальной системы оценки качества образования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Педагогические кадры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340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1 835,7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1 826,5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142844" y="4572008"/>
            <a:ext cx="2857520" cy="1785950"/>
            <a:chOff x="83978" y="3571876"/>
            <a:chExt cx="2857520" cy="1500198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FFA3A3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3978" y="3738565"/>
              <a:ext cx="2857520" cy="1240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В рамках текущей деятельности проведены текущие ремонты на общую сумму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11,8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215074" y="4572008"/>
            <a:ext cx="2786050" cy="1785950"/>
            <a:chOff x="83978" y="3571876"/>
            <a:chExt cx="2857520" cy="1500198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FFA3A3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3978" y="3738565"/>
              <a:ext cx="2857520" cy="1240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Для нужд учреждений приобретено оборудование </a:t>
              </a:r>
            </a:p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на общую сумму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19,0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i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928670"/>
            <a:ext cx="1285884" cy="1285884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857884" y="1000108"/>
            <a:ext cx="3000364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молодежной, семейной политики, культуры и спорта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857232"/>
            <a:ext cx="3786182" cy="142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>
              <a:spcBef>
                <a:spcPct val="0"/>
              </a:spcBef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условий,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обеспечивающих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возможность населению ЗАТО Северск систематически заниматься физической культурой и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спортом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5" y="2422437"/>
          <a:ext cx="8929749" cy="160231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574651"/>
                <a:gridCol w="1177549"/>
                <a:gridCol w="1177549"/>
              </a:tblGrid>
              <a:tr h="36821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5548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населения ЗАТО Северск, систематически занимающегося физической культурой и спортом, %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549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Уровень обеспеченности населения спортивными сооружениями, исходя из единовременной пропускной способности объектов спорта, %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«Развитие физической культуры и спорта в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5" name="Рисунок 14" descr="biathlon-d-man-fires-gun-target-winter-olimpic-games-35405741.jpg"/>
          <p:cNvPicPr>
            <a:picLocks noChangeAspect="1"/>
          </p:cNvPicPr>
          <p:nvPr/>
        </p:nvPicPr>
        <p:blipFill>
          <a:blip r:embed="rId3"/>
          <a:srcRect l="27884" t="3125" r="8533" b="19791"/>
          <a:stretch>
            <a:fillRect/>
          </a:stretch>
        </p:blipFill>
        <p:spPr>
          <a:xfrm>
            <a:off x="1357290" y="4099872"/>
            <a:ext cx="2571768" cy="2758128"/>
          </a:xfrm>
          <a:prstGeom prst="rect">
            <a:avLst/>
          </a:prstGeom>
        </p:spPr>
      </p:pic>
      <p:pic>
        <p:nvPicPr>
          <p:cNvPr id="19" name="Рисунок 18" descr="n_2764_98167557.jpg"/>
          <p:cNvPicPr>
            <a:picLocks noChangeAspect="1"/>
          </p:cNvPicPr>
          <p:nvPr/>
        </p:nvPicPr>
        <p:blipFill>
          <a:blip r:embed="rId4" cstate="print"/>
          <a:srcRect l="18750" t="3192" r="19531" b="7993"/>
          <a:stretch>
            <a:fillRect/>
          </a:stretch>
        </p:blipFill>
        <p:spPr>
          <a:xfrm>
            <a:off x="5357818" y="4181337"/>
            <a:ext cx="2857520" cy="2676663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EVENT-2016-01-02-Get-in-Position.jpg"/>
          <p:cNvPicPr>
            <a:picLocks noChangeAspect="1"/>
          </p:cNvPicPr>
          <p:nvPr/>
        </p:nvPicPr>
        <p:blipFill>
          <a:blip r:embed="rId2" cstate="print"/>
          <a:srcRect l="1562" b="15178"/>
          <a:stretch>
            <a:fillRect/>
          </a:stretch>
        </p:blipFill>
        <p:spPr>
          <a:xfrm>
            <a:off x="2143108" y="4572008"/>
            <a:ext cx="4547924" cy="2285992"/>
          </a:xfrm>
          <a:prstGeom prst="rect">
            <a:avLst/>
          </a:prstGeom>
        </p:spPr>
      </p:pic>
      <p:sp>
        <p:nvSpPr>
          <p:cNvPr id="21" name="Блок-схема: альтернативный процесс 20"/>
          <p:cNvSpPr/>
          <p:nvPr/>
        </p:nvSpPr>
        <p:spPr>
          <a:xfrm>
            <a:off x="6572264" y="4357694"/>
            <a:ext cx="2357454" cy="2286016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142844" y="4357694"/>
            <a:ext cx="1928826" cy="2286016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408208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«Развитие физической культуры и спорта в ЗАТО Северск»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Развитие физической культуры и массового спорта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строительство, приобретение, реконструкция объектов спортивного назначения, из них: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строительство многопрофильного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спортивного комплекса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приобретение 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спортивных уличных тренажеров</a:t>
                      </a:r>
                      <a:endParaRPr lang="ru-RU" sz="14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31,6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31,6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месту жительства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системы подготовки спортивного резерва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233,8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233,8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образование физкультурно-спортивной направленности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232,0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232,0</a:t>
                      </a:r>
                      <a:endParaRPr lang="ru-RU" sz="14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детско-юношеского и массового хоккея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288,1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287,5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42844" y="4643446"/>
            <a:ext cx="19288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официальных физкультурных и спортивных мероприятиях приняли участие   </a:t>
            </a:r>
          </a:p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9 325 человек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388" y="4429132"/>
            <a:ext cx="27146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учащихся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6 спортивных школах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составило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4 141 человек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 ребенка составила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56,0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год</a:t>
            </a:r>
          </a:p>
          <a:p>
            <a:pPr algn="ctr"/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 descr="i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571480"/>
            <a:ext cx="1285884" cy="1285884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929158" y="500042"/>
            <a:ext cx="4214842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молодежной, семейной политики,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культуры и спорта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14356"/>
            <a:ext cx="3786182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Повышение качества и доступности услуг в сфере культуры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туризма в ЗАТО Северск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857364"/>
          <a:ext cx="8786875" cy="17373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469457"/>
                <a:gridCol w="1158709"/>
                <a:gridCol w="1158709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посещений культурно-досуговых мероприятий, организованных муниципальными учреждениями культуры, в расчете на 1 жителя, ед.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благоустроенных и введенных в действие объектов туристской инфраструктуры, ед.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«Развитие культуры и туризма в ЗАТО Северск»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Kikos_Art.jpg"/>
          <p:cNvPicPr>
            <a:picLocks noChangeAspect="1"/>
          </p:cNvPicPr>
          <p:nvPr/>
        </p:nvPicPr>
        <p:blipFill>
          <a:blip r:embed="rId3" cstate="print"/>
          <a:srcRect l="20764" t="9800" r="19546" b="6146"/>
          <a:stretch>
            <a:fillRect/>
          </a:stretch>
        </p:blipFill>
        <p:spPr>
          <a:xfrm>
            <a:off x="7786710" y="4946669"/>
            <a:ext cx="1357322" cy="1911331"/>
          </a:xfrm>
          <a:prstGeom prst="rect">
            <a:avLst/>
          </a:prstGeom>
        </p:spPr>
      </p:pic>
      <p:pic>
        <p:nvPicPr>
          <p:cNvPr id="17" name="Рисунок 16" descr="photo.jpg"/>
          <p:cNvPicPr>
            <a:picLocks noChangeAspect="1"/>
          </p:cNvPicPr>
          <p:nvPr/>
        </p:nvPicPr>
        <p:blipFill>
          <a:blip r:embed="rId4" cstate="print"/>
          <a:srcRect l="16666" t="2083" r="6250"/>
          <a:stretch>
            <a:fillRect/>
          </a:stretch>
        </p:blipFill>
        <p:spPr>
          <a:xfrm>
            <a:off x="3714744" y="5066283"/>
            <a:ext cx="1410506" cy="1791717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1714448" y="4929198"/>
            <a:ext cx="1928858" cy="1857364"/>
            <a:chOff x="83978" y="3571876"/>
            <a:chExt cx="2714644" cy="1500198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83978" y="3571876"/>
              <a:ext cx="2714644" cy="150019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3978" y="3963232"/>
              <a:ext cx="2714613" cy="604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8 учреждений культуры </a:t>
              </a:r>
              <a:endPara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143504" y="4929198"/>
            <a:ext cx="2643206" cy="1857364"/>
            <a:chOff x="83978" y="3571876"/>
            <a:chExt cx="2857520" cy="3900465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42844" y="3571876"/>
              <a:ext cx="2714644" cy="390046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3978" y="3788256"/>
              <a:ext cx="2857520" cy="3684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 учреждения дополнительного образования детей художественно-эстетической направленности</a:t>
              </a:r>
              <a:endPara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4" name="Заголовок 1"/>
          <p:cNvSpPr txBox="1">
            <a:spLocks/>
          </p:cNvSpPr>
          <p:nvPr/>
        </p:nvSpPr>
        <p:spPr>
          <a:xfrm>
            <a:off x="0" y="3714752"/>
            <a:ext cx="9144000" cy="9286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2000" b="1" i="0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Программой охвачено 11 муниципальных учреждений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20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Штриховая стрелка вправо 24"/>
          <p:cNvSpPr/>
          <p:nvPr/>
        </p:nvSpPr>
        <p:spPr>
          <a:xfrm rot="5400000">
            <a:off x="5250661" y="4321975"/>
            <a:ext cx="500066" cy="571504"/>
          </a:xfrm>
          <a:prstGeom prst="striped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 rot="5400000">
            <a:off x="2750331" y="4321975"/>
            <a:ext cx="500066" cy="571504"/>
          </a:xfrm>
          <a:prstGeom prst="striped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 descr="всд-панические-атаки1.jpg"/>
          <p:cNvPicPr>
            <a:picLocks noChangeAspect="1"/>
          </p:cNvPicPr>
          <p:nvPr/>
        </p:nvPicPr>
        <p:blipFill>
          <a:blip r:embed="rId5"/>
          <a:srcRect l="8788" r="9180"/>
          <a:stretch>
            <a:fillRect/>
          </a:stretch>
        </p:blipFill>
        <p:spPr>
          <a:xfrm>
            <a:off x="0" y="5029200"/>
            <a:ext cx="1714480" cy="18288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868" y="5572140"/>
            <a:ext cx="3214710" cy="12144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trienningh-mien-omirdi-tan-daimyn_1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71942"/>
            <a:ext cx="3635216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3500430" y="3357562"/>
            <a:ext cx="3286148" cy="21431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313601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 по муниципальной программе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культуры и туризма в ЗАТО Северск»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культуры в ЗАТО Северск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352,4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347,9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образование художественно-эстетической направленности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249,8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245,3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МТБ учреждений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внутреннего и въездного туризма на территории ЗАТО Северск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352,6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348,1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428992" y="5586233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посещений культурно-досуговых мероприятий, составило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536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тыс.человек</a:t>
            </a:r>
            <a:endParaRPr lang="ru-RU" sz="1600" i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0430" y="3397939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учащихся в учреждениях художественно-эстетической направленности составило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2 797 человек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составила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35,2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год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5384810-3d-white-people-playing-drums.jpg"/>
          <p:cNvPicPr>
            <a:picLocks noChangeAspect="1"/>
          </p:cNvPicPr>
          <p:nvPr/>
        </p:nvPicPr>
        <p:blipFill>
          <a:blip r:embed="rId4"/>
          <a:srcRect l="3703" r="2546" b="3125"/>
          <a:stretch>
            <a:fillRect/>
          </a:stretch>
        </p:blipFill>
        <p:spPr>
          <a:xfrm>
            <a:off x="6904084" y="4286256"/>
            <a:ext cx="2239915" cy="2571744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786446" y="1000108"/>
            <a:ext cx="3071802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молодежной, семейной политики, культуры и спорта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85794"/>
            <a:ext cx="4000496" cy="15001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>
              <a:spcBef>
                <a:spcPct val="0"/>
              </a:spcBef>
            </a:pPr>
            <a:r>
              <a:rPr lang="ru-RU" sz="15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5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потенциала молодежи, создание условий для включения молодежи в социально-экономическую, политическую и культурную жизнь </a:t>
            </a:r>
            <a:r>
              <a:rPr lang="ru-RU" sz="15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5" y="2285992"/>
          <a:ext cx="8929749" cy="259080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7072361"/>
                <a:gridCol w="1000132"/>
                <a:gridCol w="857256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1. 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          </a:r>
                      <a:endParaRPr lang="ru-RU" sz="14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Доля детей, охваченных организованными формами отдыха и оздоровления,                от общего числа детей школьного возраста ЗАТО Северск,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4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1 000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12 000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85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«Молодежная политика в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2" name="Рисунок 11" descr="i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714356"/>
            <a:ext cx="1285884" cy="1285884"/>
          </a:xfrm>
          <a:prstGeom prst="rect">
            <a:avLst/>
          </a:prstGeom>
        </p:spPr>
      </p:pic>
      <p:pic>
        <p:nvPicPr>
          <p:cNvPr id="13" name="Рисунок 12" descr="canstockphoto2538060.jpg"/>
          <p:cNvPicPr>
            <a:picLocks noChangeAspect="1"/>
          </p:cNvPicPr>
          <p:nvPr/>
        </p:nvPicPr>
        <p:blipFill>
          <a:blip r:embed="rId3" cstate="print"/>
          <a:srcRect l="10449" t="4590" r="8984" b="10449"/>
          <a:stretch>
            <a:fillRect/>
          </a:stretch>
        </p:blipFill>
        <p:spPr>
          <a:xfrm>
            <a:off x="3500430" y="4899334"/>
            <a:ext cx="1857356" cy="1958666"/>
          </a:xfrm>
          <a:prstGeom prst="rect">
            <a:avLst/>
          </a:prstGeom>
        </p:spPr>
      </p:pic>
      <p:pic>
        <p:nvPicPr>
          <p:cNvPr id="16" name="Рисунок 15" descr="i (7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67280"/>
            <a:ext cx="2585450" cy="1890720"/>
          </a:xfrm>
          <a:prstGeom prst="rect">
            <a:avLst/>
          </a:prstGeom>
        </p:spPr>
      </p:pic>
      <p:pic>
        <p:nvPicPr>
          <p:cNvPr id="17" name="Рисунок 16" descr="disc.jpg"/>
          <p:cNvPicPr>
            <a:picLocks noChangeAspect="1"/>
          </p:cNvPicPr>
          <p:nvPr/>
        </p:nvPicPr>
        <p:blipFill>
          <a:blip r:embed="rId5"/>
          <a:srcRect t="8333" b="19791"/>
          <a:stretch>
            <a:fillRect/>
          </a:stretch>
        </p:blipFill>
        <p:spPr>
          <a:xfrm>
            <a:off x="5698480" y="5000637"/>
            <a:ext cx="3445520" cy="1857364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i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452" y="3929066"/>
            <a:ext cx="3269508" cy="2928934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6143636" y="3929066"/>
            <a:ext cx="2857520" cy="2786082"/>
          </a:xfrm>
          <a:prstGeom prst="roundRect">
            <a:avLst/>
          </a:prstGeom>
          <a:solidFill>
            <a:srgbClr val="FFA3A3"/>
          </a:solidFill>
          <a:ln>
            <a:solidFill>
              <a:srgbClr val="FF9999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3697267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786610"/>
                <a:gridCol w="1000132"/>
                <a:gridCol w="1071571"/>
              </a:tblGrid>
              <a:tr h="4661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«Молодежная политика в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507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Молодежь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561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Семейная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65,9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40,8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40,8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укрепление МТБ детских оздоровительных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лагерей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5813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жильем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молодых семей ЗАТО Северск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выдача молодым семьям социальных выплат на приобретение (строительство)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1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61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7158" y="5500702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летний период трудоустроен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671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подросток в 29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городских организаций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43636" y="4214818"/>
            <a:ext cx="285752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Жилищные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условия улучшило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46 семей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(1 семья  - заявители 2013 года, 1 семья – заявители 2014 года, 21 семья – заявители 2015 года, 23 семьи – заявители 2016 года)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158" y="4357694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каникулярное время отдохнуло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4 203 ребенка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286256"/>
            <a:ext cx="857232" cy="857232"/>
          </a:xfrm>
          <a:prstGeom prst="rect">
            <a:avLst/>
          </a:prstGeom>
        </p:spPr>
      </p:pic>
      <p:pic>
        <p:nvPicPr>
          <p:cNvPr id="22" name="Рисунок 21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572140"/>
            <a:ext cx="857232" cy="85723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35743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обеспечение развития человеческого потенциала и преодоление социального пессимизма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00"/>
            <a:ext cx="9144000" cy="45720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img_77794.jpg"/>
          <p:cNvPicPr>
            <a:picLocks noChangeAspect="1"/>
          </p:cNvPicPr>
          <p:nvPr/>
        </p:nvPicPr>
        <p:blipFill>
          <a:blip r:embed="rId3" cstate="print"/>
          <a:srcRect t="5654" b="9811"/>
          <a:stretch>
            <a:fillRect/>
          </a:stretch>
        </p:blipFill>
        <p:spPr>
          <a:xfrm>
            <a:off x="3571868" y="1714488"/>
            <a:ext cx="2357454" cy="1123481"/>
          </a:xfrm>
          <a:prstGeom prst="rect">
            <a:avLst/>
          </a:prstGeom>
        </p:spPr>
      </p:pic>
      <p:pic>
        <p:nvPicPr>
          <p:cNvPr id="12" name="Рисунок 11" descr="i (6).jpg"/>
          <p:cNvPicPr>
            <a:picLocks noChangeAspect="1"/>
          </p:cNvPicPr>
          <p:nvPr/>
        </p:nvPicPr>
        <p:blipFill>
          <a:blip r:embed="rId4"/>
          <a:srcRect b="11111"/>
          <a:stretch>
            <a:fillRect/>
          </a:stretch>
        </p:blipFill>
        <p:spPr>
          <a:xfrm>
            <a:off x="4143372" y="571480"/>
            <a:ext cx="1285884" cy="1143008"/>
          </a:xfrm>
          <a:prstGeom prst="rect">
            <a:avLst/>
          </a:prstGeom>
        </p:spPr>
      </p:pic>
      <p:pic>
        <p:nvPicPr>
          <p:cNvPr id="16" name="Рисунок 15" descr="1060805_kartinki-chelovechki-3d.jpg"/>
          <p:cNvPicPr>
            <a:picLocks noChangeAspect="1"/>
          </p:cNvPicPr>
          <p:nvPr/>
        </p:nvPicPr>
        <p:blipFill>
          <a:blip r:embed="rId5" cstate="print"/>
          <a:srcRect t="4234" b="11168"/>
          <a:stretch>
            <a:fillRect/>
          </a:stretch>
        </p:blipFill>
        <p:spPr>
          <a:xfrm>
            <a:off x="6143636" y="1714488"/>
            <a:ext cx="2214578" cy="1055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060805_kartinki-chelovechki-3d.jpg"/>
          <p:cNvPicPr>
            <a:picLocks noChangeAspect="1"/>
          </p:cNvPicPr>
          <p:nvPr/>
        </p:nvPicPr>
        <p:blipFill>
          <a:blip r:embed="rId5" cstate="print"/>
          <a:srcRect t="4234" b="11168"/>
          <a:stretch>
            <a:fillRect/>
          </a:stretch>
        </p:blipFill>
        <p:spPr>
          <a:xfrm>
            <a:off x="857224" y="1714488"/>
            <a:ext cx="2214578" cy="1055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857884" y="785794"/>
            <a:ext cx="3286116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Отдел социальной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поддержки населения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85720" y="714356"/>
            <a:ext cx="3357554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социальной защиты наиболее уязвимых слоев населения ЗАТО 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2786058"/>
          <a:ext cx="8929749" cy="3886441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6574651"/>
                <a:gridCol w="1177549"/>
                <a:gridCol w="1177549"/>
              </a:tblGrid>
              <a:tr h="279500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программы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1. Доля граждан, получающих социальную поддержку, от общей численности населения ЗАТО Северск, %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67,7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68,0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2. Выполнение плановых рейсов по социально значимым маршрутам в границах ЗАТО Северск, %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3. Выполнение плановых рейсов сообщением Северск - Пушкарево - Игловск речным транспортом в период навигации, %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4. Количество проведенных общественными объединениями ЗАТО Северск мероприятий, посвященных знаменательным датам, ед.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 Количество общественных объединений и садоводческих обществ, получивших финансовую и имущественную поддержку, ед.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708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6. Количество жилых домов и административных зданий, оборудованных пандусами для беспрепятственного доступа инвалидов и других маломобильных групп населения, ед.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 Количество детей-сирот и детей, оставшихся без попечения родителей, и родителей, получивших меры соц. поддержки, чел.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437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8" y="4143388"/>
            <a:ext cx="2714612" cy="2714612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311088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786610"/>
                <a:gridCol w="1000132"/>
                <a:gridCol w="1071571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«Социальная поддержка населения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дополнительных мер социальной поддержки отдельным категориям граждан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25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меры социальной поддержки по оплате коммунальных услуг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25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меры социальной поддержки по оплате коммунальных услуг гражданам, проживающим на внегородских территориях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36,4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36,4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Поддержка общественных объединений и садоводческих обществ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72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Доступная среда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Опека детей-сирот и детей, оставшихся без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попечения родителей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43,3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240,5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239,8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142844" y="3214686"/>
            <a:ext cx="628654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Наиболее значимые показатели реализации МП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3571876"/>
          <a:ext cx="6357982" cy="3196162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5175102"/>
                <a:gridCol w="1182880"/>
              </a:tblGrid>
              <a:tr h="399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Выплаты, компенсации гражданам ЗАТО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5 835 чел.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9997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Меры социальной поддержки по оплате коммунальных услуг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51 032 семьи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799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Меры социальной поддержки по оплате коммунальных услуг гражданам, проживающим на внегородских территориях</a:t>
                      </a:r>
                      <a:endParaRPr lang="ru-RU" sz="1400" b="1" i="0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5 258 чел.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99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Возмещение затрат на оказание транспортных услуг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 социально-значимым маршрутам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424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речной транспорт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(ООО «Северская судоходная компания» - 6,8 млн.руб.)</a:t>
                      </a:r>
                      <a:endParaRPr lang="ru-RU" sz="1400" b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 рейсов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7995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автобусные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перевозки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(МК ПТП – 35,6 млн.руб.)</a:t>
                      </a:r>
                      <a:endParaRPr lang="ru-RU" sz="1400" b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30 117,5 рейсов</a:t>
                      </a:r>
                      <a:endParaRPr lang="ru-RU" sz="1400" b="1" i="0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Виды адресных выплат гражданам ЗАТО Северск в рамках м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униципальной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программы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928670"/>
          <a:ext cx="8858312" cy="4003465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6448852"/>
                <a:gridCol w="1204730"/>
                <a:gridCol w="1204730"/>
              </a:tblGrid>
              <a:tr h="3038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Виды материальной поддержки граждан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получателей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 расходов, млн.руб.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38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Ежемесячная выплата Почетным гражданам ЗАТО Северск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 чел.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54236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материальной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помощи жителям ЗАТО Северск, оказавшимся в трудной жизненной ситуации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412 чел.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845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материальной помощи ветеранам ВОВ (вдовам, узникам концлагерей) на переустройство жилых помещений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73 чел.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163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Единовременная адресная социальная помощь неработающим пенсионерам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2 617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Выплаты по договорам пожизненной ренты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чел.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Выплаты отдельным категориям граждан ко Дню Победы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1 367 чел.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Компенсация за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оплату коммунальных услуг Почетным гражданам ЗАТО Северск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чел.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Оказание помощи отдельным категориям граждан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 оздоровление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 чел.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Предоставление мер социальной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поддержки по оплате коммунальных услуг  гражданам, проживающим в МКД до 1999 года постройки (в </a:t>
                      </a:r>
                      <a:r>
                        <a:rPr lang="ru-RU" sz="12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2 395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лекарственными препаратами и изделиями медицинского назначения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12 764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214282" y="5143512"/>
            <a:ext cx="3857652" cy="1571636"/>
          </a:xfrm>
          <a:prstGeom prst="roundRect">
            <a:avLst/>
          </a:prstGeom>
          <a:solidFill>
            <a:srgbClr val="FFA3A3"/>
          </a:solidFill>
          <a:ln>
            <a:solidFill>
              <a:srgbClr val="FF9999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Кроме того, предоставлена помощь по 11 видам социальной поддержки на общую сумму 3,2 млн.руб.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 получателей по данным видам поддержки составило 1 822 чел.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wp-1476995219990-1024x538.png"/>
          <p:cNvPicPr>
            <a:picLocks noChangeAspect="1"/>
          </p:cNvPicPr>
          <p:nvPr/>
        </p:nvPicPr>
        <p:blipFill>
          <a:blip r:embed="rId2"/>
          <a:srcRect b="13591"/>
          <a:stretch>
            <a:fillRect/>
          </a:stretch>
        </p:blipFill>
        <p:spPr>
          <a:xfrm>
            <a:off x="4143372" y="5041439"/>
            <a:ext cx="5000628" cy="1816585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depositphotos_31779247-stock-photo-dependency-from-drunkenness.jpg"/>
          <p:cNvPicPr>
            <a:picLocks noChangeAspect="1"/>
          </p:cNvPicPr>
          <p:nvPr/>
        </p:nvPicPr>
        <p:blipFill>
          <a:blip r:embed="rId2"/>
          <a:srcRect l="18872" t="3893" r="6970" b="10297"/>
          <a:stretch>
            <a:fillRect/>
          </a:stretch>
        </p:blipFill>
        <p:spPr>
          <a:xfrm>
            <a:off x="6357950" y="3071810"/>
            <a:ext cx="2214578" cy="1831811"/>
          </a:xfrm>
          <a:prstGeom prst="rect">
            <a:avLst/>
          </a:prstGeom>
        </p:spPr>
      </p:pic>
      <p:pic>
        <p:nvPicPr>
          <p:cNvPr id="12" name="Рисунок 11" descr="3880720.jpg"/>
          <p:cNvPicPr>
            <a:picLocks noChangeAspect="1"/>
          </p:cNvPicPr>
          <p:nvPr/>
        </p:nvPicPr>
        <p:blipFill>
          <a:blip r:embed="rId3"/>
          <a:srcRect r="62054" b="55357"/>
          <a:stretch>
            <a:fillRect/>
          </a:stretch>
        </p:blipFill>
        <p:spPr>
          <a:xfrm>
            <a:off x="1000100" y="2857496"/>
            <a:ext cx="2266947" cy="2000250"/>
          </a:xfrm>
          <a:prstGeom prst="rect">
            <a:avLst/>
          </a:prstGeom>
        </p:spPr>
      </p:pic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2843" y="4857760"/>
          <a:ext cx="8858313" cy="185928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6786610"/>
                <a:gridCol w="1000132"/>
                <a:gridCol w="1071571"/>
              </a:tblGrid>
              <a:tr h="4958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«Профилактика алкоголизма, наркомании, токсикомании и ВИЧ-инфекции»</a:t>
                      </a:r>
                      <a:endParaRPr lang="ru-RU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Совершенствование форм и методов профилактики злоупотребления спиртными напитками и психоактивными веществами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Информационное обеспечение в профилактике злоупотребления</a:t>
                      </a:r>
                      <a:r>
                        <a:rPr lang="ru-RU" sz="14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7" name="Рисунок 16" descr="XXoOSB5KNXE-450x450.jpg"/>
          <p:cNvPicPr>
            <a:picLocks noChangeAspect="1"/>
          </p:cNvPicPr>
          <p:nvPr/>
        </p:nvPicPr>
        <p:blipFill>
          <a:blip r:embed="rId4" cstate="print"/>
          <a:srcRect l="14583" t="4166" r="12500" b="6250"/>
          <a:stretch>
            <a:fillRect/>
          </a:stretch>
        </p:blipFill>
        <p:spPr>
          <a:xfrm>
            <a:off x="4286248" y="3000372"/>
            <a:ext cx="1471955" cy="1808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929290" y="642918"/>
            <a:ext cx="3214710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Отдел социальной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поддержки населения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85794"/>
            <a:ext cx="428628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Привлечение подростков и молодежи к формированию негативного отношения к употреблению наркотиков, алкоголя и психоактивных веществ</a:t>
            </a:r>
            <a:endParaRPr lang="ru-RU"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2143116"/>
          <a:ext cx="8858313" cy="82296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6522055"/>
                <a:gridCol w="1168129"/>
                <a:gridCol w="1168129"/>
              </a:tblGrid>
              <a:tr h="26649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Целевой  индикатор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441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обучающихся, родителей обучающихся и волонтеров, привлеченных к профилактическим мероприятиям, чел.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780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21 393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«Профилактика алкоголизма, наркомании, токсикомании и ВИЧ-инфекции»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i (6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714356"/>
            <a:ext cx="1285884" cy="1285884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Fore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57429"/>
            <a:ext cx="6500826" cy="4500571"/>
          </a:xfrm>
          <a:prstGeom prst="rect">
            <a:avLst/>
          </a:prstGeom>
        </p:spPr>
      </p:pic>
      <p:pic>
        <p:nvPicPr>
          <p:cNvPr id="12" name="Рисунок 11" descr="i (2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00" y="3253118"/>
            <a:ext cx="3571900" cy="36048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714620"/>
          </a:xfrm>
        </p:spPr>
        <p:txBody>
          <a:bodyPr anchor="ctr"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диверсификацию экономики и развитие высокотехнологичных видов деятельности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f236480eb7d0cd3e1986c45da811c584.jpg"/>
          <p:cNvPicPr>
            <a:picLocks noChangeAspect="1"/>
          </p:cNvPicPr>
          <p:nvPr/>
        </p:nvPicPr>
        <p:blipFill>
          <a:blip r:embed="rId2" cstate="print"/>
          <a:srcRect t="17511" b="21874"/>
          <a:stretch>
            <a:fillRect/>
          </a:stretch>
        </p:blipFill>
        <p:spPr>
          <a:xfrm>
            <a:off x="4929190" y="5298117"/>
            <a:ext cx="3786214" cy="1559883"/>
          </a:xfrm>
          <a:prstGeom prst="rect">
            <a:avLst/>
          </a:prstGeom>
        </p:spPr>
      </p:pic>
      <p:pic>
        <p:nvPicPr>
          <p:cNvPr id="13" name="Рисунок 12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642918"/>
            <a:ext cx="1285884" cy="1285884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000760" y="928670"/>
            <a:ext cx="3143240" cy="107157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Комитет экономического развития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857232"/>
            <a:ext cx="3643338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Содействие развитию предпринимательства в ЗАТО 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928803"/>
          <a:ext cx="8786875" cy="33949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469457"/>
                <a:gridCol w="1158709"/>
                <a:gridCol w="1158709"/>
              </a:tblGrid>
              <a:tr h="30267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615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субъектов малого и среднего предпринимательства в расчете на 10 тыс. человек населения,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615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работающих на малых предприятиях от численности экономически активного населения,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615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занятых в сфере малого и среднего предпринимательства в общей численности населения, занятого на территории ЗАТО Северск,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516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рабочих мест, созданных субъектами малого и среднего предпринимательства, получившими финансовую поддержку в рамках реализации муниципальной программы,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804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вновь созданных в течение года субъектов малого и среднего предпринимательства, которым оказана поддержка в рамках реализации муниципальной программы,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«Развитие предпринимательства в ЗАТО Северск»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.png"/>
          <p:cNvPicPr>
            <a:picLocks noChangeAspect="1"/>
          </p:cNvPicPr>
          <p:nvPr/>
        </p:nvPicPr>
        <p:blipFill>
          <a:blip r:embed="rId4" cstate="print"/>
          <a:srcRect b="8469"/>
          <a:stretch>
            <a:fillRect/>
          </a:stretch>
        </p:blipFill>
        <p:spPr>
          <a:xfrm>
            <a:off x="2357422" y="5314105"/>
            <a:ext cx="1928826" cy="1543895"/>
          </a:xfrm>
          <a:prstGeom prst="rect">
            <a:avLst/>
          </a:prstGeom>
        </p:spPr>
      </p:pic>
      <p:pic>
        <p:nvPicPr>
          <p:cNvPr id="16" name="Рисунок 15" descr="сотрудничество-3.jpg"/>
          <p:cNvPicPr>
            <a:picLocks noChangeAspect="1"/>
          </p:cNvPicPr>
          <p:nvPr/>
        </p:nvPicPr>
        <p:blipFill>
          <a:blip r:embed="rId5" cstate="print"/>
          <a:srcRect t="8747" b="7934"/>
          <a:stretch>
            <a:fillRect/>
          </a:stretch>
        </p:blipFill>
        <p:spPr>
          <a:xfrm>
            <a:off x="0" y="5357802"/>
            <a:ext cx="1928826" cy="150019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5786446" y="4500570"/>
            <a:ext cx="3214710" cy="207170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2844" y="4429132"/>
            <a:ext cx="3214710" cy="207170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7399_900.jpg"/>
          <p:cNvPicPr>
            <a:picLocks noChangeAspect="1"/>
          </p:cNvPicPr>
          <p:nvPr/>
        </p:nvPicPr>
        <p:blipFill>
          <a:blip r:embed="rId2" cstate="print"/>
          <a:srcRect b="6507"/>
          <a:stretch>
            <a:fillRect/>
          </a:stretch>
        </p:blipFill>
        <p:spPr>
          <a:xfrm>
            <a:off x="3357554" y="4660784"/>
            <a:ext cx="2428892" cy="2197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80535"/>
          <a:ext cx="8858313" cy="4019997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6786610"/>
                <a:gridCol w="1000132"/>
                <a:gridCol w="1071571"/>
              </a:tblGrid>
              <a:tr h="48390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«Развитие предпринимательства в ЗАТО Северск»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166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3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Создание и развитие инфраструктуры поддержки предпринимательства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8464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бизнес-инкубатора</a:t>
                      </a:r>
                      <a:endParaRPr lang="ru-RU" sz="13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3441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</a:t>
                      </a: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деятельности НФ «Фонд развития малого и среднего предпринимательства»</a:t>
                      </a:r>
                      <a:endParaRPr lang="ru-RU" sz="13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Финансовая, имущественная поддержка деятельности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субъектов малого и среднего предпринимательства</a:t>
                      </a:r>
                      <a:endParaRPr lang="ru-RU" sz="1300" b="1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предоставление субсидий победителям конкурса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стартующих предпринимательских проектов</a:t>
                      </a:r>
                      <a:endParaRPr lang="ru-RU" sz="13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Создание общественной (социальной) среды,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благоприятной для развития бизнеса</a:t>
                      </a:r>
                      <a:endParaRPr lang="ru-RU" sz="1300" b="1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950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3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Повышение доступности финансовых ресурсов для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субъектов предпринимательской деятельности</a:t>
                      </a: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(предоставление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субсидии НФ «Фонд развития малого и среднего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предпринимательства» на выдачу микрозаймов)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34,6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34,6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84648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46,5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14282" y="4857760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результатам проведенных конкурсов в бизнес-инкубаторе размещено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резидентов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86446" y="4786322"/>
            <a:ext cx="31822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Выдано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12 микрозаймов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19 субсидий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победителям конкурса стартующих предпринимательских проектов</a:t>
            </a:r>
            <a:endParaRPr lang="ru-RU" sz="1600" i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8d2dc306d01984c7fe5edf0a9af4b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5048" y="2857496"/>
            <a:ext cx="5388952" cy="40005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07167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совершенствование действующей системы муниципального управления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750949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643182"/>
            <a:ext cx="5921597" cy="4214818"/>
          </a:xfrm>
          <a:prstGeom prst="rect">
            <a:avLst/>
          </a:prstGeom>
        </p:spPr>
      </p:pic>
    </p:spTree>
  </p:cSld>
  <p:clrMapOvr>
    <a:masterClrMapping/>
  </p:clrMapOvr>
  <p:transition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i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643702" y="3286124"/>
            <a:ext cx="2282220" cy="16383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714356"/>
            <a:ext cx="4857752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85926"/>
          <a:ext cx="8929718" cy="148978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574628"/>
                <a:gridCol w="1177545"/>
                <a:gridCol w="1177545"/>
              </a:tblGrid>
              <a:tr h="20282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4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расходов бюджета, сформированных в рамках муниципальных программ, не менее, % 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Темп роста налоговых и неналоговых доходов в сравнении с предыдущим годом, % 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84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Средняя балльная оценка финансового менеджмента ГРБС 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214282" y="4800810"/>
          <a:ext cx="8858312" cy="179222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500858"/>
                <a:gridCol w="1143008"/>
                <a:gridCol w="1214446"/>
              </a:tblGrid>
              <a:tr h="466346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«Эффективное управление муниципальными финансами ЗАТО Северск»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550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устойчивости бюджета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Повышение качества и уровня автоматизации бюджетного процесса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42844" y="0"/>
            <a:ext cx="885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«Эффективное управление муниципальными финансами ЗАТО Северск»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000760" y="571480"/>
            <a:ext cx="3143240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lang="ru-RU" sz="16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5" name="Рисунок 14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714356"/>
            <a:ext cx="1000132" cy="1000132"/>
          </a:xfrm>
          <a:prstGeom prst="rect">
            <a:avLst/>
          </a:prstGeom>
        </p:spPr>
      </p:pic>
      <p:pic>
        <p:nvPicPr>
          <p:cNvPr id="17" name="Рисунок 16" descr="24.jpg"/>
          <p:cNvPicPr>
            <a:picLocks noChangeAspect="1"/>
          </p:cNvPicPr>
          <p:nvPr/>
        </p:nvPicPr>
        <p:blipFill>
          <a:blip r:embed="rId4" cstate="print"/>
          <a:srcRect t="5469" b="11457"/>
          <a:stretch>
            <a:fillRect/>
          </a:stretch>
        </p:blipFill>
        <p:spPr>
          <a:xfrm flipH="1">
            <a:off x="3643306" y="3286124"/>
            <a:ext cx="2571768" cy="1484709"/>
          </a:xfrm>
          <a:prstGeom prst="rect">
            <a:avLst/>
          </a:prstGeom>
        </p:spPr>
      </p:pic>
      <p:pic>
        <p:nvPicPr>
          <p:cNvPr id="19" name="Рисунок 18" descr="ad6a6666-294d-4cdf-9aee-2d47c5315f90.jpg"/>
          <p:cNvPicPr>
            <a:picLocks noChangeAspect="1"/>
          </p:cNvPicPr>
          <p:nvPr/>
        </p:nvPicPr>
        <p:blipFill>
          <a:blip r:embed="rId5"/>
          <a:srcRect t="12500" b="12500"/>
          <a:stretch>
            <a:fillRect/>
          </a:stretch>
        </p:blipFill>
        <p:spPr>
          <a:xfrm>
            <a:off x="428596" y="3357562"/>
            <a:ext cx="2547934" cy="1433223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3d-business-white-people-economy-bar-graph-27217662.jpg"/>
          <p:cNvPicPr>
            <a:picLocks noChangeAspect="1"/>
          </p:cNvPicPr>
          <p:nvPr/>
        </p:nvPicPr>
        <p:blipFill>
          <a:blip r:embed="rId2" cstate="print"/>
          <a:srcRect l="21154" r="4928" b="10592"/>
          <a:stretch>
            <a:fillRect/>
          </a:stretch>
        </p:blipFill>
        <p:spPr>
          <a:xfrm>
            <a:off x="6962459" y="4135748"/>
            <a:ext cx="2181541" cy="2722252"/>
          </a:xfrm>
          <a:prstGeom prst="rect">
            <a:avLst/>
          </a:prstGeom>
        </p:spPr>
      </p:pic>
      <p:pic>
        <p:nvPicPr>
          <p:cNvPr id="16" name="Рисунок 15" descr="i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642918"/>
            <a:ext cx="1000132" cy="1000132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44" y="3214686"/>
          <a:ext cx="7000923" cy="344464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363611"/>
                <a:gridCol w="790426"/>
                <a:gridCol w="846886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«Эффективное управление муниципальным имуществом ЗАТО Северск»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Признание прав и регулирование отношений по муниципальной собственности ЗАТО Северск, оценка рыночной стоимости имущества ЗАТО Северск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Управление земельными ресурсами на территории ЗАТО Северск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Содержание, обслуживание и капитальный ремонт муниципального имущества ЗАТО Северск и общего имущества в многоквартирных домах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45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2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МАУ "Газета "Диалог" в части выполнения муниципального задания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устойчивого управления лесами ЗАТО Северск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0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49,1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5643570" y="642918"/>
            <a:ext cx="350043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 имущественных отношений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42918"/>
            <a:ext cx="400049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Повышение эффективности управления муниципальной собственностью ЗАТО 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571612"/>
          <a:ext cx="8877561" cy="1505343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7028069"/>
                <a:gridCol w="924746"/>
                <a:gridCol w="924746"/>
              </a:tblGrid>
              <a:tr h="24445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07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объектов недвижимости, прошедших гос.регистрацию права собственности, от общего количества объектов недвижимости, на конец года,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73,3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2444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Доля площади земельных участков, вовлеченных в экономический оборот,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90,86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90,86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99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Снижение задолженности по плате за использование муниципального имущества (аренде) по сравнению с предыдущим годом,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«Эффективное управление муниципальным имуществом»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СРАВНЕНИЕ БЮДЖЕТНОЙ ОБЕСПЕЧЕННОСТИ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ЗАТО СЕВЕРСК </a:t>
            </a:r>
            <a:r>
              <a:rPr lang="ru-RU" sz="2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 ДРУГИМИ МУНИЦИПАЛЬНЫМИ ОБРАЗОВАНИЯМИ</a:t>
            </a:r>
            <a:endParaRPr lang="ru-RU" sz="2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624573_territoriya-rossii-s-krym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4357686" cy="2488239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429256" y="857232"/>
            <a:ext cx="3428992" cy="642918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solidFill>
                  <a:srgbClr val="0066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Муниципальные образования Томской области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857232"/>
            <a:ext cx="3428992" cy="642918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solidFill>
                  <a:srgbClr val="0066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ЗАТО атомной отрасли Российской Федерации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 flipV="1">
            <a:off x="1857356" y="307181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898977" y="2958751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5786446" y="1571612"/>
            <a:ext cx="2857520" cy="1865946"/>
            <a:chOff x="5857884" y="1705930"/>
            <a:chExt cx="2857520" cy="1865946"/>
          </a:xfrm>
        </p:grpSpPr>
        <p:pic>
          <p:nvPicPr>
            <p:cNvPr id="17" name="Рисунок 16"/>
            <p:cNvPicPr/>
            <p:nvPr/>
          </p:nvPicPr>
          <p:blipFill>
            <a:blip r:embed="rId3"/>
            <a:srcRect t="7973" r="50839" b="29840"/>
            <a:stretch>
              <a:fillRect/>
            </a:stretch>
          </p:blipFill>
          <p:spPr bwMode="auto">
            <a:xfrm>
              <a:off x="5857884" y="1705930"/>
              <a:ext cx="2643206" cy="18659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Овал 17"/>
            <p:cNvSpPr/>
            <p:nvPr/>
          </p:nvSpPr>
          <p:spPr>
            <a:xfrm flipV="1">
              <a:off x="7703842" y="3195636"/>
              <a:ext cx="45719" cy="4571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715272" y="3214686"/>
              <a:ext cx="100013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Северск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16" name="Диаграмма 15"/>
          <p:cNvGraphicFramePr/>
          <p:nvPr/>
        </p:nvGraphicFramePr>
        <p:xfrm>
          <a:off x="4595802" y="3429000"/>
          <a:ext cx="4548198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2" name="Прямая соединительная линия 21"/>
          <p:cNvCxnSpPr/>
          <p:nvPr/>
        </p:nvCxnSpPr>
        <p:spPr>
          <a:xfrm rot="10800000">
            <a:off x="5173984" y="5163099"/>
            <a:ext cx="3786214" cy="1588"/>
          </a:xfrm>
          <a:prstGeom prst="line">
            <a:avLst/>
          </a:prstGeom>
          <a:ln>
            <a:solidFill>
              <a:srgbClr val="C0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0800000">
            <a:off x="5176304" y="4856171"/>
            <a:ext cx="3786214" cy="1588"/>
          </a:xfrm>
          <a:prstGeom prst="line">
            <a:avLst/>
          </a:prstGeom>
          <a:ln>
            <a:solidFill>
              <a:srgbClr val="6699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>
            <a:off x="5174813" y="5037147"/>
            <a:ext cx="3786214" cy="1588"/>
          </a:xfrm>
          <a:prstGeom prst="line">
            <a:avLst/>
          </a:prstGeom>
          <a:ln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286644" y="3942879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Средняя по области</a:t>
            </a:r>
            <a:endParaRPr lang="ru-RU" sz="1000" b="1" i="1" dirty="0">
              <a:solidFill>
                <a:srgbClr val="66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rot="5400000" flipH="1" flipV="1">
            <a:off x="7073124" y="4496918"/>
            <a:ext cx="714380" cy="1588"/>
          </a:xfrm>
          <a:prstGeom prst="straightConnector1">
            <a:avLst/>
          </a:prstGeom>
          <a:ln>
            <a:solidFill>
              <a:srgbClr val="66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618116" y="413290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Средняя по городским округам</a:t>
            </a:r>
            <a:endParaRPr lang="ru-RU" sz="10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rot="5400000" flipH="1" flipV="1">
            <a:off x="7501752" y="4755842"/>
            <a:ext cx="570710" cy="794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Диаграмма 33"/>
          <p:cNvGraphicFramePr/>
          <p:nvPr/>
        </p:nvGraphicFramePr>
        <p:xfrm>
          <a:off x="0" y="3786190"/>
          <a:ext cx="4214810" cy="3071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5" name="Прямая соединительная линия 34"/>
          <p:cNvCxnSpPr/>
          <p:nvPr/>
        </p:nvCxnSpPr>
        <p:spPr>
          <a:xfrm rot="10800000" flipV="1">
            <a:off x="481944" y="4929198"/>
            <a:ext cx="3447115" cy="12920"/>
          </a:xfrm>
          <a:prstGeom prst="line">
            <a:avLst/>
          </a:prstGeom>
          <a:ln>
            <a:solidFill>
              <a:srgbClr val="C0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0800000">
            <a:off x="477176" y="4710122"/>
            <a:ext cx="3451883" cy="4762"/>
          </a:xfrm>
          <a:prstGeom prst="line">
            <a:avLst/>
          </a:prstGeom>
          <a:ln>
            <a:solidFill>
              <a:srgbClr val="6699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857488" y="4286256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Средняя по ЗАТО</a:t>
            </a:r>
            <a:endParaRPr lang="ru-RU" sz="1000" b="1" i="1" dirty="0">
              <a:solidFill>
                <a:srgbClr val="66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4" name="Прямая со стрелкой 43"/>
          <p:cNvCxnSpPr/>
          <p:nvPr/>
        </p:nvCxnSpPr>
        <p:spPr>
          <a:xfrm rot="5400000" flipH="1" flipV="1">
            <a:off x="3607825" y="4607489"/>
            <a:ext cx="214314" cy="476"/>
          </a:xfrm>
          <a:prstGeom prst="straightConnector1">
            <a:avLst/>
          </a:prstGeom>
          <a:ln>
            <a:solidFill>
              <a:srgbClr val="66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2" cstate="print">
            <a:lum bright="-16000" contrast="-4000"/>
          </a:blip>
          <a:stretch>
            <a:fillRect/>
          </a:stretch>
        </p:blipFill>
        <p:spPr>
          <a:xfrm>
            <a:off x="3500430" y="285728"/>
            <a:ext cx="2587643" cy="31757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Рисунок 4" descr="P818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06" y="3286124"/>
            <a:ext cx="9011905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Администрация ЗАТО Северск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2017 год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5687</TotalTime>
  <Words>5774</Words>
  <Application>Microsoft Office PowerPoint</Application>
  <PresentationFormat>Экран (4:3)</PresentationFormat>
  <Paragraphs>1471</Paragraphs>
  <Slides>53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4" baseType="lpstr">
      <vt:lpstr>Начальная</vt:lpstr>
      <vt:lpstr>Слайд 1</vt:lpstr>
      <vt:lpstr>Слайд 2</vt:lpstr>
      <vt:lpstr>ОСНОВНЫЕ ПОКАЗАТЕЛИ  СОЦИАЛЬНО-ЭКОНОМИЧЕСКОГО РАЗВИТИЯ</vt:lpstr>
      <vt:lpstr>ОСНОВНЫЕ ИТОГИ БЮДЖЕТНОЙ ПОЛИТИКИ</vt:lpstr>
      <vt:lpstr>ОСНОВНЫЕ ИТОГИ БЮДЖЕТНОЙ ПОЛИТИКИ</vt:lpstr>
      <vt:lpstr>ОСНОВНЫЕ ИТОГИ БЮДЖЕТНОЙ ПОЛИТИКИ (В ОБЛАСТИ ДОХОДОВ)</vt:lpstr>
      <vt:lpstr>Слайд 7</vt:lpstr>
      <vt:lpstr>Слайд 8</vt:lpstr>
      <vt:lpstr>ИСТОЧНИКИ ФИНАНСИРОВАНИЯ ДЕФИЦИТА</vt:lpstr>
      <vt:lpstr>Слайд 10</vt:lpstr>
      <vt:lpstr>СТРУКТУРА И ДИНАМИКА ДОХОДОВ</vt:lpstr>
      <vt:lpstr>НАЛОГОВЫЕ ДОХОДЫ</vt:lpstr>
      <vt:lpstr>НЕНАЛОГОВЫЕ ДОХОДЫ</vt:lpstr>
      <vt:lpstr>Слайд 14</vt:lpstr>
      <vt:lpstr>МЕЖБЮДЖЕТНЫЕ ТРАНСФЕРТЫ</vt:lpstr>
      <vt:lpstr>Слайд 16</vt:lpstr>
      <vt:lpstr>Программы, направленные на модернизацию городской среды и инженерных инфраструктур, в том числе на внегородских территориях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Программы, направленные на модернизацию социальных инфраструктур, обеспечивающих оказание государственных и муниципальных услуг в условиях бюджетных ограничений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Программы, направленные на обеспечение развития человеческого потенциала и преодоление социального пессимизма</vt:lpstr>
      <vt:lpstr>Слайд 42</vt:lpstr>
      <vt:lpstr>Слайд 43</vt:lpstr>
      <vt:lpstr>Слайд 44</vt:lpstr>
      <vt:lpstr>Слайд 45</vt:lpstr>
      <vt:lpstr>Программы, направленные на диверсификацию экономики и развитие высокотехнологичных видов деятельности</vt:lpstr>
      <vt:lpstr>Слайд 47</vt:lpstr>
      <vt:lpstr>Слайд 48</vt:lpstr>
      <vt:lpstr>Программы, направленные на совершенствование действующей системы муниципального управления</vt:lpstr>
      <vt:lpstr>Слайд 50</vt:lpstr>
      <vt:lpstr>Слайд 51</vt:lpstr>
      <vt:lpstr>СРАВНЕНИЕ БЮДЖЕТНОЙ ОБЕСПЕЧЕННОСТИ ЗАТО СЕВЕРСК  С ДРУГИМИ МУНИЦИПАЛЬНЫМИ ОБРАЗОВАНИЯМИ</vt:lpstr>
      <vt:lpstr>Слайд 53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МП ««Улучшение качественного состояния объектов улично-дорожной сети, благоустройства и озеленения  на территории  г.Северска»</dc:title>
  <dc:creator>Холоша</dc:creator>
  <cp:lastModifiedBy>Холоша</cp:lastModifiedBy>
  <cp:revision>574</cp:revision>
  <dcterms:created xsi:type="dcterms:W3CDTF">2016-05-11T05:04:37Z</dcterms:created>
  <dcterms:modified xsi:type="dcterms:W3CDTF">2017-06-20T07:00:08Z</dcterms:modified>
</cp:coreProperties>
</file>