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1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notesSlides/notesSlide20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1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35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36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7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973" r:id="rId1"/>
  </p:sldMasterIdLst>
  <p:notesMasterIdLst>
    <p:notesMasterId r:id="rId52"/>
  </p:notesMasterIdLst>
  <p:handoutMasterIdLst>
    <p:handoutMasterId r:id="rId53"/>
  </p:handoutMasterIdLst>
  <p:sldIdLst>
    <p:sldId id="519" r:id="rId2"/>
    <p:sldId id="494" r:id="rId3"/>
    <p:sldId id="521" r:id="rId4"/>
    <p:sldId id="434" r:id="rId5"/>
    <p:sldId id="448" r:id="rId6"/>
    <p:sldId id="289" r:id="rId7"/>
    <p:sldId id="482" r:id="rId8"/>
    <p:sldId id="447" r:id="rId9"/>
    <p:sldId id="498" r:id="rId10"/>
    <p:sldId id="499" r:id="rId11"/>
    <p:sldId id="500" r:id="rId12"/>
    <p:sldId id="501" r:id="rId13"/>
    <p:sldId id="502" r:id="rId14"/>
    <p:sldId id="503" r:id="rId15"/>
    <p:sldId id="504" r:id="rId16"/>
    <p:sldId id="514" r:id="rId17"/>
    <p:sldId id="362" r:id="rId18"/>
    <p:sldId id="459" r:id="rId19"/>
    <p:sldId id="436" r:id="rId20"/>
    <p:sldId id="445" r:id="rId21"/>
    <p:sldId id="450" r:id="rId22"/>
    <p:sldId id="460" r:id="rId23"/>
    <p:sldId id="354" r:id="rId24"/>
    <p:sldId id="318" r:id="rId25"/>
    <p:sldId id="370" r:id="rId26"/>
    <p:sldId id="461" r:id="rId27"/>
    <p:sldId id="327" r:id="rId28"/>
    <p:sldId id="282" r:id="rId29"/>
    <p:sldId id="463" r:id="rId30"/>
    <p:sldId id="321" r:id="rId31"/>
    <p:sldId id="298" r:id="rId32"/>
    <p:sldId id="351" r:id="rId33"/>
    <p:sldId id="489" r:id="rId34"/>
    <p:sldId id="518" r:id="rId35"/>
    <p:sldId id="329" r:id="rId36"/>
    <p:sldId id="510" r:id="rId37"/>
    <p:sldId id="356" r:id="rId38"/>
    <p:sldId id="511" r:id="rId39"/>
    <p:sldId id="484" r:id="rId40"/>
    <p:sldId id="512" r:id="rId41"/>
    <p:sldId id="307" r:id="rId42"/>
    <p:sldId id="491" r:id="rId43"/>
    <p:sldId id="464" r:id="rId44"/>
    <p:sldId id="328" r:id="rId45"/>
    <p:sldId id="479" r:id="rId46"/>
    <p:sldId id="516" r:id="rId47"/>
    <p:sldId id="517" r:id="rId48"/>
    <p:sldId id="477" r:id="rId49"/>
    <p:sldId id="520" r:id="rId50"/>
    <p:sldId id="330" r:id="rId51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42" userDrawn="1">
          <p15:clr>
            <a:srgbClr val="A4A3A4"/>
          </p15:clr>
        </p15:guide>
        <p15:guide id="2" pos="2049" userDrawn="1">
          <p15:clr>
            <a:srgbClr val="A4A3A4"/>
          </p15:clr>
        </p15:guide>
        <p15:guide id="3" orient="horz" pos="3055" userDrawn="1">
          <p15:clr>
            <a:srgbClr val="A4A3A4"/>
          </p15:clr>
        </p15:guide>
        <p15:guide id="4" pos="2067" userDrawn="1">
          <p15:clr>
            <a:srgbClr val="A4A3A4"/>
          </p15:clr>
        </p15:guide>
        <p15:guide id="5" orient="horz" pos="3061" userDrawn="1">
          <p15:clr>
            <a:srgbClr val="A4A3A4"/>
          </p15:clr>
        </p15:guide>
        <p15:guide id="6" orient="horz" pos="3074" userDrawn="1">
          <p15:clr>
            <a:srgbClr val="A4A3A4"/>
          </p15:clr>
        </p15:guide>
        <p15:guide id="7" pos="2068" userDrawn="1">
          <p15:clr>
            <a:srgbClr val="A4A3A4"/>
          </p15:clr>
        </p15:guide>
        <p15:guide id="8" pos="2086" userDrawn="1">
          <p15:clr>
            <a:srgbClr val="A4A3A4"/>
          </p15:clr>
        </p15:guide>
        <p15:guide id="9" orient="horz" pos="3080" userDrawn="1">
          <p15:clr>
            <a:srgbClr val="A4A3A4"/>
          </p15:clr>
        </p15:guide>
        <p15:guide id="10" orient="horz" pos="3093" userDrawn="1">
          <p15:clr>
            <a:srgbClr val="A4A3A4"/>
          </p15:clr>
        </p15:guide>
        <p15:guide id="11" pos="2087" userDrawn="1">
          <p15:clr>
            <a:srgbClr val="A4A3A4"/>
          </p15:clr>
        </p15:guide>
        <p15:guide id="12" pos="2105" userDrawn="1">
          <p15:clr>
            <a:srgbClr val="A4A3A4"/>
          </p15:clr>
        </p15:guide>
        <p15:guide id="13" orient="horz" pos="3099" userDrawn="1">
          <p15:clr>
            <a:srgbClr val="A4A3A4"/>
          </p15:clr>
        </p15:guide>
        <p15:guide id="14" orient="horz" pos="3113" userDrawn="1">
          <p15:clr>
            <a:srgbClr val="A4A3A4"/>
          </p15:clr>
        </p15:guide>
        <p15:guide id="15" pos="2106" userDrawn="1">
          <p15:clr>
            <a:srgbClr val="A4A3A4"/>
          </p15:clr>
        </p15:guide>
        <p15:guide id="16" pos="2123" userDrawn="1">
          <p15:clr>
            <a:srgbClr val="A4A3A4"/>
          </p15:clr>
        </p15:guide>
        <p15:guide id="17" orient="horz" pos="3038" userDrawn="1">
          <p15:clr>
            <a:srgbClr val="A4A3A4"/>
          </p15:clr>
        </p15:guide>
        <p15:guide id="18" orient="horz" pos="3051" userDrawn="1">
          <p15:clr>
            <a:srgbClr val="A4A3A4"/>
          </p15:clr>
        </p15:guide>
        <p15:guide id="19" orient="horz" pos="3057" userDrawn="1">
          <p15:clr>
            <a:srgbClr val="A4A3A4"/>
          </p15:clr>
        </p15:guide>
        <p15:guide id="20" orient="horz" pos="3070" userDrawn="1">
          <p15:clr>
            <a:srgbClr val="A4A3A4"/>
          </p15:clr>
        </p15:guide>
        <p15:guide id="21" orient="horz" pos="3076" userDrawn="1">
          <p15:clr>
            <a:srgbClr val="A4A3A4"/>
          </p15:clr>
        </p15:guide>
        <p15:guide id="22" orient="horz" pos="3089" userDrawn="1">
          <p15:clr>
            <a:srgbClr val="A4A3A4"/>
          </p15:clr>
        </p15:guide>
        <p15:guide id="23" orient="horz" pos="3095" userDrawn="1">
          <p15:clr>
            <a:srgbClr val="A4A3A4"/>
          </p15:clr>
        </p15:guide>
        <p15:guide id="24" orient="horz" pos="3108" userDrawn="1">
          <p15:clr>
            <a:srgbClr val="A4A3A4"/>
          </p15:clr>
        </p15:guide>
        <p15:guide id="25" pos="2046" userDrawn="1">
          <p15:clr>
            <a:srgbClr val="A4A3A4"/>
          </p15:clr>
        </p15:guide>
        <p15:guide id="26" pos="2064" userDrawn="1">
          <p15:clr>
            <a:srgbClr val="A4A3A4"/>
          </p15:clr>
        </p15:guide>
        <p15:guide id="27" pos="2065" userDrawn="1">
          <p15:clr>
            <a:srgbClr val="A4A3A4"/>
          </p15:clr>
        </p15:guide>
        <p15:guide id="28" pos="2083" userDrawn="1">
          <p15:clr>
            <a:srgbClr val="A4A3A4"/>
          </p15:clr>
        </p15:guide>
        <p15:guide id="29" pos="2084" userDrawn="1">
          <p15:clr>
            <a:srgbClr val="A4A3A4"/>
          </p15:clr>
        </p15:guide>
        <p15:guide id="30" pos="2102" userDrawn="1">
          <p15:clr>
            <a:srgbClr val="A4A3A4"/>
          </p15:clr>
        </p15:guide>
        <p15:guide id="31" pos="2103" userDrawn="1">
          <p15:clr>
            <a:srgbClr val="A4A3A4"/>
          </p15:clr>
        </p15:guide>
        <p15:guide id="32" pos="212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4AF7"/>
    <a:srgbClr val="993366"/>
    <a:srgbClr val="2E0424"/>
    <a:srgbClr val="FF0066"/>
    <a:srgbClr val="FFFF99"/>
    <a:srgbClr val="FFFFCC"/>
    <a:srgbClr val="E7E6B2"/>
    <a:srgbClr val="FFFF66"/>
    <a:srgbClr val="80A3CE"/>
    <a:srgbClr val="76C0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69" autoAdjust="0"/>
    <p:restoredTop sz="93237" autoAdjust="0"/>
  </p:normalViewPr>
  <p:slideViewPr>
    <p:cSldViewPr>
      <p:cViewPr varScale="1">
        <p:scale>
          <a:sx n="88" d="100"/>
          <a:sy n="88" d="100"/>
        </p:scale>
        <p:origin x="1042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948" y="-84"/>
      </p:cViewPr>
      <p:guideLst>
        <p:guide orient="horz" pos="3042"/>
        <p:guide pos="2049"/>
        <p:guide orient="horz" pos="3055"/>
        <p:guide pos="2067"/>
        <p:guide orient="horz" pos="3061"/>
        <p:guide orient="horz" pos="3074"/>
        <p:guide pos="2068"/>
        <p:guide pos="2086"/>
        <p:guide orient="horz" pos="3080"/>
        <p:guide orient="horz" pos="3093"/>
        <p:guide pos="2087"/>
        <p:guide pos="2105"/>
        <p:guide orient="horz" pos="3099"/>
        <p:guide orient="horz" pos="3113"/>
        <p:guide pos="2106"/>
        <p:guide pos="2123"/>
        <p:guide orient="horz" pos="3038"/>
        <p:guide orient="horz" pos="3051"/>
        <p:guide orient="horz" pos="3057"/>
        <p:guide orient="horz" pos="3070"/>
        <p:guide orient="horz" pos="3076"/>
        <p:guide orient="horz" pos="3089"/>
        <p:guide orient="horz" pos="3095"/>
        <p:guide orient="horz" pos="3108"/>
        <p:guide pos="2046"/>
        <p:guide pos="2064"/>
        <p:guide pos="2065"/>
        <p:guide pos="2083"/>
        <p:guide pos="2084"/>
        <p:guide pos="2102"/>
        <p:guide pos="2103"/>
        <p:guide pos="212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UniBudget81" TargetMode="External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налоговых и неналоговых доходов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г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плательщикам</a:t>
            </a:r>
          </a:p>
        </c:rich>
      </c:tx>
      <c:layout>
        <c:manualLayout>
          <c:xMode val="edge"/>
          <c:yMode val="edge"/>
          <c:x val="0.10749701056607747"/>
          <c:y val="1.9962443361151518E-2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5527134411965996E-2"/>
          <c:y val="0.14525690249944528"/>
          <c:w val="0.96054897409060003"/>
          <c:h val="0.52205430832491528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0" cap="sq">
                <a:solidFill>
                  <a:schemeClr val="lt1"/>
                </a:solidFill>
              </a:ln>
              <a:effectLst/>
              <a:sp3d contourW="635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6350">
                <a:solidFill>
                  <a:schemeClr val="lt1"/>
                </a:solidFill>
              </a:ln>
              <a:effectLst/>
              <a:sp3d contourW="635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6350">
                <a:solidFill>
                  <a:schemeClr val="lt1"/>
                </a:solidFill>
              </a:ln>
              <a:effectLst/>
              <a:sp3d contourW="635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6350">
                <a:solidFill>
                  <a:schemeClr val="lt1"/>
                </a:solidFill>
              </a:ln>
              <a:effectLst/>
              <a:sp3d contourW="635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6350">
                <a:solidFill>
                  <a:schemeClr val="lt1"/>
                </a:solidFill>
              </a:ln>
              <a:effectLst/>
              <a:sp3d contourW="6350">
                <a:contourClr>
                  <a:schemeClr val="lt1"/>
                </a:contourClr>
              </a:sp3d>
            </c:spPr>
          </c:dPt>
          <c:cat>
            <c:strRef>
              <c:f>'доходы по отраслям'!$B$4:$B$8</c:f>
              <c:strCache>
                <c:ptCount val="5"/>
                <c:pt idx="0">
                  <c:v>Бюджетные организации всех уровней</c:v>
                </c:pt>
                <c:pt idx="1">
                  <c:v>Субъекты МСП, ТОР</c:v>
                </c:pt>
                <c:pt idx="2">
                  <c:v>АО "СХК", аутсорсинговые компании, орг-ии ГК "Росатом"</c:v>
                </c:pt>
                <c:pt idx="3">
                  <c:v>Прочие организации</c:v>
                </c:pt>
                <c:pt idx="4">
                  <c:v>Физические лица</c:v>
                </c:pt>
              </c:strCache>
            </c:strRef>
          </c:cat>
          <c:val>
            <c:numRef>
              <c:f>'доходы по отраслям'!$C$4:$C$8</c:f>
              <c:numCache>
                <c:formatCode>General</c:formatCode>
                <c:ptCount val="5"/>
                <c:pt idx="0">
                  <c:v>33</c:v>
                </c:pt>
                <c:pt idx="1">
                  <c:v>23</c:v>
                </c:pt>
                <c:pt idx="2">
                  <c:v>20</c:v>
                </c:pt>
                <c:pt idx="3">
                  <c:v>17</c:v>
                </c:pt>
                <c:pt idx="4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9.1418387723001482E-2"/>
          <c:y val="0.65411220149205451"/>
          <c:w val="0.85661406773516391"/>
          <c:h val="0.3239939835106837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3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329308836396008"/>
          <c:y val="2.5791776027997412E-2"/>
          <c:w val="0.58174715660545351"/>
          <c:h val="0.96957859434237392"/>
        </c:manualLayout>
      </c:layout>
      <c:doughnutChart>
        <c:varyColors val="1"/>
        <c:ser>
          <c:idx val="0"/>
          <c:order val="0"/>
          <c:spPr>
            <a:solidFill>
              <a:schemeClr val="accent3">
                <a:lumMod val="50000"/>
              </a:schemeClr>
            </a:solidFill>
            <a:effectLst>
              <a:outerShdw blurRad="40000" dist="23000" dir="19800000" rotWithShape="0">
                <a:srgbClr val="000000">
                  <a:alpha val="35000"/>
                </a:srgbClr>
              </a:outerShdw>
            </a:effectLst>
          </c:spPr>
          <c:explosion val="25"/>
          <c:dPt>
            <c:idx val="0"/>
            <c:bubble3D val="0"/>
            <c:explosion val="11"/>
            <c:spPr>
              <a:solidFill>
                <a:schemeClr val="accent4">
                  <a:lumMod val="75000"/>
                </a:schemeClr>
              </a:solidFill>
              <a:effectLst>
                <a:outerShdw blurRad="40000" dist="23000" dir="19800000" rotWithShape="0">
                  <a:srgbClr val="000000">
                    <a:alpha val="35000"/>
                  </a:srgbClr>
                </a:outerShdw>
              </a:effectLst>
            </c:spPr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 smtClean="0"/>
                      <a:t>93%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 smtClean="0"/>
                      <a:t>7%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/>
              <a:lstStyle/>
              <a:p>
                <a:pPr>
                  <a:defRPr b="1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[UniBudget81]Лист1!$Q$3:$Q$4</c:f>
              <c:strCache>
                <c:ptCount val="2"/>
                <c:pt idx="0">
                  <c:v>Средства бюджета</c:v>
                </c:pt>
                <c:pt idx="1">
                  <c:v>Родительская плата</c:v>
                </c:pt>
              </c:strCache>
            </c:strRef>
          </c:cat>
          <c:val>
            <c:numRef>
              <c:f>[UniBudget81]Лист1!$R$3:$R$4</c:f>
              <c:numCache>
                <c:formatCode>General</c:formatCode>
                <c:ptCount val="2"/>
                <c:pt idx="0">
                  <c:v>1020.6</c:v>
                </c:pt>
                <c:pt idx="1">
                  <c:v>116.9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105"/>
        <c:holeSize val="21"/>
      </c:doughnutChart>
    </c:plotArea>
    <c:legend>
      <c:legendPos val="r"/>
      <c:layout>
        <c:manualLayout>
          <c:xMode val="edge"/>
          <c:yMode val="edge"/>
          <c:x val="0.50937073490813645"/>
          <c:y val="3.7983377077868433E-2"/>
          <c:w val="0.39896259842519682"/>
          <c:h val="0.18329250510352874"/>
        </c:manualLayout>
      </c:layout>
      <c:overlay val="0"/>
      <c:txPr>
        <a:bodyPr/>
        <a:lstStyle/>
        <a:p>
          <a:pPr>
            <a:defRPr sz="12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ln>
      <a:noFill/>
    </a:ln>
  </c:sp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>
              <a:solidFill>
                <a:schemeClr val="accent4">
                  <a:lumMod val="50000"/>
                </a:schemeClr>
              </a:solidFill>
            </a:ln>
          </c:spPr>
          <c:marker>
            <c:symbol val="diamond"/>
            <c:size val="2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4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2.0645164087060758E-2"/>
                  <c:y val="0.1011494252873563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0645164087060783E-2"/>
                  <c:y val="0.1011494252873563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5.8494631580002933E-2"/>
                  <c:y val="0.1011494252873563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25236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план 2024</c:v>
                </c:pt>
                <c:pt idx="4">
                  <c:v>факт 2024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42</c:v>
                </c:pt>
                <c:pt idx="1">
                  <c:v>42.8</c:v>
                </c:pt>
                <c:pt idx="2">
                  <c:v>50.3</c:v>
                </c:pt>
                <c:pt idx="3">
                  <c:v>52.3</c:v>
                </c:pt>
                <c:pt idx="4">
                  <c:v>52.3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79441304"/>
        <c:axId val="379441696"/>
      </c:lineChart>
      <c:catAx>
        <c:axId val="3794413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379441696"/>
        <c:crosses val="autoZero"/>
        <c:auto val="1"/>
        <c:lblAlgn val="ctr"/>
        <c:lblOffset val="100"/>
        <c:noMultiLvlLbl val="0"/>
      </c:catAx>
      <c:valAx>
        <c:axId val="37944169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379441304"/>
        <c:crosses val="autoZero"/>
        <c:crossBetween val="between"/>
      </c:valAx>
      <c:spPr>
        <a:noFill/>
        <a:ln w="25318">
          <a:noFill/>
        </a:ln>
      </c:spPr>
    </c:plotArea>
    <c:plotVisOnly val="1"/>
    <c:dispBlanksAs val="gap"/>
    <c:showDLblsOverMax val="0"/>
  </c:chart>
  <c:txPr>
    <a:bodyPr/>
    <a:lstStyle/>
    <a:p>
      <a:pPr>
        <a:defRPr sz="788">
          <a:latin typeface="Comic Sans MS" panose="030F0702030302020204" pitchFamily="66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>
              <a:solidFill>
                <a:schemeClr val="accent4">
                  <a:lumMod val="50000"/>
                </a:schemeClr>
              </a:solidFill>
            </a:ln>
          </c:spPr>
          <c:marker>
            <c:symbol val="diamond"/>
            <c:size val="2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4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2.0645164087060765E-2"/>
                  <c:y val="0.1011494252873563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0645164087060793E-2"/>
                  <c:y val="0.1011494252873563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5.8494631580002933E-2"/>
                  <c:y val="0.1011494252873563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25236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план 2024</c:v>
                </c:pt>
                <c:pt idx="4">
                  <c:v>факт 2024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56.190000000000005</c:v>
                </c:pt>
                <c:pt idx="1">
                  <c:v>57.54</c:v>
                </c:pt>
                <c:pt idx="2">
                  <c:v>59.11</c:v>
                </c:pt>
                <c:pt idx="3">
                  <c:v>62.01</c:v>
                </c:pt>
                <c:pt idx="4">
                  <c:v>62.01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79442480"/>
        <c:axId val="379442872"/>
      </c:lineChart>
      <c:catAx>
        <c:axId val="3794424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379442872"/>
        <c:crosses val="autoZero"/>
        <c:auto val="1"/>
        <c:lblAlgn val="ctr"/>
        <c:lblOffset val="100"/>
        <c:noMultiLvlLbl val="0"/>
      </c:catAx>
      <c:valAx>
        <c:axId val="37944287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379442480"/>
        <c:crosses val="autoZero"/>
        <c:crossBetween val="between"/>
      </c:valAx>
      <c:spPr>
        <a:noFill/>
        <a:ln w="25318">
          <a:noFill/>
        </a:ln>
      </c:spPr>
    </c:plotArea>
    <c:plotVisOnly val="1"/>
    <c:dispBlanksAs val="gap"/>
    <c:showDLblsOverMax val="0"/>
  </c:chart>
  <c:txPr>
    <a:bodyPr/>
    <a:lstStyle/>
    <a:p>
      <a:pPr>
        <a:defRPr sz="788">
          <a:latin typeface="Comic Sans MS" panose="030F0702030302020204" pitchFamily="66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90548597084786"/>
          <c:y val="0.16205449552566467"/>
          <c:w val="0.29038246885553642"/>
          <c:h val="0.73811281744758628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chemeClr val="tx2">
                  <a:lumMod val="50000"/>
                </a:schemeClr>
              </a:soli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1"/>
            <c:bubble3D val="0"/>
            <c:spPr>
              <a:solidFill>
                <a:schemeClr val="accent6">
                  <a:lumMod val="50000"/>
                </a:schemeClr>
              </a:soli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Lbls>
            <c:dLbl>
              <c:idx val="0"/>
              <c:layout>
                <c:manualLayout>
                  <c:x val="0.1788173111821329"/>
                  <c:y val="1.6972835526203003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27081792565805113"/>
                  <c:y val="-3.0812043594460798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Коммерческий кредит - 48,4 млн руб.</c:v>
                </c:pt>
                <c:pt idx="1">
                  <c:v>Бюджетный кредит - 250,3 млн руб.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48.4</c:v>
                </c:pt>
                <c:pt idx="1">
                  <c:v>250.3</c:v>
                </c:pt>
              </c:numCache>
            </c:numRef>
          </c:val>
          <c:extLst/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1802480686316518"/>
          <c:y val="0.33847487978208024"/>
          <c:w val="0.55422855998493459"/>
          <c:h val="0.31060514607463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90548597084786"/>
          <c:y val="0.16205449552566467"/>
          <c:w val="0.29038246885553642"/>
          <c:h val="0.73811281744758628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chemeClr val="tx2">
                  <a:lumMod val="50000"/>
                </a:schemeClr>
              </a:soli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1"/>
            <c:bubble3D val="0"/>
            <c:spPr>
              <a:solidFill>
                <a:schemeClr val="accent6">
                  <a:lumMod val="50000"/>
                </a:schemeClr>
              </a:soli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Lbls>
            <c:dLbl>
              <c:idx val="0"/>
              <c:layout>
                <c:manualLayout>
                  <c:x val="0.17392154946617891"/>
                  <c:y val="-6.3915515522381505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22186030849852198"/>
                  <c:y val="5.9140604139465133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Коммерческий кредит - 116,4 млн руб.</c:v>
                </c:pt>
                <c:pt idx="1">
                  <c:v>Бюджетный кредит - 230,2 млн руб.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116.4</c:v>
                </c:pt>
                <c:pt idx="1">
                  <c:v>230.2</c:v>
                </c:pt>
              </c:numCache>
            </c:numRef>
          </c:val>
          <c:extLst/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3271209201102284"/>
          <c:y val="0.36958578403153231"/>
          <c:w val="0.55422855998493459"/>
          <c:h val="0.31060514607463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90548597084786"/>
          <c:y val="0.16205449552566467"/>
          <c:w val="0.29038246885553642"/>
          <c:h val="0.73811281744758628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tx2">
                <a:lumMod val="50000"/>
              </a:schemeClr>
            </a:solidFill>
          </c:spPr>
          <c:dPt>
            <c:idx val="0"/>
            <c:bubble3D val="0"/>
            <c:spPr>
              <a:solidFill>
                <a:schemeClr val="tx2">
                  <a:lumMod val="50000"/>
                </a:schemeClr>
              </a:soli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1"/>
            <c:bubble3D val="0"/>
            <c:spPr>
              <a:solidFill>
                <a:schemeClr val="accent6">
                  <a:lumMod val="50000"/>
                </a:schemeClr>
              </a:soli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Lbls>
            <c:dLbl>
              <c:idx val="0"/>
              <c:layout>
                <c:manualLayout>
                  <c:x val="5.6423268283308861E-2"/>
                  <c:y val="0.2409713461222830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4.7406585878888498E-2"/>
                  <c:y val="-0.32741311606327039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Коммерческий кредит - 235 млн руб.</c:v>
                </c:pt>
                <c:pt idx="1">
                  <c:v>Бюджетный кредит - 170,1 млн руб.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235</c:v>
                </c:pt>
                <c:pt idx="1">
                  <c:v>170.1</c:v>
                </c:pt>
              </c:numCache>
            </c:numRef>
          </c:val>
          <c:extLst/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2536844943709345"/>
          <c:y val="0.3944745074310968"/>
          <c:w val="0.55422855998493459"/>
          <c:h val="0.31060514607463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image" Target="../media/image27.jpeg"/><Relationship Id="rId4" Type="http://schemas.openxmlformats.org/officeDocument/2006/relationships/image" Target="../media/image30.jpe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image" Target="../media/image33.jpeg"/><Relationship Id="rId4" Type="http://schemas.openxmlformats.org/officeDocument/2006/relationships/image" Target="../media/image3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B9F5ED-2F13-4E7F-A535-FACBB5258C84}" type="doc">
      <dgm:prSet loTypeId="urn:microsoft.com/office/officeart/2008/layout/VerticalCurvedList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7D9A65E7-B306-42AD-B6A2-FACD57DBE1CE}">
      <dgm:prSet phldrT="[Текст]"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Организация предоставления общедоступного и бесплатного дошкольного, общего, дополнительного образования детей, обеспечение организации отдыха детей в каникулярное время</a:t>
          </a:r>
          <a:endParaRPr lang="ru-RU" sz="13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E7749B-40C9-4B5C-8BF1-200D29866E80}" type="parTrans" cxnId="{0AD925F3-F705-4302-BD38-9B947131226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C3248C-972E-475D-9A70-389B35C3A55B}" type="sibTrans" cxnId="{0AD925F3-F705-4302-BD38-9B947131226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7867F7-AE9B-4EF4-A437-55B2EF45B4F0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Дорожная деятельность в отношении дорог местного значения, обеспечение безопасности дорожного движения, создание условий для предоставления транспортных услуг, организация транспортного обслуживания 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F9338E-371B-4B9A-BE45-37FB6B03E34A}" type="parTrans" cxnId="{79BE5161-F31E-4A7D-AB7A-E9D492E8AB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E85BB7-EBD3-4D31-927C-993F012130B0}" type="sibTrans" cxnId="{79BE5161-F31E-4A7D-AB7A-E9D492E8AB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88527E-7025-419A-A1CB-EEEBAD2E8384}">
      <dgm:prSet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Участие в предупреждении и ликвидации последствий ЧС, обеспечение первичных мер пожарной безопасности, осуществление мероприятий по защите населения и территории от ЧС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7847B5-67F8-4D88-BA2C-7031F3AEC9FA}" type="parTrans" cxnId="{BFC18471-0769-4707-B0F9-087B9F63B70B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2B4F83-3DE4-43A0-8502-35218848AC37}" type="sibTrans" cxnId="{BFC18471-0769-4707-B0F9-087B9F63B70B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A0C0BC-FF8A-4F76-90B9-9B5B187F28BA}">
      <dgm:prSet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Осуществление контроля в области охраны особо охраняемых природных территорий местного значения, обеспечение безопасности людей на водных объектах, создание условий для деятельности народных дружин</a:t>
          </a:r>
          <a:endParaRPr lang="ru-RU" sz="1200" b="1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095323AA-539D-4060-840D-8101F5415341}" type="parTrans" cxnId="{1AB54170-EDF2-43C0-8B26-9DEFC1BCE96A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511C3CF-C2DD-4BE5-8E08-5FD35DC79CAF}" type="sibTrans" cxnId="{1AB54170-EDF2-43C0-8B26-9DEFC1BCE96A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92E3C4-29FA-4885-AC77-61745C2B1EA3}">
      <dgm:prSet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Организация благоустройства, содержание мест захоронения, организации деятельности по накоплению, сбору, транспортированию, обработке, утилизации твердых коммунальных отходов   </a:t>
          </a:r>
          <a:endParaRPr lang="ru-RU" sz="1300" b="1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53B344DE-D2F1-4A51-84F4-544C8771DFBA}" type="parTrans" cxnId="{20FDFC24-72AE-42A7-9621-427597FB11F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2D7952-2E8D-43BA-8771-230CB21234F0}" type="sibTrans" cxnId="{20FDFC24-72AE-42A7-9621-427597FB11F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1B3948-5588-4BB0-AE4D-B66F178DBF3A}">
      <dgm:prSet custT="1"/>
      <dgm:spPr/>
      <dgm:t>
        <a:bodyPr/>
        <a:lstStyle/>
        <a:p>
          <a:r>
            <a:rPr lang="ru-RU" sz="1300" b="1" i="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Содействие развитию малого и среднего предпринимательства, оказание поддержки социально ориентированным некоммерческим организациям</a:t>
          </a:r>
          <a:endParaRPr lang="ru-RU" sz="1300" b="1" i="0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40C947F3-5756-48B8-9D19-D63F8CC5CA6F}" type="parTrans" cxnId="{C70CABB7-659F-47E4-BF0B-B51D9D7C71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133856-EA19-4A82-832E-79D62EEFF380}" type="sibTrans" cxnId="{C70CABB7-659F-47E4-BF0B-B51D9D7C71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7D0F79-3E60-408D-B326-F74F50B33FF7}" type="pres">
      <dgm:prSet presAssocID="{F6B9F5ED-2F13-4E7F-A535-FACBB5258C84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A27A81C1-B298-48E1-B5DD-D11462F8C35B}" type="pres">
      <dgm:prSet presAssocID="{F6B9F5ED-2F13-4E7F-A535-FACBB5258C84}" presName="Name1" presStyleCnt="0"/>
      <dgm:spPr/>
      <dgm:t>
        <a:bodyPr/>
        <a:lstStyle/>
        <a:p>
          <a:endParaRPr lang="ru-RU"/>
        </a:p>
      </dgm:t>
    </dgm:pt>
    <dgm:pt modelId="{3AF8B58C-A8A4-4F1D-B9B4-822FFD993CA5}" type="pres">
      <dgm:prSet presAssocID="{F6B9F5ED-2F13-4E7F-A535-FACBB5258C84}" presName="cycle" presStyleCnt="0"/>
      <dgm:spPr/>
      <dgm:t>
        <a:bodyPr/>
        <a:lstStyle/>
        <a:p>
          <a:endParaRPr lang="ru-RU"/>
        </a:p>
      </dgm:t>
    </dgm:pt>
    <dgm:pt modelId="{767B119A-95B0-4A3D-A238-3880BCC3AF71}" type="pres">
      <dgm:prSet presAssocID="{F6B9F5ED-2F13-4E7F-A535-FACBB5258C84}" presName="srcNode" presStyleLbl="node1" presStyleIdx="0" presStyleCnt="6"/>
      <dgm:spPr/>
      <dgm:t>
        <a:bodyPr/>
        <a:lstStyle/>
        <a:p>
          <a:endParaRPr lang="ru-RU"/>
        </a:p>
      </dgm:t>
    </dgm:pt>
    <dgm:pt modelId="{72733250-0D29-4392-8104-EAD95BA29CE3}" type="pres">
      <dgm:prSet presAssocID="{F6B9F5ED-2F13-4E7F-A535-FACBB5258C84}" presName="conn" presStyleLbl="parChTrans1D2" presStyleIdx="0" presStyleCnt="1"/>
      <dgm:spPr/>
      <dgm:t>
        <a:bodyPr/>
        <a:lstStyle/>
        <a:p>
          <a:endParaRPr lang="ru-RU"/>
        </a:p>
      </dgm:t>
    </dgm:pt>
    <dgm:pt modelId="{DD7728BF-E4E1-472C-9735-BE7DBBECE2EF}" type="pres">
      <dgm:prSet presAssocID="{F6B9F5ED-2F13-4E7F-A535-FACBB5258C84}" presName="extraNode" presStyleLbl="node1" presStyleIdx="0" presStyleCnt="6"/>
      <dgm:spPr/>
      <dgm:t>
        <a:bodyPr/>
        <a:lstStyle/>
        <a:p>
          <a:endParaRPr lang="ru-RU"/>
        </a:p>
      </dgm:t>
    </dgm:pt>
    <dgm:pt modelId="{A153552E-AA9C-4D55-946E-6081A5EDF861}" type="pres">
      <dgm:prSet presAssocID="{F6B9F5ED-2F13-4E7F-A535-FACBB5258C84}" presName="dstNode" presStyleLbl="node1" presStyleIdx="0" presStyleCnt="6"/>
      <dgm:spPr/>
      <dgm:t>
        <a:bodyPr/>
        <a:lstStyle/>
        <a:p>
          <a:endParaRPr lang="ru-RU"/>
        </a:p>
      </dgm:t>
    </dgm:pt>
    <dgm:pt modelId="{ABEE72E0-C3C5-4B99-B47F-63BC6AD86902}" type="pres">
      <dgm:prSet presAssocID="{7D9A65E7-B306-42AD-B6A2-FACD57DBE1CE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1360DF-D9A6-496D-972F-5A3F7FC7B290}" type="pres">
      <dgm:prSet presAssocID="{7D9A65E7-B306-42AD-B6A2-FACD57DBE1CE}" presName="accent_1" presStyleCnt="0"/>
      <dgm:spPr/>
      <dgm:t>
        <a:bodyPr/>
        <a:lstStyle/>
        <a:p>
          <a:endParaRPr lang="ru-RU"/>
        </a:p>
      </dgm:t>
    </dgm:pt>
    <dgm:pt modelId="{CC5E4FB2-D8D3-4E56-BCCC-F5398B774804}" type="pres">
      <dgm:prSet presAssocID="{7D9A65E7-B306-42AD-B6A2-FACD57DBE1CE}" presName="accentRepeatNode" presStyleLbl="solidFgAcc1" presStyleIdx="0" presStyleCnt="6"/>
      <dgm:spPr/>
      <dgm:t>
        <a:bodyPr/>
        <a:lstStyle/>
        <a:p>
          <a:endParaRPr lang="ru-RU"/>
        </a:p>
      </dgm:t>
    </dgm:pt>
    <dgm:pt modelId="{933DC48F-B0F6-424A-AAEC-780165B467CE}" type="pres">
      <dgm:prSet presAssocID="{AD7867F7-AE9B-4EF4-A437-55B2EF45B4F0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B8680F-7A58-4844-BAEB-036434DC8739}" type="pres">
      <dgm:prSet presAssocID="{AD7867F7-AE9B-4EF4-A437-55B2EF45B4F0}" presName="accent_2" presStyleCnt="0"/>
      <dgm:spPr/>
    </dgm:pt>
    <dgm:pt modelId="{00CCF26C-5CD1-4DB7-B092-FA6DD91BE0E7}" type="pres">
      <dgm:prSet presAssocID="{AD7867F7-AE9B-4EF4-A437-55B2EF45B4F0}" presName="accentRepeatNode" presStyleLbl="solidFgAcc1" presStyleIdx="1" presStyleCnt="6" custScaleX="52029"/>
      <dgm:spPr/>
      <dgm:t>
        <a:bodyPr/>
        <a:lstStyle/>
        <a:p>
          <a:endParaRPr lang="ru-RU"/>
        </a:p>
      </dgm:t>
    </dgm:pt>
    <dgm:pt modelId="{396C9793-C433-4539-B87C-787147F15508}" type="pres">
      <dgm:prSet presAssocID="{B788527E-7025-419A-A1CB-EEEBAD2E8384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D1FD3E-651C-4CD4-8F11-134F8FEB2342}" type="pres">
      <dgm:prSet presAssocID="{B788527E-7025-419A-A1CB-EEEBAD2E8384}" presName="accent_3" presStyleCnt="0"/>
      <dgm:spPr/>
    </dgm:pt>
    <dgm:pt modelId="{0D90CFAF-920A-4A7D-B47B-FAA0E80033FE}" type="pres">
      <dgm:prSet presAssocID="{B788527E-7025-419A-A1CB-EEEBAD2E8384}" presName="accentRepeatNode" presStyleLbl="solidFgAcc1" presStyleIdx="2" presStyleCnt="6" custScaleX="51889"/>
      <dgm:spPr/>
      <dgm:t>
        <a:bodyPr/>
        <a:lstStyle/>
        <a:p>
          <a:endParaRPr lang="ru-RU"/>
        </a:p>
      </dgm:t>
    </dgm:pt>
    <dgm:pt modelId="{FD347662-0CD6-4E89-A0DA-77425C36FB0A}" type="pres">
      <dgm:prSet presAssocID="{C4A0C0BC-FF8A-4F76-90B9-9B5B187F28BA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C15AF4-69A8-4DFE-B94C-85D5E8CA027C}" type="pres">
      <dgm:prSet presAssocID="{C4A0C0BC-FF8A-4F76-90B9-9B5B187F28BA}" presName="accent_4" presStyleCnt="0"/>
      <dgm:spPr/>
    </dgm:pt>
    <dgm:pt modelId="{1AE57C26-5D3D-4B49-8F97-ADCA5553EBD2}" type="pres">
      <dgm:prSet presAssocID="{C4A0C0BC-FF8A-4F76-90B9-9B5B187F28BA}" presName="accentRepeatNode" presStyleLbl="solidFgAcc1" presStyleIdx="3" presStyleCnt="6" custScaleX="70514"/>
      <dgm:spPr/>
      <dgm:t>
        <a:bodyPr/>
        <a:lstStyle/>
        <a:p>
          <a:endParaRPr lang="ru-RU"/>
        </a:p>
      </dgm:t>
    </dgm:pt>
    <dgm:pt modelId="{F10BB047-40EE-4FFE-BFE2-BE3462A08065}" type="pres">
      <dgm:prSet presAssocID="{F41B3948-5588-4BB0-AE4D-B66F178DBF3A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CDDA77-92F8-4D22-A376-1E22C9D265F6}" type="pres">
      <dgm:prSet presAssocID="{F41B3948-5588-4BB0-AE4D-B66F178DBF3A}" presName="accent_5" presStyleCnt="0"/>
      <dgm:spPr/>
    </dgm:pt>
    <dgm:pt modelId="{9335228B-2E25-4287-BE18-3D7A55D88B84}" type="pres">
      <dgm:prSet presAssocID="{F41B3948-5588-4BB0-AE4D-B66F178DBF3A}" presName="accentRepeatNode" presStyleLbl="solidFgAcc1" presStyleIdx="4" presStyleCnt="6"/>
      <dgm:spPr/>
      <dgm:t>
        <a:bodyPr/>
        <a:lstStyle/>
        <a:p>
          <a:endParaRPr lang="ru-RU"/>
        </a:p>
      </dgm:t>
    </dgm:pt>
    <dgm:pt modelId="{B6252732-B613-4077-92EE-4BDD7C12AE97}" type="pres">
      <dgm:prSet presAssocID="{0F92E3C4-29FA-4885-AC77-61745C2B1EA3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9D8A7B-71F4-4EFD-B82D-C8A081A323C0}" type="pres">
      <dgm:prSet presAssocID="{0F92E3C4-29FA-4885-AC77-61745C2B1EA3}" presName="accent_6" presStyleCnt="0"/>
      <dgm:spPr/>
    </dgm:pt>
    <dgm:pt modelId="{CC5B09C3-CD9B-478E-B398-7C668BC24D41}" type="pres">
      <dgm:prSet presAssocID="{0F92E3C4-29FA-4885-AC77-61745C2B1EA3}" presName="accentRepeatNode" presStyleLbl="solidFgAcc1" presStyleIdx="5" presStyleCnt="6"/>
      <dgm:spPr/>
      <dgm:t>
        <a:bodyPr/>
        <a:lstStyle/>
        <a:p>
          <a:endParaRPr lang="ru-RU"/>
        </a:p>
      </dgm:t>
    </dgm:pt>
  </dgm:ptLst>
  <dgm:cxnLst>
    <dgm:cxn modelId="{8324E8A5-F894-48B5-AE71-437AD280BD57}" type="presOf" srcId="{C4A0C0BC-FF8A-4F76-90B9-9B5B187F28BA}" destId="{FD347662-0CD6-4E89-A0DA-77425C36FB0A}" srcOrd="0" destOrd="0" presId="urn:microsoft.com/office/officeart/2008/layout/VerticalCurvedList"/>
    <dgm:cxn modelId="{084D4A4E-F8AB-4931-8464-41AB7BF88B66}" type="presOf" srcId="{B788527E-7025-419A-A1CB-EEEBAD2E8384}" destId="{396C9793-C433-4539-B87C-787147F15508}" srcOrd="0" destOrd="0" presId="urn:microsoft.com/office/officeart/2008/layout/VerticalCurvedList"/>
    <dgm:cxn modelId="{0AD925F3-F705-4302-BD38-9B947131226E}" srcId="{F6B9F5ED-2F13-4E7F-A535-FACBB5258C84}" destId="{7D9A65E7-B306-42AD-B6A2-FACD57DBE1CE}" srcOrd="0" destOrd="0" parTransId="{9BE7749B-40C9-4B5C-8BF1-200D29866E80}" sibTransId="{37C3248C-972E-475D-9A70-389B35C3A55B}"/>
    <dgm:cxn modelId="{1573A181-AB5A-4ACA-A36F-107CFDFD9446}" type="presOf" srcId="{37C3248C-972E-475D-9A70-389B35C3A55B}" destId="{72733250-0D29-4392-8104-EAD95BA29CE3}" srcOrd="0" destOrd="0" presId="urn:microsoft.com/office/officeart/2008/layout/VerticalCurvedList"/>
    <dgm:cxn modelId="{C70CABB7-659F-47E4-BF0B-B51D9D7C71F8}" srcId="{F6B9F5ED-2F13-4E7F-A535-FACBB5258C84}" destId="{F41B3948-5588-4BB0-AE4D-B66F178DBF3A}" srcOrd="4" destOrd="0" parTransId="{40C947F3-5756-48B8-9D19-D63F8CC5CA6F}" sibTransId="{27133856-EA19-4A82-832E-79D62EEFF380}"/>
    <dgm:cxn modelId="{2E05AE72-C692-41BD-B0DC-0610098CC00E}" type="presOf" srcId="{F41B3948-5588-4BB0-AE4D-B66F178DBF3A}" destId="{F10BB047-40EE-4FFE-BFE2-BE3462A08065}" srcOrd="0" destOrd="0" presId="urn:microsoft.com/office/officeart/2008/layout/VerticalCurvedList"/>
    <dgm:cxn modelId="{A3B1706F-B7D8-448A-B583-FCFEA4C0D1B8}" type="presOf" srcId="{7D9A65E7-B306-42AD-B6A2-FACD57DBE1CE}" destId="{ABEE72E0-C3C5-4B99-B47F-63BC6AD86902}" srcOrd="0" destOrd="0" presId="urn:microsoft.com/office/officeart/2008/layout/VerticalCurvedList"/>
    <dgm:cxn modelId="{1AB54170-EDF2-43C0-8B26-9DEFC1BCE96A}" srcId="{F6B9F5ED-2F13-4E7F-A535-FACBB5258C84}" destId="{C4A0C0BC-FF8A-4F76-90B9-9B5B187F28BA}" srcOrd="3" destOrd="0" parTransId="{095323AA-539D-4060-840D-8101F5415341}" sibTransId="{2511C3CF-C2DD-4BE5-8E08-5FD35DC79CAF}"/>
    <dgm:cxn modelId="{2D1E8C1D-7883-4F03-863C-F05112C99D0E}" type="presOf" srcId="{AD7867F7-AE9B-4EF4-A437-55B2EF45B4F0}" destId="{933DC48F-B0F6-424A-AAEC-780165B467CE}" srcOrd="0" destOrd="0" presId="urn:microsoft.com/office/officeart/2008/layout/VerticalCurvedList"/>
    <dgm:cxn modelId="{79BE5161-F31E-4A7D-AB7A-E9D492E8ABF8}" srcId="{F6B9F5ED-2F13-4E7F-A535-FACBB5258C84}" destId="{AD7867F7-AE9B-4EF4-A437-55B2EF45B4F0}" srcOrd="1" destOrd="0" parTransId="{6AF9338E-371B-4B9A-BE45-37FB6B03E34A}" sibTransId="{EAE85BB7-EBD3-4D31-927C-993F012130B0}"/>
    <dgm:cxn modelId="{20FDFC24-72AE-42A7-9621-427597FB11FE}" srcId="{F6B9F5ED-2F13-4E7F-A535-FACBB5258C84}" destId="{0F92E3C4-29FA-4885-AC77-61745C2B1EA3}" srcOrd="5" destOrd="0" parTransId="{53B344DE-D2F1-4A51-84F4-544C8771DFBA}" sibTransId="{F62D7952-2E8D-43BA-8771-230CB21234F0}"/>
    <dgm:cxn modelId="{0E3925D1-70C9-46A2-AA75-17F594DEFAFE}" type="presOf" srcId="{F6B9F5ED-2F13-4E7F-A535-FACBB5258C84}" destId="{407D0F79-3E60-408D-B326-F74F50B33FF7}" srcOrd="0" destOrd="0" presId="urn:microsoft.com/office/officeart/2008/layout/VerticalCurvedList"/>
    <dgm:cxn modelId="{BFC18471-0769-4707-B0F9-087B9F63B70B}" srcId="{F6B9F5ED-2F13-4E7F-A535-FACBB5258C84}" destId="{B788527E-7025-419A-A1CB-EEEBAD2E8384}" srcOrd="2" destOrd="0" parTransId="{4A7847B5-67F8-4D88-BA2C-7031F3AEC9FA}" sibTransId="{402B4F83-3DE4-43A0-8502-35218848AC37}"/>
    <dgm:cxn modelId="{399D48B7-4954-4B8C-9DF1-5888926399DF}" type="presOf" srcId="{0F92E3C4-29FA-4885-AC77-61745C2B1EA3}" destId="{B6252732-B613-4077-92EE-4BDD7C12AE97}" srcOrd="0" destOrd="0" presId="urn:microsoft.com/office/officeart/2008/layout/VerticalCurvedList"/>
    <dgm:cxn modelId="{E296D80F-B660-4F51-A649-7FC1A30B1180}" type="presParOf" srcId="{407D0F79-3E60-408D-B326-F74F50B33FF7}" destId="{A27A81C1-B298-48E1-B5DD-D11462F8C35B}" srcOrd="0" destOrd="0" presId="urn:microsoft.com/office/officeart/2008/layout/VerticalCurvedList"/>
    <dgm:cxn modelId="{A15D1F7F-86A8-4A30-916D-2EF8ED74AE23}" type="presParOf" srcId="{A27A81C1-B298-48E1-B5DD-D11462F8C35B}" destId="{3AF8B58C-A8A4-4F1D-B9B4-822FFD993CA5}" srcOrd="0" destOrd="0" presId="urn:microsoft.com/office/officeart/2008/layout/VerticalCurvedList"/>
    <dgm:cxn modelId="{7FFB3CC8-D2E6-44FD-B7DA-C3D0BFACE9C9}" type="presParOf" srcId="{3AF8B58C-A8A4-4F1D-B9B4-822FFD993CA5}" destId="{767B119A-95B0-4A3D-A238-3880BCC3AF71}" srcOrd="0" destOrd="0" presId="urn:microsoft.com/office/officeart/2008/layout/VerticalCurvedList"/>
    <dgm:cxn modelId="{4C6C0D46-10AB-49F5-AF9F-6A15BF850524}" type="presParOf" srcId="{3AF8B58C-A8A4-4F1D-B9B4-822FFD993CA5}" destId="{72733250-0D29-4392-8104-EAD95BA29CE3}" srcOrd="1" destOrd="0" presId="urn:microsoft.com/office/officeart/2008/layout/VerticalCurvedList"/>
    <dgm:cxn modelId="{98B610DC-4429-452B-91CD-EF5619CB6554}" type="presParOf" srcId="{3AF8B58C-A8A4-4F1D-B9B4-822FFD993CA5}" destId="{DD7728BF-E4E1-472C-9735-BE7DBBECE2EF}" srcOrd="2" destOrd="0" presId="urn:microsoft.com/office/officeart/2008/layout/VerticalCurvedList"/>
    <dgm:cxn modelId="{4975DCF4-4CF0-4A27-8604-1ED7A4225FE0}" type="presParOf" srcId="{3AF8B58C-A8A4-4F1D-B9B4-822FFD993CA5}" destId="{A153552E-AA9C-4D55-946E-6081A5EDF861}" srcOrd="3" destOrd="0" presId="urn:microsoft.com/office/officeart/2008/layout/VerticalCurvedList"/>
    <dgm:cxn modelId="{EC26F487-A923-4303-843A-C75ECBE34F1B}" type="presParOf" srcId="{A27A81C1-B298-48E1-B5DD-D11462F8C35B}" destId="{ABEE72E0-C3C5-4B99-B47F-63BC6AD86902}" srcOrd="1" destOrd="0" presId="urn:microsoft.com/office/officeart/2008/layout/VerticalCurvedList"/>
    <dgm:cxn modelId="{BD83B376-99BB-43D8-AC4A-E25FA02D65D5}" type="presParOf" srcId="{A27A81C1-B298-48E1-B5DD-D11462F8C35B}" destId="{501360DF-D9A6-496D-972F-5A3F7FC7B290}" srcOrd="2" destOrd="0" presId="urn:microsoft.com/office/officeart/2008/layout/VerticalCurvedList"/>
    <dgm:cxn modelId="{D1958A8F-CCD8-4B36-8F58-38012C56F787}" type="presParOf" srcId="{501360DF-D9A6-496D-972F-5A3F7FC7B290}" destId="{CC5E4FB2-D8D3-4E56-BCCC-F5398B774804}" srcOrd="0" destOrd="0" presId="urn:microsoft.com/office/officeart/2008/layout/VerticalCurvedList"/>
    <dgm:cxn modelId="{74F857F7-B1A3-41B0-B8D6-82CC5B84D36E}" type="presParOf" srcId="{A27A81C1-B298-48E1-B5DD-D11462F8C35B}" destId="{933DC48F-B0F6-424A-AAEC-780165B467CE}" srcOrd="3" destOrd="0" presId="urn:microsoft.com/office/officeart/2008/layout/VerticalCurvedList"/>
    <dgm:cxn modelId="{F70DD928-AD29-455D-AFEA-4889ADAE099D}" type="presParOf" srcId="{A27A81C1-B298-48E1-B5DD-D11462F8C35B}" destId="{80B8680F-7A58-4844-BAEB-036434DC8739}" srcOrd="4" destOrd="0" presId="urn:microsoft.com/office/officeart/2008/layout/VerticalCurvedList"/>
    <dgm:cxn modelId="{BA131695-2CAB-4782-A187-55980C012BC3}" type="presParOf" srcId="{80B8680F-7A58-4844-BAEB-036434DC8739}" destId="{00CCF26C-5CD1-4DB7-B092-FA6DD91BE0E7}" srcOrd="0" destOrd="0" presId="urn:microsoft.com/office/officeart/2008/layout/VerticalCurvedList"/>
    <dgm:cxn modelId="{8055D305-A0E0-49C6-B658-934750700076}" type="presParOf" srcId="{A27A81C1-B298-48E1-B5DD-D11462F8C35B}" destId="{396C9793-C433-4539-B87C-787147F15508}" srcOrd="5" destOrd="0" presId="urn:microsoft.com/office/officeart/2008/layout/VerticalCurvedList"/>
    <dgm:cxn modelId="{CA2FF23F-9CCF-4EA0-ABFE-C85F89213CAC}" type="presParOf" srcId="{A27A81C1-B298-48E1-B5DD-D11462F8C35B}" destId="{E2D1FD3E-651C-4CD4-8F11-134F8FEB2342}" srcOrd="6" destOrd="0" presId="urn:microsoft.com/office/officeart/2008/layout/VerticalCurvedList"/>
    <dgm:cxn modelId="{12C5FFEE-6DBB-4C07-AAAC-2DBCE76543B1}" type="presParOf" srcId="{E2D1FD3E-651C-4CD4-8F11-134F8FEB2342}" destId="{0D90CFAF-920A-4A7D-B47B-FAA0E80033FE}" srcOrd="0" destOrd="0" presId="urn:microsoft.com/office/officeart/2008/layout/VerticalCurvedList"/>
    <dgm:cxn modelId="{2A496492-A5D1-4356-AA66-7833C72DC85F}" type="presParOf" srcId="{A27A81C1-B298-48E1-B5DD-D11462F8C35B}" destId="{FD347662-0CD6-4E89-A0DA-77425C36FB0A}" srcOrd="7" destOrd="0" presId="urn:microsoft.com/office/officeart/2008/layout/VerticalCurvedList"/>
    <dgm:cxn modelId="{E1C37A53-285B-46D5-B82B-6538BBA66A3D}" type="presParOf" srcId="{A27A81C1-B298-48E1-B5DD-D11462F8C35B}" destId="{A4C15AF4-69A8-4DFE-B94C-85D5E8CA027C}" srcOrd="8" destOrd="0" presId="urn:microsoft.com/office/officeart/2008/layout/VerticalCurvedList"/>
    <dgm:cxn modelId="{3DEE9BE6-2940-4DB3-8265-ECB9654A40FE}" type="presParOf" srcId="{A4C15AF4-69A8-4DFE-B94C-85D5E8CA027C}" destId="{1AE57C26-5D3D-4B49-8F97-ADCA5553EBD2}" srcOrd="0" destOrd="0" presId="urn:microsoft.com/office/officeart/2008/layout/VerticalCurvedList"/>
    <dgm:cxn modelId="{6074EE21-245B-4B2A-84EF-D89704861FA0}" type="presParOf" srcId="{A27A81C1-B298-48E1-B5DD-D11462F8C35B}" destId="{F10BB047-40EE-4FFE-BFE2-BE3462A08065}" srcOrd="9" destOrd="0" presId="urn:microsoft.com/office/officeart/2008/layout/VerticalCurvedList"/>
    <dgm:cxn modelId="{29CD4659-84B9-45D5-9E20-79BD61AF6F8E}" type="presParOf" srcId="{A27A81C1-B298-48E1-B5DD-D11462F8C35B}" destId="{D9CDDA77-92F8-4D22-A376-1E22C9D265F6}" srcOrd="10" destOrd="0" presId="urn:microsoft.com/office/officeart/2008/layout/VerticalCurvedList"/>
    <dgm:cxn modelId="{8C63E864-F2D7-4F0D-9431-45DE009A933C}" type="presParOf" srcId="{D9CDDA77-92F8-4D22-A376-1E22C9D265F6}" destId="{9335228B-2E25-4287-BE18-3D7A55D88B84}" srcOrd="0" destOrd="0" presId="urn:microsoft.com/office/officeart/2008/layout/VerticalCurvedList"/>
    <dgm:cxn modelId="{091C8023-E1BE-4966-8A20-7C4E8D92E772}" type="presParOf" srcId="{A27A81C1-B298-48E1-B5DD-D11462F8C35B}" destId="{B6252732-B613-4077-92EE-4BDD7C12AE97}" srcOrd="11" destOrd="0" presId="urn:microsoft.com/office/officeart/2008/layout/VerticalCurvedList"/>
    <dgm:cxn modelId="{B47CFC32-9F68-4EA8-AAE9-B70E2DF8674E}" type="presParOf" srcId="{A27A81C1-B298-48E1-B5DD-D11462F8C35B}" destId="{1F9D8A7B-71F4-4EFD-B82D-C8A081A323C0}" srcOrd="12" destOrd="0" presId="urn:microsoft.com/office/officeart/2008/layout/VerticalCurvedList"/>
    <dgm:cxn modelId="{5F5C12A0-AF9E-4355-9C64-D8AB4B51E80A}" type="presParOf" srcId="{1F9D8A7B-71F4-4EFD-B82D-C8A081A323C0}" destId="{CC5B09C3-CD9B-478E-B398-7C668BC24D4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A6A670-DC9C-4363-9C81-A5714B438CEC}" type="doc">
      <dgm:prSet loTypeId="urn:microsoft.com/office/officeart/2005/8/layout/hierarchy3" loCatId="relationship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BB455AD-6CED-4545-89E0-6B350D500EE1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Первоначальный план 2024 г.,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02236C-72D0-4383-BE5B-EA0B62695603}" type="parTrans" cxnId="{EE5A43B4-EF0B-450B-9167-F63998EC267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070594-78AD-4C65-AF3E-C841612597FD}" type="sibTrans" cxnId="{EE5A43B4-EF0B-450B-9167-F63998EC267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3C7EFD-372A-4BCB-869E-CD77466BCACF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5 031,9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FBB307-D611-4D52-9263-F32AF75769A9}" type="parTrans" cxnId="{6E824560-5A9D-4EB9-A0D6-93AF03CFBE88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4A41B7-DE3D-4D23-930F-1C226A7373E6}" type="sibTrans" cxnId="{6E824560-5A9D-4EB9-A0D6-93AF03CFBE88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654177-DCC8-4910-9BA0-417275254BC7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5 157,7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9F5CBF-A37C-4A95-9911-4E97799BD2B1}" type="parTrans" cxnId="{15A7DEA0-B4F5-4C13-8343-8248E0300FF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E3A3B1-32D8-4F00-8E17-DEC693AB87A5}" type="sibTrans" cxnId="{15A7DEA0-B4F5-4C13-8343-8248E0300FF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C1A2A8-5CB2-40ED-AA42-986BC902B7FD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Уточненный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план 2024 г.,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CC44F4-6ACC-4C48-938F-D2BF5EC8D6F6}" type="parTrans" cxnId="{9DAAA637-CAB5-4ECE-B8D3-CC9B59239E2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4D2153-6C22-4702-A49B-676ECD2CD52C}" type="sibTrans" cxnId="{9DAAA637-CAB5-4ECE-B8D3-CC9B59239E2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E4165F-5145-4947-93D5-0D986F16C041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6 996,8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ABACAA-162B-4097-8DC6-EC303377D233}" type="parTrans" cxnId="{4F0603CC-A6D9-46F6-817D-BAB9E0582E7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0CB361-A388-4426-A925-47855D1C2841}" type="sibTrans" cxnId="{4F0603CC-A6D9-46F6-817D-BAB9E0582E7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4C0AD6-B68C-4DBD-BE7B-29797D69A0B5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7 229,1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8CA21B-88FC-4684-8420-AD257BDE3177}" type="parTrans" cxnId="{2B2823DA-264A-402B-9BF7-CD0110D59E7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9160F0-6D82-4481-967F-33F4338F1CD7}" type="sibTrans" cxnId="{2B2823DA-264A-402B-9BF7-CD0110D59E7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9CF281-DDF1-4D3B-B31E-92A7D59CEAE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Факт 2024 г,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DFFA88-66E9-4FBC-BFFB-5E103D722788}" type="parTrans" cxnId="{2AF2BF2E-5E6A-481D-B880-3AF1AE7D08F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E6E46E-8584-41A9-87E6-4DB689401034}" type="sibTrans" cxnId="{2AF2BF2E-5E6A-481D-B880-3AF1AE7D08F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3099DC-16F3-4B52-BB6C-B5730A485130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Отклонение,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9F11DA-D710-432D-BB43-DE0C4600A933}" type="parTrans" cxnId="{52B12196-2E61-41B5-A209-C7597EA5DAC6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FC0D1-7243-40D7-89A2-BC436A2494D9}" type="sibTrans" cxnId="{52B12196-2E61-41B5-A209-C7597EA5DAC6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0B8AAC-C33E-415A-B130-3D17D8A62500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6 963,0 </a:t>
          </a:r>
          <a:r>
            <a:rPr lang="ru-RU" sz="1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490662-08C0-40FD-BC25-BC429511A63C}" type="parTrans" cxnId="{75120312-009D-4CA5-BF47-61E623C3A33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A4111F-FF04-4AC6-9164-A084631BEFA1}" type="sibTrans" cxnId="{75120312-009D-4CA5-BF47-61E623C3A33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01AE2D-8331-4458-BB50-1C798C1D3C56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7 128,4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69DA5D-3368-4A74-8B90-993765129299}" type="parTrans" cxnId="{ADBB7EAD-3311-45F0-B188-BE0483DDD8E9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7148B9-E0F5-4DBC-BDEC-B33270BCFDC7}" type="sibTrans" cxnId="{ADBB7EAD-3311-45F0-B188-BE0483DDD8E9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47C7E3-729F-4E5D-ABB9-2E568FD48349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-33,8 </a:t>
          </a:r>
          <a:r>
            <a:rPr lang="ru-RU" sz="1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6D0D34-A969-4CBD-A5CF-13D8F572206F}" type="parTrans" cxnId="{B136C1FD-63AB-4BF6-920E-73F8E8E435D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D3CCDB-07BD-4547-AD2B-810F31D462B3}" type="sibTrans" cxnId="{B136C1FD-63AB-4BF6-920E-73F8E8E435D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87A0CA-FFD9-453D-ADC4-300A9DE6CE26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-100,7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7BCCE2-24E2-402D-9650-27F406B182AB}" type="parTrans" cxnId="{0A0C7640-3691-41B8-87F8-316220AC862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44E603-B41D-4085-B7DF-3C285F74A2A9}" type="sibTrans" cxnId="{0A0C7640-3691-41B8-87F8-316220AC862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0A249A-3ADD-45AB-84A4-2AAB06D059C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Изменения в течение года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604C05-8C20-49D4-9F10-DEE0D2701E6D}" type="parTrans" cxnId="{A7C09B0B-16FC-4801-B8F4-3C26A6EFE4B4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554834-13A3-47DA-84D4-34ECA5388343}" type="sibTrans" cxnId="{A7C09B0B-16FC-4801-B8F4-3C26A6EFE4B4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8F9D80-0CF1-46E4-896E-F0D566FDD1C2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+1 964,9 </a:t>
          </a:r>
          <a:r>
            <a:rPr lang="ru-RU" sz="1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C68229-30E7-4347-B9DC-FF31632B80E3}" type="parTrans" cxnId="{C3F2C551-6640-4C5F-BFD7-C2B78E2A2B9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CDB36B-91B5-4B7E-9D6D-AA036507972B}" type="sibTrans" cxnId="{C3F2C551-6640-4C5F-BFD7-C2B78E2A2B9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B0CD70-B2CA-4251-B857-99BE353444E0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+ 2 071,4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5FCDF7-4C9C-4FFB-BE9E-94DF48E682BD}" type="parTrans" cxnId="{740B2161-CE61-4106-AD08-28C26FA0685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C8E961-8AA3-410B-AC15-FD4648A04D2A}" type="sibTrans" cxnId="{740B2161-CE61-4106-AD08-28C26FA0685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84A749-322E-47EC-B20F-9A3614E8F66A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-125,8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AF78DA-B785-4BDD-B5F6-4057A64B29B1}" type="parTrans" cxnId="{B0127F0F-9A8B-4924-8E4E-DC5C10386FC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19D2BF-BCC4-4719-AC15-228202A27303}" type="sibTrans" cxnId="{B0127F0F-9A8B-4924-8E4E-DC5C10386FC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DB4441-B254-4066-A65C-A2C5BB7AB32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106,5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5ABFE6-93D2-4714-8B87-57BCF16A14BE}" type="parTrans" cxnId="{8D6E32DF-6D81-4FE5-9955-2F6A241F606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8280D2-D0B9-4A43-8F18-BA04F4F2D078}" type="sibTrans" cxnId="{8D6E32DF-6D81-4FE5-9955-2F6A241F606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0FA8C8-E272-45B9-9AE2-D4BA6673ABEA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-232,3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DCD5C6-0F90-4A0F-85BE-0CF0359708EB}" type="parTrans" cxnId="{FB48FAB6-060D-4209-9ED1-109F8D587D3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65D853-D919-4101-8804-125B0C3A2A27}" type="sibTrans" cxnId="{FB48FAB6-060D-4209-9ED1-109F8D587D3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101ADC-4074-4C3D-BEC3-F6D4CAC30707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-165,4 </a:t>
          </a:r>
          <a:r>
            <a:rPr lang="ru-RU" sz="1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E10C95-3756-48A3-B7E5-331591012E78}" type="parTrans" cxnId="{45D0881C-0347-4540-89F9-886798BC546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9D12FF-6636-4411-97E1-85D1ABF82DFC}" type="sibTrans" cxnId="{45D0881C-0347-4540-89F9-886798BC546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49FE3E-1CF5-4F95-84E6-91EBF468C148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66,9 </a:t>
          </a:r>
          <a:r>
            <a:rPr lang="ru-RU" sz="1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4FC287-47CF-42A9-B663-5359D4919A80}" type="parTrans" cxnId="{1E9953E5-C53B-45C9-8804-1D6432137F38}">
      <dgm:prSet/>
      <dgm:spPr/>
      <dgm:t>
        <a:bodyPr/>
        <a:lstStyle/>
        <a:p>
          <a:endParaRPr lang="ru-RU"/>
        </a:p>
      </dgm:t>
    </dgm:pt>
    <dgm:pt modelId="{B1A4D070-5107-40AB-B7CA-38013379907E}" type="sibTrans" cxnId="{1E9953E5-C53B-45C9-8804-1D6432137F38}">
      <dgm:prSet/>
      <dgm:spPr/>
      <dgm:t>
        <a:bodyPr/>
        <a:lstStyle/>
        <a:p>
          <a:endParaRPr lang="ru-RU"/>
        </a:p>
      </dgm:t>
    </dgm:pt>
    <dgm:pt modelId="{B13B223F-5AA7-4921-9556-B58578C3FCC2}" type="pres">
      <dgm:prSet presAssocID="{BCA6A670-DC9C-4363-9C81-A5714B438CE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CE19219-BDDF-45E7-B6D3-753615F525CF}" type="pres">
      <dgm:prSet presAssocID="{FBB455AD-6CED-4545-89E0-6B350D500EE1}" presName="root" presStyleCnt="0"/>
      <dgm:spPr/>
    </dgm:pt>
    <dgm:pt modelId="{BAF0CFC8-67B9-4599-B25C-9EE78EFF70F2}" type="pres">
      <dgm:prSet presAssocID="{FBB455AD-6CED-4545-89E0-6B350D500EE1}" presName="rootComposite" presStyleCnt="0"/>
      <dgm:spPr/>
    </dgm:pt>
    <dgm:pt modelId="{BE9C00F7-C528-4C90-8594-A57C7C4E6C74}" type="pres">
      <dgm:prSet presAssocID="{FBB455AD-6CED-4545-89E0-6B350D500EE1}" presName="rootText" presStyleLbl="node1" presStyleIdx="0" presStyleCnt="5"/>
      <dgm:spPr/>
      <dgm:t>
        <a:bodyPr/>
        <a:lstStyle/>
        <a:p>
          <a:endParaRPr lang="ru-RU"/>
        </a:p>
      </dgm:t>
    </dgm:pt>
    <dgm:pt modelId="{86DEA767-30A1-4C1A-8F1F-669F43015393}" type="pres">
      <dgm:prSet presAssocID="{FBB455AD-6CED-4545-89E0-6B350D500EE1}" presName="rootConnector" presStyleLbl="node1" presStyleIdx="0" presStyleCnt="5"/>
      <dgm:spPr/>
      <dgm:t>
        <a:bodyPr/>
        <a:lstStyle/>
        <a:p>
          <a:endParaRPr lang="ru-RU"/>
        </a:p>
      </dgm:t>
    </dgm:pt>
    <dgm:pt modelId="{5AA71E87-A905-4ED2-A0FF-2310FE5EADA4}" type="pres">
      <dgm:prSet presAssocID="{FBB455AD-6CED-4545-89E0-6B350D500EE1}" presName="childShape" presStyleCnt="0"/>
      <dgm:spPr/>
    </dgm:pt>
    <dgm:pt modelId="{290265A7-A62C-4D4D-9890-07E353B22C5E}" type="pres">
      <dgm:prSet presAssocID="{92FBB307-D611-4D52-9263-F32AF75769A9}" presName="Name13" presStyleLbl="parChTrans1D2" presStyleIdx="0" presStyleCnt="15"/>
      <dgm:spPr/>
      <dgm:t>
        <a:bodyPr/>
        <a:lstStyle/>
        <a:p>
          <a:endParaRPr lang="ru-RU"/>
        </a:p>
      </dgm:t>
    </dgm:pt>
    <dgm:pt modelId="{7C4E53CF-77CC-4473-BE6C-ACD9F5C9D0E2}" type="pres">
      <dgm:prSet presAssocID="{8F3C7EFD-372A-4BCB-869E-CD77466BCACF}" presName="childText" presStyleLbl="bgAcc1" presStyleIdx="0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BA5258-75C4-4647-B698-B35FF9C6EA26}" type="pres">
      <dgm:prSet presAssocID="{D49F5CBF-A37C-4A95-9911-4E97799BD2B1}" presName="Name13" presStyleLbl="parChTrans1D2" presStyleIdx="1" presStyleCnt="15"/>
      <dgm:spPr/>
      <dgm:t>
        <a:bodyPr/>
        <a:lstStyle/>
        <a:p>
          <a:endParaRPr lang="ru-RU"/>
        </a:p>
      </dgm:t>
    </dgm:pt>
    <dgm:pt modelId="{6AA3E3A3-332F-40D4-8E94-686B8E519143}" type="pres">
      <dgm:prSet presAssocID="{35654177-DCC8-4910-9BA0-417275254BC7}" presName="childText" presStyleLbl="bgAcc1" presStyleIdx="1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76BE71-9EA5-4AD1-AF49-3DE9614A8D28}" type="pres">
      <dgm:prSet presAssocID="{DAAF78DA-B785-4BDD-B5F6-4057A64B29B1}" presName="Name13" presStyleLbl="parChTrans1D2" presStyleIdx="2" presStyleCnt="15"/>
      <dgm:spPr/>
      <dgm:t>
        <a:bodyPr/>
        <a:lstStyle/>
        <a:p>
          <a:endParaRPr lang="ru-RU"/>
        </a:p>
      </dgm:t>
    </dgm:pt>
    <dgm:pt modelId="{78DA2259-9C16-427E-9E71-953DC40E6757}" type="pres">
      <dgm:prSet presAssocID="{D484A749-322E-47EC-B20F-9A3614E8F66A}" presName="childText" presStyleLbl="bgAcc1" presStyleIdx="2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EE88B7-3166-4094-9951-5D7C9217E628}" type="pres">
      <dgm:prSet presAssocID="{940A249A-3ADD-45AB-84A4-2AAB06D059C4}" presName="root" presStyleCnt="0"/>
      <dgm:spPr/>
    </dgm:pt>
    <dgm:pt modelId="{6EB016AC-1E3F-4462-8037-D10BB4029CE8}" type="pres">
      <dgm:prSet presAssocID="{940A249A-3ADD-45AB-84A4-2AAB06D059C4}" presName="rootComposite" presStyleCnt="0"/>
      <dgm:spPr/>
    </dgm:pt>
    <dgm:pt modelId="{F1158318-8B09-4E4D-86B7-780ACE12E08C}" type="pres">
      <dgm:prSet presAssocID="{940A249A-3ADD-45AB-84A4-2AAB06D059C4}" presName="rootText" presStyleLbl="node1" presStyleIdx="1" presStyleCnt="5"/>
      <dgm:spPr/>
      <dgm:t>
        <a:bodyPr/>
        <a:lstStyle/>
        <a:p>
          <a:endParaRPr lang="ru-RU"/>
        </a:p>
      </dgm:t>
    </dgm:pt>
    <dgm:pt modelId="{5D4738DE-1C8F-4D21-A28B-2CE2237D40B1}" type="pres">
      <dgm:prSet presAssocID="{940A249A-3ADD-45AB-84A4-2AAB06D059C4}" presName="rootConnector" presStyleLbl="node1" presStyleIdx="1" presStyleCnt="5"/>
      <dgm:spPr/>
      <dgm:t>
        <a:bodyPr/>
        <a:lstStyle/>
        <a:p>
          <a:endParaRPr lang="ru-RU"/>
        </a:p>
      </dgm:t>
    </dgm:pt>
    <dgm:pt modelId="{1CEA2B15-C7C8-45D8-BA48-00D3BCB08924}" type="pres">
      <dgm:prSet presAssocID="{940A249A-3ADD-45AB-84A4-2AAB06D059C4}" presName="childShape" presStyleCnt="0"/>
      <dgm:spPr/>
    </dgm:pt>
    <dgm:pt modelId="{152DB26E-79E0-4737-A9A9-522DE1D1EC2B}" type="pres">
      <dgm:prSet presAssocID="{83C68229-30E7-4347-B9DC-FF31632B80E3}" presName="Name13" presStyleLbl="parChTrans1D2" presStyleIdx="3" presStyleCnt="15"/>
      <dgm:spPr/>
      <dgm:t>
        <a:bodyPr/>
        <a:lstStyle/>
        <a:p>
          <a:endParaRPr lang="ru-RU"/>
        </a:p>
      </dgm:t>
    </dgm:pt>
    <dgm:pt modelId="{706BA02B-23B5-427D-A837-2A5CB76EEA72}" type="pres">
      <dgm:prSet presAssocID="{188F9D80-0CF1-46E4-896E-F0D566FDD1C2}" presName="childText" presStyleLbl="bgAcc1" presStyleIdx="3" presStyleCnt="15" custScaleX="1229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48658-D3C3-463E-BB5E-B40528067299}" type="pres">
      <dgm:prSet presAssocID="{6A5FCDF7-4C9C-4FFB-BE9E-94DF48E682BD}" presName="Name13" presStyleLbl="parChTrans1D2" presStyleIdx="4" presStyleCnt="15"/>
      <dgm:spPr/>
      <dgm:t>
        <a:bodyPr/>
        <a:lstStyle/>
        <a:p>
          <a:endParaRPr lang="ru-RU"/>
        </a:p>
      </dgm:t>
    </dgm:pt>
    <dgm:pt modelId="{20189F4E-E6CE-42AA-8C7F-10DC2B6830A2}" type="pres">
      <dgm:prSet presAssocID="{A4B0CD70-B2CA-4251-B857-99BE353444E0}" presName="childText" presStyleLbl="bgAcc1" presStyleIdx="4" presStyleCnt="15" custScaleX="1220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0E7481-E843-49DC-95EA-C5092246D166}" type="pres">
      <dgm:prSet presAssocID="{D15ABFE6-93D2-4714-8B87-57BCF16A14BE}" presName="Name13" presStyleLbl="parChTrans1D2" presStyleIdx="5" presStyleCnt="15"/>
      <dgm:spPr/>
      <dgm:t>
        <a:bodyPr/>
        <a:lstStyle/>
        <a:p>
          <a:endParaRPr lang="ru-RU"/>
        </a:p>
      </dgm:t>
    </dgm:pt>
    <dgm:pt modelId="{C629960E-9844-43CD-B602-513B361D2777}" type="pres">
      <dgm:prSet presAssocID="{56DB4441-B254-4066-A65C-A2C5BB7AB327}" presName="childText" presStyleLbl="bgAcc1" presStyleIdx="5" presStyleCnt="15" custScaleX="1232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A85FD-13D4-4B80-A615-3519E6701EE9}" type="pres">
      <dgm:prSet presAssocID="{81C1A2A8-5CB2-40ED-AA42-986BC902B7FD}" presName="root" presStyleCnt="0"/>
      <dgm:spPr/>
    </dgm:pt>
    <dgm:pt modelId="{0B80D5D4-DD8C-43EF-B086-4A20094B9954}" type="pres">
      <dgm:prSet presAssocID="{81C1A2A8-5CB2-40ED-AA42-986BC902B7FD}" presName="rootComposite" presStyleCnt="0"/>
      <dgm:spPr/>
    </dgm:pt>
    <dgm:pt modelId="{BE53DC89-582B-4CFC-9383-F2EBE4CBFD3A}" type="pres">
      <dgm:prSet presAssocID="{81C1A2A8-5CB2-40ED-AA42-986BC902B7FD}" presName="rootText" presStyleLbl="node1" presStyleIdx="2" presStyleCnt="5"/>
      <dgm:spPr/>
      <dgm:t>
        <a:bodyPr/>
        <a:lstStyle/>
        <a:p>
          <a:endParaRPr lang="ru-RU"/>
        </a:p>
      </dgm:t>
    </dgm:pt>
    <dgm:pt modelId="{7F2B2157-B5FD-46FF-9254-52DCDA032FCA}" type="pres">
      <dgm:prSet presAssocID="{81C1A2A8-5CB2-40ED-AA42-986BC902B7FD}" presName="rootConnector" presStyleLbl="node1" presStyleIdx="2" presStyleCnt="5"/>
      <dgm:spPr/>
      <dgm:t>
        <a:bodyPr/>
        <a:lstStyle/>
        <a:p>
          <a:endParaRPr lang="ru-RU"/>
        </a:p>
      </dgm:t>
    </dgm:pt>
    <dgm:pt modelId="{A09609B1-5C7B-4207-AE05-9EEC640D5D6F}" type="pres">
      <dgm:prSet presAssocID="{81C1A2A8-5CB2-40ED-AA42-986BC902B7FD}" presName="childShape" presStyleCnt="0"/>
      <dgm:spPr/>
    </dgm:pt>
    <dgm:pt modelId="{0E444BBB-C81A-46E1-93BF-36F4066166DC}" type="pres">
      <dgm:prSet presAssocID="{7CABACAA-162B-4097-8DC6-EC303377D233}" presName="Name13" presStyleLbl="parChTrans1D2" presStyleIdx="6" presStyleCnt="15"/>
      <dgm:spPr/>
      <dgm:t>
        <a:bodyPr/>
        <a:lstStyle/>
        <a:p>
          <a:endParaRPr lang="ru-RU"/>
        </a:p>
      </dgm:t>
    </dgm:pt>
    <dgm:pt modelId="{FC8C1C3B-37E2-48D3-8FC2-7F799DEF21ED}" type="pres">
      <dgm:prSet presAssocID="{FBE4165F-5145-4947-93D5-0D986F16C041}" presName="childText" presStyleLbl="bgAcc1" presStyleIdx="6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CFB0FD-D944-4075-9C34-0A22A3376E60}" type="pres">
      <dgm:prSet presAssocID="{D58CA21B-88FC-4684-8420-AD257BDE3177}" presName="Name13" presStyleLbl="parChTrans1D2" presStyleIdx="7" presStyleCnt="15"/>
      <dgm:spPr/>
      <dgm:t>
        <a:bodyPr/>
        <a:lstStyle/>
        <a:p>
          <a:endParaRPr lang="ru-RU"/>
        </a:p>
      </dgm:t>
    </dgm:pt>
    <dgm:pt modelId="{3094B32E-65EF-49CF-88AE-60007F3EC5EF}" type="pres">
      <dgm:prSet presAssocID="{EB4C0AD6-B68C-4DBD-BE7B-29797D69A0B5}" presName="childText" presStyleLbl="bgAcc1" presStyleIdx="7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2F769C-3156-4976-B505-57ABEE117A78}" type="pres">
      <dgm:prSet presAssocID="{76DCD5C6-0F90-4A0F-85BE-0CF0359708EB}" presName="Name13" presStyleLbl="parChTrans1D2" presStyleIdx="8" presStyleCnt="15"/>
      <dgm:spPr/>
      <dgm:t>
        <a:bodyPr/>
        <a:lstStyle/>
        <a:p>
          <a:endParaRPr lang="ru-RU"/>
        </a:p>
      </dgm:t>
    </dgm:pt>
    <dgm:pt modelId="{54000397-CBCC-42CF-8C7C-E9312CD34877}" type="pres">
      <dgm:prSet presAssocID="{CD0FA8C8-E272-45B9-9AE2-D4BA6673ABEA}" presName="childText" presStyleLbl="bgAcc1" presStyleIdx="8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8D3121-CE94-4512-903D-1397CC198476}" type="pres">
      <dgm:prSet presAssocID="{2F9CF281-DDF1-4D3B-B31E-92A7D59CEAEA}" presName="root" presStyleCnt="0"/>
      <dgm:spPr/>
    </dgm:pt>
    <dgm:pt modelId="{3B78ADDC-C90B-4A8A-A29C-EB2905C1B793}" type="pres">
      <dgm:prSet presAssocID="{2F9CF281-DDF1-4D3B-B31E-92A7D59CEAEA}" presName="rootComposite" presStyleCnt="0"/>
      <dgm:spPr/>
    </dgm:pt>
    <dgm:pt modelId="{895D4B7D-2DA2-4036-A7BC-A523247325B7}" type="pres">
      <dgm:prSet presAssocID="{2F9CF281-DDF1-4D3B-B31E-92A7D59CEAEA}" presName="rootText" presStyleLbl="node1" presStyleIdx="3" presStyleCnt="5"/>
      <dgm:spPr/>
      <dgm:t>
        <a:bodyPr/>
        <a:lstStyle/>
        <a:p>
          <a:endParaRPr lang="ru-RU"/>
        </a:p>
      </dgm:t>
    </dgm:pt>
    <dgm:pt modelId="{DB75F666-F98B-4990-A0E0-FF03D0803156}" type="pres">
      <dgm:prSet presAssocID="{2F9CF281-DDF1-4D3B-B31E-92A7D59CEAEA}" presName="rootConnector" presStyleLbl="node1" presStyleIdx="3" presStyleCnt="5"/>
      <dgm:spPr/>
      <dgm:t>
        <a:bodyPr/>
        <a:lstStyle/>
        <a:p>
          <a:endParaRPr lang="ru-RU"/>
        </a:p>
      </dgm:t>
    </dgm:pt>
    <dgm:pt modelId="{3E1D86B1-4A88-4732-A0CF-08EF042812EC}" type="pres">
      <dgm:prSet presAssocID="{2F9CF281-DDF1-4D3B-B31E-92A7D59CEAEA}" presName="childShape" presStyleCnt="0"/>
      <dgm:spPr/>
    </dgm:pt>
    <dgm:pt modelId="{CF0C1A6F-6C96-484D-BE87-5B765C6879BD}" type="pres">
      <dgm:prSet presAssocID="{3C490662-08C0-40FD-BC25-BC429511A63C}" presName="Name13" presStyleLbl="parChTrans1D2" presStyleIdx="9" presStyleCnt="15"/>
      <dgm:spPr/>
      <dgm:t>
        <a:bodyPr/>
        <a:lstStyle/>
        <a:p>
          <a:endParaRPr lang="ru-RU"/>
        </a:p>
      </dgm:t>
    </dgm:pt>
    <dgm:pt modelId="{0171A522-076D-4AA4-A6B1-C2A9893121F9}" type="pres">
      <dgm:prSet presAssocID="{2E0B8AAC-C33E-415A-B130-3D17D8A62500}" presName="childText" presStyleLbl="bgAcc1" presStyleIdx="9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70251F-2D1C-4D1C-A909-ED8E434E1413}" type="pres">
      <dgm:prSet presAssocID="{A869DA5D-3368-4A74-8B90-993765129299}" presName="Name13" presStyleLbl="parChTrans1D2" presStyleIdx="10" presStyleCnt="15"/>
      <dgm:spPr/>
      <dgm:t>
        <a:bodyPr/>
        <a:lstStyle/>
        <a:p>
          <a:endParaRPr lang="ru-RU"/>
        </a:p>
      </dgm:t>
    </dgm:pt>
    <dgm:pt modelId="{E4A252FF-1D66-43C5-B989-AEB3B6F71BCC}" type="pres">
      <dgm:prSet presAssocID="{F901AE2D-8331-4458-BB50-1C798C1D3C56}" presName="childText" presStyleLbl="bgAcc1" presStyleIdx="10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035667-7E7F-479A-BABD-F060909E43EF}" type="pres">
      <dgm:prSet presAssocID="{02E10C95-3756-48A3-B7E5-331591012E78}" presName="Name13" presStyleLbl="parChTrans1D2" presStyleIdx="11" presStyleCnt="15"/>
      <dgm:spPr/>
      <dgm:t>
        <a:bodyPr/>
        <a:lstStyle/>
        <a:p>
          <a:endParaRPr lang="ru-RU"/>
        </a:p>
      </dgm:t>
    </dgm:pt>
    <dgm:pt modelId="{F0A5A600-9DB1-4550-BEE9-D1A0069CEB4C}" type="pres">
      <dgm:prSet presAssocID="{D2101ADC-4074-4C3D-BEC3-F6D4CAC30707}" presName="childText" presStyleLbl="bgAcc1" presStyleIdx="11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AF4C3B-8747-438B-8BFC-3836B9F8699B}" type="pres">
      <dgm:prSet presAssocID="{9F3099DC-16F3-4B52-BB6C-B5730A485130}" presName="root" presStyleCnt="0"/>
      <dgm:spPr/>
    </dgm:pt>
    <dgm:pt modelId="{7D299264-FD52-4CAB-A5A1-C80957472C07}" type="pres">
      <dgm:prSet presAssocID="{9F3099DC-16F3-4B52-BB6C-B5730A485130}" presName="rootComposite" presStyleCnt="0"/>
      <dgm:spPr/>
    </dgm:pt>
    <dgm:pt modelId="{B5C39EBE-3F8D-423A-AB4A-0136295F1C56}" type="pres">
      <dgm:prSet presAssocID="{9F3099DC-16F3-4B52-BB6C-B5730A485130}" presName="rootText" presStyleLbl="node1" presStyleIdx="4" presStyleCnt="5"/>
      <dgm:spPr/>
      <dgm:t>
        <a:bodyPr/>
        <a:lstStyle/>
        <a:p>
          <a:endParaRPr lang="ru-RU"/>
        </a:p>
      </dgm:t>
    </dgm:pt>
    <dgm:pt modelId="{AD0BFCD7-0A1E-4453-9012-8B7BF46C3EF9}" type="pres">
      <dgm:prSet presAssocID="{9F3099DC-16F3-4B52-BB6C-B5730A485130}" presName="rootConnector" presStyleLbl="node1" presStyleIdx="4" presStyleCnt="5"/>
      <dgm:spPr/>
      <dgm:t>
        <a:bodyPr/>
        <a:lstStyle/>
        <a:p>
          <a:endParaRPr lang="ru-RU"/>
        </a:p>
      </dgm:t>
    </dgm:pt>
    <dgm:pt modelId="{A4EFE628-0505-47D4-8BA7-560F09B5999F}" type="pres">
      <dgm:prSet presAssocID="{9F3099DC-16F3-4B52-BB6C-B5730A485130}" presName="childShape" presStyleCnt="0"/>
      <dgm:spPr/>
    </dgm:pt>
    <dgm:pt modelId="{9E41421D-4C68-4975-B262-EBD5C72A06B6}" type="pres">
      <dgm:prSet presAssocID="{FD6D0D34-A969-4CBD-A5CF-13D8F572206F}" presName="Name13" presStyleLbl="parChTrans1D2" presStyleIdx="12" presStyleCnt="15"/>
      <dgm:spPr/>
      <dgm:t>
        <a:bodyPr/>
        <a:lstStyle/>
        <a:p>
          <a:endParaRPr lang="ru-RU"/>
        </a:p>
      </dgm:t>
    </dgm:pt>
    <dgm:pt modelId="{A825331D-4504-47FD-9BED-BB136309725B}" type="pres">
      <dgm:prSet presAssocID="{9D47C7E3-729F-4E5D-ABB9-2E568FD48349}" presName="childText" presStyleLbl="bgAcc1" presStyleIdx="12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2E3969-D40F-41C4-A62C-7BEA51B14434}" type="pres">
      <dgm:prSet presAssocID="{CA7BCCE2-24E2-402D-9650-27F406B182AB}" presName="Name13" presStyleLbl="parChTrans1D2" presStyleIdx="13" presStyleCnt="15"/>
      <dgm:spPr/>
      <dgm:t>
        <a:bodyPr/>
        <a:lstStyle/>
        <a:p>
          <a:endParaRPr lang="ru-RU"/>
        </a:p>
      </dgm:t>
    </dgm:pt>
    <dgm:pt modelId="{E2780E65-A1A8-40A3-AE23-3AADE73D85B9}" type="pres">
      <dgm:prSet presAssocID="{DD87A0CA-FFD9-453D-ADC4-300A9DE6CE26}" presName="childText" presStyleLbl="bgAcc1" presStyleIdx="13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C0D7B3-09E1-414D-B4FC-EAE1D50D26E4}" type="pres">
      <dgm:prSet presAssocID="{1A4FC287-47CF-42A9-B663-5359D4919A80}" presName="Name13" presStyleLbl="parChTrans1D2" presStyleIdx="14" presStyleCnt="15"/>
      <dgm:spPr/>
      <dgm:t>
        <a:bodyPr/>
        <a:lstStyle/>
        <a:p>
          <a:endParaRPr lang="ru-RU"/>
        </a:p>
      </dgm:t>
    </dgm:pt>
    <dgm:pt modelId="{2439D323-5A96-4D38-8663-1CCA2D05A14C}" type="pres">
      <dgm:prSet presAssocID="{E349FE3E-1CF5-4F95-84E6-91EBF468C148}" presName="childText" presStyleLbl="bgAcc1" presStyleIdx="14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E779581-ED8A-453F-A8CD-36E59C9FB122}" type="presOf" srcId="{1A4FC287-47CF-42A9-B663-5359D4919A80}" destId="{0AC0D7B3-09E1-414D-B4FC-EAE1D50D26E4}" srcOrd="0" destOrd="0" presId="urn:microsoft.com/office/officeart/2005/8/layout/hierarchy3"/>
    <dgm:cxn modelId="{93A8A5F6-D6BD-4034-AB33-C544BF788D9F}" type="presOf" srcId="{940A249A-3ADD-45AB-84A4-2AAB06D059C4}" destId="{5D4738DE-1C8F-4D21-A28B-2CE2237D40B1}" srcOrd="1" destOrd="0" presId="urn:microsoft.com/office/officeart/2005/8/layout/hierarchy3"/>
    <dgm:cxn modelId="{740B2161-CE61-4106-AD08-28C26FA06850}" srcId="{940A249A-3ADD-45AB-84A4-2AAB06D059C4}" destId="{A4B0CD70-B2CA-4251-B857-99BE353444E0}" srcOrd="1" destOrd="0" parTransId="{6A5FCDF7-4C9C-4FFB-BE9E-94DF48E682BD}" sibTransId="{31C8E961-8AA3-410B-AC15-FD4648A04D2A}"/>
    <dgm:cxn modelId="{FB48FAB6-060D-4209-9ED1-109F8D587D30}" srcId="{81C1A2A8-5CB2-40ED-AA42-986BC902B7FD}" destId="{CD0FA8C8-E272-45B9-9AE2-D4BA6673ABEA}" srcOrd="2" destOrd="0" parTransId="{76DCD5C6-0F90-4A0F-85BE-0CF0359708EB}" sibTransId="{3465D853-D919-4101-8804-125B0C3A2A27}"/>
    <dgm:cxn modelId="{19C70C37-EF1B-41D2-B72B-3952BF6CA8C0}" type="presOf" srcId="{A869DA5D-3368-4A74-8B90-993765129299}" destId="{1F70251F-2D1C-4D1C-A909-ED8E434E1413}" srcOrd="0" destOrd="0" presId="urn:microsoft.com/office/officeart/2005/8/layout/hierarchy3"/>
    <dgm:cxn modelId="{2B2823DA-264A-402B-9BF7-CD0110D59E77}" srcId="{81C1A2A8-5CB2-40ED-AA42-986BC902B7FD}" destId="{EB4C0AD6-B68C-4DBD-BE7B-29797D69A0B5}" srcOrd="1" destOrd="0" parTransId="{D58CA21B-88FC-4684-8420-AD257BDE3177}" sibTransId="{0B9160F0-6D82-4481-967F-33F4338F1CD7}"/>
    <dgm:cxn modelId="{0486E683-0EFD-4881-9C6D-C0E83A830A04}" type="presOf" srcId="{2F9CF281-DDF1-4D3B-B31E-92A7D59CEAEA}" destId="{895D4B7D-2DA2-4036-A7BC-A523247325B7}" srcOrd="0" destOrd="0" presId="urn:microsoft.com/office/officeart/2005/8/layout/hierarchy3"/>
    <dgm:cxn modelId="{75120312-009D-4CA5-BF47-61E623C3A331}" srcId="{2F9CF281-DDF1-4D3B-B31E-92A7D59CEAEA}" destId="{2E0B8AAC-C33E-415A-B130-3D17D8A62500}" srcOrd="0" destOrd="0" parTransId="{3C490662-08C0-40FD-BC25-BC429511A63C}" sibTransId="{A5A4111F-FF04-4AC6-9164-A084631BEFA1}"/>
    <dgm:cxn modelId="{46504BF4-A11F-4052-AD32-2BEA7DE51A4E}" type="presOf" srcId="{FBE4165F-5145-4947-93D5-0D986F16C041}" destId="{FC8C1C3B-37E2-48D3-8FC2-7F799DEF21ED}" srcOrd="0" destOrd="0" presId="urn:microsoft.com/office/officeart/2005/8/layout/hierarchy3"/>
    <dgm:cxn modelId="{FDF38725-8097-4850-BD61-2C4840499FCA}" type="presOf" srcId="{D2101ADC-4074-4C3D-BEC3-F6D4CAC30707}" destId="{F0A5A600-9DB1-4550-BEE9-D1A0069CEB4C}" srcOrd="0" destOrd="0" presId="urn:microsoft.com/office/officeart/2005/8/layout/hierarchy3"/>
    <dgm:cxn modelId="{905AE970-2184-45FB-BBF3-D09696CC542F}" type="presOf" srcId="{6A5FCDF7-4C9C-4FFB-BE9E-94DF48E682BD}" destId="{21448658-D3C3-463E-BB5E-B40528067299}" srcOrd="0" destOrd="0" presId="urn:microsoft.com/office/officeart/2005/8/layout/hierarchy3"/>
    <dgm:cxn modelId="{82BE037D-5E9C-403B-ACA1-6948BA54726B}" type="presOf" srcId="{EB4C0AD6-B68C-4DBD-BE7B-29797D69A0B5}" destId="{3094B32E-65EF-49CF-88AE-60007F3EC5EF}" srcOrd="0" destOrd="0" presId="urn:microsoft.com/office/officeart/2005/8/layout/hierarchy3"/>
    <dgm:cxn modelId="{3205C8EC-CF61-4EA4-A987-BEE32DF84D53}" type="presOf" srcId="{CA7BCCE2-24E2-402D-9650-27F406B182AB}" destId="{332E3969-D40F-41C4-A62C-7BEA51B14434}" srcOrd="0" destOrd="0" presId="urn:microsoft.com/office/officeart/2005/8/layout/hierarchy3"/>
    <dgm:cxn modelId="{2B99C9FA-3999-46C0-8A09-723BB87A92F0}" type="presOf" srcId="{FBB455AD-6CED-4545-89E0-6B350D500EE1}" destId="{BE9C00F7-C528-4C90-8594-A57C7C4E6C74}" srcOrd="0" destOrd="0" presId="urn:microsoft.com/office/officeart/2005/8/layout/hierarchy3"/>
    <dgm:cxn modelId="{999A44AF-ED28-49D9-9D3E-8E4ABCBD126A}" type="presOf" srcId="{76DCD5C6-0F90-4A0F-85BE-0CF0359708EB}" destId="{612F769C-3156-4976-B505-57ABEE117A78}" srcOrd="0" destOrd="0" presId="urn:microsoft.com/office/officeart/2005/8/layout/hierarchy3"/>
    <dgm:cxn modelId="{4F437228-7CC6-4028-95B3-9C7C2E777B41}" type="presOf" srcId="{7CABACAA-162B-4097-8DC6-EC303377D233}" destId="{0E444BBB-C81A-46E1-93BF-36F4066166DC}" srcOrd="0" destOrd="0" presId="urn:microsoft.com/office/officeart/2005/8/layout/hierarchy3"/>
    <dgm:cxn modelId="{C1BC56F3-B1AF-4688-A58D-17AF64D7FFC6}" type="presOf" srcId="{D15ABFE6-93D2-4714-8B87-57BCF16A14BE}" destId="{780E7481-E843-49DC-95EA-C5092246D166}" srcOrd="0" destOrd="0" presId="urn:microsoft.com/office/officeart/2005/8/layout/hierarchy3"/>
    <dgm:cxn modelId="{6BC60BBB-88E5-430C-AD99-5E4F4D66E91F}" type="presOf" srcId="{9D47C7E3-729F-4E5D-ABB9-2E568FD48349}" destId="{A825331D-4504-47FD-9BED-BB136309725B}" srcOrd="0" destOrd="0" presId="urn:microsoft.com/office/officeart/2005/8/layout/hierarchy3"/>
    <dgm:cxn modelId="{6E824560-5A9D-4EB9-A0D6-93AF03CFBE88}" srcId="{FBB455AD-6CED-4545-89E0-6B350D500EE1}" destId="{8F3C7EFD-372A-4BCB-869E-CD77466BCACF}" srcOrd="0" destOrd="0" parTransId="{92FBB307-D611-4D52-9263-F32AF75769A9}" sibTransId="{B34A41B7-DE3D-4D23-930F-1C226A7373E6}"/>
    <dgm:cxn modelId="{52B12196-2E61-41B5-A209-C7597EA5DAC6}" srcId="{BCA6A670-DC9C-4363-9C81-A5714B438CEC}" destId="{9F3099DC-16F3-4B52-BB6C-B5730A485130}" srcOrd="4" destOrd="0" parTransId="{759F11DA-D710-432D-BB43-DE0C4600A933}" sibTransId="{B15FC0D1-7243-40D7-89A2-BC436A2494D9}"/>
    <dgm:cxn modelId="{F94B2FCD-7BAB-4B5D-AECE-E21AE8C90AE7}" type="presOf" srcId="{8F3C7EFD-372A-4BCB-869E-CD77466BCACF}" destId="{7C4E53CF-77CC-4473-BE6C-ACD9F5C9D0E2}" srcOrd="0" destOrd="0" presId="urn:microsoft.com/office/officeart/2005/8/layout/hierarchy3"/>
    <dgm:cxn modelId="{0214F16C-1072-4720-BF5E-442BE2F5914B}" type="presOf" srcId="{2E0B8AAC-C33E-415A-B130-3D17D8A62500}" destId="{0171A522-076D-4AA4-A6B1-C2A9893121F9}" srcOrd="0" destOrd="0" presId="urn:microsoft.com/office/officeart/2005/8/layout/hierarchy3"/>
    <dgm:cxn modelId="{5B4E5694-B8C5-4AA1-8FD2-747609251E24}" type="presOf" srcId="{DD87A0CA-FFD9-453D-ADC4-300A9DE6CE26}" destId="{E2780E65-A1A8-40A3-AE23-3AADE73D85B9}" srcOrd="0" destOrd="0" presId="urn:microsoft.com/office/officeart/2005/8/layout/hierarchy3"/>
    <dgm:cxn modelId="{4F0603CC-A6D9-46F6-817D-BAB9E0582E7B}" srcId="{81C1A2A8-5CB2-40ED-AA42-986BC902B7FD}" destId="{FBE4165F-5145-4947-93D5-0D986F16C041}" srcOrd="0" destOrd="0" parTransId="{7CABACAA-162B-4097-8DC6-EC303377D233}" sibTransId="{270CB361-A388-4426-A925-47855D1C2841}"/>
    <dgm:cxn modelId="{9DAAA637-CAB5-4ECE-B8D3-CC9B59239E2E}" srcId="{BCA6A670-DC9C-4363-9C81-A5714B438CEC}" destId="{81C1A2A8-5CB2-40ED-AA42-986BC902B7FD}" srcOrd="2" destOrd="0" parTransId="{F0CC44F4-6ACC-4C48-938F-D2BF5EC8D6F6}" sibTransId="{0C4D2153-6C22-4702-A49B-676ECD2CD52C}"/>
    <dgm:cxn modelId="{B0127F0F-9A8B-4924-8E4E-DC5C10386FC0}" srcId="{FBB455AD-6CED-4545-89E0-6B350D500EE1}" destId="{D484A749-322E-47EC-B20F-9A3614E8F66A}" srcOrd="2" destOrd="0" parTransId="{DAAF78DA-B785-4BDD-B5F6-4057A64B29B1}" sibTransId="{0119D2BF-BCC4-4719-AC15-228202A27303}"/>
    <dgm:cxn modelId="{45D0881C-0347-4540-89F9-886798BC546E}" srcId="{2F9CF281-DDF1-4D3B-B31E-92A7D59CEAEA}" destId="{D2101ADC-4074-4C3D-BEC3-F6D4CAC30707}" srcOrd="2" destOrd="0" parTransId="{02E10C95-3756-48A3-B7E5-331591012E78}" sibTransId="{2E9D12FF-6636-4411-97E1-85D1ABF82DFC}"/>
    <dgm:cxn modelId="{03A63A76-421A-4C1E-A567-21C332710A11}" type="presOf" srcId="{81C1A2A8-5CB2-40ED-AA42-986BC902B7FD}" destId="{BE53DC89-582B-4CFC-9383-F2EBE4CBFD3A}" srcOrd="0" destOrd="0" presId="urn:microsoft.com/office/officeart/2005/8/layout/hierarchy3"/>
    <dgm:cxn modelId="{3561DB21-EAB1-42A6-ACE3-36CB5FF0A4BE}" type="presOf" srcId="{F901AE2D-8331-4458-BB50-1C798C1D3C56}" destId="{E4A252FF-1D66-43C5-B989-AEB3B6F71BCC}" srcOrd="0" destOrd="0" presId="urn:microsoft.com/office/officeart/2005/8/layout/hierarchy3"/>
    <dgm:cxn modelId="{0A0C7640-3691-41B8-87F8-316220AC862B}" srcId="{9F3099DC-16F3-4B52-BB6C-B5730A485130}" destId="{DD87A0CA-FFD9-453D-ADC4-300A9DE6CE26}" srcOrd="1" destOrd="0" parTransId="{CA7BCCE2-24E2-402D-9650-27F406B182AB}" sibTransId="{5444E603-B41D-4085-B7DF-3C285F74A2A9}"/>
    <dgm:cxn modelId="{B32919FF-3EFB-42DB-BABB-1EEF684C48BF}" type="presOf" srcId="{35654177-DCC8-4910-9BA0-417275254BC7}" destId="{6AA3E3A3-332F-40D4-8E94-686B8E519143}" srcOrd="0" destOrd="0" presId="urn:microsoft.com/office/officeart/2005/8/layout/hierarchy3"/>
    <dgm:cxn modelId="{0F267C96-9EA9-4F61-B40A-693934431FD9}" type="presOf" srcId="{940A249A-3ADD-45AB-84A4-2AAB06D059C4}" destId="{F1158318-8B09-4E4D-86B7-780ACE12E08C}" srcOrd="0" destOrd="0" presId="urn:microsoft.com/office/officeart/2005/8/layout/hierarchy3"/>
    <dgm:cxn modelId="{44995E62-EEF4-4ADA-A163-C2CD75D4EF4B}" type="presOf" srcId="{56DB4441-B254-4066-A65C-A2C5BB7AB327}" destId="{C629960E-9844-43CD-B602-513B361D2777}" srcOrd="0" destOrd="0" presId="urn:microsoft.com/office/officeart/2005/8/layout/hierarchy3"/>
    <dgm:cxn modelId="{415540F1-0970-441B-B7C5-C91B83F17A88}" type="presOf" srcId="{2F9CF281-DDF1-4D3B-B31E-92A7D59CEAEA}" destId="{DB75F666-F98B-4990-A0E0-FF03D0803156}" srcOrd="1" destOrd="0" presId="urn:microsoft.com/office/officeart/2005/8/layout/hierarchy3"/>
    <dgm:cxn modelId="{A7C09B0B-16FC-4801-B8F4-3C26A6EFE4B4}" srcId="{BCA6A670-DC9C-4363-9C81-A5714B438CEC}" destId="{940A249A-3ADD-45AB-84A4-2AAB06D059C4}" srcOrd="1" destOrd="0" parTransId="{CE604C05-8C20-49D4-9F10-DEE0D2701E6D}" sibTransId="{E6554834-13A3-47DA-84D4-34ECA5388343}"/>
    <dgm:cxn modelId="{6F87AF7A-982D-4892-8916-5AE580AD2C4C}" type="presOf" srcId="{E349FE3E-1CF5-4F95-84E6-91EBF468C148}" destId="{2439D323-5A96-4D38-8663-1CCA2D05A14C}" srcOrd="0" destOrd="0" presId="urn:microsoft.com/office/officeart/2005/8/layout/hierarchy3"/>
    <dgm:cxn modelId="{85A9300E-DD68-42C1-BECD-657CEC52E8C9}" type="presOf" srcId="{FBB455AD-6CED-4545-89E0-6B350D500EE1}" destId="{86DEA767-30A1-4C1A-8F1F-669F43015393}" srcOrd="1" destOrd="0" presId="urn:microsoft.com/office/officeart/2005/8/layout/hierarchy3"/>
    <dgm:cxn modelId="{546DB8E0-C4F4-4582-8F8F-664FD0B24598}" type="presOf" srcId="{92FBB307-D611-4D52-9263-F32AF75769A9}" destId="{290265A7-A62C-4D4D-9890-07E353B22C5E}" srcOrd="0" destOrd="0" presId="urn:microsoft.com/office/officeart/2005/8/layout/hierarchy3"/>
    <dgm:cxn modelId="{6C510ADE-EAD4-4A3B-B57B-6140B1071BC9}" type="presOf" srcId="{BCA6A670-DC9C-4363-9C81-A5714B438CEC}" destId="{B13B223F-5AA7-4921-9556-B58578C3FCC2}" srcOrd="0" destOrd="0" presId="urn:microsoft.com/office/officeart/2005/8/layout/hierarchy3"/>
    <dgm:cxn modelId="{5E10ADDD-EB2A-4248-BDB0-21D7DA2C75F1}" type="presOf" srcId="{3C490662-08C0-40FD-BC25-BC429511A63C}" destId="{CF0C1A6F-6C96-484D-BE87-5B765C6879BD}" srcOrd="0" destOrd="0" presId="urn:microsoft.com/office/officeart/2005/8/layout/hierarchy3"/>
    <dgm:cxn modelId="{24CCF977-A984-413C-B04B-BC6C28D2568C}" type="presOf" srcId="{9F3099DC-16F3-4B52-BB6C-B5730A485130}" destId="{AD0BFCD7-0A1E-4453-9012-8B7BF46C3EF9}" srcOrd="1" destOrd="0" presId="urn:microsoft.com/office/officeart/2005/8/layout/hierarchy3"/>
    <dgm:cxn modelId="{2EE09517-9606-46D2-8B7D-665A5E950AB2}" type="presOf" srcId="{188F9D80-0CF1-46E4-896E-F0D566FDD1C2}" destId="{706BA02B-23B5-427D-A837-2A5CB76EEA72}" srcOrd="0" destOrd="0" presId="urn:microsoft.com/office/officeart/2005/8/layout/hierarchy3"/>
    <dgm:cxn modelId="{2AF2BF2E-5E6A-481D-B880-3AF1AE7D08FB}" srcId="{BCA6A670-DC9C-4363-9C81-A5714B438CEC}" destId="{2F9CF281-DDF1-4D3B-B31E-92A7D59CEAEA}" srcOrd="3" destOrd="0" parTransId="{E5DFFA88-66E9-4FBC-BFFB-5E103D722788}" sibTransId="{0DE6E46E-8584-41A9-87E6-4DB689401034}"/>
    <dgm:cxn modelId="{6079A911-DDA0-4811-9021-F9783789E1A1}" type="presOf" srcId="{D484A749-322E-47EC-B20F-9A3614E8F66A}" destId="{78DA2259-9C16-427E-9E71-953DC40E6757}" srcOrd="0" destOrd="0" presId="urn:microsoft.com/office/officeart/2005/8/layout/hierarchy3"/>
    <dgm:cxn modelId="{56E0BC44-CFB3-4A22-991C-AD8276D2349F}" type="presOf" srcId="{DAAF78DA-B785-4BDD-B5F6-4057A64B29B1}" destId="{9A76BE71-9EA5-4AD1-AF49-3DE9614A8D28}" srcOrd="0" destOrd="0" presId="urn:microsoft.com/office/officeart/2005/8/layout/hierarchy3"/>
    <dgm:cxn modelId="{B136C1FD-63AB-4BF6-920E-73F8E8E435D1}" srcId="{9F3099DC-16F3-4B52-BB6C-B5730A485130}" destId="{9D47C7E3-729F-4E5D-ABB9-2E568FD48349}" srcOrd="0" destOrd="0" parTransId="{FD6D0D34-A969-4CBD-A5CF-13D8F572206F}" sibTransId="{FED3CCDB-07BD-4547-AD2B-810F31D462B3}"/>
    <dgm:cxn modelId="{2DC6F9D5-E66A-4CA5-B823-243D9FAAFEF1}" type="presOf" srcId="{83C68229-30E7-4347-B9DC-FF31632B80E3}" destId="{152DB26E-79E0-4737-A9A9-522DE1D1EC2B}" srcOrd="0" destOrd="0" presId="urn:microsoft.com/office/officeart/2005/8/layout/hierarchy3"/>
    <dgm:cxn modelId="{AB2A0CA2-BDC7-4E40-ADF5-F9888B1BE9FB}" type="presOf" srcId="{A4B0CD70-B2CA-4251-B857-99BE353444E0}" destId="{20189F4E-E6CE-42AA-8C7F-10DC2B6830A2}" srcOrd="0" destOrd="0" presId="urn:microsoft.com/office/officeart/2005/8/layout/hierarchy3"/>
    <dgm:cxn modelId="{8D6E32DF-6D81-4FE5-9955-2F6A241F6060}" srcId="{940A249A-3ADD-45AB-84A4-2AAB06D059C4}" destId="{56DB4441-B254-4066-A65C-A2C5BB7AB327}" srcOrd="2" destOrd="0" parTransId="{D15ABFE6-93D2-4714-8B87-57BCF16A14BE}" sibTransId="{968280D2-D0B9-4A43-8F18-BA04F4F2D078}"/>
    <dgm:cxn modelId="{FE5D1861-B1E4-4E0D-9E8B-FB4624D46344}" type="presOf" srcId="{CD0FA8C8-E272-45B9-9AE2-D4BA6673ABEA}" destId="{54000397-CBCC-42CF-8C7C-E9312CD34877}" srcOrd="0" destOrd="0" presId="urn:microsoft.com/office/officeart/2005/8/layout/hierarchy3"/>
    <dgm:cxn modelId="{ADBB7EAD-3311-45F0-B188-BE0483DDD8E9}" srcId="{2F9CF281-DDF1-4D3B-B31E-92A7D59CEAEA}" destId="{F901AE2D-8331-4458-BB50-1C798C1D3C56}" srcOrd="1" destOrd="0" parTransId="{A869DA5D-3368-4A74-8B90-993765129299}" sibTransId="{1B7148B9-E0F5-4DBC-BDEC-B33270BCFDC7}"/>
    <dgm:cxn modelId="{423DB5D1-C7D8-4A6C-BBB7-CC852B96C441}" type="presOf" srcId="{D49F5CBF-A37C-4A95-9911-4E97799BD2B1}" destId="{9EBA5258-75C4-4647-B698-B35FF9C6EA26}" srcOrd="0" destOrd="0" presId="urn:microsoft.com/office/officeart/2005/8/layout/hierarchy3"/>
    <dgm:cxn modelId="{15A7DEA0-B4F5-4C13-8343-8248E0300FF7}" srcId="{FBB455AD-6CED-4545-89E0-6B350D500EE1}" destId="{35654177-DCC8-4910-9BA0-417275254BC7}" srcOrd="1" destOrd="0" parTransId="{D49F5CBF-A37C-4A95-9911-4E97799BD2B1}" sibTransId="{84E3A3B1-32D8-4F00-8E17-DEC693AB87A5}"/>
    <dgm:cxn modelId="{C3F2C551-6640-4C5F-BFD7-C2B78E2A2B91}" srcId="{940A249A-3ADD-45AB-84A4-2AAB06D059C4}" destId="{188F9D80-0CF1-46E4-896E-F0D566FDD1C2}" srcOrd="0" destOrd="0" parTransId="{83C68229-30E7-4347-B9DC-FF31632B80E3}" sibTransId="{4BCDB36B-91B5-4B7E-9D6D-AA036507972B}"/>
    <dgm:cxn modelId="{D2B26C3F-272F-4749-B862-8F1AFE49AF3B}" type="presOf" srcId="{81C1A2A8-5CB2-40ED-AA42-986BC902B7FD}" destId="{7F2B2157-B5FD-46FF-9254-52DCDA032FCA}" srcOrd="1" destOrd="0" presId="urn:microsoft.com/office/officeart/2005/8/layout/hierarchy3"/>
    <dgm:cxn modelId="{46257313-6525-44D3-8653-3D17C5F0CF27}" type="presOf" srcId="{D58CA21B-88FC-4684-8420-AD257BDE3177}" destId="{28CFB0FD-D944-4075-9C34-0A22A3376E60}" srcOrd="0" destOrd="0" presId="urn:microsoft.com/office/officeart/2005/8/layout/hierarchy3"/>
    <dgm:cxn modelId="{D61491BC-69D3-4900-BBCB-954B0D791A47}" type="presOf" srcId="{9F3099DC-16F3-4B52-BB6C-B5730A485130}" destId="{B5C39EBE-3F8D-423A-AB4A-0136295F1C56}" srcOrd="0" destOrd="0" presId="urn:microsoft.com/office/officeart/2005/8/layout/hierarchy3"/>
    <dgm:cxn modelId="{EE5A43B4-EF0B-450B-9167-F63998EC2671}" srcId="{BCA6A670-DC9C-4363-9C81-A5714B438CEC}" destId="{FBB455AD-6CED-4545-89E0-6B350D500EE1}" srcOrd="0" destOrd="0" parTransId="{7202236C-72D0-4383-BE5B-EA0B62695603}" sibTransId="{00070594-78AD-4C65-AF3E-C841612597FD}"/>
    <dgm:cxn modelId="{13F358AD-19CD-4256-9EE3-670F8EE21C09}" type="presOf" srcId="{02E10C95-3756-48A3-B7E5-331591012E78}" destId="{1C035667-7E7F-479A-BABD-F060909E43EF}" srcOrd="0" destOrd="0" presId="urn:microsoft.com/office/officeart/2005/8/layout/hierarchy3"/>
    <dgm:cxn modelId="{1E9953E5-C53B-45C9-8804-1D6432137F38}" srcId="{9F3099DC-16F3-4B52-BB6C-B5730A485130}" destId="{E349FE3E-1CF5-4F95-84E6-91EBF468C148}" srcOrd="2" destOrd="0" parTransId="{1A4FC287-47CF-42A9-B663-5359D4919A80}" sibTransId="{B1A4D070-5107-40AB-B7CA-38013379907E}"/>
    <dgm:cxn modelId="{AB2A79DE-D553-4DCB-8C35-44C5B25A3A0E}" type="presOf" srcId="{FD6D0D34-A969-4CBD-A5CF-13D8F572206F}" destId="{9E41421D-4C68-4975-B262-EBD5C72A06B6}" srcOrd="0" destOrd="0" presId="urn:microsoft.com/office/officeart/2005/8/layout/hierarchy3"/>
    <dgm:cxn modelId="{AC76FFB9-9CF0-4D1C-ACA1-B2B924DEDEC7}" type="presParOf" srcId="{B13B223F-5AA7-4921-9556-B58578C3FCC2}" destId="{4CE19219-BDDF-45E7-B6D3-753615F525CF}" srcOrd="0" destOrd="0" presId="urn:microsoft.com/office/officeart/2005/8/layout/hierarchy3"/>
    <dgm:cxn modelId="{1DDC61E2-D4AF-4052-BEFC-391924147A6A}" type="presParOf" srcId="{4CE19219-BDDF-45E7-B6D3-753615F525CF}" destId="{BAF0CFC8-67B9-4599-B25C-9EE78EFF70F2}" srcOrd="0" destOrd="0" presId="urn:microsoft.com/office/officeart/2005/8/layout/hierarchy3"/>
    <dgm:cxn modelId="{5E57C1CE-DACB-4E41-885F-62387B2AF29F}" type="presParOf" srcId="{BAF0CFC8-67B9-4599-B25C-9EE78EFF70F2}" destId="{BE9C00F7-C528-4C90-8594-A57C7C4E6C74}" srcOrd="0" destOrd="0" presId="urn:microsoft.com/office/officeart/2005/8/layout/hierarchy3"/>
    <dgm:cxn modelId="{5D73C1CF-B412-476F-BAC0-DF4ED9B681CE}" type="presParOf" srcId="{BAF0CFC8-67B9-4599-B25C-9EE78EFF70F2}" destId="{86DEA767-30A1-4C1A-8F1F-669F43015393}" srcOrd="1" destOrd="0" presId="urn:microsoft.com/office/officeart/2005/8/layout/hierarchy3"/>
    <dgm:cxn modelId="{91754779-0B9E-4DDA-9C47-6A727E23E7A7}" type="presParOf" srcId="{4CE19219-BDDF-45E7-B6D3-753615F525CF}" destId="{5AA71E87-A905-4ED2-A0FF-2310FE5EADA4}" srcOrd="1" destOrd="0" presId="urn:microsoft.com/office/officeart/2005/8/layout/hierarchy3"/>
    <dgm:cxn modelId="{F8721DA0-6E78-45BF-8BEA-FE97C0F01FDC}" type="presParOf" srcId="{5AA71E87-A905-4ED2-A0FF-2310FE5EADA4}" destId="{290265A7-A62C-4D4D-9890-07E353B22C5E}" srcOrd="0" destOrd="0" presId="urn:microsoft.com/office/officeart/2005/8/layout/hierarchy3"/>
    <dgm:cxn modelId="{43895A50-5314-4CB1-9D49-E0D3A5463C9F}" type="presParOf" srcId="{5AA71E87-A905-4ED2-A0FF-2310FE5EADA4}" destId="{7C4E53CF-77CC-4473-BE6C-ACD9F5C9D0E2}" srcOrd="1" destOrd="0" presId="urn:microsoft.com/office/officeart/2005/8/layout/hierarchy3"/>
    <dgm:cxn modelId="{F6C839C2-1483-4074-8657-141D02991836}" type="presParOf" srcId="{5AA71E87-A905-4ED2-A0FF-2310FE5EADA4}" destId="{9EBA5258-75C4-4647-B698-B35FF9C6EA26}" srcOrd="2" destOrd="0" presId="urn:microsoft.com/office/officeart/2005/8/layout/hierarchy3"/>
    <dgm:cxn modelId="{1341BF32-8D27-4385-9CE9-8473550731AF}" type="presParOf" srcId="{5AA71E87-A905-4ED2-A0FF-2310FE5EADA4}" destId="{6AA3E3A3-332F-40D4-8E94-686B8E519143}" srcOrd="3" destOrd="0" presId="urn:microsoft.com/office/officeart/2005/8/layout/hierarchy3"/>
    <dgm:cxn modelId="{27B9CA1B-0016-43CF-B3E8-67C1DFFA8C36}" type="presParOf" srcId="{5AA71E87-A905-4ED2-A0FF-2310FE5EADA4}" destId="{9A76BE71-9EA5-4AD1-AF49-3DE9614A8D28}" srcOrd="4" destOrd="0" presId="urn:microsoft.com/office/officeart/2005/8/layout/hierarchy3"/>
    <dgm:cxn modelId="{26C72252-B1D3-4AFA-A3EB-31C5609587D1}" type="presParOf" srcId="{5AA71E87-A905-4ED2-A0FF-2310FE5EADA4}" destId="{78DA2259-9C16-427E-9E71-953DC40E6757}" srcOrd="5" destOrd="0" presId="urn:microsoft.com/office/officeart/2005/8/layout/hierarchy3"/>
    <dgm:cxn modelId="{DE005BB3-A088-4096-B2E2-CB6CBFBA7CEF}" type="presParOf" srcId="{B13B223F-5AA7-4921-9556-B58578C3FCC2}" destId="{95EE88B7-3166-4094-9951-5D7C9217E628}" srcOrd="1" destOrd="0" presId="urn:microsoft.com/office/officeart/2005/8/layout/hierarchy3"/>
    <dgm:cxn modelId="{6BFD3679-495E-48AB-910A-FD5A2A6F3D46}" type="presParOf" srcId="{95EE88B7-3166-4094-9951-5D7C9217E628}" destId="{6EB016AC-1E3F-4462-8037-D10BB4029CE8}" srcOrd="0" destOrd="0" presId="urn:microsoft.com/office/officeart/2005/8/layout/hierarchy3"/>
    <dgm:cxn modelId="{A0E91545-9EE2-47CD-A06B-8C485A6C1CDF}" type="presParOf" srcId="{6EB016AC-1E3F-4462-8037-D10BB4029CE8}" destId="{F1158318-8B09-4E4D-86B7-780ACE12E08C}" srcOrd="0" destOrd="0" presId="urn:microsoft.com/office/officeart/2005/8/layout/hierarchy3"/>
    <dgm:cxn modelId="{442070B2-9736-4780-9E24-FCFE3AF68F8D}" type="presParOf" srcId="{6EB016AC-1E3F-4462-8037-D10BB4029CE8}" destId="{5D4738DE-1C8F-4D21-A28B-2CE2237D40B1}" srcOrd="1" destOrd="0" presId="urn:microsoft.com/office/officeart/2005/8/layout/hierarchy3"/>
    <dgm:cxn modelId="{206C8237-7353-40E6-9A5F-5D1D47AEEEC8}" type="presParOf" srcId="{95EE88B7-3166-4094-9951-5D7C9217E628}" destId="{1CEA2B15-C7C8-45D8-BA48-00D3BCB08924}" srcOrd="1" destOrd="0" presId="urn:microsoft.com/office/officeart/2005/8/layout/hierarchy3"/>
    <dgm:cxn modelId="{206687A1-E6BD-4646-B275-F055DB3B3859}" type="presParOf" srcId="{1CEA2B15-C7C8-45D8-BA48-00D3BCB08924}" destId="{152DB26E-79E0-4737-A9A9-522DE1D1EC2B}" srcOrd="0" destOrd="0" presId="urn:microsoft.com/office/officeart/2005/8/layout/hierarchy3"/>
    <dgm:cxn modelId="{B48522A9-592F-4E91-9A13-6160CDEB4E17}" type="presParOf" srcId="{1CEA2B15-C7C8-45D8-BA48-00D3BCB08924}" destId="{706BA02B-23B5-427D-A837-2A5CB76EEA72}" srcOrd="1" destOrd="0" presId="urn:microsoft.com/office/officeart/2005/8/layout/hierarchy3"/>
    <dgm:cxn modelId="{CD5FC83B-9023-4370-A3EF-74FA4EF6A976}" type="presParOf" srcId="{1CEA2B15-C7C8-45D8-BA48-00D3BCB08924}" destId="{21448658-D3C3-463E-BB5E-B40528067299}" srcOrd="2" destOrd="0" presId="urn:microsoft.com/office/officeart/2005/8/layout/hierarchy3"/>
    <dgm:cxn modelId="{3B8AA796-1EE7-4A1D-8FEA-4473BB59D330}" type="presParOf" srcId="{1CEA2B15-C7C8-45D8-BA48-00D3BCB08924}" destId="{20189F4E-E6CE-42AA-8C7F-10DC2B6830A2}" srcOrd="3" destOrd="0" presId="urn:microsoft.com/office/officeart/2005/8/layout/hierarchy3"/>
    <dgm:cxn modelId="{D691E437-ED3E-4525-9090-7BAED7ACBAF0}" type="presParOf" srcId="{1CEA2B15-C7C8-45D8-BA48-00D3BCB08924}" destId="{780E7481-E843-49DC-95EA-C5092246D166}" srcOrd="4" destOrd="0" presId="urn:microsoft.com/office/officeart/2005/8/layout/hierarchy3"/>
    <dgm:cxn modelId="{85995466-A46F-4BA8-8419-A7F20D9E38DF}" type="presParOf" srcId="{1CEA2B15-C7C8-45D8-BA48-00D3BCB08924}" destId="{C629960E-9844-43CD-B602-513B361D2777}" srcOrd="5" destOrd="0" presId="urn:microsoft.com/office/officeart/2005/8/layout/hierarchy3"/>
    <dgm:cxn modelId="{6A69DC8E-8186-4B9A-82C1-0C7DD3E42896}" type="presParOf" srcId="{B13B223F-5AA7-4921-9556-B58578C3FCC2}" destId="{5E2A85FD-13D4-4B80-A615-3519E6701EE9}" srcOrd="2" destOrd="0" presId="urn:microsoft.com/office/officeart/2005/8/layout/hierarchy3"/>
    <dgm:cxn modelId="{7CBE15F3-FB38-4A19-A0D2-230B7EFDD50A}" type="presParOf" srcId="{5E2A85FD-13D4-4B80-A615-3519E6701EE9}" destId="{0B80D5D4-DD8C-43EF-B086-4A20094B9954}" srcOrd="0" destOrd="0" presId="urn:microsoft.com/office/officeart/2005/8/layout/hierarchy3"/>
    <dgm:cxn modelId="{45B810B2-EC7C-4A7F-9593-4108C70CD974}" type="presParOf" srcId="{0B80D5D4-DD8C-43EF-B086-4A20094B9954}" destId="{BE53DC89-582B-4CFC-9383-F2EBE4CBFD3A}" srcOrd="0" destOrd="0" presId="urn:microsoft.com/office/officeart/2005/8/layout/hierarchy3"/>
    <dgm:cxn modelId="{270DB79F-5CFE-4692-9E50-43170DD2847C}" type="presParOf" srcId="{0B80D5D4-DD8C-43EF-B086-4A20094B9954}" destId="{7F2B2157-B5FD-46FF-9254-52DCDA032FCA}" srcOrd="1" destOrd="0" presId="urn:microsoft.com/office/officeart/2005/8/layout/hierarchy3"/>
    <dgm:cxn modelId="{15E35BA3-6859-4443-ACEA-8AA46B379BD5}" type="presParOf" srcId="{5E2A85FD-13D4-4B80-A615-3519E6701EE9}" destId="{A09609B1-5C7B-4207-AE05-9EEC640D5D6F}" srcOrd="1" destOrd="0" presId="urn:microsoft.com/office/officeart/2005/8/layout/hierarchy3"/>
    <dgm:cxn modelId="{5543C0E2-AAB6-4100-B043-98F6E5BF6DAE}" type="presParOf" srcId="{A09609B1-5C7B-4207-AE05-9EEC640D5D6F}" destId="{0E444BBB-C81A-46E1-93BF-36F4066166DC}" srcOrd="0" destOrd="0" presId="urn:microsoft.com/office/officeart/2005/8/layout/hierarchy3"/>
    <dgm:cxn modelId="{86F92C3C-508C-46B7-A4CD-54D4E246A6CA}" type="presParOf" srcId="{A09609B1-5C7B-4207-AE05-9EEC640D5D6F}" destId="{FC8C1C3B-37E2-48D3-8FC2-7F799DEF21ED}" srcOrd="1" destOrd="0" presId="urn:microsoft.com/office/officeart/2005/8/layout/hierarchy3"/>
    <dgm:cxn modelId="{ED2E25F0-83E2-4C0E-AC16-433E56F3C8BB}" type="presParOf" srcId="{A09609B1-5C7B-4207-AE05-9EEC640D5D6F}" destId="{28CFB0FD-D944-4075-9C34-0A22A3376E60}" srcOrd="2" destOrd="0" presId="urn:microsoft.com/office/officeart/2005/8/layout/hierarchy3"/>
    <dgm:cxn modelId="{AE074DDA-69D9-4784-BCF2-71DB67B3E18F}" type="presParOf" srcId="{A09609B1-5C7B-4207-AE05-9EEC640D5D6F}" destId="{3094B32E-65EF-49CF-88AE-60007F3EC5EF}" srcOrd="3" destOrd="0" presId="urn:microsoft.com/office/officeart/2005/8/layout/hierarchy3"/>
    <dgm:cxn modelId="{8B8C8109-0FA5-496F-A666-8754927B2563}" type="presParOf" srcId="{A09609B1-5C7B-4207-AE05-9EEC640D5D6F}" destId="{612F769C-3156-4976-B505-57ABEE117A78}" srcOrd="4" destOrd="0" presId="urn:microsoft.com/office/officeart/2005/8/layout/hierarchy3"/>
    <dgm:cxn modelId="{BBDEC403-4D83-4D82-B006-898F68597105}" type="presParOf" srcId="{A09609B1-5C7B-4207-AE05-9EEC640D5D6F}" destId="{54000397-CBCC-42CF-8C7C-E9312CD34877}" srcOrd="5" destOrd="0" presId="urn:microsoft.com/office/officeart/2005/8/layout/hierarchy3"/>
    <dgm:cxn modelId="{40D27FE1-6FC0-485E-910F-B466F8EC5652}" type="presParOf" srcId="{B13B223F-5AA7-4921-9556-B58578C3FCC2}" destId="{748D3121-CE94-4512-903D-1397CC198476}" srcOrd="3" destOrd="0" presId="urn:microsoft.com/office/officeart/2005/8/layout/hierarchy3"/>
    <dgm:cxn modelId="{7EBAE00D-6C76-47F7-8214-7D2115F925EC}" type="presParOf" srcId="{748D3121-CE94-4512-903D-1397CC198476}" destId="{3B78ADDC-C90B-4A8A-A29C-EB2905C1B793}" srcOrd="0" destOrd="0" presId="urn:microsoft.com/office/officeart/2005/8/layout/hierarchy3"/>
    <dgm:cxn modelId="{255D0E0D-D3CF-4D9B-A0B0-D64DE1B01179}" type="presParOf" srcId="{3B78ADDC-C90B-4A8A-A29C-EB2905C1B793}" destId="{895D4B7D-2DA2-4036-A7BC-A523247325B7}" srcOrd="0" destOrd="0" presId="urn:microsoft.com/office/officeart/2005/8/layout/hierarchy3"/>
    <dgm:cxn modelId="{FC5A4CFD-3DAD-4A02-876B-3529B277AB08}" type="presParOf" srcId="{3B78ADDC-C90B-4A8A-A29C-EB2905C1B793}" destId="{DB75F666-F98B-4990-A0E0-FF03D0803156}" srcOrd="1" destOrd="0" presId="urn:microsoft.com/office/officeart/2005/8/layout/hierarchy3"/>
    <dgm:cxn modelId="{7F1BBFFF-6244-43BF-96D6-41B0D8EC03B3}" type="presParOf" srcId="{748D3121-CE94-4512-903D-1397CC198476}" destId="{3E1D86B1-4A88-4732-A0CF-08EF042812EC}" srcOrd="1" destOrd="0" presId="urn:microsoft.com/office/officeart/2005/8/layout/hierarchy3"/>
    <dgm:cxn modelId="{36655304-2660-44F0-B35E-4DD5D2729EE2}" type="presParOf" srcId="{3E1D86B1-4A88-4732-A0CF-08EF042812EC}" destId="{CF0C1A6F-6C96-484D-BE87-5B765C6879BD}" srcOrd="0" destOrd="0" presId="urn:microsoft.com/office/officeart/2005/8/layout/hierarchy3"/>
    <dgm:cxn modelId="{FF72864A-A7FC-44BC-8D62-9A898E152FB5}" type="presParOf" srcId="{3E1D86B1-4A88-4732-A0CF-08EF042812EC}" destId="{0171A522-076D-4AA4-A6B1-C2A9893121F9}" srcOrd="1" destOrd="0" presId="urn:microsoft.com/office/officeart/2005/8/layout/hierarchy3"/>
    <dgm:cxn modelId="{C01E4898-1921-4FB8-92E5-5FC1F188A866}" type="presParOf" srcId="{3E1D86B1-4A88-4732-A0CF-08EF042812EC}" destId="{1F70251F-2D1C-4D1C-A909-ED8E434E1413}" srcOrd="2" destOrd="0" presId="urn:microsoft.com/office/officeart/2005/8/layout/hierarchy3"/>
    <dgm:cxn modelId="{2D0A4237-87A2-4F93-B65B-9F26A30E9336}" type="presParOf" srcId="{3E1D86B1-4A88-4732-A0CF-08EF042812EC}" destId="{E4A252FF-1D66-43C5-B989-AEB3B6F71BCC}" srcOrd="3" destOrd="0" presId="urn:microsoft.com/office/officeart/2005/8/layout/hierarchy3"/>
    <dgm:cxn modelId="{9F744D26-6D43-4796-A76F-AFEE65632134}" type="presParOf" srcId="{3E1D86B1-4A88-4732-A0CF-08EF042812EC}" destId="{1C035667-7E7F-479A-BABD-F060909E43EF}" srcOrd="4" destOrd="0" presId="urn:microsoft.com/office/officeart/2005/8/layout/hierarchy3"/>
    <dgm:cxn modelId="{9BFC550C-CDEE-42F3-870E-389B09B4ADFC}" type="presParOf" srcId="{3E1D86B1-4A88-4732-A0CF-08EF042812EC}" destId="{F0A5A600-9DB1-4550-BEE9-D1A0069CEB4C}" srcOrd="5" destOrd="0" presId="urn:microsoft.com/office/officeart/2005/8/layout/hierarchy3"/>
    <dgm:cxn modelId="{E9326FF5-98D7-44E6-A21D-524EDC0B544B}" type="presParOf" srcId="{B13B223F-5AA7-4921-9556-B58578C3FCC2}" destId="{9DAF4C3B-8747-438B-8BFC-3836B9F8699B}" srcOrd="4" destOrd="0" presId="urn:microsoft.com/office/officeart/2005/8/layout/hierarchy3"/>
    <dgm:cxn modelId="{53E2995C-CD9D-4F10-A4EA-66DFC3765C2B}" type="presParOf" srcId="{9DAF4C3B-8747-438B-8BFC-3836B9F8699B}" destId="{7D299264-FD52-4CAB-A5A1-C80957472C07}" srcOrd="0" destOrd="0" presId="urn:microsoft.com/office/officeart/2005/8/layout/hierarchy3"/>
    <dgm:cxn modelId="{56B23615-80D9-4289-8BFC-C9EC701A50D3}" type="presParOf" srcId="{7D299264-FD52-4CAB-A5A1-C80957472C07}" destId="{B5C39EBE-3F8D-423A-AB4A-0136295F1C56}" srcOrd="0" destOrd="0" presId="urn:microsoft.com/office/officeart/2005/8/layout/hierarchy3"/>
    <dgm:cxn modelId="{F8C8B0A2-3F20-4478-A39C-6B4F099D3413}" type="presParOf" srcId="{7D299264-FD52-4CAB-A5A1-C80957472C07}" destId="{AD0BFCD7-0A1E-4453-9012-8B7BF46C3EF9}" srcOrd="1" destOrd="0" presId="urn:microsoft.com/office/officeart/2005/8/layout/hierarchy3"/>
    <dgm:cxn modelId="{8CCC4BEF-4C23-4F86-ADB3-8DA61C8717D5}" type="presParOf" srcId="{9DAF4C3B-8747-438B-8BFC-3836B9F8699B}" destId="{A4EFE628-0505-47D4-8BA7-560F09B5999F}" srcOrd="1" destOrd="0" presId="urn:microsoft.com/office/officeart/2005/8/layout/hierarchy3"/>
    <dgm:cxn modelId="{AB6E641A-20A3-4AEC-A997-CA8C412A8987}" type="presParOf" srcId="{A4EFE628-0505-47D4-8BA7-560F09B5999F}" destId="{9E41421D-4C68-4975-B262-EBD5C72A06B6}" srcOrd="0" destOrd="0" presId="urn:microsoft.com/office/officeart/2005/8/layout/hierarchy3"/>
    <dgm:cxn modelId="{0A6C6062-80D9-4DA5-91CC-77D5DDD08EEB}" type="presParOf" srcId="{A4EFE628-0505-47D4-8BA7-560F09B5999F}" destId="{A825331D-4504-47FD-9BED-BB136309725B}" srcOrd="1" destOrd="0" presId="urn:microsoft.com/office/officeart/2005/8/layout/hierarchy3"/>
    <dgm:cxn modelId="{C14D94C6-A95D-456B-ACAB-B74FD2537DF1}" type="presParOf" srcId="{A4EFE628-0505-47D4-8BA7-560F09B5999F}" destId="{332E3969-D40F-41C4-A62C-7BEA51B14434}" srcOrd="2" destOrd="0" presId="urn:microsoft.com/office/officeart/2005/8/layout/hierarchy3"/>
    <dgm:cxn modelId="{F3776451-C447-4B99-BFE9-DDFF7487A6E8}" type="presParOf" srcId="{A4EFE628-0505-47D4-8BA7-560F09B5999F}" destId="{E2780E65-A1A8-40A3-AE23-3AADE73D85B9}" srcOrd="3" destOrd="0" presId="urn:microsoft.com/office/officeart/2005/8/layout/hierarchy3"/>
    <dgm:cxn modelId="{1E57DB64-A8DF-4668-9921-7915511CA161}" type="presParOf" srcId="{A4EFE628-0505-47D4-8BA7-560F09B5999F}" destId="{0AC0D7B3-09E1-414D-B4FC-EAE1D50D26E4}" srcOrd="4" destOrd="0" presId="urn:microsoft.com/office/officeart/2005/8/layout/hierarchy3"/>
    <dgm:cxn modelId="{3EF9098F-33AF-4EDD-B541-927F9195AC5D}" type="presParOf" srcId="{A4EFE628-0505-47D4-8BA7-560F09B5999F}" destId="{2439D323-5A96-4D38-8663-1CCA2D05A14C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8D77F3C-7FD9-472F-8194-473C6A4EB2E6}" type="doc">
      <dgm:prSet loTypeId="urn:microsoft.com/office/officeart/2005/8/layout/vList2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63F0399-2D7C-4528-BE38-07D2B0D92A0B}">
      <dgm:prSet phldrT="[Текст]" custT="1"/>
      <dgm:spPr>
        <a:solidFill>
          <a:srgbClr val="FFE5F0"/>
        </a:solidFill>
      </dgm:spPr>
      <dgm:t>
        <a:bodyPr/>
        <a:lstStyle/>
        <a:p>
          <a:pPr>
            <a:lnSpc>
              <a:spcPct val="100000"/>
            </a:lnSpc>
            <a:spcBef>
              <a:spcPts val="600"/>
            </a:spcBef>
            <a:spcAft>
              <a:spcPts val="60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Норматив зачисления НДФЛ в бюджет ЗАТО Северск в 2024 году составил 33,73%</a:t>
          </a:r>
        </a:p>
      </dgm:t>
    </dgm:pt>
    <dgm:pt modelId="{0AEA6EF4-2E8F-4661-9F3E-A07EC06467C5}" type="parTrans" cxnId="{6531DF7E-83DE-4D87-9D4D-BD54D57293B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EEC655-58C1-48F1-8525-94E634B56766}" type="sibTrans" cxnId="{6531DF7E-83DE-4D87-9D4D-BD54D57293B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E9CB89-8166-40EB-AF2D-40DF7B6C08AA}">
      <dgm:prSet phldrT="[Текст]" custT="1"/>
      <dgm:spPr>
        <a:solidFill>
          <a:srgbClr val="FFE5F0"/>
        </a:solidFill>
      </dgm:spPr>
      <dgm:t>
        <a:bodyPr/>
        <a:lstStyle/>
        <a:p>
          <a:pPr>
            <a:lnSpc>
              <a:spcPct val="100000"/>
            </a:lnSpc>
            <a:spcBef>
              <a:spcPts val="600"/>
            </a:spcBef>
            <a:spcAft>
              <a:spcPts val="60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 налогу, взимаемому в связи с применением упрощенной системы налогообложения, норматив зачисления в бюджет ЗАТО Северск, установленный законом Томской области, составил 30%</a:t>
          </a:r>
        </a:p>
      </dgm:t>
    </dgm:pt>
    <dgm:pt modelId="{419D3A02-E102-4A1E-AD03-590C2453DDD5}" type="parTrans" cxnId="{30378DD0-4E27-4190-89DE-CAA41D4F441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0B00E5-D9C2-41BD-A2E7-06C4AE6F7D7A}" type="sibTrans" cxnId="{30378DD0-4E27-4190-89DE-CAA41D4F441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C1DD8C-81DC-40A6-AA7D-3BF1BE086137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Например, если у физического лица в 2024 году был удержан НДФЛ из заработной платы в </a:t>
          </a:r>
          <a:r>
            <a:rPr lang="el-GR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Σ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10,0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., то в бюджет ЗАТО Северск поступило только 3,4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59BA4A-7267-4DE1-BB62-BC3AD291A054}" type="parTrans" cxnId="{1606AC84-1D19-4F04-8E82-58D20C7DBE1F}">
      <dgm:prSet/>
      <dgm:spPr/>
      <dgm:t>
        <a:bodyPr/>
        <a:lstStyle/>
        <a:p>
          <a:endParaRPr lang="ru-RU"/>
        </a:p>
      </dgm:t>
    </dgm:pt>
    <dgm:pt modelId="{CE4BCE7D-A51B-4966-ADD8-3107BF8C1004}" type="sibTrans" cxnId="{1606AC84-1D19-4F04-8E82-58D20C7DBE1F}">
      <dgm:prSet/>
      <dgm:spPr/>
      <dgm:t>
        <a:bodyPr/>
        <a:lstStyle/>
        <a:p>
          <a:endParaRPr lang="ru-RU"/>
        </a:p>
      </dgm:t>
    </dgm:pt>
    <dgm:pt modelId="{69C0C905-4691-4BB6-B5E3-CAB62D8DD92E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Например, при уплате в 2024 году УСН в </a:t>
          </a:r>
          <a:r>
            <a:rPr lang="el-GR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Σ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10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в бюджет ЗАТО Северск поступило только 3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и 7 тыс. руб. поступило в бюджет Томской области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D7A7FA-5471-4F49-9A1F-6E684A84AE0C}" type="parTrans" cxnId="{04BF8901-7886-407E-A000-763410141AC5}">
      <dgm:prSet/>
      <dgm:spPr/>
      <dgm:t>
        <a:bodyPr/>
        <a:lstStyle/>
        <a:p>
          <a:endParaRPr lang="ru-RU"/>
        </a:p>
      </dgm:t>
    </dgm:pt>
    <dgm:pt modelId="{65DE1047-EB07-477F-85B5-A90D0E815919}" type="sibTrans" cxnId="{04BF8901-7886-407E-A000-763410141AC5}">
      <dgm:prSet/>
      <dgm:spPr/>
      <dgm:t>
        <a:bodyPr/>
        <a:lstStyle/>
        <a:p>
          <a:endParaRPr lang="ru-RU"/>
        </a:p>
      </dgm:t>
    </dgm:pt>
    <dgm:pt modelId="{6866FEE8-B52E-44F4-AF6B-0EFE6EB02D62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0FEE75-E1BA-4548-BE37-69366772A089}" type="parTrans" cxnId="{5C608873-7D2C-4176-B6A7-96D538A043C1}">
      <dgm:prSet/>
      <dgm:spPr/>
      <dgm:t>
        <a:bodyPr/>
        <a:lstStyle/>
        <a:p>
          <a:endParaRPr lang="ru-RU"/>
        </a:p>
      </dgm:t>
    </dgm:pt>
    <dgm:pt modelId="{30B17ECB-E25B-4DBF-8BBE-F715EC238B47}" type="sibTrans" cxnId="{5C608873-7D2C-4176-B6A7-96D538A043C1}">
      <dgm:prSet/>
      <dgm:spPr/>
      <dgm:t>
        <a:bodyPr/>
        <a:lstStyle/>
        <a:p>
          <a:endParaRPr lang="ru-RU"/>
        </a:p>
      </dgm:t>
    </dgm:pt>
    <dgm:pt modelId="{560FA460-E192-4B79-99B4-151DE7FB0A15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A06447-7EC8-4615-9D89-0873997F9F83}" type="parTrans" cxnId="{72E3CE5B-0A31-4A9D-A77C-01D862E050CD}">
      <dgm:prSet/>
      <dgm:spPr/>
      <dgm:t>
        <a:bodyPr/>
        <a:lstStyle/>
        <a:p>
          <a:endParaRPr lang="ru-RU"/>
        </a:p>
      </dgm:t>
    </dgm:pt>
    <dgm:pt modelId="{EEAC18CD-A900-4315-B087-5F809DFD703F}" type="sibTrans" cxnId="{72E3CE5B-0A31-4A9D-A77C-01D862E050CD}">
      <dgm:prSet/>
      <dgm:spPr/>
      <dgm:t>
        <a:bodyPr/>
        <a:lstStyle/>
        <a:p>
          <a:endParaRPr lang="ru-RU"/>
        </a:p>
      </dgm:t>
    </dgm:pt>
    <dgm:pt modelId="{F9B08E5B-DC8C-4441-B48E-09B4471C3D25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A3B7AF-C45A-4681-A84E-C83AF5593C30}" type="parTrans" cxnId="{6C210B4C-F654-429E-99A4-FB8AECA6E4AB}">
      <dgm:prSet/>
      <dgm:spPr/>
      <dgm:t>
        <a:bodyPr/>
        <a:lstStyle/>
        <a:p>
          <a:endParaRPr lang="ru-RU"/>
        </a:p>
      </dgm:t>
    </dgm:pt>
    <dgm:pt modelId="{47687533-8469-4F5F-B817-B06C8100EC99}" type="sibTrans" cxnId="{6C210B4C-F654-429E-99A4-FB8AECA6E4AB}">
      <dgm:prSet/>
      <dgm:spPr/>
      <dgm:t>
        <a:bodyPr/>
        <a:lstStyle/>
        <a:p>
          <a:endParaRPr lang="ru-RU"/>
        </a:p>
      </dgm:t>
    </dgm:pt>
    <dgm:pt modelId="{7035B120-F052-48D9-9971-E4C48BB4C0F2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0F3206-55DF-4F7B-8301-04DDEAD5928E}" type="parTrans" cxnId="{DC939B40-D3D5-4181-A778-355ADFA932F3}">
      <dgm:prSet/>
      <dgm:spPr/>
      <dgm:t>
        <a:bodyPr/>
        <a:lstStyle/>
        <a:p>
          <a:endParaRPr lang="ru-RU"/>
        </a:p>
      </dgm:t>
    </dgm:pt>
    <dgm:pt modelId="{A8DD394C-EC32-41DD-B3E0-D2E6C14F1F31}" type="sibTrans" cxnId="{DC939B40-D3D5-4181-A778-355ADFA932F3}">
      <dgm:prSet/>
      <dgm:spPr/>
      <dgm:t>
        <a:bodyPr/>
        <a:lstStyle/>
        <a:p>
          <a:endParaRPr lang="ru-RU"/>
        </a:p>
      </dgm:t>
    </dgm:pt>
    <dgm:pt modelId="{5AF38544-D88B-42A5-ADF4-0CB31FFFCA09}" type="pres">
      <dgm:prSet presAssocID="{B8D77F3C-7FD9-472F-8194-473C6A4EB2E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FFA621-30E6-4456-9F0E-EDA67D754A4B}" type="pres">
      <dgm:prSet presAssocID="{B63F0399-2D7C-4528-BE38-07D2B0D92A0B}" presName="parentText" presStyleLbl="node1" presStyleIdx="0" presStyleCnt="2" custScaleX="99902" custScaleY="117045" custLinFactNeighborX="218" custLinFactNeighborY="-9420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ED55D0-241A-4333-9938-F9530F5857A1}" type="pres">
      <dgm:prSet presAssocID="{B63F0399-2D7C-4528-BE38-07D2B0D92A0B}" presName="childText" presStyleLbl="revTx" presStyleIdx="0" presStyleCnt="1" custScaleY="86715" custLinFactNeighborY="130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A7A1D1-926B-4836-AE52-5F5ADB7517DD}" type="pres">
      <dgm:prSet presAssocID="{FEE9CB89-8166-40EB-AF2D-40DF7B6C08AA}" presName="parentText" presStyleLbl="node1" presStyleIdx="1" presStyleCnt="2" custAng="0" custScaleY="99961" custLinFactNeighborY="-4713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C939B40-D3D5-4181-A778-355ADFA932F3}" srcId="{B63F0399-2D7C-4528-BE38-07D2B0D92A0B}" destId="{7035B120-F052-48D9-9971-E4C48BB4C0F2}" srcOrd="1" destOrd="0" parTransId="{D50F3206-55DF-4F7B-8301-04DDEAD5928E}" sibTransId="{A8DD394C-EC32-41DD-B3E0-D2E6C14F1F31}"/>
    <dgm:cxn modelId="{67B80667-1A42-4520-B076-4C5B51A8CC30}" type="presOf" srcId="{B63F0399-2D7C-4528-BE38-07D2B0D92A0B}" destId="{4FFFA621-30E6-4456-9F0E-EDA67D754A4B}" srcOrd="0" destOrd="0" presId="urn:microsoft.com/office/officeart/2005/8/layout/vList2"/>
    <dgm:cxn modelId="{5152DF28-374C-42AE-BDE0-A1B48FB47640}" type="presOf" srcId="{6866FEE8-B52E-44F4-AF6B-0EFE6EB02D62}" destId="{28ED55D0-241A-4333-9938-F9530F5857A1}" srcOrd="0" destOrd="4" presId="urn:microsoft.com/office/officeart/2005/8/layout/vList2"/>
    <dgm:cxn modelId="{5C608873-7D2C-4176-B6A7-96D538A043C1}" srcId="{B63F0399-2D7C-4528-BE38-07D2B0D92A0B}" destId="{6866FEE8-B52E-44F4-AF6B-0EFE6EB02D62}" srcOrd="4" destOrd="0" parTransId="{700FEE75-E1BA-4548-BE37-69366772A089}" sibTransId="{30B17ECB-E25B-4DBF-8BBE-F715EC238B47}"/>
    <dgm:cxn modelId="{6C210B4C-F654-429E-99A4-FB8AECA6E4AB}" srcId="{B63F0399-2D7C-4528-BE38-07D2B0D92A0B}" destId="{F9B08E5B-DC8C-4441-B48E-09B4471C3D25}" srcOrd="2" destOrd="0" parTransId="{A6A3B7AF-C45A-4681-A84E-C83AF5593C30}" sibTransId="{47687533-8469-4F5F-B817-B06C8100EC99}"/>
    <dgm:cxn modelId="{45B2AD1A-1CD9-4795-A2D1-DDE1A71D0A31}" type="presOf" srcId="{B8D77F3C-7FD9-472F-8194-473C6A4EB2E6}" destId="{5AF38544-D88B-42A5-ADF4-0CB31FFFCA09}" srcOrd="0" destOrd="0" presId="urn:microsoft.com/office/officeart/2005/8/layout/vList2"/>
    <dgm:cxn modelId="{DDDB5BB7-4E7D-4E67-ABEA-FE34D502DAE6}" type="presOf" srcId="{FEE9CB89-8166-40EB-AF2D-40DF7B6C08AA}" destId="{DCA7A1D1-926B-4836-AE52-5F5ADB7517DD}" srcOrd="0" destOrd="0" presId="urn:microsoft.com/office/officeart/2005/8/layout/vList2"/>
    <dgm:cxn modelId="{6531DF7E-83DE-4D87-9D4D-BD54D57293B3}" srcId="{B8D77F3C-7FD9-472F-8194-473C6A4EB2E6}" destId="{B63F0399-2D7C-4528-BE38-07D2B0D92A0B}" srcOrd="0" destOrd="0" parTransId="{0AEA6EF4-2E8F-4661-9F3E-A07EC06467C5}" sibTransId="{2CEEC655-58C1-48F1-8525-94E634B56766}"/>
    <dgm:cxn modelId="{72E3CE5B-0A31-4A9D-A77C-01D862E050CD}" srcId="{B63F0399-2D7C-4528-BE38-07D2B0D92A0B}" destId="{560FA460-E192-4B79-99B4-151DE7FB0A15}" srcOrd="3" destOrd="0" parTransId="{8DA06447-7EC8-4615-9D89-0873997F9F83}" sibTransId="{EEAC18CD-A900-4315-B087-5F809DFD703F}"/>
    <dgm:cxn modelId="{30378DD0-4E27-4190-89DE-CAA41D4F441F}" srcId="{B8D77F3C-7FD9-472F-8194-473C6A4EB2E6}" destId="{FEE9CB89-8166-40EB-AF2D-40DF7B6C08AA}" srcOrd="1" destOrd="0" parTransId="{419D3A02-E102-4A1E-AD03-590C2453DDD5}" sibTransId="{AC0B00E5-D9C2-41BD-A2E7-06C4AE6F7D7A}"/>
    <dgm:cxn modelId="{B260A1DF-C960-43F6-8D99-88CA1EB442B5}" type="presOf" srcId="{560FA460-E192-4B79-99B4-151DE7FB0A15}" destId="{28ED55D0-241A-4333-9938-F9530F5857A1}" srcOrd="0" destOrd="3" presId="urn:microsoft.com/office/officeart/2005/8/layout/vList2"/>
    <dgm:cxn modelId="{1606AC84-1D19-4F04-8E82-58D20C7DBE1F}" srcId="{B63F0399-2D7C-4528-BE38-07D2B0D92A0B}" destId="{DAC1DD8C-81DC-40A6-AA7D-3BF1BE086137}" srcOrd="0" destOrd="0" parTransId="{FA59BA4A-7267-4DE1-BB62-BC3AD291A054}" sibTransId="{CE4BCE7D-A51B-4966-ADD8-3107BF8C1004}"/>
    <dgm:cxn modelId="{04BF8901-7886-407E-A000-763410141AC5}" srcId="{B63F0399-2D7C-4528-BE38-07D2B0D92A0B}" destId="{69C0C905-4691-4BB6-B5E3-CAB62D8DD92E}" srcOrd="5" destOrd="0" parTransId="{C3D7A7FA-5471-4F49-9A1F-6E684A84AE0C}" sibTransId="{65DE1047-EB07-477F-85B5-A90D0E815919}"/>
    <dgm:cxn modelId="{224D1F62-A822-4525-AF46-1EDB705D83B6}" type="presOf" srcId="{69C0C905-4691-4BB6-B5E3-CAB62D8DD92E}" destId="{28ED55D0-241A-4333-9938-F9530F5857A1}" srcOrd="0" destOrd="5" presId="urn:microsoft.com/office/officeart/2005/8/layout/vList2"/>
    <dgm:cxn modelId="{5CE0A6A3-C9AE-4295-93F7-6B6B588DCC4E}" type="presOf" srcId="{F9B08E5B-DC8C-4441-B48E-09B4471C3D25}" destId="{28ED55D0-241A-4333-9938-F9530F5857A1}" srcOrd="0" destOrd="2" presId="urn:microsoft.com/office/officeart/2005/8/layout/vList2"/>
    <dgm:cxn modelId="{0643238E-6A0A-4D04-924B-105D196AA7A6}" type="presOf" srcId="{7035B120-F052-48D9-9971-E4C48BB4C0F2}" destId="{28ED55D0-241A-4333-9938-F9530F5857A1}" srcOrd="0" destOrd="1" presId="urn:microsoft.com/office/officeart/2005/8/layout/vList2"/>
    <dgm:cxn modelId="{26B62098-3B46-403E-A2A0-26CE7D659C7A}" type="presOf" srcId="{DAC1DD8C-81DC-40A6-AA7D-3BF1BE086137}" destId="{28ED55D0-241A-4333-9938-F9530F5857A1}" srcOrd="0" destOrd="0" presId="urn:microsoft.com/office/officeart/2005/8/layout/vList2"/>
    <dgm:cxn modelId="{62BA6508-043F-4A12-8F30-95AFFEAC88BE}" type="presParOf" srcId="{5AF38544-D88B-42A5-ADF4-0CB31FFFCA09}" destId="{4FFFA621-30E6-4456-9F0E-EDA67D754A4B}" srcOrd="0" destOrd="0" presId="urn:microsoft.com/office/officeart/2005/8/layout/vList2"/>
    <dgm:cxn modelId="{E5FD89F1-AE5E-468B-AD4E-F2839A2E891C}" type="presParOf" srcId="{5AF38544-D88B-42A5-ADF4-0CB31FFFCA09}" destId="{28ED55D0-241A-4333-9938-F9530F5857A1}" srcOrd="1" destOrd="0" presId="urn:microsoft.com/office/officeart/2005/8/layout/vList2"/>
    <dgm:cxn modelId="{9BE12324-A11E-4856-BA48-91DFD4AD4FA2}" type="presParOf" srcId="{5AF38544-D88B-42A5-ADF4-0CB31FFFCA09}" destId="{DCA7A1D1-926B-4836-AE52-5F5ADB7517DD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AC3B1E0-FF6F-453C-ADA3-08FA5E9CED0F}" type="doc">
      <dgm:prSet loTypeId="urn:microsoft.com/office/officeart/2009/3/layout/IncreasingArrowsProcess" loCatId="process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C6C0C33-AD61-4B26-8D4D-C38AE25BF874}">
      <dgm:prSet phldrT="[Текст]" custT="1"/>
      <dgm:spPr/>
      <dgm:t>
        <a:bodyPr/>
        <a:lstStyle/>
        <a:p>
          <a:pPr marL="216000">
            <a:lnSpc>
              <a:spcPct val="100000"/>
            </a:lnSpc>
            <a:spcAft>
              <a:spcPts val="0"/>
            </a:spcAft>
          </a:pPr>
          <a:r>
            <a:rPr lang="ru-RU" sz="1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Монозависимости</a:t>
          </a: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 ЗАТО Северск нет (доля работников крупнейшего предприятия  составляет ~6% от численности экономически активного населения)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A3D80E-74A9-4868-8B7A-2A323BC56122}" type="parTrans" cxnId="{BCB51DB3-C0E2-44A5-B92A-F4468867CFEB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5DC590-5E25-4CCA-82C8-B592BA7AF3C6}" type="sibTrans" cxnId="{BCB51DB3-C0E2-44A5-B92A-F4468867CFEB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617037-A775-4D74-82D7-5F87221D1DD4}">
      <dgm:prSet phldrT="[Текст]" custT="1"/>
      <dgm:spPr/>
      <dgm:t>
        <a:bodyPr/>
        <a:lstStyle/>
        <a:p>
          <a:pPr>
            <a:lnSpc>
              <a:spcPct val="90000"/>
            </a:lnSpc>
            <a:spcAft>
              <a:spcPct val="35000"/>
            </a:spcAft>
          </a:pPr>
          <a:r>
            <a:rPr lang="ru-RU" sz="1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marL="216000">
            <a:lnSpc>
              <a:spcPct val="100000"/>
            </a:lnSpc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Бюджет ЗАТО Северск не зависит критически ни от одного предприятия </a:t>
          </a:r>
        </a:p>
        <a:p>
          <a:pPr marL="216000">
            <a:lnSpc>
              <a:spcPct val="100000"/>
            </a:lnSpc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или организации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E4E632-E057-4B8A-B6AE-B727A3BB0C60}" type="parTrans" cxnId="{BC4A4646-16EA-4B57-A888-052779D016A1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9185D4-4467-4116-B881-8A63438A7892}" type="sibTrans" cxnId="{BC4A4646-16EA-4B57-A888-052779D016A1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38A80A-DAFF-45F3-835B-35DF2BA8EEC2}" type="pres">
      <dgm:prSet presAssocID="{2AC3B1E0-FF6F-453C-ADA3-08FA5E9CED0F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202D379-B9B1-4553-8DBA-D3F465DCCB14}" type="pres">
      <dgm:prSet presAssocID="{AC6C0C33-AD61-4B26-8D4D-C38AE25BF874}" presName="parentText1" presStyleLbl="node1" presStyleIdx="0" presStyleCnt="2" custScaleX="87568" custScaleY="136289" custLinFactNeighborX="6813" custLinFactNeighborY="-22166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F060B6-7CF4-4673-B6B5-24BA50D7438C}" type="pres">
      <dgm:prSet presAssocID="{56617037-A775-4D74-82D7-5F87221D1DD4}" presName="parentText2" presStyleLbl="node1" presStyleIdx="1" presStyleCnt="2" custScaleX="152357" custScaleY="132726" custLinFactNeighborX="-9600" custLinFactNeighborY="49564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C4A4646-16EA-4B57-A888-052779D016A1}" srcId="{2AC3B1E0-FF6F-453C-ADA3-08FA5E9CED0F}" destId="{56617037-A775-4D74-82D7-5F87221D1DD4}" srcOrd="1" destOrd="0" parTransId="{7BE4E632-E057-4B8A-B6AE-B727A3BB0C60}" sibTransId="{629185D4-4467-4116-B881-8A63438A7892}"/>
    <dgm:cxn modelId="{9916A69B-ABCD-4EC2-BAFD-9A7E83B6BEC7}" type="presOf" srcId="{56617037-A775-4D74-82D7-5F87221D1DD4}" destId="{92F060B6-7CF4-4673-B6B5-24BA50D7438C}" srcOrd="0" destOrd="0" presId="urn:microsoft.com/office/officeart/2009/3/layout/IncreasingArrowsProcess"/>
    <dgm:cxn modelId="{F972236C-C459-47BD-8749-942AB77591F7}" type="presOf" srcId="{AC6C0C33-AD61-4B26-8D4D-C38AE25BF874}" destId="{E202D379-B9B1-4553-8DBA-D3F465DCCB14}" srcOrd="0" destOrd="0" presId="urn:microsoft.com/office/officeart/2009/3/layout/IncreasingArrowsProcess"/>
    <dgm:cxn modelId="{BCB51DB3-C0E2-44A5-B92A-F4468867CFEB}" srcId="{2AC3B1E0-FF6F-453C-ADA3-08FA5E9CED0F}" destId="{AC6C0C33-AD61-4B26-8D4D-C38AE25BF874}" srcOrd="0" destOrd="0" parTransId="{84A3D80E-74A9-4868-8B7A-2A323BC56122}" sibTransId="{1A5DC590-5E25-4CCA-82C8-B592BA7AF3C6}"/>
    <dgm:cxn modelId="{48EDBAA4-9CBC-4E1F-A199-F025F923E74F}" type="presOf" srcId="{2AC3B1E0-FF6F-453C-ADA3-08FA5E9CED0F}" destId="{7E38A80A-DAFF-45F3-835B-35DF2BA8EEC2}" srcOrd="0" destOrd="0" presId="urn:microsoft.com/office/officeart/2009/3/layout/IncreasingArrowsProcess"/>
    <dgm:cxn modelId="{274347BE-F6F2-476E-979C-4CC55279E315}" type="presParOf" srcId="{7E38A80A-DAFF-45F3-835B-35DF2BA8EEC2}" destId="{E202D379-B9B1-4553-8DBA-D3F465DCCB14}" srcOrd="0" destOrd="0" presId="urn:microsoft.com/office/officeart/2009/3/layout/IncreasingArrowsProcess"/>
    <dgm:cxn modelId="{D2CD4DC2-C7A2-4A2C-953F-D1D1A36C3F80}" type="presParOf" srcId="{7E38A80A-DAFF-45F3-835B-35DF2BA8EEC2}" destId="{92F060B6-7CF4-4673-B6B5-24BA50D7438C}" srcOrd="1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FB16A0E-AE8D-498B-9258-72F8D47E52DF}" type="doc">
      <dgm:prSet loTypeId="urn:microsoft.com/office/officeart/2005/8/layout/vList6" loCatId="process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24D13C31-037D-461A-B5F2-4C014013957E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ДОТАЦИИ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19F3B9-7720-44EB-B8C2-28B8C85203D2}" type="parTrans" cxnId="{8DAF8FF1-6B3B-429F-AA6F-981B71F1FA72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B6084EDE-4E6F-4AE5-9050-59141D25BEF1}" type="sibTrans" cxnId="{8DAF8FF1-6B3B-429F-AA6F-981B71F1FA72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61D6D8E4-FF8C-4D31-B7E6-34EC5449A87D}">
      <dgm:prSet phldrT="[Текст]" custT="1"/>
      <dgm:spPr/>
      <dgm:t>
        <a:bodyPr/>
        <a:lstStyle/>
        <a:p>
          <a:endParaRPr lang="ru-RU" sz="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7F9CD3-6CCE-4BDD-AB0C-D7BB8B7E4B47}" type="parTrans" cxnId="{10A1D525-62E8-4400-A729-94CEE9D8AD68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AB573048-D563-41E6-87C3-6453822FDF81}" type="sibTrans" cxnId="{10A1D525-62E8-4400-A729-94CEE9D8AD68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6363262B-606B-4C7D-806F-28EB1343FFED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реализацию полномочий ОМСУ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270203-AED5-4196-8192-24D8EFD749A7}" type="parTrans" cxnId="{4A19F973-6AF2-4E66-B478-241EADB2988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947CC8C8-C144-4B77-905E-AD3324FB89A0}" type="sibTrans" cxnId="{4A19F973-6AF2-4E66-B478-241EADB2988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0D46C7C6-C441-46F3-BEE8-68081960270E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СУБВЕНЦИИ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50B3DB-557B-47B1-9387-72AA83F61C89}" type="parTrans" cxnId="{DAA07BBF-2E1B-4DEF-A8AD-E18A4C7580E9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1617507-076D-4B43-906F-58C2037FBBBB}" type="sibTrans" cxnId="{DAA07BBF-2E1B-4DEF-A8AD-E18A4C7580E9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92002829-A13D-4CB9-B072-480D663F7DC3}">
      <dgm:prSet phldrT="[Текст]" custT="1"/>
      <dgm:spPr/>
      <dgm:t>
        <a:bodyPr/>
        <a:lstStyle/>
        <a:p>
          <a:pPr>
            <a:spcAft>
              <a:spcPct val="15000"/>
            </a:spcAft>
          </a:pPr>
          <a:endParaRPr lang="ru-RU" sz="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CBE14F-616F-456F-B808-84091EE3DB6A}" type="parTrans" cxnId="{44380008-1C67-4DE5-A96F-8D4A888858D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46D93B2A-B19C-4D87-88BD-C37FB4956DD2}" type="sibTrans" cxnId="{44380008-1C67-4DE5-A96F-8D4A888858D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C3C5D220-96C2-4A4A-A33E-B1A70161E73A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Направляются на реализацию полномочий органов власти субъекта РФ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342C48-CBCA-46C0-B45D-FABB2E50D50D}" type="parTrans" cxnId="{C06E90C5-F607-4560-874A-C1D05289B346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B554198-29DC-4A21-AAE5-6765B34FB05E}" type="sibTrans" cxnId="{C06E90C5-F607-4560-874A-C1D05289B346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4DC06DEB-60CE-488C-8011-B245B9F9851E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СУБСИДИИ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31C619-4D7E-4055-B2F1-FCFB9ABD2C5B}" type="parTrans" cxnId="{617B5EA9-5EE9-44E6-9FFC-AE4D8BCEF787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F5F41DBE-F9FE-450E-BFD1-0DCE50843CA2}" type="sibTrans" cxnId="{617B5EA9-5EE9-44E6-9FFC-AE4D8BCEF787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4E567B63-FDAE-42C9-B3B7-9E668E7F6C68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ИНЫЕ МБТ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1B961E-F2A5-4501-B4A9-6DCAACA12344}" type="parTrans" cxnId="{AFF6D47B-A1BF-4226-BDE4-043BCE84AF01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2652B140-3727-4975-94EB-36E5080F3868}" type="sibTrans" cxnId="{AFF6D47B-A1BF-4226-BDE4-043BCE84AF01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AEF3DB3-E889-42E1-BB97-49EE7BABB1CA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68FDBD-B7B4-4D86-969E-4168F0DFF8BF}" type="parTrans" cxnId="{17489E40-C905-4071-9E90-1AC1A14A111E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7305BD2-7BDA-48CC-BF44-CCAD4FE5AA8D}" type="sibTrans" cxnId="{17489E40-C905-4071-9E90-1AC1A14A111E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AADC23E6-7C22-43F2-A0B0-E0A9B302363B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софинансирование расходов, которые осуществляют ОМСУ для реализации своих полномочий 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D2E218-1645-4D39-B74E-7FBB510EBE2C}" type="parTrans" cxnId="{B469E9EC-8552-439F-A9E1-1A89E82F3723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059651AF-13AA-41FE-A3C5-7A9D38BEE63A}" type="sibTrans" cxnId="{B469E9EC-8552-439F-A9E1-1A89E82F3723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ED9DF5A-91E3-457F-9940-0A41D6A45BF9}">
      <dgm:prSet custT="1"/>
      <dgm:spPr/>
      <dgm:t>
        <a:bodyPr/>
        <a:lstStyle/>
        <a:p>
          <a:pPr>
            <a:lnSpc>
              <a:spcPct val="9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E74ED3-BBF5-4C17-BC82-517B2576AB6E}" type="parTrans" cxnId="{A6BA78BD-54E1-4933-BDD7-84C6C73B3140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C601C699-CBF8-4EAE-9787-4AB974DE7FFE}" type="sibTrans" cxnId="{A6BA78BD-54E1-4933-BDD7-84C6C73B3140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176DD4D3-CCA7-47B0-9F01-6F69E2EFEC4D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расходы, возникающие в соответствии со специальными  федеральными законами или нормативно-правовыми актами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58B81E-34F5-47A3-B6C8-56F9EAA3CE67}" type="parTrans" cxnId="{8ECF5B53-E3EC-432A-BC8A-400FF729991B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C9F5C3F9-5A05-4BE0-B97F-1F8E12463A17}" type="sibTrans" cxnId="{8ECF5B53-E3EC-432A-BC8A-400FF729991B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FB101254-0B41-49C2-8CA5-79BFC58803C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Не 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1D3BA0-03AB-480C-8763-8665F28D5F7F}" type="parTrans" cxnId="{B89DE8E4-15CF-4A37-A7D7-F42529C4EA60}">
      <dgm:prSet/>
      <dgm:spPr/>
      <dgm:t>
        <a:bodyPr/>
        <a:lstStyle/>
        <a:p>
          <a:endParaRPr lang="ru-RU"/>
        </a:p>
      </dgm:t>
    </dgm:pt>
    <dgm:pt modelId="{0F9BFF36-5F07-4807-B8C8-F41661509CFF}" type="sibTrans" cxnId="{B89DE8E4-15CF-4A37-A7D7-F42529C4EA60}">
      <dgm:prSet/>
      <dgm:spPr/>
      <dgm:t>
        <a:bodyPr/>
        <a:lstStyle/>
        <a:p>
          <a:endParaRPr lang="ru-RU"/>
        </a:p>
      </dgm:t>
    </dgm:pt>
    <dgm:pt modelId="{B20CF796-0A0C-409B-B986-EC0E456B12C9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5160A9-A0B3-45EC-AEF7-31E6BE74CEB0}" type="parTrans" cxnId="{916A8C3E-8FE3-4A8E-A23A-6F620F787000}">
      <dgm:prSet/>
      <dgm:spPr/>
      <dgm:t>
        <a:bodyPr/>
        <a:lstStyle/>
        <a:p>
          <a:endParaRPr lang="ru-RU"/>
        </a:p>
      </dgm:t>
    </dgm:pt>
    <dgm:pt modelId="{127BD51B-BF26-4A28-B317-56B6D47BC934}" type="sibTrans" cxnId="{916A8C3E-8FE3-4A8E-A23A-6F620F787000}">
      <dgm:prSet/>
      <dgm:spPr/>
      <dgm:t>
        <a:bodyPr/>
        <a:lstStyle/>
        <a:p>
          <a:endParaRPr lang="ru-RU"/>
        </a:p>
      </dgm:t>
    </dgm:pt>
    <dgm:pt modelId="{B3FF18E9-D04A-4761-90E3-60661F24D0D0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DAE36A-5861-4D15-AE5E-A05E8858F0D0}" type="parTrans" cxnId="{F0801550-90E3-4934-AD17-D77E3CEA25C7}">
      <dgm:prSet/>
      <dgm:spPr/>
      <dgm:t>
        <a:bodyPr/>
        <a:lstStyle/>
        <a:p>
          <a:endParaRPr lang="ru-RU"/>
        </a:p>
      </dgm:t>
    </dgm:pt>
    <dgm:pt modelId="{122D46E5-BD7D-4528-A716-6312282FF9A6}" type="sibTrans" cxnId="{F0801550-90E3-4934-AD17-D77E3CEA25C7}">
      <dgm:prSet/>
      <dgm:spPr/>
      <dgm:t>
        <a:bodyPr/>
        <a:lstStyle/>
        <a:p>
          <a:endParaRPr lang="ru-RU"/>
        </a:p>
      </dgm:t>
    </dgm:pt>
    <dgm:pt modelId="{27F1C7AB-34A7-4701-A648-8423507EB075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18F501-9379-48DE-8FFB-7EF8A54DD728}" type="parTrans" cxnId="{FC0AF40C-B378-4441-9BDA-E5B3705EFCB8}">
      <dgm:prSet/>
      <dgm:spPr/>
      <dgm:t>
        <a:bodyPr/>
        <a:lstStyle/>
        <a:p>
          <a:endParaRPr lang="ru-RU"/>
        </a:p>
      </dgm:t>
    </dgm:pt>
    <dgm:pt modelId="{7F6593C6-66FA-4C12-9783-4542F06A37B4}" type="sibTrans" cxnId="{FC0AF40C-B378-4441-9BDA-E5B3705EFCB8}">
      <dgm:prSet/>
      <dgm:spPr/>
      <dgm:t>
        <a:bodyPr/>
        <a:lstStyle/>
        <a:p>
          <a:endParaRPr lang="ru-RU"/>
        </a:p>
      </dgm:t>
    </dgm:pt>
    <dgm:pt modelId="{ADE4D225-B608-437E-902F-F7ECE1D0642A}">
      <dgm:prSet phldrT="[Текст]" custT="1"/>
      <dgm:spPr/>
      <dgm:t>
        <a:bodyPr/>
        <a:lstStyle/>
        <a:p>
          <a:pPr>
            <a:spcAft>
              <a:spcPct val="1500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Имеют целевое назначение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084D69-A9D5-47C4-A858-E8E7FCE92FC7}" type="parTrans" cxnId="{0B70E2E2-A826-481D-80BA-E51E89189A03}">
      <dgm:prSet/>
      <dgm:spPr/>
      <dgm:t>
        <a:bodyPr/>
        <a:lstStyle/>
        <a:p>
          <a:endParaRPr lang="ru-RU"/>
        </a:p>
      </dgm:t>
    </dgm:pt>
    <dgm:pt modelId="{10274227-8F26-4413-A2FF-104E799A2BEA}" type="sibTrans" cxnId="{0B70E2E2-A826-481D-80BA-E51E89189A03}">
      <dgm:prSet/>
      <dgm:spPr/>
      <dgm:t>
        <a:bodyPr/>
        <a:lstStyle/>
        <a:p>
          <a:endParaRPr lang="ru-RU"/>
        </a:p>
      </dgm:t>
    </dgm:pt>
    <dgm:pt modelId="{18DC2AC7-BED9-4C02-85EE-017ECED51485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 имеют целевого назначения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78763B-3102-41DF-8D14-EE4228829BC6}" type="parTrans" cxnId="{1CAE4454-3DCD-4926-98A8-60843340C715}">
      <dgm:prSet/>
      <dgm:spPr/>
      <dgm:t>
        <a:bodyPr/>
        <a:lstStyle/>
        <a:p>
          <a:endParaRPr lang="ru-RU"/>
        </a:p>
      </dgm:t>
    </dgm:pt>
    <dgm:pt modelId="{3F22D289-F01B-4B37-9870-F40D81CCF9D1}" type="sibTrans" cxnId="{1CAE4454-3DCD-4926-98A8-60843340C715}">
      <dgm:prSet/>
      <dgm:spPr/>
      <dgm:t>
        <a:bodyPr/>
        <a:lstStyle/>
        <a:p>
          <a:endParaRPr lang="ru-RU"/>
        </a:p>
      </dgm:t>
    </dgm:pt>
    <dgm:pt modelId="{98F36272-5415-4A98-840A-7FD6096A30FF}" type="pres">
      <dgm:prSet presAssocID="{BFB16A0E-AE8D-498B-9258-72F8D47E52DF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E207978-638D-42B2-8C46-7FEF0FB47C18}" type="pres">
      <dgm:prSet presAssocID="{24D13C31-037D-461A-B5F2-4C014013957E}" presName="linNode" presStyleCnt="0"/>
      <dgm:spPr/>
    </dgm:pt>
    <dgm:pt modelId="{08A4CB81-2AD0-4682-BF24-F5C49BB4BB8D}" type="pres">
      <dgm:prSet presAssocID="{24D13C31-037D-461A-B5F2-4C014013957E}" presName="parentShp" presStyleLbl="node1" presStyleIdx="0" presStyleCnt="4" custScaleX="55340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BAA1BE-C71E-4267-A03B-62ADFB2041A8}" type="pres">
      <dgm:prSet presAssocID="{24D13C31-037D-461A-B5F2-4C014013957E}" presName="childShp" presStyleLbl="bgAccFollowNode1" presStyleIdx="0" presStyleCnt="4" custLinFactNeighborX="-224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954A66-4ADE-4EDC-8567-1641114932B4}" type="pres">
      <dgm:prSet presAssocID="{B6084EDE-4E6F-4AE5-9050-59141D25BEF1}" presName="spacing" presStyleCnt="0"/>
      <dgm:spPr/>
    </dgm:pt>
    <dgm:pt modelId="{38684392-22EB-44A4-B5D5-21DB8C9EEE5D}" type="pres">
      <dgm:prSet presAssocID="{0D46C7C6-C441-46F3-BEE8-68081960270E}" presName="linNode" presStyleCnt="0"/>
      <dgm:spPr/>
    </dgm:pt>
    <dgm:pt modelId="{6DA25929-F43E-47AC-93EF-C8CFA27AA9C8}" type="pres">
      <dgm:prSet presAssocID="{0D46C7C6-C441-46F3-BEE8-68081960270E}" presName="parentShp" presStyleLbl="node1" presStyleIdx="1" presStyleCnt="4" custScaleX="55340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495A2A-9200-4421-8363-DF3D0E9CC568}" type="pres">
      <dgm:prSet presAssocID="{0D46C7C6-C441-46F3-BEE8-68081960270E}" presName="childShp" presStyleLbl="bgAccFollowNode1" presStyleIdx="1" presStyleCnt="4" custScaleX="127451" custLinFactNeighborX="-1887" custLinFactNeighborY="25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FCF75C-CAE1-48AC-972A-37607068AA29}" type="pres">
      <dgm:prSet presAssocID="{71617507-076D-4B43-906F-58C2037FBBBB}" presName="spacing" presStyleCnt="0"/>
      <dgm:spPr/>
    </dgm:pt>
    <dgm:pt modelId="{58A4534E-8E50-4F06-A4DA-03549412765D}" type="pres">
      <dgm:prSet presAssocID="{4DC06DEB-60CE-488C-8011-B245B9F9851E}" presName="linNode" presStyleCnt="0"/>
      <dgm:spPr/>
    </dgm:pt>
    <dgm:pt modelId="{9DA4ED1A-C2E0-4C21-9622-65A684F50FCA}" type="pres">
      <dgm:prSet presAssocID="{4DC06DEB-60CE-488C-8011-B245B9F9851E}" presName="parentShp" presStyleLbl="node1" presStyleIdx="2" presStyleCnt="4" custScaleX="55340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90F082-48E7-4688-B103-B75B9064A09B}" type="pres">
      <dgm:prSet presAssocID="{4DC06DEB-60CE-488C-8011-B245B9F9851E}" presName="childShp" presStyleLbl="bgAccFollowNode1" presStyleIdx="2" presStyleCnt="4" custScaleX="123954" custLinFactNeighborX="-4329" custLinFactNeighborY="72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2CB68D-C6B4-4B67-B37B-6A8DE1A8EF82}" type="pres">
      <dgm:prSet presAssocID="{F5F41DBE-F9FE-450E-BFD1-0DCE50843CA2}" presName="spacing" presStyleCnt="0"/>
      <dgm:spPr/>
    </dgm:pt>
    <dgm:pt modelId="{96421EC6-71BD-46E7-85F2-78E92C534893}" type="pres">
      <dgm:prSet presAssocID="{4E567B63-FDAE-42C9-B3B7-9E668E7F6C68}" presName="linNode" presStyleCnt="0"/>
      <dgm:spPr/>
    </dgm:pt>
    <dgm:pt modelId="{1F81290A-D6A3-4F28-BF7D-8912D14FE427}" type="pres">
      <dgm:prSet presAssocID="{4E567B63-FDAE-42C9-B3B7-9E668E7F6C68}" presName="parentShp" presStyleLbl="node1" presStyleIdx="3" presStyleCnt="4" custScaleX="59236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9D5189-EF8F-45B1-B345-86ACCFA47336}" type="pres">
      <dgm:prSet presAssocID="{4E567B63-FDAE-42C9-B3B7-9E668E7F6C68}" presName="childShp" presStyleLbl="bgAccFollowNode1" presStyleIdx="3" presStyleCnt="4" custScaleX="138432" custLinFactNeighborX="23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43782A6-3F60-4614-B42A-4D02E837B554}" type="presOf" srcId="{18DC2AC7-BED9-4C02-85EE-017ECED51485}" destId="{7DBAA1BE-C71E-4267-A03B-62ADFB2041A8}" srcOrd="0" destOrd="1" presId="urn:microsoft.com/office/officeart/2005/8/layout/vList6"/>
    <dgm:cxn modelId="{DAA07BBF-2E1B-4DEF-A8AD-E18A4C7580E9}" srcId="{BFB16A0E-AE8D-498B-9258-72F8D47E52DF}" destId="{0D46C7C6-C441-46F3-BEE8-68081960270E}" srcOrd="1" destOrd="0" parTransId="{0950B3DB-557B-47B1-9387-72AA83F61C89}" sibTransId="{71617507-076D-4B43-906F-58C2037FBBBB}"/>
    <dgm:cxn modelId="{44380008-1C67-4DE5-A96F-8D4A888858DC}" srcId="{0D46C7C6-C441-46F3-BEE8-68081960270E}" destId="{92002829-A13D-4CB9-B072-480D663F7DC3}" srcOrd="0" destOrd="0" parTransId="{82CBE14F-616F-456F-B808-84091EE3DB6A}" sibTransId="{46D93B2A-B19C-4D87-88BD-C37FB4956DD2}"/>
    <dgm:cxn modelId="{8ECF5B53-E3EC-432A-BC8A-400FF729991B}" srcId="{4E567B63-FDAE-42C9-B3B7-9E668E7F6C68}" destId="{176DD4D3-CCA7-47B0-9F01-6F69E2EFEC4D}" srcOrd="1" destOrd="0" parTransId="{CE58B81E-34F5-47A3-B6C8-56F9EAA3CE67}" sibTransId="{C9F5C3F9-5A05-4BE0-B97F-1F8E12463A17}"/>
    <dgm:cxn modelId="{C06C8126-C4A7-4ED0-AF16-55255AB9D535}" type="presOf" srcId="{B3FF18E9-D04A-4761-90E3-60661F24D0D0}" destId="{F190F082-48E7-4688-B103-B75B9064A09B}" srcOrd="0" destOrd="2" presId="urn:microsoft.com/office/officeart/2005/8/layout/vList6"/>
    <dgm:cxn modelId="{F6F55C93-5061-4108-AB78-DF71B241653E}" type="presOf" srcId="{4E567B63-FDAE-42C9-B3B7-9E668E7F6C68}" destId="{1F81290A-D6A3-4F28-BF7D-8912D14FE427}" srcOrd="0" destOrd="0" presId="urn:microsoft.com/office/officeart/2005/8/layout/vList6"/>
    <dgm:cxn modelId="{CEC7596D-0E57-4AAC-97E8-67E6D9CD6997}" type="presOf" srcId="{4DC06DEB-60CE-488C-8011-B245B9F9851E}" destId="{9DA4ED1A-C2E0-4C21-9622-65A684F50FCA}" srcOrd="0" destOrd="0" presId="urn:microsoft.com/office/officeart/2005/8/layout/vList6"/>
    <dgm:cxn modelId="{534E5F6D-894C-4BCE-94FE-DC8875732206}" type="presOf" srcId="{7AEF3DB3-E889-42E1-BB97-49EE7BABB1CA}" destId="{F190F082-48E7-4688-B103-B75B9064A09B}" srcOrd="0" destOrd="0" presId="urn:microsoft.com/office/officeart/2005/8/layout/vList6"/>
    <dgm:cxn modelId="{7D6006AB-AC39-484B-88F3-A44682EFBAC5}" type="presOf" srcId="{7ED9DF5A-91E3-457F-9940-0A41D6A45BF9}" destId="{879D5189-EF8F-45B1-B345-86ACCFA47336}" srcOrd="0" destOrd="0" presId="urn:microsoft.com/office/officeart/2005/8/layout/vList6"/>
    <dgm:cxn modelId="{A9D380C1-B2CE-47DC-A248-0A0C3882023B}" type="presOf" srcId="{24D13C31-037D-461A-B5F2-4C014013957E}" destId="{08A4CB81-2AD0-4682-BF24-F5C49BB4BB8D}" srcOrd="0" destOrd="0" presId="urn:microsoft.com/office/officeart/2005/8/layout/vList6"/>
    <dgm:cxn modelId="{FC0AF40C-B378-4441-9BDA-E5B3705EFCB8}" srcId="{4E567B63-FDAE-42C9-B3B7-9E668E7F6C68}" destId="{27F1C7AB-34A7-4701-A648-8423507EB075}" srcOrd="2" destOrd="0" parTransId="{8918F501-9379-48DE-8FFB-7EF8A54DD728}" sibTransId="{7F6593C6-66FA-4C12-9783-4542F06A37B4}"/>
    <dgm:cxn modelId="{DDC28A43-0D06-4FC8-B73C-24F56F55C4B2}" type="presOf" srcId="{176DD4D3-CCA7-47B0-9F01-6F69E2EFEC4D}" destId="{879D5189-EF8F-45B1-B345-86ACCFA47336}" srcOrd="0" destOrd="1" presId="urn:microsoft.com/office/officeart/2005/8/layout/vList6"/>
    <dgm:cxn modelId="{DB6CC8BD-EEBB-43F6-BD2F-0408A5FDE0FB}" type="presOf" srcId="{61D6D8E4-FF8C-4D31-B7E6-34EC5449A87D}" destId="{7DBAA1BE-C71E-4267-A03B-62ADFB2041A8}" srcOrd="0" destOrd="0" presId="urn:microsoft.com/office/officeart/2005/8/layout/vList6"/>
    <dgm:cxn modelId="{C89AD9D2-5DD4-4BC6-8CD6-70BDA4D138A0}" type="presOf" srcId="{FB101254-0B41-49C2-8CA5-79BFC58803C9}" destId="{7DBAA1BE-C71E-4267-A03B-62ADFB2041A8}" srcOrd="0" destOrd="3" presId="urn:microsoft.com/office/officeart/2005/8/layout/vList6"/>
    <dgm:cxn modelId="{B1D5ED52-6AE4-4103-943C-69A346368355}" type="presOf" srcId="{BFB16A0E-AE8D-498B-9258-72F8D47E52DF}" destId="{98F36272-5415-4A98-840A-7FD6096A30FF}" srcOrd="0" destOrd="0" presId="urn:microsoft.com/office/officeart/2005/8/layout/vList6"/>
    <dgm:cxn modelId="{7340F867-F58D-41B2-BCF5-BD971DDE6D4F}" type="presOf" srcId="{0D46C7C6-C441-46F3-BEE8-68081960270E}" destId="{6DA25929-F43E-47AC-93EF-C8CFA27AA9C8}" srcOrd="0" destOrd="0" presId="urn:microsoft.com/office/officeart/2005/8/layout/vList6"/>
    <dgm:cxn modelId="{F0801550-90E3-4934-AD17-D77E3CEA25C7}" srcId="{4DC06DEB-60CE-488C-8011-B245B9F9851E}" destId="{B3FF18E9-D04A-4761-90E3-60661F24D0D0}" srcOrd="2" destOrd="0" parTransId="{89DAE36A-5861-4D15-AE5E-A05E8858F0D0}" sibTransId="{122D46E5-BD7D-4528-A716-6312282FF9A6}"/>
    <dgm:cxn modelId="{5565D2AE-5FB7-4B78-8A78-3E9FD9CC88AE}" type="presOf" srcId="{92002829-A13D-4CB9-B072-480D663F7DC3}" destId="{8B495A2A-9200-4421-8363-DF3D0E9CC568}" srcOrd="0" destOrd="0" presId="urn:microsoft.com/office/officeart/2005/8/layout/vList6"/>
    <dgm:cxn modelId="{10A1D525-62E8-4400-A729-94CEE9D8AD68}" srcId="{24D13C31-037D-461A-B5F2-4C014013957E}" destId="{61D6D8E4-FF8C-4D31-B7E6-34EC5449A87D}" srcOrd="0" destOrd="0" parTransId="{9C7F9CD3-6CCE-4BDD-AB0C-D7BB8B7E4B47}" sibTransId="{AB573048-D563-41E6-87C3-6453822FDF81}"/>
    <dgm:cxn modelId="{86FFF22C-007A-460E-85D5-62D3CBA32727}" type="presOf" srcId="{ADE4D225-B608-437E-902F-F7ECE1D0642A}" destId="{8B495A2A-9200-4421-8363-DF3D0E9CC568}" srcOrd="0" destOrd="1" presId="urn:microsoft.com/office/officeart/2005/8/layout/vList6"/>
    <dgm:cxn modelId="{17489E40-C905-4071-9E90-1AC1A14A111E}" srcId="{4DC06DEB-60CE-488C-8011-B245B9F9851E}" destId="{7AEF3DB3-E889-42E1-BB97-49EE7BABB1CA}" srcOrd="0" destOrd="0" parTransId="{1868FDBD-B7B4-4D86-969E-4168F0DFF8BF}" sibTransId="{77305BD2-7BDA-48CC-BF44-CCAD4FE5AA8D}"/>
    <dgm:cxn modelId="{C55E35F6-64D1-499E-8481-51B609CBC452}" type="presOf" srcId="{C3C5D220-96C2-4A4A-A33E-B1A70161E73A}" destId="{8B495A2A-9200-4421-8363-DF3D0E9CC568}" srcOrd="0" destOrd="2" presId="urn:microsoft.com/office/officeart/2005/8/layout/vList6"/>
    <dgm:cxn modelId="{AFF6D47B-A1BF-4226-BDE4-043BCE84AF01}" srcId="{BFB16A0E-AE8D-498B-9258-72F8D47E52DF}" destId="{4E567B63-FDAE-42C9-B3B7-9E668E7F6C68}" srcOrd="3" destOrd="0" parTransId="{081B961E-F2A5-4501-B4A9-6DCAACA12344}" sibTransId="{2652B140-3727-4975-94EB-36E5080F3868}"/>
    <dgm:cxn modelId="{C06E90C5-F607-4560-874A-C1D05289B346}" srcId="{0D46C7C6-C441-46F3-BEE8-68081960270E}" destId="{C3C5D220-96C2-4A4A-A33E-B1A70161E73A}" srcOrd="2" destOrd="0" parTransId="{3B342C48-CBCA-46C0-B45D-FABB2E50D50D}" sibTransId="{7B554198-29DC-4A21-AAE5-6765B34FB05E}"/>
    <dgm:cxn modelId="{BD0D6944-4A0E-4344-BC5A-24952511B3F4}" type="presOf" srcId="{AADC23E6-7C22-43F2-A0B0-E0A9B302363B}" destId="{F190F082-48E7-4688-B103-B75B9064A09B}" srcOrd="0" destOrd="1" presId="urn:microsoft.com/office/officeart/2005/8/layout/vList6"/>
    <dgm:cxn modelId="{8DAF8FF1-6B3B-429F-AA6F-981B71F1FA72}" srcId="{BFB16A0E-AE8D-498B-9258-72F8D47E52DF}" destId="{24D13C31-037D-461A-B5F2-4C014013957E}" srcOrd="0" destOrd="0" parTransId="{BF19F3B9-7720-44EB-B8C2-28B8C85203D2}" sibTransId="{B6084EDE-4E6F-4AE5-9050-59141D25BEF1}"/>
    <dgm:cxn modelId="{040DB16F-FDCE-4EB6-B1F6-CA743BC072B8}" type="presOf" srcId="{B20CF796-0A0C-409B-B986-EC0E456B12C9}" destId="{8B495A2A-9200-4421-8363-DF3D0E9CC568}" srcOrd="0" destOrd="3" presId="urn:microsoft.com/office/officeart/2005/8/layout/vList6"/>
    <dgm:cxn modelId="{1CAE4454-3DCD-4926-98A8-60843340C715}" srcId="{24D13C31-037D-461A-B5F2-4C014013957E}" destId="{18DC2AC7-BED9-4C02-85EE-017ECED51485}" srcOrd="1" destOrd="0" parTransId="{2D78763B-3102-41DF-8D14-EE4228829BC6}" sibTransId="{3F22D289-F01B-4B37-9870-F40D81CCF9D1}"/>
    <dgm:cxn modelId="{916A8C3E-8FE3-4A8E-A23A-6F620F787000}" srcId="{0D46C7C6-C441-46F3-BEE8-68081960270E}" destId="{B20CF796-0A0C-409B-B986-EC0E456B12C9}" srcOrd="3" destOrd="0" parTransId="{925160A9-A0B3-45EC-AEF7-31E6BE74CEB0}" sibTransId="{127BD51B-BF26-4A28-B317-56B6D47BC934}"/>
    <dgm:cxn modelId="{B89DE8E4-15CF-4A37-A7D7-F42529C4EA60}" srcId="{24D13C31-037D-461A-B5F2-4C014013957E}" destId="{FB101254-0B41-49C2-8CA5-79BFC58803C9}" srcOrd="3" destOrd="0" parTransId="{2A1D3BA0-03AB-480C-8763-8665F28D5F7F}" sibTransId="{0F9BFF36-5F07-4807-B8C8-F41661509CFF}"/>
    <dgm:cxn modelId="{617B5EA9-5EE9-44E6-9FFC-AE4D8BCEF787}" srcId="{BFB16A0E-AE8D-498B-9258-72F8D47E52DF}" destId="{4DC06DEB-60CE-488C-8011-B245B9F9851E}" srcOrd="2" destOrd="0" parTransId="{D131C619-4D7E-4055-B2F1-FCFB9ABD2C5B}" sibTransId="{F5F41DBE-F9FE-450E-BFD1-0DCE50843CA2}"/>
    <dgm:cxn modelId="{0B70E2E2-A826-481D-80BA-E51E89189A03}" srcId="{0D46C7C6-C441-46F3-BEE8-68081960270E}" destId="{ADE4D225-B608-437E-902F-F7ECE1D0642A}" srcOrd="1" destOrd="0" parTransId="{1C084D69-A9D5-47C4-A858-E8E7FCE92FC7}" sibTransId="{10274227-8F26-4413-A2FF-104E799A2BEA}"/>
    <dgm:cxn modelId="{BBF01246-2C22-4928-B807-9353E922B7BB}" type="presOf" srcId="{6363262B-606B-4C7D-806F-28EB1343FFED}" destId="{7DBAA1BE-C71E-4267-A03B-62ADFB2041A8}" srcOrd="0" destOrd="2" presId="urn:microsoft.com/office/officeart/2005/8/layout/vList6"/>
    <dgm:cxn modelId="{A6BA78BD-54E1-4933-BDD7-84C6C73B3140}" srcId="{4E567B63-FDAE-42C9-B3B7-9E668E7F6C68}" destId="{7ED9DF5A-91E3-457F-9940-0A41D6A45BF9}" srcOrd="0" destOrd="0" parTransId="{40E74ED3-BBF5-4C17-BC82-517B2576AB6E}" sibTransId="{C601C699-CBF8-4EAE-9787-4AB974DE7FFE}"/>
    <dgm:cxn modelId="{C233AF5C-1DB9-44FE-B805-1902797EB787}" type="presOf" srcId="{27F1C7AB-34A7-4701-A648-8423507EB075}" destId="{879D5189-EF8F-45B1-B345-86ACCFA47336}" srcOrd="0" destOrd="2" presId="urn:microsoft.com/office/officeart/2005/8/layout/vList6"/>
    <dgm:cxn modelId="{B469E9EC-8552-439F-A9E1-1A89E82F3723}" srcId="{4DC06DEB-60CE-488C-8011-B245B9F9851E}" destId="{AADC23E6-7C22-43F2-A0B0-E0A9B302363B}" srcOrd="1" destOrd="0" parTransId="{72D2E218-1645-4D39-B74E-7FBB510EBE2C}" sibTransId="{059651AF-13AA-41FE-A3C5-7A9D38BEE63A}"/>
    <dgm:cxn modelId="{4A19F973-6AF2-4E66-B478-241EADB2988C}" srcId="{24D13C31-037D-461A-B5F2-4C014013957E}" destId="{6363262B-606B-4C7D-806F-28EB1343FFED}" srcOrd="2" destOrd="0" parTransId="{F1270203-AED5-4196-8192-24D8EFD749A7}" sibTransId="{947CC8C8-C144-4B77-905E-AD3324FB89A0}"/>
    <dgm:cxn modelId="{EBA03F35-AE4B-46D3-BE61-92827B6BB00F}" type="presParOf" srcId="{98F36272-5415-4A98-840A-7FD6096A30FF}" destId="{6E207978-638D-42B2-8C46-7FEF0FB47C18}" srcOrd="0" destOrd="0" presId="urn:microsoft.com/office/officeart/2005/8/layout/vList6"/>
    <dgm:cxn modelId="{8F48EE06-01CD-4BB3-90D3-1C9A46E112D9}" type="presParOf" srcId="{6E207978-638D-42B2-8C46-7FEF0FB47C18}" destId="{08A4CB81-2AD0-4682-BF24-F5C49BB4BB8D}" srcOrd="0" destOrd="0" presId="urn:microsoft.com/office/officeart/2005/8/layout/vList6"/>
    <dgm:cxn modelId="{18623EB3-9745-4D66-8F19-1B90B999E8F3}" type="presParOf" srcId="{6E207978-638D-42B2-8C46-7FEF0FB47C18}" destId="{7DBAA1BE-C71E-4267-A03B-62ADFB2041A8}" srcOrd="1" destOrd="0" presId="urn:microsoft.com/office/officeart/2005/8/layout/vList6"/>
    <dgm:cxn modelId="{AC0A679F-A97C-4A6C-903A-730212A4BA94}" type="presParOf" srcId="{98F36272-5415-4A98-840A-7FD6096A30FF}" destId="{C8954A66-4ADE-4EDC-8567-1641114932B4}" srcOrd="1" destOrd="0" presId="urn:microsoft.com/office/officeart/2005/8/layout/vList6"/>
    <dgm:cxn modelId="{485DFCFF-A11C-4828-8A8E-A655AD225085}" type="presParOf" srcId="{98F36272-5415-4A98-840A-7FD6096A30FF}" destId="{38684392-22EB-44A4-B5D5-21DB8C9EEE5D}" srcOrd="2" destOrd="0" presId="urn:microsoft.com/office/officeart/2005/8/layout/vList6"/>
    <dgm:cxn modelId="{426316A8-7C9C-41EC-808F-6D48A2411A2A}" type="presParOf" srcId="{38684392-22EB-44A4-B5D5-21DB8C9EEE5D}" destId="{6DA25929-F43E-47AC-93EF-C8CFA27AA9C8}" srcOrd="0" destOrd="0" presId="urn:microsoft.com/office/officeart/2005/8/layout/vList6"/>
    <dgm:cxn modelId="{ED637D0A-23A1-469E-B5F1-A00BB1747CAE}" type="presParOf" srcId="{38684392-22EB-44A4-B5D5-21DB8C9EEE5D}" destId="{8B495A2A-9200-4421-8363-DF3D0E9CC568}" srcOrd="1" destOrd="0" presId="urn:microsoft.com/office/officeart/2005/8/layout/vList6"/>
    <dgm:cxn modelId="{BF9C135E-1B0F-4AC7-B534-D613A3C2F677}" type="presParOf" srcId="{98F36272-5415-4A98-840A-7FD6096A30FF}" destId="{E8FCF75C-CAE1-48AC-972A-37607068AA29}" srcOrd="3" destOrd="0" presId="urn:microsoft.com/office/officeart/2005/8/layout/vList6"/>
    <dgm:cxn modelId="{1708B8EF-564A-4F8F-9249-FCD4F76C8A55}" type="presParOf" srcId="{98F36272-5415-4A98-840A-7FD6096A30FF}" destId="{58A4534E-8E50-4F06-A4DA-03549412765D}" srcOrd="4" destOrd="0" presId="urn:microsoft.com/office/officeart/2005/8/layout/vList6"/>
    <dgm:cxn modelId="{07F1DC46-045B-44B1-91A5-98D70373B5D2}" type="presParOf" srcId="{58A4534E-8E50-4F06-A4DA-03549412765D}" destId="{9DA4ED1A-C2E0-4C21-9622-65A684F50FCA}" srcOrd="0" destOrd="0" presId="urn:microsoft.com/office/officeart/2005/8/layout/vList6"/>
    <dgm:cxn modelId="{619A137C-BC2C-47BF-A52A-D9664C8096D0}" type="presParOf" srcId="{58A4534E-8E50-4F06-A4DA-03549412765D}" destId="{F190F082-48E7-4688-B103-B75B9064A09B}" srcOrd="1" destOrd="0" presId="urn:microsoft.com/office/officeart/2005/8/layout/vList6"/>
    <dgm:cxn modelId="{CC3AD76B-FD9C-4515-8389-C925DD6B28F0}" type="presParOf" srcId="{98F36272-5415-4A98-840A-7FD6096A30FF}" destId="{0E2CB68D-C6B4-4B67-B37B-6A8DE1A8EF82}" srcOrd="5" destOrd="0" presId="urn:microsoft.com/office/officeart/2005/8/layout/vList6"/>
    <dgm:cxn modelId="{BB87BDAC-20D9-46AC-9EE4-010D71680187}" type="presParOf" srcId="{98F36272-5415-4A98-840A-7FD6096A30FF}" destId="{96421EC6-71BD-46E7-85F2-78E92C534893}" srcOrd="6" destOrd="0" presId="urn:microsoft.com/office/officeart/2005/8/layout/vList6"/>
    <dgm:cxn modelId="{C2AF4D7E-8DF7-483C-B0D5-8F1324F06584}" type="presParOf" srcId="{96421EC6-71BD-46E7-85F2-78E92C534893}" destId="{1F81290A-D6A3-4F28-BF7D-8912D14FE427}" srcOrd="0" destOrd="0" presId="urn:microsoft.com/office/officeart/2005/8/layout/vList6"/>
    <dgm:cxn modelId="{4E6063AD-18B7-42CD-B779-CE787444A67D}" type="presParOf" srcId="{96421EC6-71BD-46E7-85F2-78E92C534893}" destId="{879D5189-EF8F-45B1-B345-86ACCFA47336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1299F21-6548-492D-AADE-AE8053116831}" type="doc">
      <dgm:prSet loTypeId="urn:microsoft.com/office/officeart/2008/layout/AscendingPictureAccentProcess" loCatId="picture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8221D70-B3C4-4976-AEDE-8B15F6DDC2E5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Сохраняется высокая зависимость от вышестоящих бюджетов</a:t>
          </a:r>
          <a:endParaRPr lang="ru-RU" sz="14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ADA767-5E61-4FE3-AF3F-3ACBA25EEEB0}" type="parTrans" cxnId="{0C1BA691-9529-47FE-A851-46E7DC9F421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88519B-A209-4651-9E91-94C3171C613D}" type="sibTrans" cxnId="{0C1BA691-9529-47FE-A851-46E7DC9F421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1F83A7-FF3B-4969-ADEE-32C3BC3672D9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Доля безвозмездных поступлений в общем объеме доходов составила 76%</a:t>
          </a:r>
          <a:endParaRPr lang="ru-RU" sz="14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A36D55-95FB-4C65-B158-8C4D9B0584AF}" type="parTrans" cxnId="{E7DF90D1-2ACF-404A-B527-30F36C7D3D5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E4D710-A383-4A58-90F0-3CECE12FD876}" type="sibTrans" cxnId="{E7DF90D1-2ACF-404A-B527-30F36C7D3D5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E11177-8DC1-44ED-903F-0329AC519200}" type="pres">
      <dgm:prSet presAssocID="{61299F21-6548-492D-AADE-AE805311683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422CC05-87CE-46D7-A750-63591C9FD3FB}" type="pres">
      <dgm:prSet presAssocID="{61299F21-6548-492D-AADE-AE8053116831}" presName="dot1" presStyleLbl="alignNode1" presStyleIdx="0" presStyleCnt="10" custLinFactX="-200000" custLinFactY="-200000" custLinFactNeighborX="-255051" custLinFactNeighborY="-290199"/>
      <dgm:spPr/>
    </dgm:pt>
    <dgm:pt modelId="{48EE15AA-2E96-4D22-B6CF-61B377334FD7}" type="pres">
      <dgm:prSet presAssocID="{61299F21-6548-492D-AADE-AE8053116831}" presName="dot2" presStyleLbl="alignNode1" presStyleIdx="1" presStyleCnt="10" custLinFactX="100000" custLinFactY="400000" custLinFactNeighborX="143684" custLinFactNeighborY="439274"/>
      <dgm:spPr/>
    </dgm:pt>
    <dgm:pt modelId="{5AC87777-E618-4837-A56B-A90A460424A1}" type="pres">
      <dgm:prSet presAssocID="{61299F21-6548-492D-AADE-AE8053116831}" presName="dot3" presStyleLbl="alignNode1" presStyleIdx="2" presStyleCnt="10" custLinFactX="500000" custLinFactY="-200000" custLinFactNeighborX="514699" custLinFactNeighborY="-280264"/>
      <dgm:spPr/>
    </dgm:pt>
    <dgm:pt modelId="{BD9A222D-C44B-4485-8C50-76F11B7EC039}" type="pres">
      <dgm:prSet presAssocID="{61299F21-6548-492D-AADE-AE8053116831}" presName="dotArrow1" presStyleLbl="alignNode1" presStyleIdx="3" presStyleCnt="10" custLinFactX="1266760" custLinFactY="1200000" custLinFactNeighborX="1300000" custLinFactNeighborY="1276571"/>
      <dgm:spPr/>
    </dgm:pt>
    <dgm:pt modelId="{4ADBC3C8-DBA8-4C5E-A3CE-4505B56401D5}" type="pres">
      <dgm:prSet presAssocID="{61299F21-6548-492D-AADE-AE8053116831}" presName="dotArrow2" presStyleLbl="alignNode1" presStyleIdx="4" presStyleCnt="10" custLinFactX="100000" custLinFactY="500000" custLinFactNeighborX="167298" custLinFactNeighborY="575010"/>
      <dgm:spPr/>
    </dgm:pt>
    <dgm:pt modelId="{E887CEDD-3A55-420E-888D-F921D2EB5AB0}" type="pres">
      <dgm:prSet presAssocID="{61299F21-6548-492D-AADE-AE8053116831}" presName="dotArrow3" presStyleLbl="alignNode1" presStyleIdx="5" presStyleCnt="10" custLinFactX="400000" custLinFactY="1300000" custLinFactNeighborX="401639" custLinFactNeighborY="1385363"/>
      <dgm:spPr/>
    </dgm:pt>
    <dgm:pt modelId="{55EA4045-8522-47DC-90AE-655AAB7DEC0C}" type="pres">
      <dgm:prSet presAssocID="{61299F21-6548-492D-AADE-AE8053116831}" presName="dotArrow4" presStyleLbl="alignNode1" presStyleIdx="6" presStyleCnt="10" custLinFactX="-500000" custLinFactY="1300000" custLinFactNeighborX="-563277" custLinFactNeighborY="1397651"/>
      <dgm:spPr/>
    </dgm:pt>
    <dgm:pt modelId="{DC527536-4793-4F08-81E2-EBBC387126D7}" type="pres">
      <dgm:prSet presAssocID="{61299F21-6548-492D-AADE-AE8053116831}" presName="dotArrow5" presStyleLbl="alignNode1" presStyleIdx="7" presStyleCnt="10" custLinFactX="536719" custLinFactY="500000" custLinFactNeighborX="600000" custLinFactNeighborY="595397"/>
      <dgm:spPr/>
    </dgm:pt>
    <dgm:pt modelId="{F7FC38B3-CC58-4038-8919-D2C0A6209ADC}" type="pres">
      <dgm:prSet presAssocID="{61299F21-6548-492D-AADE-AE8053116831}" presName="dotArrow6" presStyleLbl="alignNode1" presStyleIdx="8" presStyleCnt="10" custLinFactX="-361770" custLinFactY="500000" custLinFactNeighborX="-400000" custLinFactNeighborY="586639"/>
      <dgm:spPr/>
    </dgm:pt>
    <dgm:pt modelId="{5B4E0692-181E-4ED3-9BE5-D36EC752BA0C}" type="pres">
      <dgm:prSet presAssocID="{61299F21-6548-492D-AADE-AE8053116831}" presName="dotArrow7" presStyleLbl="alignNode1" presStyleIdx="9" presStyleCnt="10" custLinFactX="-84703" custLinFactNeighborX="-100000"/>
      <dgm:spPr/>
    </dgm:pt>
    <dgm:pt modelId="{688D5F7D-B9BD-4B55-9840-64AC8778316F}" type="pres">
      <dgm:prSet presAssocID="{B91F83A7-FF3B-4969-ADEE-32C3BC3672D9}" presName="parTx1" presStyleLbl="node1" presStyleIdx="0" presStyleCnt="2" custScaleX="124480" custScaleY="175016" custLinFactY="-125078" custLinFactNeighborX="45930" custLinFactNeighborY="-200000"/>
      <dgm:spPr/>
      <dgm:t>
        <a:bodyPr/>
        <a:lstStyle/>
        <a:p>
          <a:endParaRPr lang="ru-RU"/>
        </a:p>
      </dgm:t>
    </dgm:pt>
    <dgm:pt modelId="{BE8D999C-403A-4197-A708-21AA66ADC5DD}" type="pres">
      <dgm:prSet presAssocID="{FAE4D710-A383-4A58-90F0-3CECE12FD876}" presName="picture1" presStyleCnt="0"/>
      <dgm:spPr/>
    </dgm:pt>
    <dgm:pt modelId="{3673B745-27C7-4586-BF76-24D54B45675A}" type="pres">
      <dgm:prSet presAssocID="{FAE4D710-A383-4A58-90F0-3CECE12FD876}" presName="imageRepeatNode" presStyleLbl="fgImgPlace1" presStyleIdx="0" presStyleCnt="2" custScaleX="111053" custLinFactNeighborX="21165" custLinFactNeighborY="-23879"/>
      <dgm:spPr/>
      <dgm:t>
        <a:bodyPr/>
        <a:lstStyle/>
        <a:p>
          <a:endParaRPr lang="ru-RU"/>
        </a:p>
      </dgm:t>
    </dgm:pt>
    <dgm:pt modelId="{4E54D3D4-2E11-40E2-90A1-F40FF2FABFEE}" type="pres">
      <dgm:prSet presAssocID="{88221D70-B3C4-4976-AEDE-8B15F6DDC2E5}" presName="parTx2" presStyleLbl="node1" presStyleIdx="1" presStyleCnt="2" custScaleX="139828" custScaleY="134817" custLinFactY="699" custLinFactNeighborX="-2460" custLinFactNeighborY="100000"/>
      <dgm:spPr/>
      <dgm:t>
        <a:bodyPr/>
        <a:lstStyle/>
        <a:p>
          <a:endParaRPr lang="ru-RU"/>
        </a:p>
      </dgm:t>
    </dgm:pt>
    <dgm:pt modelId="{1616FE65-8BA0-44A7-B082-B52160814DDD}" type="pres">
      <dgm:prSet presAssocID="{9B88519B-A209-4651-9E91-94C3171C613D}" presName="picture2" presStyleCnt="0"/>
      <dgm:spPr/>
    </dgm:pt>
    <dgm:pt modelId="{843B4BB6-CAEE-4694-A18F-82FA02780F86}" type="pres">
      <dgm:prSet presAssocID="{9B88519B-A209-4651-9E91-94C3171C613D}" presName="imageRepeatNode" presStyleLbl="fgImgPlace1" presStyleIdx="1" presStyleCnt="2" custLinFactNeighborX="-42823" custLinFactNeighborY="-40599"/>
      <dgm:spPr/>
      <dgm:t>
        <a:bodyPr/>
        <a:lstStyle/>
        <a:p>
          <a:endParaRPr lang="ru-RU"/>
        </a:p>
      </dgm:t>
    </dgm:pt>
  </dgm:ptLst>
  <dgm:cxnLst>
    <dgm:cxn modelId="{73FB5F9C-F9FB-47F1-BF5D-44CDA2A61721}" type="presOf" srcId="{61299F21-6548-492D-AADE-AE8053116831}" destId="{F4E11177-8DC1-44ED-903F-0329AC519200}" srcOrd="0" destOrd="0" presId="urn:microsoft.com/office/officeart/2008/layout/AscendingPictureAccentProcess"/>
    <dgm:cxn modelId="{8BA81A9C-EBB3-4A13-AD0E-7205A362D29F}" type="presOf" srcId="{FAE4D710-A383-4A58-90F0-3CECE12FD876}" destId="{3673B745-27C7-4586-BF76-24D54B45675A}" srcOrd="0" destOrd="0" presId="urn:microsoft.com/office/officeart/2008/layout/AscendingPictureAccentProcess"/>
    <dgm:cxn modelId="{42F17ACE-127F-4982-BB56-83EC19266E70}" type="presOf" srcId="{88221D70-B3C4-4976-AEDE-8B15F6DDC2E5}" destId="{4E54D3D4-2E11-40E2-90A1-F40FF2FABFEE}" srcOrd="0" destOrd="0" presId="urn:microsoft.com/office/officeart/2008/layout/AscendingPictureAccentProcess"/>
    <dgm:cxn modelId="{18208F4B-488C-444D-9D08-28298235CF01}" type="presOf" srcId="{B91F83A7-FF3B-4969-ADEE-32C3BC3672D9}" destId="{688D5F7D-B9BD-4B55-9840-64AC8778316F}" srcOrd="0" destOrd="0" presId="urn:microsoft.com/office/officeart/2008/layout/AscendingPictureAccentProcess"/>
    <dgm:cxn modelId="{44B2BFF5-A1AB-409C-9238-12FD8DCB27AB}" type="presOf" srcId="{9B88519B-A209-4651-9E91-94C3171C613D}" destId="{843B4BB6-CAEE-4694-A18F-82FA02780F86}" srcOrd="0" destOrd="0" presId="urn:microsoft.com/office/officeart/2008/layout/AscendingPictureAccentProcess"/>
    <dgm:cxn modelId="{0C1BA691-9529-47FE-A851-46E7DC9F4219}" srcId="{61299F21-6548-492D-AADE-AE8053116831}" destId="{88221D70-B3C4-4976-AEDE-8B15F6DDC2E5}" srcOrd="1" destOrd="0" parTransId="{88ADA767-5E61-4FE3-AF3F-3ACBA25EEEB0}" sibTransId="{9B88519B-A209-4651-9E91-94C3171C613D}"/>
    <dgm:cxn modelId="{E7DF90D1-2ACF-404A-B527-30F36C7D3D52}" srcId="{61299F21-6548-492D-AADE-AE8053116831}" destId="{B91F83A7-FF3B-4969-ADEE-32C3BC3672D9}" srcOrd="0" destOrd="0" parTransId="{17A36D55-95FB-4C65-B158-8C4D9B0584AF}" sibTransId="{FAE4D710-A383-4A58-90F0-3CECE12FD876}"/>
    <dgm:cxn modelId="{DC0CF4AF-5F5D-437C-AB48-2480B3BB3F39}" type="presParOf" srcId="{F4E11177-8DC1-44ED-903F-0329AC519200}" destId="{9422CC05-87CE-46D7-A750-63591C9FD3FB}" srcOrd="0" destOrd="0" presId="urn:microsoft.com/office/officeart/2008/layout/AscendingPictureAccentProcess"/>
    <dgm:cxn modelId="{95055F77-EAA9-425E-9E01-E06D139226E5}" type="presParOf" srcId="{F4E11177-8DC1-44ED-903F-0329AC519200}" destId="{48EE15AA-2E96-4D22-B6CF-61B377334FD7}" srcOrd="1" destOrd="0" presId="urn:microsoft.com/office/officeart/2008/layout/AscendingPictureAccentProcess"/>
    <dgm:cxn modelId="{33C4C016-12C6-4959-8310-E8817B393AC7}" type="presParOf" srcId="{F4E11177-8DC1-44ED-903F-0329AC519200}" destId="{5AC87777-E618-4837-A56B-A90A460424A1}" srcOrd="2" destOrd="0" presId="urn:microsoft.com/office/officeart/2008/layout/AscendingPictureAccentProcess"/>
    <dgm:cxn modelId="{3EF83B25-DA52-4416-82DD-FF1EC35B5757}" type="presParOf" srcId="{F4E11177-8DC1-44ED-903F-0329AC519200}" destId="{BD9A222D-C44B-4485-8C50-76F11B7EC039}" srcOrd="3" destOrd="0" presId="urn:microsoft.com/office/officeart/2008/layout/AscendingPictureAccentProcess"/>
    <dgm:cxn modelId="{3F983323-703E-46EE-83D2-5226CF53639D}" type="presParOf" srcId="{F4E11177-8DC1-44ED-903F-0329AC519200}" destId="{4ADBC3C8-DBA8-4C5E-A3CE-4505B56401D5}" srcOrd="4" destOrd="0" presId="urn:microsoft.com/office/officeart/2008/layout/AscendingPictureAccentProcess"/>
    <dgm:cxn modelId="{4D2F3881-0FCE-480A-B754-9E72660F06EF}" type="presParOf" srcId="{F4E11177-8DC1-44ED-903F-0329AC519200}" destId="{E887CEDD-3A55-420E-888D-F921D2EB5AB0}" srcOrd="5" destOrd="0" presId="urn:microsoft.com/office/officeart/2008/layout/AscendingPictureAccentProcess"/>
    <dgm:cxn modelId="{ECB5DDED-D5A3-4E14-840C-D961AF6D2018}" type="presParOf" srcId="{F4E11177-8DC1-44ED-903F-0329AC519200}" destId="{55EA4045-8522-47DC-90AE-655AAB7DEC0C}" srcOrd="6" destOrd="0" presId="urn:microsoft.com/office/officeart/2008/layout/AscendingPictureAccentProcess"/>
    <dgm:cxn modelId="{007A619E-B1C9-4414-9223-72530C1A8765}" type="presParOf" srcId="{F4E11177-8DC1-44ED-903F-0329AC519200}" destId="{DC527536-4793-4F08-81E2-EBBC387126D7}" srcOrd="7" destOrd="0" presId="urn:microsoft.com/office/officeart/2008/layout/AscendingPictureAccentProcess"/>
    <dgm:cxn modelId="{273758BD-DD2D-4A49-ACAC-4C1857164B10}" type="presParOf" srcId="{F4E11177-8DC1-44ED-903F-0329AC519200}" destId="{F7FC38B3-CC58-4038-8919-D2C0A6209ADC}" srcOrd="8" destOrd="0" presId="urn:microsoft.com/office/officeart/2008/layout/AscendingPictureAccentProcess"/>
    <dgm:cxn modelId="{0800D2A0-853A-40E6-9B95-D52BB9DB6C76}" type="presParOf" srcId="{F4E11177-8DC1-44ED-903F-0329AC519200}" destId="{5B4E0692-181E-4ED3-9BE5-D36EC752BA0C}" srcOrd="9" destOrd="0" presId="urn:microsoft.com/office/officeart/2008/layout/AscendingPictureAccentProcess"/>
    <dgm:cxn modelId="{C57C4F14-BE06-4855-9527-B7B4B30F0948}" type="presParOf" srcId="{F4E11177-8DC1-44ED-903F-0329AC519200}" destId="{688D5F7D-B9BD-4B55-9840-64AC8778316F}" srcOrd="10" destOrd="0" presId="urn:microsoft.com/office/officeart/2008/layout/AscendingPictureAccentProcess"/>
    <dgm:cxn modelId="{80BA45B7-6AD8-479E-A478-1AD211DC1C9F}" type="presParOf" srcId="{F4E11177-8DC1-44ED-903F-0329AC519200}" destId="{BE8D999C-403A-4197-A708-21AA66ADC5DD}" srcOrd="11" destOrd="0" presId="urn:microsoft.com/office/officeart/2008/layout/AscendingPictureAccentProcess"/>
    <dgm:cxn modelId="{01D7B149-8D30-4A38-ABA8-76CEC9DDD006}" type="presParOf" srcId="{BE8D999C-403A-4197-A708-21AA66ADC5DD}" destId="{3673B745-27C7-4586-BF76-24D54B45675A}" srcOrd="0" destOrd="0" presId="urn:microsoft.com/office/officeart/2008/layout/AscendingPictureAccentProcess"/>
    <dgm:cxn modelId="{99C061A1-C61F-4808-8589-AE549BEFCB72}" type="presParOf" srcId="{F4E11177-8DC1-44ED-903F-0329AC519200}" destId="{4E54D3D4-2E11-40E2-90A1-F40FF2FABFEE}" srcOrd="12" destOrd="0" presId="urn:microsoft.com/office/officeart/2008/layout/AscendingPictureAccentProcess"/>
    <dgm:cxn modelId="{BE7BE612-E4FF-4C8B-B588-7DA9CD1DD8EC}" type="presParOf" srcId="{F4E11177-8DC1-44ED-903F-0329AC519200}" destId="{1616FE65-8BA0-44A7-B082-B52160814DDD}" srcOrd="13" destOrd="0" presId="urn:microsoft.com/office/officeart/2008/layout/AscendingPictureAccentProcess"/>
    <dgm:cxn modelId="{62B68006-D0AD-413E-9534-DAA227D18D47}" type="presParOf" srcId="{1616FE65-8BA0-44A7-B082-B52160814DDD}" destId="{843B4BB6-CAEE-4694-A18F-82FA02780F86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1786614-7ADB-43FA-ADDA-39E9E0143EBE}" type="doc">
      <dgm:prSet loTypeId="urn:microsoft.com/office/officeart/2005/8/layout/hProcess4" loCatId="process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FD6A0AA-035F-47B0-86D5-E180594E42EE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 этап проверки</a:t>
          </a:r>
          <a:endParaRPr lang="ru-RU" sz="1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DDDE78-C2A3-4610-977F-487F65A6D083}" type="parTrans" cxnId="{4D251254-B907-48A2-A8CB-9316F8CEB76E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A38DC7-96AA-4C18-83D1-B23FF0EF9F40}" type="sibTrans" cxnId="{4D251254-B907-48A2-A8CB-9316F8CEB76E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6032E8-6091-41F9-9E7A-13D594EA9569}">
      <dgm:prSet phldrT="[Текст]" custT="1"/>
      <dgm:spPr/>
      <dgm:t>
        <a:bodyPr/>
        <a:lstStyle/>
        <a:p>
          <a:r>
            <a: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Утверждены ли бюджетом расходы по заявленному направлению?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64CE27-343A-4E43-8DBF-5EFDF06AA802}" type="parTrans" cxnId="{D926D308-9AC6-40C7-9751-1BC37C79833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4D970C-09A7-4B6A-AF47-3C0EBF5177F5}" type="sibTrans" cxnId="{D926D308-9AC6-40C7-9751-1BC37C79833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E7A974-4A59-4A39-AD47-3FCD94E4A101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 этап проверки</a:t>
          </a:r>
          <a:endParaRPr lang="ru-RU" sz="1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583B0C-4A67-451E-8C6A-0050DED270E6}" type="parTrans" cxnId="{9CEFCA9A-91AB-4F46-9B5A-46B5AC1AC5E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028D01-1035-4E4B-BD52-B4762D5C1A9B}" type="sibTrans" cxnId="{9CEFCA9A-91AB-4F46-9B5A-46B5AC1AC5E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EF19C3-1678-41F1-A7B1-C87EF81788E3}">
      <dgm:prSet phldrT="[Текст]" custT="1"/>
      <dgm:spPr/>
      <dgm:t>
        <a:bodyPr/>
        <a:lstStyle/>
        <a:p>
          <a:r>
            <a: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Есть ли средства на оплату заявленных расходов?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92C8A6-5FFE-4C50-BEC3-37E4E39DA633}" type="parTrans" cxnId="{7B499AF2-30BB-4F9D-AAD0-BE2715D6B68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304DF5-70D3-4A3E-A7F9-FA55B58DFB2C}" type="sibTrans" cxnId="{7B499AF2-30BB-4F9D-AAD0-BE2715D6B68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F2082C-3740-4782-9EEE-D4906E309773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 этап проверки</a:t>
          </a:r>
          <a:endParaRPr lang="ru-RU" sz="1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C90507-E8BC-46A5-AE45-A4A9B77AB906}" type="parTrans" cxnId="{311F6299-6F8A-4F3E-88B9-A3EB07FE796A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ADD015-E387-47D4-AD82-2444233BE91C}" type="sibTrans" cxnId="{311F6299-6F8A-4F3E-88B9-A3EB07FE796A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2A5443-49C7-4541-9041-62622C94FF9D}">
      <dgm:prSet phldrT="[Текст]" custT="1"/>
      <dgm:spPr/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Соответствует ли заявка на оплату расходов контракту/ договору/ соглашению?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2B8240-5012-4CF7-87F0-5343D30DA5B6}" type="parTrans" cxnId="{91941472-6BBC-4440-A893-B0967ABB907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DDEAE8-6CCD-4EA9-9969-161F869C807C}" type="sibTrans" cxnId="{91941472-6BBC-4440-A893-B0967ABB907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76C36D-CC11-4CF7-B5AC-367C0F2DDCA9}" type="pres">
      <dgm:prSet presAssocID="{81786614-7ADB-43FA-ADDA-39E9E0143EB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A5875C5-A462-4D69-8962-2CA220CEEBFD}" type="pres">
      <dgm:prSet presAssocID="{81786614-7ADB-43FA-ADDA-39E9E0143EBE}" presName="tSp" presStyleCnt="0"/>
      <dgm:spPr/>
    </dgm:pt>
    <dgm:pt modelId="{A31AF761-DBB7-45D6-97C7-59C7F7E14338}" type="pres">
      <dgm:prSet presAssocID="{81786614-7ADB-43FA-ADDA-39E9E0143EBE}" presName="bSp" presStyleCnt="0"/>
      <dgm:spPr/>
    </dgm:pt>
    <dgm:pt modelId="{43541CE3-3103-4A92-BBB9-B3FFF6E46140}" type="pres">
      <dgm:prSet presAssocID="{81786614-7ADB-43FA-ADDA-39E9E0143EBE}" presName="process" presStyleCnt="0"/>
      <dgm:spPr/>
    </dgm:pt>
    <dgm:pt modelId="{ACE6779A-C349-411F-A0A7-4F8192A374DC}" type="pres">
      <dgm:prSet presAssocID="{BFD6A0AA-035F-47B0-86D5-E180594E42EE}" presName="composite1" presStyleCnt="0"/>
      <dgm:spPr/>
    </dgm:pt>
    <dgm:pt modelId="{EBBB0886-D086-4DB9-A792-2E85A778F7AF}" type="pres">
      <dgm:prSet presAssocID="{BFD6A0AA-035F-47B0-86D5-E180594E42EE}" presName="dummyNode1" presStyleLbl="node1" presStyleIdx="0" presStyleCnt="3"/>
      <dgm:spPr/>
    </dgm:pt>
    <dgm:pt modelId="{AC08A42C-C628-48A4-B16F-63FAC72FCB02}" type="pres">
      <dgm:prSet presAssocID="{BFD6A0AA-035F-47B0-86D5-E180594E42EE}" presName="childNode1" presStyleLbl="bgAcc1" presStyleIdx="0" presStyleCnt="3" custScaleX="132406" custScaleY="1614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CD14BB-232F-468A-8627-8F644C07F09A}" type="pres">
      <dgm:prSet presAssocID="{BFD6A0AA-035F-47B0-86D5-E180594E42EE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71DA20-322D-4CE2-A220-6F3EB423B8D0}" type="pres">
      <dgm:prSet presAssocID="{BFD6A0AA-035F-47B0-86D5-E180594E42EE}" presName="parentNode1" presStyleLbl="node1" presStyleIdx="0" presStyleCnt="3" custLinFactNeighborX="18250" custLinFactNeighborY="5159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34152A-5BE4-4A31-85E3-FB5EB74B4BF3}" type="pres">
      <dgm:prSet presAssocID="{BFD6A0AA-035F-47B0-86D5-E180594E42EE}" presName="connSite1" presStyleCnt="0"/>
      <dgm:spPr/>
    </dgm:pt>
    <dgm:pt modelId="{1DCAEFF8-65EC-46E7-899E-4F75150C40F9}" type="pres">
      <dgm:prSet presAssocID="{70A38DC7-96AA-4C18-83D1-B23FF0EF9F40}" presName="Name9" presStyleLbl="sibTrans2D1" presStyleIdx="0" presStyleCnt="2" custAng="378333" custScaleX="103892" custLinFactNeighborX="-6475" custLinFactNeighborY="8525"/>
      <dgm:spPr/>
      <dgm:t>
        <a:bodyPr/>
        <a:lstStyle/>
        <a:p>
          <a:endParaRPr lang="ru-RU"/>
        </a:p>
      </dgm:t>
    </dgm:pt>
    <dgm:pt modelId="{E86DDFC6-4998-463D-87A5-4B13F0BF0BA0}" type="pres">
      <dgm:prSet presAssocID="{93E7A974-4A59-4A39-AD47-3FCD94E4A101}" presName="composite2" presStyleCnt="0"/>
      <dgm:spPr/>
    </dgm:pt>
    <dgm:pt modelId="{39D6520F-5B51-41A8-B4EF-2E93729FCBDD}" type="pres">
      <dgm:prSet presAssocID="{93E7A974-4A59-4A39-AD47-3FCD94E4A101}" presName="dummyNode2" presStyleLbl="node1" presStyleIdx="0" presStyleCnt="3"/>
      <dgm:spPr/>
    </dgm:pt>
    <dgm:pt modelId="{4FB18C58-D90C-4A72-B604-7A7BF2904DBA}" type="pres">
      <dgm:prSet presAssocID="{93E7A974-4A59-4A39-AD47-3FCD94E4A101}" presName="childNode2" presStyleLbl="bgAcc1" presStyleIdx="1" presStyleCnt="3" custScaleX="126769" custScaleY="165004" custLinFactNeighborX="-14044" custLinFactNeighborY="46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2258B8-FAB3-42A8-B8F8-A270F4EFF40E}" type="pres">
      <dgm:prSet presAssocID="{93E7A974-4A59-4A39-AD47-3FCD94E4A101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6F8C51-CD2F-4E34-AB6A-8B44997FF4DF}" type="pres">
      <dgm:prSet presAssocID="{93E7A974-4A59-4A39-AD47-3FCD94E4A101}" presName="parentNode2" presStyleLbl="node1" presStyleIdx="1" presStyleCnt="3" custLinFactNeighborX="3733" custLinFactNeighborY="-4507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A20CDD-EAED-42A1-AB7A-D3B917BBA5E5}" type="pres">
      <dgm:prSet presAssocID="{93E7A974-4A59-4A39-AD47-3FCD94E4A101}" presName="connSite2" presStyleCnt="0"/>
      <dgm:spPr/>
    </dgm:pt>
    <dgm:pt modelId="{7AAF7A0D-91CF-4E9D-AB91-0515E699AFCB}" type="pres">
      <dgm:prSet presAssocID="{45028D01-1035-4E4B-BD52-B4762D5C1A9B}" presName="Name18" presStyleLbl="sibTrans2D1" presStyleIdx="1" presStyleCnt="2" custAng="21266444" custLinFactNeighborX="4482" custLinFactNeighborY="-9232"/>
      <dgm:spPr/>
      <dgm:t>
        <a:bodyPr/>
        <a:lstStyle/>
        <a:p>
          <a:endParaRPr lang="ru-RU"/>
        </a:p>
      </dgm:t>
    </dgm:pt>
    <dgm:pt modelId="{7F9ED127-9837-4E5F-8CFF-D1024A4E218C}" type="pres">
      <dgm:prSet presAssocID="{E7F2082C-3740-4782-9EEE-D4906E309773}" presName="composite1" presStyleCnt="0"/>
      <dgm:spPr/>
    </dgm:pt>
    <dgm:pt modelId="{9F03DEF6-64D6-43C4-BBAD-75CBEDC11C45}" type="pres">
      <dgm:prSet presAssocID="{E7F2082C-3740-4782-9EEE-D4906E309773}" presName="dummyNode1" presStyleLbl="node1" presStyleIdx="1" presStyleCnt="3"/>
      <dgm:spPr/>
    </dgm:pt>
    <dgm:pt modelId="{FEC7B45C-5267-482F-8810-38D1963C3640}" type="pres">
      <dgm:prSet presAssocID="{E7F2082C-3740-4782-9EEE-D4906E309773}" presName="childNode1" presStyleLbl="bgAcc1" presStyleIdx="2" presStyleCnt="3" custScaleX="133158" custScaleY="174581" custLinFactNeighborX="-20436" custLinFactNeighborY="-1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D3DFCF-1262-4872-83BD-3A074FCEAC12}" type="pres">
      <dgm:prSet presAssocID="{E7F2082C-3740-4782-9EEE-D4906E309773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D5A087-309D-41BD-8DF9-15FB22CFAA7C}" type="pres">
      <dgm:prSet presAssocID="{E7F2082C-3740-4782-9EEE-D4906E309773}" presName="parentNode1" presStyleLbl="node1" presStyleIdx="2" presStyleCnt="3" custLinFactY="3751" custLinFactNeighborX="1317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9AAD9C-8AC9-4CC3-B7B6-B4895C7E3C28}" type="pres">
      <dgm:prSet presAssocID="{E7F2082C-3740-4782-9EEE-D4906E309773}" presName="connSite1" presStyleCnt="0"/>
      <dgm:spPr/>
    </dgm:pt>
  </dgm:ptLst>
  <dgm:cxnLst>
    <dgm:cxn modelId="{AD09A028-679D-44B9-AC7E-1F01288E1AF6}" type="presOf" srcId="{81786614-7ADB-43FA-ADDA-39E9E0143EBE}" destId="{C976C36D-CC11-4CF7-B5AC-367C0F2DDCA9}" srcOrd="0" destOrd="0" presId="urn:microsoft.com/office/officeart/2005/8/layout/hProcess4"/>
    <dgm:cxn modelId="{4D251254-B907-48A2-A8CB-9316F8CEB76E}" srcId="{81786614-7ADB-43FA-ADDA-39E9E0143EBE}" destId="{BFD6A0AA-035F-47B0-86D5-E180594E42EE}" srcOrd="0" destOrd="0" parTransId="{DBDDDE78-C2A3-4610-977F-487F65A6D083}" sibTransId="{70A38DC7-96AA-4C18-83D1-B23FF0EF9F40}"/>
    <dgm:cxn modelId="{5468B8A2-6225-4511-B82D-438370B8A93E}" type="presOf" srcId="{70A38DC7-96AA-4C18-83D1-B23FF0EF9F40}" destId="{1DCAEFF8-65EC-46E7-899E-4F75150C40F9}" srcOrd="0" destOrd="0" presId="urn:microsoft.com/office/officeart/2005/8/layout/hProcess4"/>
    <dgm:cxn modelId="{7B499AF2-30BB-4F9D-AAD0-BE2715D6B68D}" srcId="{93E7A974-4A59-4A39-AD47-3FCD94E4A101}" destId="{DAEF19C3-1678-41F1-A7B1-C87EF81788E3}" srcOrd="0" destOrd="0" parTransId="{D492C8A6-5FFE-4C50-BEC3-37E4E39DA633}" sibTransId="{06304DF5-70D3-4A3E-A7F9-FA55B58DFB2C}"/>
    <dgm:cxn modelId="{9CEFCA9A-91AB-4F46-9B5A-46B5AC1AC5E6}" srcId="{81786614-7ADB-43FA-ADDA-39E9E0143EBE}" destId="{93E7A974-4A59-4A39-AD47-3FCD94E4A101}" srcOrd="1" destOrd="0" parTransId="{4A583B0C-4A67-451E-8C6A-0050DED270E6}" sibTransId="{45028D01-1035-4E4B-BD52-B4762D5C1A9B}"/>
    <dgm:cxn modelId="{013704C9-6AC5-4158-9127-F53E205DBAC9}" type="presOf" srcId="{482A5443-49C7-4541-9041-62622C94FF9D}" destId="{FEC7B45C-5267-482F-8810-38D1963C3640}" srcOrd="0" destOrd="0" presId="urn:microsoft.com/office/officeart/2005/8/layout/hProcess4"/>
    <dgm:cxn modelId="{91941472-6BBC-4440-A893-B0967ABB907D}" srcId="{E7F2082C-3740-4782-9EEE-D4906E309773}" destId="{482A5443-49C7-4541-9041-62622C94FF9D}" srcOrd="0" destOrd="0" parTransId="{522B8240-5012-4CF7-87F0-5343D30DA5B6}" sibTransId="{47DDEAE8-6CCD-4EA9-9969-161F869C807C}"/>
    <dgm:cxn modelId="{D59BF0D2-0B80-4B77-BCA7-2F1239C8AAC8}" type="presOf" srcId="{DAEF19C3-1678-41F1-A7B1-C87EF81788E3}" destId="{4FB18C58-D90C-4A72-B604-7A7BF2904DBA}" srcOrd="0" destOrd="0" presId="urn:microsoft.com/office/officeart/2005/8/layout/hProcess4"/>
    <dgm:cxn modelId="{D926D308-9AC6-40C7-9751-1BC37C798336}" srcId="{BFD6A0AA-035F-47B0-86D5-E180594E42EE}" destId="{B06032E8-6091-41F9-9E7A-13D594EA9569}" srcOrd="0" destOrd="0" parTransId="{2F64CE27-343A-4E43-8DBF-5EFDF06AA802}" sibTransId="{184D970C-09A7-4B6A-AF47-3C0EBF5177F5}"/>
    <dgm:cxn modelId="{8B778398-4F71-4414-9124-70D8E2625E15}" type="presOf" srcId="{B06032E8-6091-41F9-9E7A-13D594EA9569}" destId="{06CD14BB-232F-468A-8627-8F644C07F09A}" srcOrd="1" destOrd="0" presId="urn:microsoft.com/office/officeart/2005/8/layout/hProcess4"/>
    <dgm:cxn modelId="{5AAEE277-3827-47D9-9CA1-670B22365ED8}" type="presOf" srcId="{BFD6A0AA-035F-47B0-86D5-E180594E42EE}" destId="{7A71DA20-322D-4CE2-A220-6F3EB423B8D0}" srcOrd="0" destOrd="0" presId="urn:microsoft.com/office/officeart/2005/8/layout/hProcess4"/>
    <dgm:cxn modelId="{77A7706C-A6FA-4DC0-AA54-AF4C4EBB9545}" type="presOf" srcId="{B06032E8-6091-41F9-9E7A-13D594EA9569}" destId="{AC08A42C-C628-48A4-B16F-63FAC72FCB02}" srcOrd="0" destOrd="0" presId="urn:microsoft.com/office/officeart/2005/8/layout/hProcess4"/>
    <dgm:cxn modelId="{5EB83D28-6EE5-486A-9A00-76045C6983FF}" type="presOf" srcId="{93E7A974-4A59-4A39-AD47-3FCD94E4A101}" destId="{AF6F8C51-CD2F-4E34-AB6A-8B44997FF4DF}" srcOrd="0" destOrd="0" presId="urn:microsoft.com/office/officeart/2005/8/layout/hProcess4"/>
    <dgm:cxn modelId="{311F6299-6F8A-4F3E-88B9-A3EB07FE796A}" srcId="{81786614-7ADB-43FA-ADDA-39E9E0143EBE}" destId="{E7F2082C-3740-4782-9EEE-D4906E309773}" srcOrd="2" destOrd="0" parTransId="{87C90507-E8BC-46A5-AE45-A4A9B77AB906}" sibTransId="{55ADD015-E387-47D4-AD82-2444233BE91C}"/>
    <dgm:cxn modelId="{719BFCB3-A2BF-4BDB-BEA0-623AC2C638D3}" type="presOf" srcId="{45028D01-1035-4E4B-BD52-B4762D5C1A9B}" destId="{7AAF7A0D-91CF-4E9D-AB91-0515E699AFCB}" srcOrd="0" destOrd="0" presId="urn:microsoft.com/office/officeart/2005/8/layout/hProcess4"/>
    <dgm:cxn modelId="{94BD46AE-452B-4928-AB87-02D92AC6DF2A}" type="presOf" srcId="{482A5443-49C7-4541-9041-62622C94FF9D}" destId="{A0D3DFCF-1262-4872-83BD-3A074FCEAC12}" srcOrd="1" destOrd="0" presId="urn:microsoft.com/office/officeart/2005/8/layout/hProcess4"/>
    <dgm:cxn modelId="{4301DC96-CFC4-4B82-86C5-766EB109820E}" type="presOf" srcId="{DAEF19C3-1678-41F1-A7B1-C87EF81788E3}" destId="{372258B8-FAB3-42A8-B8F8-A270F4EFF40E}" srcOrd="1" destOrd="0" presId="urn:microsoft.com/office/officeart/2005/8/layout/hProcess4"/>
    <dgm:cxn modelId="{C3C51700-2B94-42F9-8192-34F4D629FB90}" type="presOf" srcId="{E7F2082C-3740-4782-9EEE-D4906E309773}" destId="{ECD5A087-309D-41BD-8DF9-15FB22CFAA7C}" srcOrd="0" destOrd="0" presId="urn:microsoft.com/office/officeart/2005/8/layout/hProcess4"/>
    <dgm:cxn modelId="{9AA1B1BB-18CE-4650-99CD-5A19709EA355}" type="presParOf" srcId="{C976C36D-CC11-4CF7-B5AC-367C0F2DDCA9}" destId="{4A5875C5-A462-4D69-8962-2CA220CEEBFD}" srcOrd="0" destOrd="0" presId="urn:microsoft.com/office/officeart/2005/8/layout/hProcess4"/>
    <dgm:cxn modelId="{E370E07A-0CD6-485E-9B4C-29B5A1BC6F47}" type="presParOf" srcId="{C976C36D-CC11-4CF7-B5AC-367C0F2DDCA9}" destId="{A31AF761-DBB7-45D6-97C7-59C7F7E14338}" srcOrd="1" destOrd="0" presId="urn:microsoft.com/office/officeart/2005/8/layout/hProcess4"/>
    <dgm:cxn modelId="{1C473FEF-0666-42A5-A3E0-A3EB0AFD20EA}" type="presParOf" srcId="{C976C36D-CC11-4CF7-B5AC-367C0F2DDCA9}" destId="{43541CE3-3103-4A92-BBB9-B3FFF6E46140}" srcOrd="2" destOrd="0" presId="urn:microsoft.com/office/officeart/2005/8/layout/hProcess4"/>
    <dgm:cxn modelId="{7A6FFFF6-3B60-44AE-9A6C-CFDA5C239B38}" type="presParOf" srcId="{43541CE3-3103-4A92-BBB9-B3FFF6E46140}" destId="{ACE6779A-C349-411F-A0A7-4F8192A374DC}" srcOrd="0" destOrd="0" presId="urn:microsoft.com/office/officeart/2005/8/layout/hProcess4"/>
    <dgm:cxn modelId="{BC376E1E-1773-4E1B-AD1C-8A4F59FEFA58}" type="presParOf" srcId="{ACE6779A-C349-411F-A0A7-4F8192A374DC}" destId="{EBBB0886-D086-4DB9-A792-2E85A778F7AF}" srcOrd="0" destOrd="0" presId="urn:microsoft.com/office/officeart/2005/8/layout/hProcess4"/>
    <dgm:cxn modelId="{83811591-542A-4460-923C-03AA35E8917B}" type="presParOf" srcId="{ACE6779A-C349-411F-A0A7-4F8192A374DC}" destId="{AC08A42C-C628-48A4-B16F-63FAC72FCB02}" srcOrd="1" destOrd="0" presId="urn:microsoft.com/office/officeart/2005/8/layout/hProcess4"/>
    <dgm:cxn modelId="{681C500E-3A9A-41F4-9601-99DBAEDFF3EB}" type="presParOf" srcId="{ACE6779A-C349-411F-A0A7-4F8192A374DC}" destId="{06CD14BB-232F-468A-8627-8F644C07F09A}" srcOrd="2" destOrd="0" presId="urn:microsoft.com/office/officeart/2005/8/layout/hProcess4"/>
    <dgm:cxn modelId="{0CC32540-879C-46B4-9676-FDE0E7BCCC12}" type="presParOf" srcId="{ACE6779A-C349-411F-A0A7-4F8192A374DC}" destId="{7A71DA20-322D-4CE2-A220-6F3EB423B8D0}" srcOrd="3" destOrd="0" presId="urn:microsoft.com/office/officeart/2005/8/layout/hProcess4"/>
    <dgm:cxn modelId="{6BF16851-6BF2-47D0-9326-F0EF2174DB87}" type="presParOf" srcId="{ACE6779A-C349-411F-A0A7-4F8192A374DC}" destId="{9234152A-5BE4-4A31-85E3-FB5EB74B4BF3}" srcOrd="4" destOrd="0" presId="urn:microsoft.com/office/officeart/2005/8/layout/hProcess4"/>
    <dgm:cxn modelId="{8673E1D3-3CC6-43D7-AD5D-F869A3E1A251}" type="presParOf" srcId="{43541CE3-3103-4A92-BBB9-B3FFF6E46140}" destId="{1DCAEFF8-65EC-46E7-899E-4F75150C40F9}" srcOrd="1" destOrd="0" presId="urn:microsoft.com/office/officeart/2005/8/layout/hProcess4"/>
    <dgm:cxn modelId="{BACEC2C1-30C6-4BD1-8E10-A8F01FDE4CC3}" type="presParOf" srcId="{43541CE3-3103-4A92-BBB9-B3FFF6E46140}" destId="{E86DDFC6-4998-463D-87A5-4B13F0BF0BA0}" srcOrd="2" destOrd="0" presId="urn:microsoft.com/office/officeart/2005/8/layout/hProcess4"/>
    <dgm:cxn modelId="{1697BCF4-076D-46D3-8CB4-0059EE9E2A71}" type="presParOf" srcId="{E86DDFC6-4998-463D-87A5-4B13F0BF0BA0}" destId="{39D6520F-5B51-41A8-B4EF-2E93729FCBDD}" srcOrd="0" destOrd="0" presId="urn:microsoft.com/office/officeart/2005/8/layout/hProcess4"/>
    <dgm:cxn modelId="{A5F14C6B-B628-4B4F-AC83-DB63EBC37EB4}" type="presParOf" srcId="{E86DDFC6-4998-463D-87A5-4B13F0BF0BA0}" destId="{4FB18C58-D90C-4A72-B604-7A7BF2904DBA}" srcOrd="1" destOrd="0" presId="urn:microsoft.com/office/officeart/2005/8/layout/hProcess4"/>
    <dgm:cxn modelId="{AA9B590E-CFDE-4026-BF8F-A9DE9CD05D3E}" type="presParOf" srcId="{E86DDFC6-4998-463D-87A5-4B13F0BF0BA0}" destId="{372258B8-FAB3-42A8-B8F8-A270F4EFF40E}" srcOrd="2" destOrd="0" presId="urn:microsoft.com/office/officeart/2005/8/layout/hProcess4"/>
    <dgm:cxn modelId="{066C4A3D-21A8-4568-B3FB-E3926CAC153C}" type="presParOf" srcId="{E86DDFC6-4998-463D-87A5-4B13F0BF0BA0}" destId="{AF6F8C51-CD2F-4E34-AB6A-8B44997FF4DF}" srcOrd="3" destOrd="0" presId="urn:microsoft.com/office/officeart/2005/8/layout/hProcess4"/>
    <dgm:cxn modelId="{7D8513CE-7C6C-46F4-9898-7B7D63ACC135}" type="presParOf" srcId="{E86DDFC6-4998-463D-87A5-4B13F0BF0BA0}" destId="{11A20CDD-EAED-42A1-AB7A-D3B917BBA5E5}" srcOrd="4" destOrd="0" presId="urn:microsoft.com/office/officeart/2005/8/layout/hProcess4"/>
    <dgm:cxn modelId="{E47D87D0-1D44-473F-9E2D-3205E426E1F0}" type="presParOf" srcId="{43541CE3-3103-4A92-BBB9-B3FFF6E46140}" destId="{7AAF7A0D-91CF-4E9D-AB91-0515E699AFCB}" srcOrd="3" destOrd="0" presId="urn:microsoft.com/office/officeart/2005/8/layout/hProcess4"/>
    <dgm:cxn modelId="{0B01432E-5DB6-47D8-9E8E-27518FB00124}" type="presParOf" srcId="{43541CE3-3103-4A92-BBB9-B3FFF6E46140}" destId="{7F9ED127-9837-4E5F-8CFF-D1024A4E218C}" srcOrd="4" destOrd="0" presId="urn:microsoft.com/office/officeart/2005/8/layout/hProcess4"/>
    <dgm:cxn modelId="{E21C88BE-CFB8-478B-87F0-474E093C7DAF}" type="presParOf" srcId="{7F9ED127-9837-4E5F-8CFF-D1024A4E218C}" destId="{9F03DEF6-64D6-43C4-BBAD-75CBEDC11C45}" srcOrd="0" destOrd="0" presId="urn:microsoft.com/office/officeart/2005/8/layout/hProcess4"/>
    <dgm:cxn modelId="{4894E2DE-A8B7-4B29-8037-0469922A8F31}" type="presParOf" srcId="{7F9ED127-9837-4E5F-8CFF-D1024A4E218C}" destId="{FEC7B45C-5267-482F-8810-38D1963C3640}" srcOrd="1" destOrd="0" presId="urn:microsoft.com/office/officeart/2005/8/layout/hProcess4"/>
    <dgm:cxn modelId="{644E6E4D-18DA-4AFF-80AE-CA828BB184FB}" type="presParOf" srcId="{7F9ED127-9837-4E5F-8CFF-D1024A4E218C}" destId="{A0D3DFCF-1262-4872-83BD-3A074FCEAC12}" srcOrd="2" destOrd="0" presId="urn:microsoft.com/office/officeart/2005/8/layout/hProcess4"/>
    <dgm:cxn modelId="{96C422A2-D748-4C95-80AE-8963D3963ADE}" type="presParOf" srcId="{7F9ED127-9837-4E5F-8CFF-D1024A4E218C}" destId="{ECD5A087-309D-41BD-8DF9-15FB22CFAA7C}" srcOrd="3" destOrd="0" presId="urn:microsoft.com/office/officeart/2005/8/layout/hProcess4"/>
    <dgm:cxn modelId="{719F21D8-2591-4E0A-9EC7-4EEF92E73714}" type="presParOf" srcId="{7F9ED127-9837-4E5F-8CFF-D1024A4E218C}" destId="{439AAD9C-8AC9-4CC3-B7B6-B4895C7E3C28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5CE0A10-58BD-46D9-A830-B004FC71B29A}" type="doc">
      <dgm:prSet loTypeId="urn:microsoft.com/office/officeart/2005/8/layout/hList7#1" loCatId="process" qsTypeId="urn:microsoft.com/office/officeart/2005/8/quickstyle/3d4" qsCatId="3D" csTypeId="urn:microsoft.com/office/officeart/2005/8/colors/colorful4" csCatId="colorful" phldr="1"/>
      <dgm:spPr/>
    </dgm:pt>
    <dgm:pt modelId="{D73D0313-1C08-4591-8993-0B6167A4B925}">
      <dgm:prSet phldrT="[Текст]" custT="1"/>
      <dgm:spPr>
        <a:gradFill flip="none" rotWithShape="0">
          <a:gsLst>
            <a:gs pos="0">
              <a:schemeClr val="accent4">
                <a:hueOff val="0"/>
                <a:satOff val="0"/>
                <a:lumOff val="0"/>
                <a:tint val="66000"/>
                <a:satMod val="160000"/>
              </a:schemeClr>
            </a:gs>
            <a:gs pos="50000">
              <a:schemeClr val="accent4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4">
                <a:hueOff val="0"/>
                <a:satOff val="0"/>
                <a:lumOff val="0"/>
                <a:tint val="23500"/>
                <a:satMod val="16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14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Воспитанники ДОУ:              </a:t>
          </a:r>
        </a:p>
        <a:p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4 583 детей</a:t>
          </a:r>
          <a:endParaRPr lang="ru-RU" sz="1400" b="1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15E1EE-7E5B-437B-9366-6BB3CEBC3409}" type="parTrans" cxnId="{0D7D1A85-3466-4888-A5A3-0968F18AAF44}">
      <dgm:prSet/>
      <dgm:spPr/>
      <dgm:t>
        <a:bodyPr/>
        <a:lstStyle/>
        <a:p>
          <a:endParaRPr lang="ru-RU" sz="1400"/>
        </a:p>
      </dgm:t>
    </dgm:pt>
    <dgm:pt modelId="{79F8DA2F-73D6-4779-9472-F26A024F57A0}" type="sibTrans" cxnId="{0D7D1A85-3466-4888-A5A3-0968F18AAF44}">
      <dgm:prSet/>
      <dgm:spPr/>
      <dgm:t>
        <a:bodyPr/>
        <a:lstStyle/>
        <a:p>
          <a:endParaRPr lang="ru-RU" sz="1400"/>
        </a:p>
      </dgm:t>
    </dgm:pt>
    <dgm:pt modelId="{CC8EADE5-1224-4B7F-9BFE-063A6A29506A}">
      <dgm:prSet phldrT="[Текст]" custT="1"/>
      <dgm:spPr>
        <a:gradFill rotWithShape="0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pPr algn="ctr"/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Персонал ДОУ:</a:t>
          </a:r>
        </a:p>
        <a:p>
          <a:pPr algn="ctr"/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1 845чел.</a:t>
          </a:r>
        </a:p>
      </dgm:t>
    </dgm:pt>
    <dgm:pt modelId="{CE33ACE9-83C1-49C4-9263-39F6E20D8D8B}" type="parTrans" cxnId="{F27402BA-67B1-435B-8ED5-C18945083659}">
      <dgm:prSet/>
      <dgm:spPr/>
      <dgm:t>
        <a:bodyPr/>
        <a:lstStyle/>
        <a:p>
          <a:endParaRPr lang="ru-RU" sz="1400"/>
        </a:p>
      </dgm:t>
    </dgm:pt>
    <dgm:pt modelId="{01A6833E-2AEB-4BBC-A28E-AD141239B049}" type="sibTrans" cxnId="{F27402BA-67B1-435B-8ED5-C18945083659}">
      <dgm:prSet/>
      <dgm:spPr/>
      <dgm:t>
        <a:bodyPr/>
        <a:lstStyle/>
        <a:p>
          <a:endParaRPr lang="ru-RU" sz="1400"/>
        </a:p>
      </dgm:t>
    </dgm:pt>
    <dgm:pt modelId="{9EA85AE0-E159-407C-9D47-3281605AAC16}">
      <dgm:prSet phldrT="[Текст]" custT="1"/>
      <dgm:spPr>
        <a:gradFill flip="none" rotWithShape="0">
          <a:gsLst>
            <a:gs pos="0">
              <a:schemeClr val="accent4">
                <a:hueOff val="-4464770"/>
                <a:satOff val="26899"/>
                <a:lumOff val="2156"/>
                <a:tint val="66000"/>
                <a:satMod val="160000"/>
              </a:schemeClr>
            </a:gs>
            <a:gs pos="50000">
              <a:schemeClr val="accent4">
                <a:hueOff val="-4464770"/>
                <a:satOff val="26899"/>
                <a:lumOff val="2156"/>
                <a:tint val="44500"/>
                <a:satMod val="160000"/>
              </a:schemeClr>
            </a:gs>
            <a:gs pos="100000">
              <a:schemeClr val="accent4">
                <a:hueOff val="-4464770"/>
                <a:satOff val="26899"/>
                <a:lumOff val="2156"/>
                <a:tint val="23500"/>
                <a:satMod val="16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 на ДОУ:</a:t>
          </a:r>
        </a:p>
        <a:p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1 402,6 млн.руб.</a:t>
          </a:r>
          <a:endParaRPr lang="ru-RU" sz="1400" b="1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A93DBA-CBC8-4CFF-B3F2-72CCDF5C435E}" type="parTrans" cxnId="{3BD98E55-FA8C-49A3-8624-20AA5747D055}">
      <dgm:prSet/>
      <dgm:spPr/>
      <dgm:t>
        <a:bodyPr/>
        <a:lstStyle/>
        <a:p>
          <a:endParaRPr lang="ru-RU" sz="1400"/>
        </a:p>
      </dgm:t>
    </dgm:pt>
    <dgm:pt modelId="{6F5497F3-018A-4B39-89B0-837D0E509DE5}" type="sibTrans" cxnId="{3BD98E55-FA8C-49A3-8624-20AA5747D055}">
      <dgm:prSet/>
      <dgm:spPr/>
      <dgm:t>
        <a:bodyPr/>
        <a:lstStyle/>
        <a:p>
          <a:endParaRPr lang="ru-RU" sz="1400"/>
        </a:p>
      </dgm:t>
    </dgm:pt>
    <dgm:pt modelId="{194F3943-F140-45AC-8CEE-8119DB3A2891}">
      <dgm:prSet custT="1"/>
      <dgm:spPr>
        <a:gradFill rotWithShape="0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Количество ДОУ:</a:t>
          </a:r>
        </a:p>
        <a:p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20 учреждения</a:t>
          </a:r>
          <a:endParaRPr lang="ru-RU" sz="1400" b="1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9E26E4-95D4-4C4E-A2E8-C58657E6FFF9}" type="parTrans" cxnId="{5B86E5AB-12ED-4AC3-BE31-B199FCFF4CCA}">
      <dgm:prSet/>
      <dgm:spPr/>
      <dgm:t>
        <a:bodyPr/>
        <a:lstStyle/>
        <a:p>
          <a:endParaRPr lang="ru-RU" sz="1400"/>
        </a:p>
      </dgm:t>
    </dgm:pt>
    <dgm:pt modelId="{1303A333-670E-415B-8300-7269D8C940D8}" type="sibTrans" cxnId="{5B86E5AB-12ED-4AC3-BE31-B199FCFF4CCA}">
      <dgm:prSet/>
      <dgm:spPr/>
      <dgm:t>
        <a:bodyPr/>
        <a:lstStyle/>
        <a:p>
          <a:endParaRPr lang="ru-RU" sz="1400"/>
        </a:p>
      </dgm:t>
    </dgm:pt>
    <dgm:pt modelId="{85A989EC-B848-4A6F-8B3F-F27575DDD3DE}" type="pres">
      <dgm:prSet presAssocID="{A5CE0A10-58BD-46D9-A830-B004FC71B29A}" presName="Name0" presStyleCnt="0">
        <dgm:presLayoutVars>
          <dgm:dir/>
          <dgm:resizeHandles val="exact"/>
        </dgm:presLayoutVars>
      </dgm:prSet>
      <dgm:spPr/>
    </dgm:pt>
    <dgm:pt modelId="{E2B958B6-DD18-4DFD-9DE3-ABA36093A301}" type="pres">
      <dgm:prSet presAssocID="{A5CE0A10-58BD-46D9-A830-B004FC71B29A}" presName="fgShape" presStyleLbl="fgShp" presStyleIdx="0" presStyleCnt="1"/>
      <dgm:spPr/>
    </dgm:pt>
    <dgm:pt modelId="{AAC5E4F3-8B9D-4458-A85C-412781FAE098}" type="pres">
      <dgm:prSet presAssocID="{A5CE0A10-58BD-46D9-A830-B004FC71B29A}" presName="linComp" presStyleCnt="0"/>
      <dgm:spPr/>
    </dgm:pt>
    <dgm:pt modelId="{A80437A7-4AD6-4AFE-8DC5-F88C28CC0159}" type="pres">
      <dgm:prSet presAssocID="{194F3943-F140-45AC-8CEE-8119DB3A2891}" presName="compNode" presStyleCnt="0"/>
      <dgm:spPr/>
    </dgm:pt>
    <dgm:pt modelId="{5D2C46AE-7CD6-4AF9-A64B-9965C3E931B5}" type="pres">
      <dgm:prSet presAssocID="{194F3943-F140-45AC-8CEE-8119DB3A2891}" presName="bkgdShape" presStyleLbl="node1" presStyleIdx="0" presStyleCnt="4" custLinFactNeighborX="5125"/>
      <dgm:spPr/>
      <dgm:t>
        <a:bodyPr/>
        <a:lstStyle/>
        <a:p>
          <a:endParaRPr lang="ru-RU"/>
        </a:p>
      </dgm:t>
    </dgm:pt>
    <dgm:pt modelId="{E9283CE9-2C09-4440-99BD-3D79E5A81CBA}" type="pres">
      <dgm:prSet presAssocID="{194F3943-F140-45AC-8CEE-8119DB3A2891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3FE9DB-7384-4E47-916C-4E8E566024C4}" type="pres">
      <dgm:prSet presAssocID="{194F3943-F140-45AC-8CEE-8119DB3A2891}" presName="invisiNode" presStyleLbl="node1" presStyleIdx="0" presStyleCnt="4"/>
      <dgm:spPr/>
    </dgm:pt>
    <dgm:pt modelId="{ED95701F-4296-49DC-8A01-29194F27E38D}" type="pres">
      <dgm:prSet presAssocID="{194F3943-F140-45AC-8CEE-8119DB3A2891}" presName="imagNode" presStyleLbl="fgImgPlace1" presStyleIdx="0" presStyleCnt="4" custLinFactNeighborX="11895" custLinFactNeighborY="-6896"/>
      <dgm:spPr>
        <a:blipFill>
          <a:blip xmlns:r="http://schemas.openxmlformats.org/officeDocument/2006/relationships" r:embed="rId1" cstate="print">
            <a:extLst/>
          </a:blip>
          <a:srcRect/>
          <a:stretch>
            <a:fillRect l="-26000" r="-26000"/>
          </a:stretch>
        </a:blipFill>
      </dgm:spPr>
    </dgm:pt>
    <dgm:pt modelId="{A95A9900-62EE-4E06-A8FD-FDDCABC48AB4}" type="pres">
      <dgm:prSet presAssocID="{1303A333-670E-415B-8300-7269D8C940D8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59D6947-DEBC-4B59-A13E-2696007075DC}" type="pres">
      <dgm:prSet presAssocID="{D73D0313-1C08-4591-8993-0B6167A4B925}" presName="compNode" presStyleCnt="0"/>
      <dgm:spPr/>
    </dgm:pt>
    <dgm:pt modelId="{DA568EEE-E143-4960-9EDA-13E9A43761DE}" type="pres">
      <dgm:prSet presAssocID="{D73D0313-1C08-4591-8993-0B6167A4B925}" presName="bkgdShape" presStyleLbl="node1" presStyleIdx="1" presStyleCnt="4" custLinFactNeighborX="3449"/>
      <dgm:spPr/>
      <dgm:t>
        <a:bodyPr/>
        <a:lstStyle/>
        <a:p>
          <a:endParaRPr lang="ru-RU"/>
        </a:p>
      </dgm:t>
    </dgm:pt>
    <dgm:pt modelId="{A867B60B-9148-4FB8-966F-8F549C01BAA1}" type="pres">
      <dgm:prSet presAssocID="{D73D0313-1C08-4591-8993-0B6167A4B925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FDCCEB-3C03-4D92-8DA9-CFFE4792DE61}" type="pres">
      <dgm:prSet presAssocID="{D73D0313-1C08-4591-8993-0B6167A4B925}" presName="invisiNode" presStyleLbl="node1" presStyleIdx="1" presStyleCnt="4"/>
      <dgm:spPr/>
    </dgm:pt>
    <dgm:pt modelId="{6F892044-70E9-4154-A4CF-4572A58076AB}" type="pres">
      <dgm:prSet presAssocID="{D73D0313-1C08-4591-8993-0B6167A4B925}" presName="imagNode" presStyleLbl="fgImgPlace1" presStyleIdx="1" presStyleCnt="4"/>
      <dgm:spPr>
        <a:blipFill>
          <a:blip xmlns:r="http://schemas.openxmlformats.org/officeDocument/2006/relationships" r:embed="rId2" cstate="print">
            <a:extLst/>
          </a:blip>
          <a:srcRect/>
          <a:stretch>
            <a:fillRect l="-25000" r="-25000"/>
          </a:stretch>
        </a:blipFill>
      </dgm:spPr>
    </dgm:pt>
    <dgm:pt modelId="{D6C708CA-64A2-4EFC-8E4A-459A515C9AA5}" type="pres">
      <dgm:prSet presAssocID="{79F8DA2F-73D6-4779-9472-F26A024F57A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FA377C1-67C1-4009-9C92-81428C5FE5D9}" type="pres">
      <dgm:prSet presAssocID="{CC8EADE5-1224-4B7F-9BFE-063A6A29506A}" presName="compNode" presStyleCnt="0"/>
      <dgm:spPr/>
    </dgm:pt>
    <dgm:pt modelId="{9FFEFC5C-774E-4234-9BDA-8B872808A743}" type="pres">
      <dgm:prSet presAssocID="{CC8EADE5-1224-4B7F-9BFE-063A6A29506A}" presName="bkgdShape" presStyleLbl="node1" presStyleIdx="2" presStyleCnt="4" custLinFactNeighborX="1772"/>
      <dgm:spPr/>
      <dgm:t>
        <a:bodyPr/>
        <a:lstStyle/>
        <a:p>
          <a:endParaRPr lang="ru-RU"/>
        </a:p>
      </dgm:t>
    </dgm:pt>
    <dgm:pt modelId="{B40B1A19-72DF-4DA3-9352-82C850A46053}" type="pres">
      <dgm:prSet presAssocID="{CC8EADE5-1224-4B7F-9BFE-063A6A29506A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659ADB-E9F5-45B3-85BC-CC4FBC3E55E2}" type="pres">
      <dgm:prSet presAssocID="{CC8EADE5-1224-4B7F-9BFE-063A6A29506A}" presName="invisiNode" presStyleLbl="node1" presStyleIdx="2" presStyleCnt="4"/>
      <dgm:spPr/>
    </dgm:pt>
    <dgm:pt modelId="{A9BE72C8-E72C-4B17-9A02-21825E6A2E03}" type="pres">
      <dgm:prSet presAssocID="{CC8EADE5-1224-4B7F-9BFE-063A6A29506A}" presName="imagNode" presStyleLbl="fgImgPlace1" presStyleIdx="2" presStyleCnt="4"/>
      <dgm:spPr>
        <a:blipFill>
          <a:blip xmlns:r="http://schemas.openxmlformats.org/officeDocument/2006/relationships" r:embed="rId3" cstate="print">
            <a:extLst/>
          </a:blip>
          <a:srcRect/>
          <a:stretch>
            <a:fillRect l="-39000" r="-39000"/>
          </a:stretch>
        </a:blipFill>
      </dgm:spPr>
    </dgm:pt>
    <dgm:pt modelId="{821CCBE9-131E-40DC-92AF-7CFF1A997A75}" type="pres">
      <dgm:prSet presAssocID="{01A6833E-2AEB-4BBC-A28E-AD141239B04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06E70F6F-8C7F-45D8-9CE9-C2225206E21E}" type="pres">
      <dgm:prSet presAssocID="{9EA85AE0-E159-407C-9D47-3281605AAC16}" presName="compNode" presStyleCnt="0"/>
      <dgm:spPr/>
    </dgm:pt>
    <dgm:pt modelId="{C09923E6-4AEB-45F4-84E1-50CC187AF909}" type="pres">
      <dgm:prSet presAssocID="{9EA85AE0-E159-407C-9D47-3281605AAC16}" presName="bkgdShape" presStyleLbl="node1" presStyleIdx="3" presStyleCnt="4"/>
      <dgm:spPr/>
      <dgm:t>
        <a:bodyPr/>
        <a:lstStyle/>
        <a:p>
          <a:endParaRPr lang="ru-RU"/>
        </a:p>
      </dgm:t>
    </dgm:pt>
    <dgm:pt modelId="{E48D0E0E-CFCB-4980-9FBD-BB754B1CF448}" type="pres">
      <dgm:prSet presAssocID="{9EA85AE0-E159-407C-9D47-3281605AAC16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65D9FC-D196-4021-8F28-E27928916F1E}" type="pres">
      <dgm:prSet presAssocID="{9EA85AE0-E159-407C-9D47-3281605AAC16}" presName="invisiNode" presStyleLbl="node1" presStyleIdx="3" presStyleCnt="4"/>
      <dgm:spPr/>
    </dgm:pt>
    <dgm:pt modelId="{8F6754DD-82BA-48B5-914D-58C2B27EF8F9}" type="pres">
      <dgm:prSet presAssocID="{9EA85AE0-E159-407C-9D47-3281605AAC16}" presName="imagNode" presStyleLbl="fgImgPlace1" presStyleIdx="3" presStyleCnt="4"/>
      <dgm:spPr>
        <a:blipFill>
          <a:blip xmlns:r="http://schemas.openxmlformats.org/officeDocument/2006/relationships" r:embed="rId4" cstate="print">
            <a:extLst/>
          </a:blip>
          <a:srcRect/>
          <a:stretch>
            <a:fillRect l="-25000" r="-25000"/>
          </a:stretch>
        </a:blipFill>
      </dgm:spPr>
    </dgm:pt>
  </dgm:ptLst>
  <dgm:cxnLst>
    <dgm:cxn modelId="{F27402BA-67B1-435B-8ED5-C18945083659}" srcId="{A5CE0A10-58BD-46D9-A830-B004FC71B29A}" destId="{CC8EADE5-1224-4B7F-9BFE-063A6A29506A}" srcOrd="2" destOrd="0" parTransId="{CE33ACE9-83C1-49C4-9263-39F6E20D8D8B}" sibTransId="{01A6833E-2AEB-4BBC-A28E-AD141239B049}"/>
    <dgm:cxn modelId="{05524B4E-A100-459D-B102-BC1B6DC61A82}" type="presOf" srcId="{CC8EADE5-1224-4B7F-9BFE-063A6A29506A}" destId="{B40B1A19-72DF-4DA3-9352-82C850A46053}" srcOrd="1" destOrd="0" presId="urn:microsoft.com/office/officeart/2005/8/layout/hList7#1"/>
    <dgm:cxn modelId="{C143EFA5-044B-4C77-9C42-77633163923C}" type="presOf" srcId="{9EA85AE0-E159-407C-9D47-3281605AAC16}" destId="{C09923E6-4AEB-45F4-84E1-50CC187AF909}" srcOrd="0" destOrd="0" presId="urn:microsoft.com/office/officeart/2005/8/layout/hList7#1"/>
    <dgm:cxn modelId="{0D7D1A85-3466-4888-A5A3-0968F18AAF44}" srcId="{A5CE0A10-58BD-46D9-A830-B004FC71B29A}" destId="{D73D0313-1C08-4591-8993-0B6167A4B925}" srcOrd="1" destOrd="0" parTransId="{6E15E1EE-7E5B-437B-9366-6BB3CEBC3409}" sibTransId="{79F8DA2F-73D6-4779-9472-F26A024F57A0}"/>
    <dgm:cxn modelId="{3ACF4A05-3F07-434F-910A-C830B486B1C3}" type="presOf" srcId="{1303A333-670E-415B-8300-7269D8C940D8}" destId="{A95A9900-62EE-4E06-A8FD-FDDCABC48AB4}" srcOrd="0" destOrd="0" presId="urn:microsoft.com/office/officeart/2005/8/layout/hList7#1"/>
    <dgm:cxn modelId="{27210575-18B7-47FE-B8E6-83FB08F1CFCB}" type="presOf" srcId="{9EA85AE0-E159-407C-9D47-3281605AAC16}" destId="{E48D0E0E-CFCB-4980-9FBD-BB754B1CF448}" srcOrd="1" destOrd="0" presId="urn:microsoft.com/office/officeart/2005/8/layout/hList7#1"/>
    <dgm:cxn modelId="{1FDF74CB-4562-4169-9B51-4A502D087252}" type="presOf" srcId="{D73D0313-1C08-4591-8993-0B6167A4B925}" destId="{DA568EEE-E143-4960-9EDA-13E9A43761DE}" srcOrd="0" destOrd="0" presId="urn:microsoft.com/office/officeart/2005/8/layout/hList7#1"/>
    <dgm:cxn modelId="{1C9B726C-C068-4410-855B-C0E941717D13}" type="presOf" srcId="{79F8DA2F-73D6-4779-9472-F26A024F57A0}" destId="{D6C708CA-64A2-4EFC-8E4A-459A515C9AA5}" srcOrd="0" destOrd="0" presId="urn:microsoft.com/office/officeart/2005/8/layout/hList7#1"/>
    <dgm:cxn modelId="{BAA58EBB-5989-42D0-BC24-E31393C92273}" type="presOf" srcId="{194F3943-F140-45AC-8CEE-8119DB3A2891}" destId="{E9283CE9-2C09-4440-99BD-3D79E5A81CBA}" srcOrd="1" destOrd="0" presId="urn:microsoft.com/office/officeart/2005/8/layout/hList7#1"/>
    <dgm:cxn modelId="{7368F5F2-0BB0-4BD1-A90B-ED199F444AFA}" type="presOf" srcId="{01A6833E-2AEB-4BBC-A28E-AD141239B049}" destId="{821CCBE9-131E-40DC-92AF-7CFF1A997A75}" srcOrd="0" destOrd="0" presId="urn:microsoft.com/office/officeart/2005/8/layout/hList7#1"/>
    <dgm:cxn modelId="{27ED6CF8-BBF5-45B9-8788-7D6E343687D4}" type="presOf" srcId="{A5CE0A10-58BD-46D9-A830-B004FC71B29A}" destId="{85A989EC-B848-4A6F-8B3F-F27575DDD3DE}" srcOrd="0" destOrd="0" presId="urn:microsoft.com/office/officeart/2005/8/layout/hList7#1"/>
    <dgm:cxn modelId="{3BD98E55-FA8C-49A3-8624-20AA5747D055}" srcId="{A5CE0A10-58BD-46D9-A830-B004FC71B29A}" destId="{9EA85AE0-E159-407C-9D47-3281605AAC16}" srcOrd="3" destOrd="0" parTransId="{FEA93DBA-CBC8-4CFF-B3F2-72CCDF5C435E}" sibTransId="{6F5497F3-018A-4B39-89B0-837D0E509DE5}"/>
    <dgm:cxn modelId="{4A760CAF-01F7-40B1-86D8-018CA03F9103}" type="presOf" srcId="{194F3943-F140-45AC-8CEE-8119DB3A2891}" destId="{5D2C46AE-7CD6-4AF9-A64B-9965C3E931B5}" srcOrd="0" destOrd="0" presId="urn:microsoft.com/office/officeart/2005/8/layout/hList7#1"/>
    <dgm:cxn modelId="{B374DD9A-4ED3-49CE-AD01-3E854994F417}" type="presOf" srcId="{CC8EADE5-1224-4B7F-9BFE-063A6A29506A}" destId="{9FFEFC5C-774E-4234-9BDA-8B872808A743}" srcOrd="0" destOrd="0" presId="urn:microsoft.com/office/officeart/2005/8/layout/hList7#1"/>
    <dgm:cxn modelId="{5B86E5AB-12ED-4AC3-BE31-B199FCFF4CCA}" srcId="{A5CE0A10-58BD-46D9-A830-B004FC71B29A}" destId="{194F3943-F140-45AC-8CEE-8119DB3A2891}" srcOrd="0" destOrd="0" parTransId="{319E26E4-95D4-4C4E-A2E8-C58657E6FFF9}" sibTransId="{1303A333-670E-415B-8300-7269D8C940D8}"/>
    <dgm:cxn modelId="{CEA56BFE-58CF-43FC-BF1B-DA46881639D3}" type="presOf" srcId="{D73D0313-1C08-4591-8993-0B6167A4B925}" destId="{A867B60B-9148-4FB8-966F-8F549C01BAA1}" srcOrd="1" destOrd="0" presId="urn:microsoft.com/office/officeart/2005/8/layout/hList7#1"/>
    <dgm:cxn modelId="{49D7D3E1-BA9A-4124-9A7F-7F852BC36CE5}" type="presParOf" srcId="{85A989EC-B848-4A6F-8B3F-F27575DDD3DE}" destId="{E2B958B6-DD18-4DFD-9DE3-ABA36093A301}" srcOrd="0" destOrd="0" presId="urn:microsoft.com/office/officeart/2005/8/layout/hList7#1"/>
    <dgm:cxn modelId="{4D0A4EF2-6729-4AF9-8D04-ED601EA7D6D2}" type="presParOf" srcId="{85A989EC-B848-4A6F-8B3F-F27575DDD3DE}" destId="{AAC5E4F3-8B9D-4458-A85C-412781FAE098}" srcOrd="1" destOrd="0" presId="urn:microsoft.com/office/officeart/2005/8/layout/hList7#1"/>
    <dgm:cxn modelId="{CF208FBD-E6AA-4B7F-A0D3-D2C6315DB332}" type="presParOf" srcId="{AAC5E4F3-8B9D-4458-A85C-412781FAE098}" destId="{A80437A7-4AD6-4AFE-8DC5-F88C28CC0159}" srcOrd="0" destOrd="0" presId="urn:microsoft.com/office/officeart/2005/8/layout/hList7#1"/>
    <dgm:cxn modelId="{537BDB3C-2E7B-4B86-8FA7-F5D4DC1B1E4D}" type="presParOf" srcId="{A80437A7-4AD6-4AFE-8DC5-F88C28CC0159}" destId="{5D2C46AE-7CD6-4AF9-A64B-9965C3E931B5}" srcOrd="0" destOrd="0" presId="urn:microsoft.com/office/officeart/2005/8/layout/hList7#1"/>
    <dgm:cxn modelId="{F878822B-4855-43ED-AA78-89D665E16FEA}" type="presParOf" srcId="{A80437A7-4AD6-4AFE-8DC5-F88C28CC0159}" destId="{E9283CE9-2C09-4440-99BD-3D79E5A81CBA}" srcOrd="1" destOrd="0" presId="urn:microsoft.com/office/officeart/2005/8/layout/hList7#1"/>
    <dgm:cxn modelId="{7FD02AC8-F4FF-4FCD-A35A-5F30D5862A46}" type="presParOf" srcId="{A80437A7-4AD6-4AFE-8DC5-F88C28CC0159}" destId="{0F3FE9DB-7384-4E47-916C-4E8E566024C4}" srcOrd="2" destOrd="0" presId="urn:microsoft.com/office/officeart/2005/8/layout/hList7#1"/>
    <dgm:cxn modelId="{814341B8-2C1B-4C83-B63F-D98342EF2ECB}" type="presParOf" srcId="{A80437A7-4AD6-4AFE-8DC5-F88C28CC0159}" destId="{ED95701F-4296-49DC-8A01-29194F27E38D}" srcOrd="3" destOrd="0" presId="urn:microsoft.com/office/officeart/2005/8/layout/hList7#1"/>
    <dgm:cxn modelId="{EB4768C0-E164-4B67-AB52-946FDDD14D7E}" type="presParOf" srcId="{AAC5E4F3-8B9D-4458-A85C-412781FAE098}" destId="{A95A9900-62EE-4E06-A8FD-FDDCABC48AB4}" srcOrd="1" destOrd="0" presId="urn:microsoft.com/office/officeart/2005/8/layout/hList7#1"/>
    <dgm:cxn modelId="{7A529E88-95EB-4030-B5D0-E9E2C026439E}" type="presParOf" srcId="{AAC5E4F3-8B9D-4458-A85C-412781FAE098}" destId="{659D6947-DEBC-4B59-A13E-2696007075DC}" srcOrd="2" destOrd="0" presId="urn:microsoft.com/office/officeart/2005/8/layout/hList7#1"/>
    <dgm:cxn modelId="{ED1B5062-165D-4FFC-BAB6-1F3C04F140D6}" type="presParOf" srcId="{659D6947-DEBC-4B59-A13E-2696007075DC}" destId="{DA568EEE-E143-4960-9EDA-13E9A43761DE}" srcOrd="0" destOrd="0" presId="urn:microsoft.com/office/officeart/2005/8/layout/hList7#1"/>
    <dgm:cxn modelId="{78D41119-C603-43C2-8843-B952807EF840}" type="presParOf" srcId="{659D6947-DEBC-4B59-A13E-2696007075DC}" destId="{A867B60B-9148-4FB8-966F-8F549C01BAA1}" srcOrd="1" destOrd="0" presId="urn:microsoft.com/office/officeart/2005/8/layout/hList7#1"/>
    <dgm:cxn modelId="{9D1CF160-BADB-44AA-96B8-FA3AB02523D1}" type="presParOf" srcId="{659D6947-DEBC-4B59-A13E-2696007075DC}" destId="{F8FDCCEB-3C03-4D92-8DA9-CFFE4792DE61}" srcOrd="2" destOrd="0" presId="urn:microsoft.com/office/officeart/2005/8/layout/hList7#1"/>
    <dgm:cxn modelId="{DF84DD85-2684-4BD3-8E5D-91F1755FCF0F}" type="presParOf" srcId="{659D6947-DEBC-4B59-A13E-2696007075DC}" destId="{6F892044-70E9-4154-A4CF-4572A58076AB}" srcOrd="3" destOrd="0" presId="urn:microsoft.com/office/officeart/2005/8/layout/hList7#1"/>
    <dgm:cxn modelId="{83286A8E-121B-4FAE-8553-53A6E66421CC}" type="presParOf" srcId="{AAC5E4F3-8B9D-4458-A85C-412781FAE098}" destId="{D6C708CA-64A2-4EFC-8E4A-459A515C9AA5}" srcOrd="3" destOrd="0" presId="urn:microsoft.com/office/officeart/2005/8/layout/hList7#1"/>
    <dgm:cxn modelId="{E2DA9F3C-8EBB-481B-9662-C047E3FA3006}" type="presParOf" srcId="{AAC5E4F3-8B9D-4458-A85C-412781FAE098}" destId="{CFA377C1-67C1-4009-9C92-81428C5FE5D9}" srcOrd="4" destOrd="0" presId="urn:microsoft.com/office/officeart/2005/8/layout/hList7#1"/>
    <dgm:cxn modelId="{422CB51F-B48C-443D-8B85-F0D282BF1950}" type="presParOf" srcId="{CFA377C1-67C1-4009-9C92-81428C5FE5D9}" destId="{9FFEFC5C-774E-4234-9BDA-8B872808A743}" srcOrd="0" destOrd="0" presId="urn:microsoft.com/office/officeart/2005/8/layout/hList7#1"/>
    <dgm:cxn modelId="{8B8812C9-5F94-4585-BC6E-ED748FF95F5F}" type="presParOf" srcId="{CFA377C1-67C1-4009-9C92-81428C5FE5D9}" destId="{B40B1A19-72DF-4DA3-9352-82C850A46053}" srcOrd="1" destOrd="0" presId="urn:microsoft.com/office/officeart/2005/8/layout/hList7#1"/>
    <dgm:cxn modelId="{92E9D922-D793-4688-B24B-C87DCF716AFC}" type="presParOf" srcId="{CFA377C1-67C1-4009-9C92-81428C5FE5D9}" destId="{47659ADB-E9F5-45B3-85BC-CC4FBC3E55E2}" srcOrd="2" destOrd="0" presId="urn:microsoft.com/office/officeart/2005/8/layout/hList7#1"/>
    <dgm:cxn modelId="{FC7F194E-0B18-414D-ABE9-676F251E0B24}" type="presParOf" srcId="{CFA377C1-67C1-4009-9C92-81428C5FE5D9}" destId="{A9BE72C8-E72C-4B17-9A02-21825E6A2E03}" srcOrd="3" destOrd="0" presId="urn:microsoft.com/office/officeart/2005/8/layout/hList7#1"/>
    <dgm:cxn modelId="{3895F5E8-F370-432C-8DD7-D67AA6D5432F}" type="presParOf" srcId="{AAC5E4F3-8B9D-4458-A85C-412781FAE098}" destId="{821CCBE9-131E-40DC-92AF-7CFF1A997A75}" srcOrd="5" destOrd="0" presId="urn:microsoft.com/office/officeart/2005/8/layout/hList7#1"/>
    <dgm:cxn modelId="{2A366EDC-65E6-4516-9AAF-E97A20BF3E93}" type="presParOf" srcId="{AAC5E4F3-8B9D-4458-A85C-412781FAE098}" destId="{06E70F6F-8C7F-45D8-9CE9-C2225206E21E}" srcOrd="6" destOrd="0" presId="urn:microsoft.com/office/officeart/2005/8/layout/hList7#1"/>
    <dgm:cxn modelId="{68E4752B-C0A7-4DB8-9914-C9318CDD509B}" type="presParOf" srcId="{06E70F6F-8C7F-45D8-9CE9-C2225206E21E}" destId="{C09923E6-4AEB-45F4-84E1-50CC187AF909}" srcOrd="0" destOrd="0" presId="urn:microsoft.com/office/officeart/2005/8/layout/hList7#1"/>
    <dgm:cxn modelId="{9653A0A9-7996-4620-8B6D-3BB1785B4B3D}" type="presParOf" srcId="{06E70F6F-8C7F-45D8-9CE9-C2225206E21E}" destId="{E48D0E0E-CFCB-4980-9FBD-BB754B1CF448}" srcOrd="1" destOrd="0" presId="urn:microsoft.com/office/officeart/2005/8/layout/hList7#1"/>
    <dgm:cxn modelId="{BA3F7095-8AF0-4A4B-83E7-00152C096B42}" type="presParOf" srcId="{06E70F6F-8C7F-45D8-9CE9-C2225206E21E}" destId="{6465D9FC-D196-4021-8F28-E27928916F1E}" srcOrd="2" destOrd="0" presId="urn:microsoft.com/office/officeart/2005/8/layout/hList7#1"/>
    <dgm:cxn modelId="{7721897A-0913-4B8B-80A3-33B543967AD3}" type="presParOf" srcId="{06E70F6F-8C7F-45D8-9CE9-C2225206E21E}" destId="{8F6754DD-82BA-48B5-914D-58C2B27EF8F9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036B095-949C-4F76-925A-C4CCB8AA33EC}" type="doc">
      <dgm:prSet loTypeId="urn:microsoft.com/office/officeart/2005/8/layout/chevron1" loCatId="process" qsTypeId="urn:microsoft.com/office/officeart/2005/8/quickstyle/3d4" qsCatId="3D" csTypeId="urn:microsoft.com/office/officeart/2005/8/colors/colorful4" csCatId="colorful" phldr="1"/>
      <dgm:spPr/>
    </dgm:pt>
    <dgm:pt modelId="{A63D8081-31F6-4DF6-B11B-9C823103C2FA}">
      <dgm:prSet phldrT="[Текст]" custT="1"/>
      <dgm:spPr/>
      <dgm:t>
        <a:bodyPr/>
        <a:lstStyle/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Для обеспечения дошкольников </a:t>
          </a:r>
          <a:r>
            <a:rPr lang="ru-RU" sz="1100" b="1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из бюджета выделялись средства </a:t>
          </a:r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на продукты питания (в сумме 26,0 млн.руб.)</a:t>
          </a:r>
          <a:endParaRPr lang="ru-RU" sz="11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86E4FD-EFB3-40B2-BC35-6FBE16BA285B}" type="parTrans" cxnId="{B6387CCE-EA56-46BE-9F8C-5BC6279B840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09650A84-56EF-4690-A527-951E42AC9CAF}" type="sibTrans" cxnId="{B6387CCE-EA56-46BE-9F8C-5BC6279B840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4DE013FD-8050-425B-8AF9-4D29C9845DA4}">
      <dgm:prSet phldrT="[Текст]" custT="1"/>
      <dgm:spPr/>
      <dgm:t>
        <a:bodyPr/>
        <a:lstStyle/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Общая сумма расходов на продукты питания детей в садах в 2024 г. за счет всех источников составила </a:t>
          </a:r>
        </a:p>
        <a:p>
          <a:r>
            <a:rPr lang="ru-RU" sz="1100" b="1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98,2 млн.руб.</a:t>
          </a:r>
          <a:endParaRPr lang="ru-RU" sz="11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9C4F24-4D0D-4942-8D2B-486D13FDA9BA}" type="parTrans" cxnId="{83EB047B-B74F-4974-AC7A-DE3290A0946B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692AAFDA-FB6B-4F77-BB3A-9A3FFA74AD2C}" type="sibTrans" cxnId="{83EB047B-B74F-4974-AC7A-DE3290A0946B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08916689-6E7C-455D-966F-17E3376442C5}">
      <dgm:prSet phldrT="[Текст]" custT="1"/>
      <dgm:spPr/>
      <dgm:t>
        <a:bodyPr/>
        <a:lstStyle/>
        <a:p>
          <a:r>
            <a:rPr lang="ru-RU" sz="1100" b="1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Питание на одного ребенка: </a:t>
          </a:r>
        </a:p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21,4 тыс.руб.в год;</a:t>
          </a:r>
        </a:p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1,8 тыс.руб. в месяц</a:t>
          </a:r>
        </a:p>
      </dgm:t>
    </dgm:pt>
    <dgm:pt modelId="{B902EAC6-3A58-423C-BAF3-1A68CFA9C105}" type="parTrans" cxnId="{C15CFD75-FD9C-4252-AC27-721CFC41C4F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EF553972-9346-4FDE-84F1-3476ED81BE2D}" type="sibTrans" cxnId="{C15CFD75-FD9C-4252-AC27-721CFC41C4F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D416E240-EDAE-4BE5-9664-2DB3C8A6FDDC}" type="pres">
      <dgm:prSet presAssocID="{B036B095-949C-4F76-925A-C4CCB8AA33EC}" presName="Name0" presStyleCnt="0">
        <dgm:presLayoutVars>
          <dgm:dir/>
          <dgm:animLvl val="lvl"/>
          <dgm:resizeHandles val="exact"/>
        </dgm:presLayoutVars>
      </dgm:prSet>
      <dgm:spPr/>
    </dgm:pt>
    <dgm:pt modelId="{3996A502-ED75-42A8-9AED-BF17805A42DD}" type="pres">
      <dgm:prSet presAssocID="{A63D8081-31F6-4DF6-B11B-9C823103C2FA}" presName="parTxOnly" presStyleLbl="node1" presStyleIdx="0" presStyleCnt="3" custScaleX="122766" custScaleY="137073" custLinFactNeighborX="5716" custLinFactNeighborY="63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2D8C01-C6F7-4F73-A17E-D60D70D5AEA1}" type="pres">
      <dgm:prSet presAssocID="{09650A84-56EF-4690-A527-951E42AC9CAF}" presName="parTxOnlySpace" presStyleCnt="0"/>
      <dgm:spPr/>
    </dgm:pt>
    <dgm:pt modelId="{CE154266-3A7E-4BA1-9451-EC86527448F1}" type="pres">
      <dgm:prSet presAssocID="{4DE013FD-8050-425B-8AF9-4D29C9845DA4}" presName="parTxOnly" presStyleLbl="node1" presStyleIdx="1" presStyleCnt="3" custScaleY="1370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27D69A-55AC-4317-BE57-15B2721981C5}" type="pres">
      <dgm:prSet presAssocID="{692AAFDA-FB6B-4F77-BB3A-9A3FFA74AD2C}" presName="parTxOnlySpace" presStyleCnt="0"/>
      <dgm:spPr/>
    </dgm:pt>
    <dgm:pt modelId="{8454915E-7F55-4A79-BC25-AD71A0624A7D}" type="pres">
      <dgm:prSet presAssocID="{08916689-6E7C-455D-966F-17E3376442C5}" presName="parTxOnly" presStyleLbl="node1" presStyleIdx="2" presStyleCnt="3" custScaleY="1370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85F83B4-6F88-4E08-8F25-0754D9B199E8}" type="presOf" srcId="{08916689-6E7C-455D-966F-17E3376442C5}" destId="{8454915E-7F55-4A79-BC25-AD71A0624A7D}" srcOrd="0" destOrd="0" presId="urn:microsoft.com/office/officeart/2005/8/layout/chevron1"/>
    <dgm:cxn modelId="{96DBD141-35F4-42BF-8022-A746C9A82263}" type="presOf" srcId="{A63D8081-31F6-4DF6-B11B-9C823103C2FA}" destId="{3996A502-ED75-42A8-9AED-BF17805A42DD}" srcOrd="0" destOrd="0" presId="urn:microsoft.com/office/officeart/2005/8/layout/chevron1"/>
    <dgm:cxn modelId="{83EB047B-B74F-4974-AC7A-DE3290A0946B}" srcId="{B036B095-949C-4F76-925A-C4CCB8AA33EC}" destId="{4DE013FD-8050-425B-8AF9-4D29C9845DA4}" srcOrd="1" destOrd="0" parTransId="{7F9C4F24-4D0D-4942-8D2B-486D13FDA9BA}" sibTransId="{692AAFDA-FB6B-4F77-BB3A-9A3FFA74AD2C}"/>
    <dgm:cxn modelId="{B6387CCE-EA56-46BE-9F8C-5BC6279B8400}" srcId="{B036B095-949C-4F76-925A-C4CCB8AA33EC}" destId="{A63D8081-31F6-4DF6-B11B-9C823103C2FA}" srcOrd="0" destOrd="0" parTransId="{D886E4FD-EFB3-40B2-BC35-6FBE16BA285B}" sibTransId="{09650A84-56EF-4690-A527-951E42AC9CAF}"/>
    <dgm:cxn modelId="{AC4EB1BA-FC21-4410-AF08-C2A748D9C4FD}" type="presOf" srcId="{4DE013FD-8050-425B-8AF9-4D29C9845DA4}" destId="{CE154266-3A7E-4BA1-9451-EC86527448F1}" srcOrd="0" destOrd="0" presId="urn:microsoft.com/office/officeart/2005/8/layout/chevron1"/>
    <dgm:cxn modelId="{C15CFD75-FD9C-4252-AC27-721CFC41C4F0}" srcId="{B036B095-949C-4F76-925A-C4CCB8AA33EC}" destId="{08916689-6E7C-455D-966F-17E3376442C5}" srcOrd="2" destOrd="0" parTransId="{B902EAC6-3A58-423C-BAF3-1A68CFA9C105}" sibTransId="{EF553972-9346-4FDE-84F1-3476ED81BE2D}"/>
    <dgm:cxn modelId="{8D173433-3F33-4269-BD35-156CDEF6803F}" type="presOf" srcId="{B036B095-949C-4F76-925A-C4CCB8AA33EC}" destId="{D416E240-EDAE-4BE5-9664-2DB3C8A6FDDC}" srcOrd="0" destOrd="0" presId="urn:microsoft.com/office/officeart/2005/8/layout/chevron1"/>
    <dgm:cxn modelId="{F754A579-3393-417B-B8CD-7079039A3328}" type="presParOf" srcId="{D416E240-EDAE-4BE5-9664-2DB3C8A6FDDC}" destId="{3996A502-ED75-42A8-9AED-BF17805A42DD}" srcOrd="0" destOrd="0" presId="urn:microsoft.com/office/officeart/2005/8/layout/chevron1"/>
    <dgm:cxn modelId="{FA9814EC-3C68-4BF6-8E6D-84ED781BCF77}" type="presParOf" srcId="{D416E240-EDAE-4BE5-9664-2DB3C8A6FDDC}" destId="{332D8C01-C6F7-4F73-A17E-D60D70D5AEA1}" srcOrd="1" destOrd="0" presId="urn:microsoft.com/office/officeart/2005/8/layout/chevron1"/>
    <dgm:cxn modelId="{430D1DFD-CAAC-4BED-B9CB-0C2A2C7D78BE}" type="presParOf" srcId="{D416E240-EDAE-4BE5-9664-2DB3C8A6FDDC}" destId="{CE154266-3A7E-4BA1-9451-EC86527448F1}" srcOrd="2" destOrd="0" presId="urn:microsoft.com/office/officeart/2005/8/layout/chevron1"/>
    <dgm:cxn modelId="{EF04360C-AA21-4180-A752-EA9888267178}" type="presParOf" srcId="{D416E240-EDAE-4BE5-9664-2DB3C8A6FDDC}" destId="{8A27D69A-55AC-4317-BE57-15B2721981C5}" srcOrd="3" destOrd="0" presId="urn:microsoft.com/office/officeart/2005/8/layout/chevron1"/>
    <dgm:cxn modelId="{F0A74CB4-C340-4BB7-AB4D-6885248AFB71}" type="presParOf" srcId="{D416E240-EDAE-4BE5-9664-2DB3C8A6FDDC}" destId="{8454915E-7F55-4A79-BC25-AD71A0624A7D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5CE0A10-58BD-46D9-A830-B004FC71B29A}" type="doc">
      <dgm:prSet loTypeId="urn:microsoft.com/office/officeart/2005/8/layout/hList7#1" loCatId="process" qsTypeId="urn:microsoft.com/office/officeart/2005/8/quickstyle/3d4" qsCatId="3D" csTypeId="urn:microsoft.com/office/officeart/2005/8/colors/colorful4" csCatId="colorful" phldr="1"/>
      <dgm:spPr/>
    </dgm:pt>
    <dgm:pt modelId="{D73D0313-1C08-4591-8993-0B6167A4B925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Ученики:</a:t>
          </a:r>
        </a:p>
        <a:p>
          <a:pPr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11 867 детей</a:t>
          </a:r>
        </a:p>
        <a:p>
          <a:pPr>
            <a:spcAft>
              <a:spcPts val="0"/>
            </a:spcAft>
          </a:pPr>
          <a:endParaRPr lang="ru-RU" sz="1400" b="1" strike="noStrike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15E1EE-7E5B-437B-9366-6BB3CEBC3409}" type="parTrans" cxnId="{0D7D1A85-3466-4888-A5A3-0968F18AAF44}">
      <dgm:prSet/>
      <dgm:spPr/>
      <dgm:t>
        <a:bodyPr/>
        <a:lstStyle/>
        <a:p>
          <a:endParaRPr lang="ru-RU" sz="1400"/>
        </a:p>
      </dgm:t>
    </dgm:pt>
    <dgm:pt modelId="{79F8DA2F-73D6-4779-9472-F26A024F57A0}" type="sibTrans" cxnId="{0D7D1A85-3466-4888-A5A3-0968F18AAF44}">
      <dgm:prSet/>
      <dgm:spPr/>
      <dgm:t>
        <a:bodyPr/>
        <a:lstStyle/>
        <a:p>
          <a:endParaRPr lang="ru-RU" sz="1400"/>
        </a:p>
      </dgm:t>
    </dgm:pt>
    <dgm:pt modelId="{CC8EADE5-1224-4B7F-9BFE-063A6A29506A}">
      <dgm:prSet phldrT="[Текст]" custT="1"/>
      <dgm:spPr/>
      <dgm:t>
        <a:bodyPr/>
        <a:lstStyle/>
        <a:p>
          <a:pPr algn="ctr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Персонал школ:</a:t>
          </a:r>
        </a:p>
        <a:p>
          <a:pPr algn="ctr"/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2</a:t>
          </a:r>
          <a:r>
            <a:rPr lang="ru-RU" sz="1400" b="1" strike="noStrike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047 шт. ед.</a:t>
          </a:r>
        </a:p>
      </dgm:t>
    </dgm:pt>
    <dgm:pt modelId="{CE33ACE9-83C1-49C4-9263-39F6E20D8D8B}" type="parTrans" cxnId="{F27402BA-67B1-435B-8ED5-C18945083659}">
      <dgm:prSet/>
      <dgm:spPr/>
      <dgm:t>
        <a:bodyPr/>
        <a:lstStyle/>
        <a:p>
          <a:endParaRPr lang="ru-RU" sz="1400"/>
        </a:p>
      </dgm:t>
    </dgm:pt>
    <dgm:pt modelId="{01A6833E-2AEB-4BBC-A28E-AD141239B049}" type="sibTrans" cxnId="{F27402BA-67B1-435B-8ED5-C18945083659}">
      <dgm:prSet/>
      <dgm:spPr/>
      <dgm:t>
        <a:bodyPr/>
        <a:lstStyle/>
        <a:p>
          <a:endParaRPr lang="ru-RU" sz="1400"/>
        </a:p>
      </dgm:t>
    </dgm:pt>
    <dgm:pt modelId="{9EA85AE0-E159-407C-9D47-3281605AAC16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Расходы на школы:</a:t>
          </a:r>
        </a:p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1 765,3 </a:t>
          </a:r>
          <a:r>
            <a:rPr lang="ru-RU" sz="1400" b="1" strike="noStrik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400" b="1" strike="noStrik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A93DBA-CBC8-4CFF-B3F2-72CCDF5C435E}" type="parTrans" cxnId="{3BD98E55-FA8C-49A3-8624-20AA5747D055}">
      <dgm:prSet/>
      <dgm:spPr/>
      <dgm:t>
        <a:bodyPr/>
        <a:lstStyle/>
        <a:p>
          <a:endParaRPr lang="ru-RU" sz="1400"/>
        </a:p>
      </dgm:t>
    </dgm:pt>
    <dgm:pt modelId="{6F5497F3-018A-4B39-89B0-837D0E509DE5}" type="sibTrans" cxnId="{3BD98E55-FA8C-49A3-8624-20AA5747D055}">
      <dgm:prSet/>
      <dgm:spPr/>
      <dgm:t>
        <a:bodyPr/>
        <a:lstStyle/>
        <a:p>
          <a:endParaRPr lang="ru-RU" sz="1400"/>
        </a:p>
      </dgm:t>
    </dgm:pt>
    <dgm:pt modelId="{194F3943-F140-45AC-8CEE-8119DB3A2891}">
      <dgm:prSet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Количество школ:</a:t>
          </a:r>
        </a:p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18 учреждений</a:t>
          </a:r>
          <a:endParaRPr lang="ru-RU" sz="1400" b="1" strike="noStrik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9E26E4-95D4-4C4E-A2E8-C58657E6FFF9}" type="parTrans" cxnId="{5B86E5AB-12ED-4AC3-BE31-B199FCFF4CCA}">
      <dgm:prSet/>
      <dgm:spPr/>
      <dgm:t>
        <a:bodyPr/>
        <a:lstStyle/>
        <a:p>
          <a:endParaRPr lang="ru-RU" sz="1400"/>
        </a:p>
      </dgm:t>
    </dgm:pt>
    <dgm:pt modelId="{1303A333-670E-415B-8300-7269D8C940D8}" type="sibTrans" cxnId="{5B86E5AB-12ED-4AC3-BE31-B199FCFF4CCA}">
      <dgm:prSet/>
      <dgm:spPr/>
      <dgm:t>
        <a:bodyPr/>
        <a:lstStyle/>
        <a:p>
          <a:endParaRPr lang="ru-RU" sz="1400"/>
        </a:p>
      </dgm:t>
    </dgm:pt>
    <dgm:pt modelId="{85A989EC-B848-4A6F-8B3F-F27575DDD3DE}" type="pres">
      <dgm:prSet presAssocID="{A5CE0A10-58BD-46D9-A830-B004FC71B29A}" presName="Name0" presStyleCnt="0">
        <dgm:presLayoutVars>
          <dgm:dir/>
          <dgm:resizeHandles val="exact"/>
        </dgm:presLayoutVars>
      </dgm:prSet>
      <dgm:spPr/>
    </dgm:pt>
    <dgm:pt modelId="{E2B958B6-DD18-4DFD-9DE3-ABA36093A301}" type="pres">
      <dgm:prSet presAssocID="{A5CE0A10-58BD-46D9-A830-B004FC71B29A}" presName="fgShape" presStyleLbl="fgShp" presStyleIdx="0" presStyleCnt="1"/>
      <dgm:spPr/>
    </dgm:pt>
    <dgm:pt modelId="{AAC5E4F3-8B9D-4458-A85C-412781FAE098}" type="pres">
      <dgm:prSet presAssocID="{A5CE0A10-58BD-46D9-A830-B004FC71B29A}" presName="linComp" presStyleCnt="0"/>
      <dgm:spPr/>
    </dgm:pt>
    <dgm:pt modelId="{A80437A7-4AD6-4AFE-8DC5-F88C28CC0159}" type="pres">
      <dgm:prSet presAssocID="{194F3943-F140-45AC-8CEE-8119DB3A2891}" presName="compNode" presStyleCnt="0"/>
      <dgm:spPr/>
    </dgm:pt>
    <dgm:pt modelId="{5D2C46AE-7CD6-4AF9-A64B-9965C3E931B5}" type="pres">
      <dgm:prSet presAssocID="{194F3943-F140-45AC-8CEE-8119DB3A2891}" presName="bkgdShape" presStyleLbl="node1" presStyleIdx="0" presStyleCnt="4" custLinFactNeighborX="5125"/>
      <dgm:spPr/>
      <dgm:t>
        <a:bodyPr/>
        <a:lstStyle/>
        <a:p>
          <a:endParaRPr lang="ru-RU"/>
        </a:p>
      </dgm:t>
    </dgm:pt>
    <dgm:pt modelId="{E9283CE9-2C09-4440-99BD-3D79E5A81CBA}" type="pres">
      <dgm:prSet presAssocID="{194F3943-F140-45AC-8CEE-8119DB3A2891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3FE9DB-7384-4E47-916C-4E8E566024C4}" type="pres">
      <dgm:prSet presAssocID="{194F3943-F140-45AC-8CEE-8119DB3A2891}" presName="invisiNode" presStyleLbl="node1" presStyleIdx="0" presStyleCnt="4"/>
      <dgm:spPr/>
    </dgm:pt>
    <dgm:pt modelId="{ED95701F-4296-49DC-8A01-29194F27E38D}" type="pres">
      <dgm:prSet presAssocID="{194F3943-F140-45AC-8CEE-8119DB3A2891}" presName="imagNode" presStyleLbl="fgImgPlace1" presStyleIdx="0" presStyleCnt="4" custLinFactNeighborX="11895" custLinFactNeighborY="-6896"/>
      <dgm:spPr>
        <a:blipFill>
          <a:blip xmlns:r="http://schemas.openxmlformats.org/officeDocument/2006/relationships" r:embed="rId1" cstate="print">
            <a:extLst/>
          </a:blip>
          <a:srcRect/>
          <a:stretch>
            <a:fillRect l="-19000" r="-19000"/>
          </a:stretch>
        </a:blipFill>
      </dgm:spPr>
    </dgm:pt>
    <dgm:pt modelId="{A95A9900-62EE-4E06-A8FD-FDDCABC48AB4}" type="pres">
      <dgm:prSet presAssocID="{1303A333-670E-415B-8300-7269D8C940D8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59D6947-DEBC-4B59-A13E-2696007075DC}" type="pres">
      <dgm:prSet presAssocID="{D73D0313-1C08-4591-8993-0B6167A4B925}" presName="compNode" presStyleCnt="0"/>
      <dgm:spPr/>
    </dgm:pt>
    <dgm:pt modelId="{DA568EEE-E143-4960-9EDA-13E9A43761DE}" type="pres">
      <dgm:prSet presAssocID="{D73D0313-1C08-4591-8993-0B6167A4B925}" presName="bkgdShape" presStyleLbl="node1" presStyleIdx="1" presStyleCnt="4" custLinFactNeighborX="3449"/>
      <dgm:spPr/>
      <dgm:t>
        <a:bodyPr/>
        <a:lstStyle/>
        <a:p>
          <a:endParaRPr lang="ru-RU"/>
        </a:p>
      </dgm:t>
    </dgm:pt>
    <dgm:pt modelId="{A867B60B-9148-4FB8-966F-8F549C01BAA1}" type="pres">
      <dgm:prSet presAssocID="{D73D0313-1C08-4591-8993-0B6167A4B925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FDCCEB-3C03-4D92-8DA9-CFFE4792DE61}" type="pres">
      <dgm:prSet presAssocID="{D73D0313-1C08-4591-8993-0B6167A4B925}" presName="invisiNode" presStyleLbl="node1" presStyleIdx="1" presStyleCnt="4"/>
      <dgm:spPr/>
    </dgm:pt>
    <dgm:pt modelId="{6F892044-70E9-4154-A4CF-4572A58076AB}" type="pres">
      <dgm:prSet presAssocID="{D73D0313-1C08-4591-8993-0B6167A4B925}" presName="imagNode" presStyleLbl="fgImgPlace1" presStyleIdx="1" presStyleCnt="4" custLinFactNeighborX="7536" custLinFactNeighborY="-5652"/>
      <dgm:spPr>
        <a:blipFill>
          <a:blip xmlns:r="http://schemas.openxmlformats.org/officeDocument/2006/relationships" r:embed="rId2" cstate="print">
            <a:extLst/>
          </a:blip>
          <a:srcRect/>
          <a:stretch>
            <a:fillRect l="-83000" r="-83000"/>
          </a:stretch>
        </a:blipFill>
      </dgm:spPr>
    </dgm:pt>
    <dgm:pt modelId="{D6C708CA-64A2-4EFC-8E4A-459A515C9AA5}" type="pres">
      <dgm:prSet presAssocID="{79F8DA2F-73D6-4779-9472-F26A024F57A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FA377C1-67C1-4009-9C92-81428C5FE5D9}" type="pres">
      <dgm:prSet presAssocID="{CC8EADE5-1224-4B7F-9BFE-063A6A29506A}" presName="compNode" presStyleCnt="0"/>
      <dgm:spPr/>
    </dgm:pt>
    <dgm:pt modelId="{9FFEFC5C-774E-4234-9BDA-8B872808A743}" type="pres">
      <dgm:prSet presAssocID="{CC8EADE5-1224-4B7F-9BFE-063A6A29506A}" presName="bkgdShape" presStyleLbl="node1" presStyleIdx="2" presStyleCnt="4" custLinFactNeighborX="1772"/>
      <dgm:spPr/>
      <dgm:t>
        <a:bodyPr/>
        <a:lstStyle/>
        <a:p>
          <a:endParaRPr lang="ru-RU"/>
        </a:p>
      </dgm:t>
    </dgm:pt>
    <dgm:pt modelId="{B40B1A19-72DF-4DA3-9352-82C850A46053}" type="pres">
      <dgm:prSet presAssocID="{CC8EADE5-1224-4B7F-9BFE-063A6A29506A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659ADB-E9F5-45B3-85BC-CC4FBC3E55E2}" type="pres">
      <dgm:prSet presAssocID="{CC8EADE5-1224-4B7F-9BFE-063A6A29506A}" presName="invisiNode" presStyleLbl="node1" presStyleIdx="2" presStyleCnt="4"/>
      <dgm:spPr/>
    </dgm:pt>
    <dgm:pt modelId="{A9BE72C8-E72C-4B17-9A02-21825E6A2E03}" type="pres">
      <dgm:prSet presAssocID="{CC8EADE5-1224-4B7F-9BFE-063A6A29506A}" presName="imagNode" presStyleLbl="fgImgPlace1" presStyleIdx="2" presStyleCnt="4"/>
      <dgm:spPr>
        <a:blipFill>
          <a:blip xmlns:r="http://schemas.openxmlformats.org/officeDocument/2006/relationships" r:embed="rId3" cstate="print">
            <a:extLst/>
          </a:blip>
          <a:srcRect/>
          <a:stretch>
            <a:fillRect l="-17000" r="-17000"/>
          </a:stretch>
        </a:blipFill>
      </dgm:spPr>
    </dgm:pt>
    <dgm:pt modelId="{821CCBE9-131E-40DC-92AF-7CFF1A997A75}" type="pres">
      <dgm:prSet presAssocID="{01A6833E-2AEB-4BBC-A28E-AD141239B04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06E70F6F-8C7F-45D8-9CE9-C2225206E21E}" type="pres">
      <dgm:prSet presAssocID="{9EA85AE0-E159-407C-9D47-3281605AAC16}" presName="compNode" presStyleCnt="0"/>
      <dgm:spPr/>
    </dgm:pt>
    <dgm:pt modelId="{C09923E6-4AEB-45F4-84E1-50CC187AF909}" type="pres">
      <dgm:prSet presAssocID="{9EA85AE0-E159-407C-9D47-3281605AAC16}" presName="bkgdShape" presStyleLbl="node1" presStyleIdx="3" presStyleCnt="4"/>
      <dgm:spPr/>
      <dgm:t>
        <a:bodyPr/>
        <a:lstStyle/>
        <a:p>
          <a:endParaRPr lang="ru-RU"/>
        </a:p>
      </dgm:t>
    </dgm:pt>
    <dgm:pt modelId="{E48D0E0E-CFCB-4980-9FBD-BB754B1CF448}" type="pres">
      <dgm:prSet presAssocID="{9EA85AE0-E159-407C-9D47-3281605AAC16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65D9FC-D196-4021-8F28-E27928916F1E}" type="pres">
      <dgm:prSet presAssocID="{9EA85AE0-E159-407C-9D47-3281605AAC16}" presName="invisiNode" presStyleLbl="node1" presStyleIdx="3" presStyleCnt="4"/>
      <dgm:spPr/>
    </dgm:pt>
    <dgm:pt modelId="{8F6754DD-82BA-48B5-914D-58C2B27EF8F9}" type="pres">
      <dgm:prSet presAssocID="{9EA85AE0-E159-407C-9D47-3281605AAC16}" presName="imagNode" presStyleLbl="fgImgPlace1" presStyleIdx="3" presStyleCnt="4"/>
      <dgm:spPr>
        <a:blipFill>
          <a:blip xmlns:r="http://schemas.openxmlformats.org/officeDocument/2006/relationships" r:embed="rId4" cstate="print">
            <a:extLst/>
          </a:blip>
          <a:srcRect/>
          <a:stretch>
            <a:fillRect l="-24000" r="-24000"/>
          </a:stretch>
        </a:blipFill>
      </dgm:spPr>
    </dgm:pt>
  </dgm:ptLst>
  <dgm:cxnLst>
    <dgm:cxn modelId="{F27402BA-67B1-435B-8ED5-C18945083659}" srcId="{A5CE0A10-58BD-46D9-A830-B004FC71B29A}" destId="{CC8EADE5-1224-4B7F-9BFE-063A6A29506A}" srcOrd="2" destOrd="0" parTransId="{CE33ACE9-83C1-49C4-9263-39F6E20D8D8B}" sibTransId="{01A6833E-2AEB-4BBC-A28E-AD141239B049}"/>
    <dgm:cxn modelId="{35EFC5D0-34AC-4517-8F06-7C7CB7D14B6C}" type="presOf" srcId="{194F3943-F140-45AC-8CEE-8119DB3A2891}" destId="{5D2C46AE-7CD6-4AF9-A64B-9965C3E931B5}" srcOrd="0" destOrd="0" presId="urn:microsoft.com/office/officeart/2005/8/layout/hList7#1"/>
    <dgm:cxn modelId="{0D7D1A85-3466-4888-A5A3-0968F18AAF44}" srcId="{A5CE0A10-58BD-46D9-A830-B004FC71B29A}" destId="{D73D0313-1C08-4591-8993-0B6167A4B925}" srcOrd="1" destOrd="0" parTransId="{6E15E1EE-7E5B-437B-9366-6BB3CEBC3409}" sibTransId="{79F8DA2F-73D6-4779-9472-F26A024F57A0}"/>
    <dgm:cxn modelId="{82544C5F-D6AF-4ADF-AE54-CB9CF96234C1}" type="presOf" srcId="{CC8EADE5-1224-4B7F-9BFE-063A6A29506A}" destId="{B40B1A19-72DF-4DA3-9352-82C850A46053}" srcOrd="1" destOrd="0" presId="urn:microsoft.com/office/officeart/2005/8/layout/hList7#1"/>
    <dgm:cxn modelId="{4B5D18A2-2E45-4E80-9A5A-42AE70E15383}" type="presOf" srcId="{9EA85AE0-E159-407C-9D47-3281605AAC16}" destId="{C09923E6-4AEB-45F4-84E1-50CC187AF909}" srcOrd="0" destOrd="0" presId="urn:microsoft.com/office/officeart/2005/8/layout/hList7#1"/>
    <dgm:cxn modelId="{2E82F795-E96A-46FA-B566-BC3589E019DB}" type="presOf" srcId="{194F3943-F140-45AC-8CEE-8119DB3A2891}" destId="{E9283CE9-2C09-4440-99BD-3D79E5A81CBA}" srcOrd="1" destOrd="0" presId="urn:microsoft.com/office/officeart/2005/8/layout/hList7#1"/>
    <dgm:cxn modelId="{3BD98E55-FA8C-49A3-8624-20AA5747D055}" srcId="{A5CE0A10-58BD-46D9-A830-B004FC71B29A}" destId="{9EA85AE0-E159-407C-9D47-3281605AAC16}" srcOrd="3" destOrd="0" parTransId="{FEA93DBA-CBC8-4CFF-B3F2-72CCDF5C435E}" sibTransId="{6F5497F3-018A-4B39-89B0-837D0E509DE5}"/>
    <dgm:cxn modelId="{AEB394DF-0AF6-47A5-BC7E-891F266278D5}" type="presOf" srcId="{D73D0313-1C08-4591-8993-0B6167A4B925}" destId="{A867B60B-9148-4FB8-966F-8F549C01BAA1}" srcOrd="1" destOrd="0" presId="urn:microsoft.com/office/officeart/2005/8/layout/hList7#1"/>
    <dgm:cxn modelId="{08E1C5E5-88D4-400D-A6EA-AE34508C65F3}" type="presOf" srcId="{A5CE0A10-58BD-46D9-A830-B004FC71B29A}" destId="{85A989EC-B848-4A6F-8B3F-F27575DDD3DE}" srcOrd="0" destOrd="0" presId="urn:microsoft.com/office/officeart/2005/8/layout/hList7#1"/>
    <dgm:cxn modelId="{D816D54B-FED2-45C2-BCCC-0AB02991EEC7}" type="presOf" srcId="{1303A333-670E-415B-8300-7269D8C940D8}" destId="{A95A9900-62EE-4E06-A8FD-FDDCABC48AB4}" srcOrd="0" destOrd="0" presId="urn:microsoft.com/office/officeart/2005/8/layout/hList7#1"/>
    <dgm:cxn modelId="{147CEF2E-AFC9-43E0-BF7D-FD0A5C11DC98}" type="presOf" srcId="{01A6833E-2AEB-4BBC-A28E-AD141239B049}" destId="{821CCBE9-131E-40DC-92AF-7CFF1A997A75}" srcOrd="0" destOrd="0" presId="urn:microsoft.com/office/officeart/2005/8/layout/hList7#1"/>
    <dgm:cxn modelId="{439C5242-E511-433F-861F-1BAD3E7E4FB4}" type="presOf" srcId="{9EA85AE0-E159-407C-9D47-3281605AAC16}" destId="{E48D0E0E-CFCB-4980-9FBD-BB754B1CF448}" srcOrd="1" destOrd="0" presId="urn:microsoft.com/office/officeart/2005/8/layout/hList7#1"/>
    <dgm:cxn modelId="{6A92DEE3-95C3-4BE5-A23D-B7D6051A0DB6}" type="presOf" srcId="{D73D0313-1C08-4591-8993-0B6167A4B925}" destId="{DA568EEE-E143-4960-9EDA-13E9A43761DE}" srcOrd="0" destOrd="0" presId="urn:microsoft.com/office/officeart/2005/8/layout/hList7#1"/>
    <dgm:cxn modelId="{F4977E58-AB9E-4AF8-ADE8-38BA2ED1A96E}" type="presOf" srcId="{CC8EADE5-1224-4B7F-9BFE-063A6A29506A}" destId="{9FFEFC5C-774E-4234-9BDA-8B872808A743}" srcOrd="0" destOrd="0" presId="urn:microsoft.com/office/officeart/2005/8/layout/hList7#1"/>
    <dgm:cxn modelId="{5B86E5AB-12ED-4AC3-BE31-B199FCFF4CCA}" srcId="{A5CE0A10-58BD-46D9-A830-B004FC71B29A}" destId="{194F3943-F140-45AC-8CEE-8119DB3A2891}" srcOrd="0" destOrd="0" parTransId="{319E26E4-95D4-4C4E-A2E8-C58657E6FFF9}" sibTransId="{1303A333-670E-415B-8300-7269D8C940D8}"/>
    <dgm:cxn modelId="{74969742-F322-44D0-9A86-05F668711935}" type="presOf" srcId="{79F8DA2F-73D6-4779-9472-F26A024F57A0}" destId="{D6C708CA-64A2-4EFC-8E4A-459A515C9AA5}" srcOrd="0" destOrd="0" presId="urn:microsoft.com/office/officeart/2005/8/layout/hList7#1"/>
    <dgm:cxn modelId="{DCC505E0-FA96-47EF-9F02-C2532F4611C8}" type="presParOf" srcId="{85A989EC-B848-4A6F-8B3F-F27575DDD3DE}" destId="{E2B958B6-DD18-4DFD-9DE3-ABA36093A301}" srcOrd="0" destOrd="0" presId="urn:microsoft.com/office/officeart/2005/8/layout/hList7#1"/>
    <dgm:cxn modelId="{0E04D77C-5A95-4DDC-84AE-264FA2C8BD18}" type="presParOf" srcId="{85A989EC-B848-4A6F-8B3F-F27575DDD3DE}" destId="{AAC5E4F3-8B9D-4458-A85C-412781FAE098}" srcOrd="1" destOrd="0" presId="urn:microsoft.com/office/officeart/2005/8/layout/hList7#1"/>
    <dgm:cxn modelId="{1A877869-65F2-4D23-AB4D-372FAFC71B30}" type="presParOf" srcId="{AAC5E4F3-8B9D-4458-A85C-412781FAE098}" destId="{A80437A7-4AD6-4AFE-8DC5-F88C28CC0159}" srcOrd="0" destOrd="0" presId="urn:microsoft.com/office/officeart/2005/8/layout/hList7#1"/>
    <dgm:cxn modelId="{F21CE27A-E5A4-4B93-8F87-D07C870158BA}" type="presParOf" srcId="{A80437A7-4AD6-4AFE-8DC5-F88C28CC0159}" destId="{5D2C46AE-7CD6-4AF9-A64B-9965C3E931B5}" srcOrd="0" destOrd="0" presId="urn:microsoft.com/office/officeart/2005/8/layout/hList7#1"/>
    <dgm:cxn modelId="{53BD1FB4-A1FA-4A78-B9A7-4AC0733D2A57}" type="presParOf" srcId="{A80437A7-4AD6-4AFE-8DC5-F88C28CC0159}" destId="{E9283CE9-2C09-4440-99BD-3D79E5A81CBA}" srcOrd="1" destOrd="0" presId="urn:microsoft.com/office/officeart/2005/8/layout/hList7#1"/>
    <dgm:cxn modelId="{5E40761A-98AF-48D2-AD00-72BC986D4EFB}" type="presParOf" srcId="{A80437A7-4AD6-4AFE-8DC5-F88C28CC0159}" destId="{0F3FE9DB-7384-4E47-916C-4E8E566024C4}" srcOrd="2" destOrd="0" presId="urn:microsoft.com/office/officeart/2005/8/layout/hList7#1"/>
    <dgm:cxn modelId="{8094F4D7-BD57-4887-80B5-0D80889F2B06}" type="presParOf" srcId="{A80437A7-4AD6-4AFE-8DC5-F88C28CC0159}" destId="{ED95701F-4296-49DC-8A01-29194F27E38D}" srcOrd="3" destOrd="0" presId="urn:microsoft.com/office/officeart/2005/8/layout/hList7#1"/>
    <dgm:cxn modelId="{57D213D6-665C-4731-8CF4-349FEF057864}" type="presParOf" srcId="{AAC5E4F3-8B9D-4458-A85C-412781FAE098}" destId="{A95A9900-62EE-4E06-A8FD-FDDCABC48AB4}" srcOrd="1" destOrd="0" presId="urn:microsoft.com/office/officeart/2005/8/layout/hList7#1"/>
    <dgm:cxn modelId="{786D0604-CAA9-4A59-AEA0-62A6D8198E87}" type="presParOf" srcId="{AAC5E4F3-8B9D-4458-A85C-412781FAE098}" destId="{659D6947-DEBC-4B59-A13E-2696007075DC}" srcOrd="2" destOrd="0" presId="urn:microsoft.com/office/officeart/2005/8/layout/hList7#1"/>
    <dgm:cxn modelId="{4DB8836D-3B47-4B13-A18B-62208268240E}" type="presParOf" srcId="{659D6947-DEBC-4B59-A13E-2696007075DC}" destId="{DA568EEE-E143-4960-9EDA-13E9A43761DE}" srcOrd="0" destOrd="0" presId="urn:microsoft.com/office/officeart/2005/8/layout/hList7#1"/>
    <dgm:cxn modelId="{0A34466B-F43D-408F-B51D-BFD4B6414896}" type="presParOf" srcId="{659D6947-DEBC-4B59-A13E-2696007075DC}" destId="{A867B60B-9148-4FB8-966F-8F549C01BAA1}" srcOrd="1" destOrd="0" presId="urn:microsoft.com/office/officeart/2005/8/layout/hList7#1"/>
    <dgm:cxn modelId="{F609307B-E5B4-4A2F-917A-98C40CB93C75}" type="presParOf" srcId="{659D6947-DEBC-4B59-A13E-2696007075DC}" destId="{F8FDCCEB-3C03-4D92-8DA9-CFFE4792DE61}" srcOrd="2" destOrd="0" presId="urn:microsoft.com/office/officeart/2005/8/layout/hList7#1"/>
    <dgm:cxn modelId="{27F997CF-2D6F-47FB-873A-CD22069C630D}" type="presParOf" srcId="{659D6947-DEBC-4B59-A13E-2696007075DC}" destId="{6F892044-70E9-4154-A4CF-4572A58076AB}" srcOrd="3" destOrd="0" presId="urn:microsoft.com/office/officeart/2005/8/layout/hList7#1"/>
    <dgm:cxn modelId="{F1FB8137-312B-4B15-8E52-532C1AC848C2}" type="presParOf" srcId="{AAC5E4F3-8B9D-4458-A85C-412781FAE098}" destId="{D6C708CA-64A2-4EFC-8E4A-459A515C9AA5}" srcOrd="3" destOrd="0" presId="urn:microsoft.com/office/officeart/2005/8/layout/hList7#1"/>
    <dgm:cxn modelId="{69FF5E7A-CBF5-49A6-A522-13F6CDDB3C56}" type="presParOf" srcId="{AAC5E4F3-8B9D-4458-A85C-412781FAE098}" destId="{CFA377C1-67C1-4009-9C92-81428C5FE5D9}" srcOrd="4" destOrd="0" presId="urn:microsoft.com/office/officeart/2005/8/layout/hList7#1"/>
    <dgm:cxn modelId="{4A3CAFA8-1B5F-4992-B18A-D304D29EE56F}" type="presParOf" srcId="{CFA377C1-67C1-4009-9C92-81428C5FE5D9}" destId="{9FFEFC5C-774E-4234-9BDA-8B872808A743}" srcOrd="0" destOrd="0" presId="urn:microsoft.com/office/officeart/2005/8/layout/hList7#1"/>
    <dgm:cxn modelId="{89232AC0-A28E-477E-951D-EA0C8B13E9E0}" type="presParOf" srcId="{CFA377C1-67C1-4009-9C92-81428C5FE5D9}" destId="{B40B1A19-72DF-4DA3-9352-82C850A46053}" srcOrd="1" destOrd="0" presId="urn:microsoft.com/office/officeart/2005/8/layout/hList7#1"/>
    <dgm:cxn modelId="{126EE67B-EB96-465B-99D3-661A0C486CF0}" type="presParOf" srcId="{CFA377C1-67C1-4009-9C92-81428C5FE5D9}" destId="{47659ADB-E9F5-45B3-85BC-CC4FBC3E55E2}" srcOrd="2" destOrd="0" presId="urn:microsoft.com/office/officeart/2005/8/layout/hList7#1"/>
    <dgm:cxn modelId="{6BFAB4EC-CFE2-4369-B95B-DC90EA54DAE7}" type="presParOf" srcId="{CFA377C1-67C1-4009-9C92-81428C5FE5D9}" destId="{A9BE72C8-E72C-4B17-9A02-21825E6A2E03}" srcOrd="3" destOrd="0" presId="urn:microsoft.com/office/officeart/2005/8/layout/hList7#1"/>
    <dgm:cxn modelId="{338D49AD-8945-49B0-86DF-F6C62EAA3F29}" type="presParOf" srcId="{AAC5E4F3-8B9D-4458-A85C-412781FAE098}" destId="{821CCBE9-131E-40DC-92AF-7CFF1A997A75}" srcOrd="5" destOrd="0" presId="urn:microsoft.com/office/officeart/2005/8/layout/hList7#1"/>
    <dgm:cxn modelId="{AED8AECC-A515-43F0-82BF-D991955B1348}" type="presParOf" srcId="{AAC5E4F3-8B9D-4458-A85C-412781FAE098}" destId="{06E70F6F-8C7F-45D8-9CE9-C2225206E21E}" srcOrd="6" destOrd="0" presId="urn:microsoft.com/office/officeart/2005/8/layout/hList7#1"/>
    <dgm:cxn modelId="{161B78F0-BBBB-4898-8A1F-AB380944CE3A}" type="presParOf" srcId="{06E70F6F-8C7F-45D8-9CE9-C2225206E21E}" destId="{C09923E6-4AEB-45F4-84E1-50CC187AF909}" srcOrd="0" destOrd="0" presId="urn:microsoft.com/office/officeart/2005/8/layout/hList7#1"/>
    <dgm:cxn modelId="{569EE39A-2102-4DE2-95C1-2A5AE7A40FB3}" type="presParOf" srcId="{06E70F6F-8C7F-45D8-9CE9-C2225206E21E}" destId="{E48D0E0E-CFCB-4980-9FBD-BB754B1CF448}" srcOrd="1" destOrd="0" presId="urn:microsoft.com/office/officeart/2005/8/layout/hList7#1"/>
    <dgm:cxn modelId="{7DE251DF-9A02-40D6-B537-2447E0D330DA}" type="presParOf" srcId="{06E70F6F-8C7F-45D8-9CE9-C2225206E21E}" destId="{6465D9FC-D196-4021-8F28-E27928916F1E}" srcOrd="2" destOrd="0" presId="urn:microsoft.com/office/officeart/2005/8/layout/hList7#1"/>
    <dgm:cxn modelId="{267E6BAC-8932-400B-AD1D-04C892ADC2F6}" type="presParOf" srcId="{06E70F6F-8C7F-45D8-9CE9-C2225206E21E}" destId="{8F6754DD-82BA-48B5-914D-58C2B27EF8F9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D9EFA46-EE1C-4C89-8B77-8ABFBC8AB599}" type="doc">
      <dgm:prSet loTypeId="urn:microsoft.com/office/officeart/2005/8/layout/hProcess7#3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17585CF2-C1EC-4161-8DFB-A65E1DB5EF71}">
      <dgm:prSet phldrT="[Текст]" custT="1"/>
      <dgm:spPr>
        <a:solidFill>
          <a:schemeClr val="tx1">
            <a:lumMod val="50000"/>
            <a:lumOff val="50000"/>
          </a:schemeClr>
        </a:solidFill>
      </dgm:spPr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F93D49-FD0A-4CD4-A42B-C282AC65259B}" type="parTrans" cxnId="{50466E86-EB92-4610-96A7-A001CABAF8D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194035-64C9-4FD7-A447-4E8F84F94A3B}" type="sibTrans" cxnId="{50466E86-EB92-4610-96A7-A001CABAF8D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0E0B1E-0D66-4947-B58C-5D51EDD635E2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Стоимость обучения 1 ребенка за счет средств бюджета составила </a:t>
          </a:r>
        </a:p>
        <a:p>
          <a:pPr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117,6 тыс.руб. в год 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или </a:t>
          </a:r>
        </a:p>
        <a:p>
          <a:pPr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9,8 тыс.руб. в месяц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6B8672-A5BB-462B-A509-67B40358B70D}" type="parTrans" cxnId="{D5646CA4-576B-416F-A455-B0E2132C492D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7720B7-4889-48A1-B977-E176F3AB5F65}" type="sibTrans" cxnId="{D5646CA4-576B-416F-A455-B0E2132C492D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D8DA5B-932C-4E8F-AC59-4696DB465384}">
      <dgm:prSet phldrT="[Текст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E87359-581F-48CF-8B0E-AC15E9C573D3}" type="parTrans" cxnId="{333B45F6-F019-4FAF-AC8B-672FA7B056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B8F85C-8A6E-4E8C-9674-01724FA087D5}" type="sibTrans" cxnId="{333B45F6-F019-4FAF-AC8B-672FA7B056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5A7E70-6992-46CE-A28D-BE0FC9E37BB6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Плата за получение ребенком дополнительного образования в муниципальных учреждениях дополнительного образования спортивной направленности  с родителей не взымалась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94C443-51C9-43E2-ABA1-8197E45E928D}" type="parTrans" cxnId="{CB0EE772-3B60-4B10-B28A-082BC72D123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28F646-0E8C-4081-AC97-5D1A021314B3}" type="sibTrans" cxnId="{CB0EE772-3B60-4B10-B28A-082BC72D123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261124-7F28-4B94-9E29-A12550AE424C}">
      <dgm:prSet phldrT="[Текст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095651-F487-4CD6-897A-9F5C4C2EE692}" type="parTrans" cxnId="{BC9FBCF1-C981-4461-9131-A93616C4BB61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479180-7625-42A7-BC9F-21840DF19709}" type="sibTrans" cxnId="{BC9FBCF1-C981-4461-9131-A93616C4BB61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F92CD2-C6A4-4AB6-9F3E-E423E68B36D9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Добровольные пожертвования физических и юридических лиц поступили на счета учреждений в сумме 12 ,0 млн.руб., из них 7 млн.руб. на устройство </a:t>
          </a:r>
          <a:r>
            <a:rPr lang="ru-RU" sz="1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лыжероллерной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трассы в рамках программы «Люди и города»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4A4294-A5D7-4561-B13A-DAB954D43E97}" type="parTrans" cxnId="{7AA22894-4971-4CAE-8E02-CC0F141BFA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1FC007-0DC1-4EC9-9BB6-4F438821C3A3}" type="sibTrans" cxnId="{7AA22894-4971-4CAE-8E02-CC0F141BFA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B4E648-AC93-4EFD-BAA3-F235146B6CB3}">
      <dgm:prSet custT="1"/>
      <dgm:spPr>
        <a:solidFill>
          <a:schemeClr val="accent5">
            <a:lumMod val="50000"/>
          </a:schemeClr>
        </a:solidFill>
      </dgm:spPr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45B4C1-2D48-4DF7-86FD-3826F40304EA}" type="parTrans" cxnId="{59A8A109-52DA-4BAC-A424-EEC952ABBA72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D72B27-E42F-4B5A-B679-9CB1100720B8}" type="sibTrans" cxnId="{59A8A109-52DA-4BAC-A424-EEC952ABBA72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EDCC41-717E-4AAF-9BF0-EB342A8383C3}" type="pres">
      <dgm:prSet presAssocID="{0D9EFA46-EE1C-4C89-8B77-8ABFBC8AB59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800B45-006A-42F4-9807-3474F3A4C421}" type="pres">
      <dgm:prSet presAssocID="{17585CF2-C1EC-4161-8DFB-A65E1DB5EF71}" presName="compositeNode" presStyleCnt="0">
        <dgm:presLayoutVars>
          <dgm:bulletEnabled val="1"/>
        </dgm:presLayoutVars>
      </dgm:prSet>
      <dgm:spPr/>
    </dgm:pt>
    <dgm:pt modelId="{0D4C9EDB-0F5C-433B-85AB-D4A405427A74}" type="pres">
      <dgm:prSet presAssocID="{17585CF2-C1EC-4161-8DFB-A65E1DB5EF71}" presName="bgRect" presStyleLbl="node1" presStyleIdx="0" presStyleCnt="4" custScaleY="113298"/>
      <dgm:spPr/>
      <dgm:t>
        <a:bodyPr/>
        <a:lstStyle/>
        <a:p>
          <a:endParaRPr lang="ru-RU"/>
        </a:p>
      </dgm:t>
    </dgm:pt>
    <dgm:pt modelId="{9967E36A-D504-46A9-B0CC-72C5CB53B8CC}" type="pres">
      <dgm:prSet presAssocID="{17585CF2-C1EC-4161-8DFB-A65E1DB5EF71}" presName="parentNode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8BD715-EBB2-42A1-8CCD-168BBC2D4AD2}" type="pres">
      <dgm:prSet presAssocID="{17585CF2-C1EC-4161-8DFB-A65E1DB5EF71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EC66E2-AA7E-429E-AC24-E150B625C9E5}" type="pres">
      <dgm:prSet presAssocID="{F6194035-64C9-4FD7-A447-4E8F84F94A3B}" presName="hSp" presStyleCnt="0"/>
      <dgm:spPr/>
    </dgm:pt>
    <dgm:pt modelId="{80CD38C9-D62A-474F-9372-E4364916A5EC}" type="pres">
      <dgm:prSet presAssocID="{F6194035-64C9-4FD7-A447-4E8F84F94A3B}" presName="vProcSp" presStyleCnt="0"/>
      <dgm:spPr/>
    </dgm:pt>
    <dgm:pt modelId="{8D5E7555-572D-4F14-8294-B04E8C04B98B}" type="pres">
      <dgm:prSet presAssocID="{F6194035-64C9-4FD7-A447-4E8F84F94A3B}" presName="vSp1" presStyleCnt="0"/>
      <dgm:spPr/>
    </dgm:pt>
    <dgm:pt modelId="{3A0B3B3B-8C38-4288-8085-045A45C50E92}" type="pres">
      <dgm:prSet presAssocID="{F6194035-64C9-4FD7-A447-4E8F84F94A3B}" presName="simulatedConn" presStyleLbl="solidFgAcc1" presStyleIdx="0" presStyleCnt="3"/>
      <dgm:spPr/>
    </dgm:pt>
    <dgm:pt modelId="{7FAF8C93-58F3-4C19-A4BE-962357AFBC5D}" type="pres">
      <dgm:prSet presAssocID="{F6194035-64C9-4FD7-A447-4E8F84F94A3B}" presName="vSp2" presStyleCnt="0"/>
      <dgm:spPr/>
    </dgm:pt>
    <dgm:pt modelId="{EFB079C1-C701-4FF4-B090-DAF754E9C7EB}" type="pres">
      <dgm:prSet presAssocID="{F6194035-64C9-4FD7-A447-4E8F84F94A3B}" presName="sibTrans" presStyleCnt="0"/>
      <dgm:spPr/>
    </dgm:pt>
    <dgm:pt modelId="{06A8668F-2FEC-40FE-90D9-FF4A0B62658A}" type="pres">
      <dgm:prSet presAssocID="{88D8DA5B-932C-4E8F-AC59-4696DB465384}" presName="compositeNode" presStyleCnt="0">
        <dgm:presLayoutVars>
          <dgm:bulletEnabled val="1"/>
        </dgm:presLayoutVars>
      </dgm:prSet>
      <dgm:spPr/>
    </dgm:pt>
    <dgm:pt modelId="{A5DD36AE-AEA1-4ED7-8E66-FD23E4963327}" type="pres">
      <dgm:prSet presAssocID="{88D8DA5B-932C-4E8F-AC59-4696DB465384}" presName="bgRect" presStyleLbl="node1" presStyleIdx="1" presStyleCnt="4" custScaleY="114899"/>
      <dgm:spPr/>
      <dgm:t>
        <a:bodyPr/>
        <a:lstStyle/>
        <a:p>
          <a:endParaRPr lang="ru-RU"/>
        </a:p>
      </dgm:t>
    </dgm:pt>
    <dgm:pt modelId="{80C144C0-176A-41B3-B6DC-9C6AA7EE0299}" type="pres">
      <dgm:prSet presAssocID="{88D8DA5B-932C-4E8F-AC59-4696DB465384}" presName="parentNode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4011A2-7A8E-462E-B347-352F78D95938}" type="pres">
      <dgm:prSet presAssocID="{88D8DA5B-932C-4E8F-AC59-4696DB465384}" presName="child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3ABD19-497F-46A2-8AA0-AB96D46A9F46}" type="pres">
      <dgm:prSet presAssocID="{F3B8F85C-8A6E-4E8C-9674-01724FA087D5}" presName="hSp" presStyleCnt="0"/>
      <dgm:spPr/>
    </dgm:pt>
    <dgm:pt modelId="{F641E19E-2B3F-4DB0-805A-3E2CCE554F8E}" type="pres">
      <dgm:prSet presAssocID="{F3B8F85C-8A6E-4E8C-9674-01724FA087D5}" presName="vProcSp" presStyleCnt="0"/>
      <dgm:spPr/>
    </dgm:pt>
    <dgm:pt modelId="{D9C20364-A397-4994-829A-99205C435C98}" type="pres">
      <dgm:prSet presAssocID="{F3B8F85C-8A6E-4E8C-9674-01724FA087D5}" presName="vSp1" presStyleCnt="0"/>
      <dgm:spPr/>
    </dgm:pt>
    <dgm:pt modelId="{EE9B6B4F-90AA-4D7E-8DA9-84AF00EEB605}" type="pres">
      <dgm:prSet presAssocID="{F3B8F85C-8A6E-4E8C-9674-01724FA087D5}" presName="simulatedConn" presStyleLbl="solidFgAcc1" presStyleIdx="1" presStyleCnt="3"/>
      <dgm:spPr/>
    </dgm:pt>
    <dgm:pt modelId="{302BBF90-1F69-457F-A5C2-0AEB8AAC9CE6}" type="pres">
      <dgm:prSet presAssocID="{F3B8F85C-8A6E-4E8C-9674-01724FA087D5}" presName="vSp2" presStyleCnt="0"/>
      <dgm:spPr/>
    </dgm:pt>
    <dgm:pt modelId="{B880D4ED-0A62-4DFA-A775-97A83B6AF511}" type="pres">
      <dgm:prSet presAssocID="{F3B8F85C-8A6E-4E8C-9674-01724FA087D5}" presName="sibTrans" presStyleCnt="0"/>
      <dgm:spPr/>
    </dgm:pt>
    <dgm:pt modelId="{E7F1615D-389B-4623-9BC8-90FBA8CF3F4D}" type="pres">
      <dgm:prSet presAssocID="{A3261124-7F28-4B94-9E29-A12550AE424C}" presName="compositeNode" presStyleCnt="0">
        <dgm:presLayoutVars>
          <dgm:bulletEnabled val="1"/>
        </dgm:presLayoutVars>
      </dgm:prSet>
      <dgm:spPr/>
    </dgm:pt>
    <dgm:pt modelId="{30F60C85-AAFF-41A5-ABBD-1A2872859ACF}" type="pres">
      <dgm:prSet presAssocID="{A3261124-7F28-4B94-9E29-A12550AE424C}" presName="bgRect" presStyleLbl="node1" presStyleIdx="2" presStyleCnt="4" custScaleY="114899"/>
      <dgm:spPr/>
      <dgm:t>
        <a:bodyPr/>
        <a:lstStyle/>
        <a:p>
          <a:endParaRPr lang="ru-RU"/>
        </a:p>
      </dgm:t>
    </dgm:pt>
    <dgm:pt modelId="{C6FD839C-E45A-464F-970C-3C486B4418A9}" type="pres">
      <dgm:prSet presAssocID="{A3261124-7F28-4B94-9E29-A12550AE424C}" presName="parentNode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972173-5461-4963-BBE5-946446371B58}" type="pres">
      <dgm:prSet presAssocID="{A3261124-7F28-4B94-9E29-A12550AE424C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099431-62A4-498C-9E41-145C3815E510}" type="pres">
      <dgm:prSet presAssocID="{99479180-7625-42A7-BC9F-21840DF19709}" presName="hSp" presStyleCnt="0"/>
      <dgm:spPr/>
    </dgm:pt>
    <dgm:pt modelId="{E3B92A67-93DC-44BF-9E59-A214C404AB2C}" type="pres">
      <dgm:prSet presAssocID="{99479180-7625-42A7-BC9F-21840DF19709}" presName="vProcSp" presStyleCnt="0"/>
      <dgm:spPr/>
    </dgm:pt>
    <dgm:pt modelId="{77E1ECAD-CA47-4317-82D3-55A5B8F0933A}" type="pres">
      <dgm:prSet presAssocID="{99479180-7625-42A7-BC9F-21840DF19709}" presName="vSp1" presStyleCnt="0"/>
      <dgm:spPr/>
    </dgm:pt>
    <dgm:pt modelId="{7B2F48A6-8A1C-488B-8AAC-DEEF9BE2F3CB}" type="pres">
      <dgm:prSet presAssocID="{99479180-7625-42A7-BC9F-21840DF19709}" presName="simulatedConn" presStyleLbl="solidFgAcc1" presStyleIdx="2" presStyleCnt="3"/>
      <dgm:spPr/>
    </dgm:pt>
    <dgm:pt modelId="{044EF81D-027C-42DE-AAA7-0CE86F54DA14}" type="pres">
      <dgm:prSet presAssocID="{99479180-7625-42A7-BC9F-21840DF19709}" presName="vSp2" presStyleCnt="0"/>
      <dgm:spPr/>
    </dgm:pt>
    <dgm:pt modelId="{F4C16CB4-4102-42CB-A047-46334547A7D8}" type="pres">
      <dgm:prSet presAssocID="{99479180-7625-42A7-BC9F-21840DF19709}" presName="sibTrans" presStyleCnt="0"/>
      <dgm:spPr/>
    </dgm:pt>
    <dgm:pt modelId="{4437C78F-67FC-4A47-9DC2-6B9E2A673605}" type="pres">
      <dgm:prSet presAssocID="{85B4E648-AC93-4EFD-BAA3-F235146B6CB3}" presName="compositeNode" presStyleCnt="0">
        <dgm:presLayoutVars>
          <dgm:bulletEnabled val="1"/>
        </dgm:presLayoutVars>
      </dgm:prSet>
      <dgm:spPr/>
    </dgm:pt>
    <dgm:pt modelId="{A9059457-3DE2-4524-B617-535001AA2726}" type="pres">
      <dgm:prSet presAssocID="{85B4E648-AC93-4EFD-BAA3-F235146B6CB3}" presName="bgRect" presStyleLbl="node1" presStyleIdx="3" presStyleCnt="4" custScaleY="113298"/>
      <dgm:spPr/>
      <dgm:t>
        <a:bodyPr/>
        <a:lstStyle/>
        <a:p>
          <a:endParaRPr lang="ru-RU"/>
        </a:p>
      </dgm:t>
    </dgm:pt>
    <dgm:pt modelId="{3B4E8D39-E484-4FAC-A158-88AB6A43F5AF}" type="pres">
      <dgm:prSet presAssocID="{85B4E648-AC93-4EFD-BAA3-F235146B6CB3}" presName="parentNode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C67640A-C30C-4B0C-855B-5A17CC07CF43}" type="presOf" srcId="{865A7E70-6992-46CE-A28D-BE0FC9E37BB6}" destId="{AE4011A2-7A8E-462E-B347-352F78D95938}" srcOrd="0" destOrd="0" presId="urn:microsoft.com/office/officeart/2005/8/layout/hProcess7#3"/>
    <dgm:cxn modelId="{2C30A0E2-5120-4AD6-806C-65D47A9DB717}" type="presOf" srcId="{85B4E648-AC93-4EFD-BAA3-F235146B6CB3}" destId="{3B4E8D39-E484-4FAC-A158-88AB6A43F5AF}" srcOrd="1" destOrd="0" presId="urn:microsoft.com/office/officeart/2005/8/layout/hProcess7#3"/>
    <dgm:cxn modelId="{E05AEDC7-C8BF-4566-9476-0CCE2918B295}" type="presOf" srcId="{D1F92CD2-C6A4-4AB6-9F3E-E423E68B36D9}" destId="{C4972173-5461-4963-BBE5-946446371B58}" srcOrd="0" destOrd="0" presId="urn:microsoft.com/office/officeart/2005/8/layout/hProcess7#3"/>
    <dgm:cxn modelId="{CF943D42-99D2-450A-8D0C-32541ECD32A0}" type="presOf" srcId="{A3261124-7F28-4B94-9E29-A12550AE424C}" destId="{C6FD839C-E45A-464F-970C-3C486B4418A9}" srcOrd="1" destOrd="0" presId="urn:microsoft.com/office/officeart/2005/8/layout/hProcess7#3"/>
    <dgm:cxn modelId="{81396B37-BC87-49E3-B879-3FB594071913}" type="presOf" srcId="{A3261124-7F28-4B94-9E29-A12550AE424C}" destId="{30F60C85-AAFF-41A5-ABBD-1A2872859ACF}" srcOrd="0" destOrd="0" presId="urn:microsoft.com/office/officeart/2005/8/layout/hProcess7#3"/>
    <dgm:cxn modelId="{333B45F6-F019-4FAF-AC8B-672FA7B05613}" srcId="{0D9EFA46-EE1C-4C89-8B77-8ABFBC8AB599}" destId="{88D8DA5B-932C-4E8F-AC59-4696DB465384}" srcOrd="1" destOrd="0" parTransId="{23E87359-581F-48CF-8B0E-AC15E9C573D3}" sibTransId="{F3B8F85C-8A6E-4E8C-9674-01724FA087D5}"/>
    <dgm:cxn modelId="{59A8A109-52DA-4BAC-A424-EEC952ABBA72}" srcId="{0D9EFA46-EE1C-4C89-8B77-8ABFBC8AB599}" destId="{85B4E648-AC93-4EFD-BAA3-F235146B6CB3}" srcOrd="3" destOrd="0" parTransId="{CB45B4C1-2D48-4DF7-86FD-3826F40304EA}" sibTransId="{FED72B27-E42F-4B5A-B679-9CB1100720B8}"/>
    <dgm:cxn modelId="{726797FD-0692-4EF2-8936-DD5F9314AC50}" type="presOf" srcId="{17585CF2-C1EC-4161-8DFB-A65E1DB5EF71}" destId="{9967E36A-D504-46A9-B0CC-72C5CB53B8CC}" srcOrd="1" destOrd="0" presId="urn:microsoft.com/office/officeart/2005/8/layout/hProcess7#3"/>
    <dgm:cxn modelId="{BC9FBCF1-C981-4461-9131-A93616C4BB61}" srcId="{0D9EFA46-EE1C-4C89-8B77-8ABFBC8AB599}" destId="{A3261124-7F28-4B94-9E29-A12550AE424C}" srcOrd="2" destOrd="0" parTransId="{52095651-F487-4CD6-897A-9F5C4C2EE692}" sibTransId="{99479180-7625-42A7-BC9F-21840DF19709}"/>
    <dgm:cxn modelId="{7793F72C-6F3B-45DC-B95E-3E355CF9A5C9}" type="presOf" srcId="{0D9EFA46-EE1C-4C89-8B77-8ABFBC8AB599}" destId="{5FEDCC41-717E-4AAF-9BF0-EB342A8383C3}" srcOrd="0" destOrd="0" presId="urn:microsoft.com/office/officeart/2005/8/layout/hProcess7#3"/>
    <dgm:cxn modelId="{50466E86-EB92-4610-96A7-A001CABAF8DA}" srcId="{0D9EFA46-EE1C-4C89-8B77-8ABFBC8AB599}" destId="{17585CF2-C1EC-4161-8DFB-A65E1DB5EF71}" srcOrd="0" destOrd="0" parTransId="{26F93D49-FD0A-4CD4-A42B-C282AC65259B}" sibTransId="{F6194035-64C9-4FD7-A447-4E8F84F94A3B}"/>
    <dgm:cxn modelId="{7AA22894-4971-4CAE-8E02-CC0F141BFA13}" srcId="{A3261124-7F28-4B94-9E29-A12550AE424C}" destId="{D1F92CD2-C6A4-4AB6-9F3E-E423E68B36D9}" srcOrd="0" destOrd="0" parTransId="{564A4294-A5D7-4561-B13A-DAB954D43E97}" sibTransId="{8E1FC007-0DC1-4EC9-9BB6-4F438821C3A3}"/>
    <dgm:cxn modelId="{C898B4D6-107B-4365-8FF4-97A2AAAB503F}" type="presOf" srcId="{85B4E648-AC93-4EFD-BAA3-F235146B6CB3}" destId="{A9059457-3DE2-4524-B617-535001AA2726}" srcOrd="0" destOrd="0" presId="urn:microsoft.com/office/officeart/2005/8/layout/hProcess7#3"/>
    <dgm:cxn modelId="{472C2CED-38B3-42C9-AC36-E580BBA7E2F7}" type="presOf" srcId="{540E0B1E-0D66-4947-B58C-5D51EDD635E2}" destId="{9F8BD715-EBB2-42A1-8CCD-168BBC2D4AD2}" srcOrd="0" destOrd="0" presId="urn:microsoft.com/office/officeart/2005/8/layout/hProcess7#3"/>
    <dgm:cxn modelId="{E6581101-A9CE-4B3F-9259-B257602E8A89}" type="presOf" srcId="{88D8DA5B-932C-4E8F-AC59-4696DB465384}" destId="{80C144C0-176A-41B3-B6DC-9C6AA7EE0299}" srcOrd="1" destOrd="0" presId="urn:microsoft.com/office/officeart/2005/8/layout/hProcess7#3"/>
    <dgm:cxn modelId="{CB0EE772-3B60-4B10-B28A-082BC72D1230}" srcId="{88D8DA5B-932C-4E8F-AC59-4696DB465384}" destId="{865A7E70-6992-46CE-A28D-BE0FC9E37BB6}" srcOrd="0" destOrd="0" parTransId="{DE94C443-51C9-43E2-ABA1-8197E45E928D}" sibTransId="{AF28F646-0E8C-4081-AC97-5D1A021314B3}"/>
    <dgm:cxn modelId="{BE3C5109-208A-4C75-8B76-D3DC4A57EAFE}" type="presOf" srcId="{17585CF2-C1EC-4161-8DFB-A65E1DB5EF71}" destId="{0D4C9EDB-0F5C-433B-85AB-D4A405427A74}" srcOrd="0" destOrd="0" presId="urn:microsoft.com/office/officeart/2005/8/layout/hProcess7#3"/>
    <dgm:cxn modelId="{D5646CA4-576B-416F-A455-B0E2132C492D}" srcId="{17585CF2-C1EC-4161-8DFB-A65E1DB5EF71}" destId="{540E0B1E-0D66-4947-B58C-5D51EDD635E2}" srcOrd="0" destOrd="0" parTransId="{4F6B8672-A5BB-462B-A509-67B40358B70D}" sibTransId="{DB7720B7-4889-48A1-B977-E176F3AB5F65}"/>
    <dgm:cxn modelId="{190FC880-E637-4E8E-BBEC-B12D589B5B78}" type="presOf" srcId="{88D8DA5B-932C-4E8F-AC59-4696DB465384}" destId="{A5DD36AE-AEA1-4ED7-8E66-FD23E4963327}" srcOrd="0" destOrd="0" presId="urn:microsoft.com/office/officeart/2005/8/layout/hProcess7#3"/>
    <dgm:cxn modelId="{E8536635-398D-432B-8D34-B6C34395F44A}" type="presParOf" srcId="{5FEDCC41-717E-4AAF-9BF0-EB342A8383C3}" destId="{F6800B45-006A-42F4-9807-3474F3A4C421}" srcOrd="0" destOrd="0" presId="urn:microsoft.com/office/officeart/2005/8/layout/hProcess7#3"/>
    <dgm:cxn modelId="{D8EB89C6-C04B-48BF-8E39-6FCD9B776666}" type="presParOf" srcId="{F6800B45-006A-42F4-9807-3474F3A4C421}" destId="{0D4C9EDB-0F5C-433B-85AB-D4A405427A74}" srcOrd="0" destOrd="0" presId="urn:microsoft.com/office/officeart/2005/8/layout/hProcess7#3"/>
    <dgm:cxn modelId="{E6847A36-89DD-4158-BD90-0CCB1163C2C5}" type="presParOf" srcId="{F6800B45-006A-42F4-9807-3474F3A4C421}" destId="{9967E36A-D504-46A9-B0CC-72C5CB53B8CC}" srcOrd="1" destOrd="0" presId="urn:microsoft.com/office/officeart/2005/8/layout/hProcess7#3"/>
    <dgm:cxn modelId="{F635B1D9-436D-458E-BE80-874FC0E41750}" type="presParOf" srcId="{F6800B45-006A-42F4-9807-3474F3A4C421}" destId="{9F8BD715-EBB2-42A1-8CCD-168BBC2D4AD2}" srcOrd="2" destOrd="0" presId="urn:microsoft.com/office/officeart/2005/8/layout/hProcess7#3"/>
    <dgm:cxn modelId="{D0B2046F-7E28-40B0-A7B6-60E4EC1AD79E}" type="presParOf" srcId="{5FEDCC41-717E-4AAF-9BF0-EB342A8383C3}" destId="{E2EC66E2-AA7E-429E-AC24-E150B625C9E5}" srcOrd="1" destOrd="0" presId="urn:microsoft.com/office/officeart/2005/8/layout/hProcess7#3"/>
    <dgm:cxn modelId="{84DE3F0F-2658-4AF4-8B8D-339BC645D7B8}" type="presParOf" srcId="{5FEDCC41-717E-4AAF-9BF0-EB342A8383C3}" destId="{80CD38C9-D62A-474F-9372-E4364916A5EC}" srcOrd="2" destOrd="0" presId="urn:microsoft.com/office/officeart/2005/8/layout/hProcess7#3"/>
    <dgm:cxn modelId="{6D4E6557-E633-4EC2-9513-1D1D549DF768}" type="presParOf" srcId="{80CD38C9-D62A-474F-9372-E4364916A5EC}" destId="{8D5E7555-572D-4F14-8294-B04E8C04B98B}" srcOrd="0" destOrd="0" presId="urn:microsoft.com/office/officeart/2005/8/layout/hProcess7#3"/>
    <dgm:cxn modelId="{4434D575-C819-499C-9506-8D25E5957842}" type="presParOf" srcId="{80CD38C9-D62A-474F-9372-E4364916A5EC}" destId="{3A0B3B3B-8C38-4288-8085-045A45C50E92}" srcOrd="1" destOrd="0" presId="urn:microsoft.com/office/officeart/2005/8/layout/hProcess7#3"/>
    <dgm:cxn modelId="{1FFE08CB-A4DB-4018-A91C-CE8B24DD3139}" type="presParOf" srcId="{80CD38C9-D62A-474F-9372-E4364916A5EC}" destId="{7FAF8C93-58F3-4C19-A4BE-962357AFBC5D}" srcOrd="2" destOrd="0" presId="urn:microsoft.com/office/officeart/2005/8/layout/hProcess7#3"/>
    <dgm:cxn modelId="{744FE97C-0DD6-4455-9464-DBA8E06D3625}" type="presParOf" srcId="{5FEDCC41-717E-4AAF-9BF0-EB342A8383C3}" destId="{EFB079C1-C701-4FF4-B090-DAF754E9C7EB}" srcOrd="3" destOrd="0" presId="urn:microsoft.com/office/officeart/2005/8/layout/hProcess7#3"/>
    <dgm:cxn modelId="{1415C384-2253-4285-B330-6C29E194885C}" type="presParOf" srcId="{5FEDCC41-717E-4AAF-9BF0-EB342A8383C3}" destId="{06A8668F-2FEC-40FE-90D9-FF4A0B62658A}" srcOrd="4" destOrd="0" presId="urn:microsoft.com/office/officeart/2005/8/layout/hProcess7#3"/>
    <dgm:cxn modelId="{BC9333EE-73E2-4893-BEA3-F6A8FE38CEE1}" type="presParOf" srcId="{06A8668F-2FEC-40FE-90D9-FF4A0B62658A}" destId="{A5DD36AE-AEA1-4ED7-8E66-FD23E4963327}" srcOrd="0" destOrd="0" presId="urn:microsoft.com/office/officeart/2005/8/layout/hProcess7#3"/>
    <dgm:cxn modelId="{301334C3-3A94-49A9-9800-DC4101B7416C}" type="presParOf" srcId="{06A8668F-2FEC-40FE-90D9-FF4A0B62658A}" destId="{80C144C0-176A-41B3-B6DC-9C6AA7EE0299}" srcOrd="1" destOrd="0" presId="urn:microsoft.com/office/officeart/2005/8/layout/hProcess7#3"/>
    <dgm:cxn modelId="{985363FC-9A3F-475B-A9C6-2A652E728D5E}" type="presParOf" srcId="{06A8668F-2FEC-40FE-90D9-FF4A0B62658A}" destId="{AE4011A2-7A8E-462E-B347-352F78D95938}" srcOrd="2" destOrd="0" presId="urn:microsoft.com/office/officeart/2005/8/layout/hProcess7#3"/>
    <dgm:cxn modelId="{1BDEF069-194F-4D24-AACF-B687E9A44D66}" type="presParOf" srcId="{5FEDCC41-717E-4AAF-9BF0-EB342A8383C3}" destId="{703ABD19-497F-46A2-8AA0-AB96D46A9F46}" srcOrd="5" destOrd="0" presId="urn:microsoft.com/office/officeart/2005/8/layout/hProcess7#3"/>
    <dgm:cxn modelId="{24284D21-5E23-4734-9A26-89CFA2759B84}" type="presParOf" srcId="{5FEDCC41-717E-4AAF-9BF0-EB342A8383C3}" destId="{F641E19E-2B3F-4DB0-805A-3E2CCE554F8E}" srcOrd="6" destOrd="0" presId="urn:microsoft.com/office/officeart/2005/8/layout/hProcess7#3"/>
    <dgm:cxn modelId="{0237600E-FB11-4974-94B6-937E91154D02}" type="presParOf" srcId="{F641E19E-2B3F-4DB0-805A-3E2CCE554F8E}" destId="{D9C20364-A397-4994-829A-99205C435C98}" srcOrd="0" destOrd="0" presId="urn:microsoft.com/office/officeart/2005/8/layout/hProcess7#3"/>
    <dgm:cxn modelId="{F506784E-7A21-4A22-8FA4-F065C4987B50}" type="presParOf" srcId="{F641E19E-2B3F-4DB0-805A-3E2CCE554F8E}" destId="{EE9B6B4F-90AA-4D7E-8DA9-84AF00EEB605}" srcOrd="1" destOrd="0" presId="urn:microsoft.com/office/officeart/2005/8/layout/hProcess7#3"/>
    <dgm:cxn modelId="{1FCC0D65-5916-4004-AC78-09BA82F80B38}" type="presParOf" srcId="{F641E19E-2B3F-4DB0-805A-3E2CCE554F8E}" destId="{302BBF90-1F69-457F-A5C2-0AEB8AAC9CE6}" srcOrd="2" destOrd="0" presId="urn:microsoft.com/office/officeart/2005/8/layout/hProcess7#3"/>
    <dgm:cxn modelId="{01011A77-8670-4E99-B2F3-E488D778D978}" type="presParOf" srcId="{5FEDCC41-717E-4AAF-9BF0-EB342A8383C3}" destId="{B880D4ED-0A62-4DFA-A775-97A83B6AF511}" srcOrd="7" destOrd="0" presId="urn:microsoft.com/office/officeart/2005/8/layout/hProcess7#3"/>
    <dgm:cxn modelId="{40C414D2-4CA1-48F6-86E2-D15CE74272C0}" type="presParOf" srcId="{5FEDCC41-717E-4AAF-9BF0-EB342A8383C3}" destId="{E7F1615D-389B-4623-9BC8-90FBA8CF3F4D}" srcOrd="8" destOrd="0" presId="urn:microsoft.com/office/officeart/2005/8/layout/hProcess7#3"/>
    <dgm:cxn modelId="{7ED5D09F-6E2C-4451-A67D-C2ADC08A1B9A}" type="presParOf" srcId="{E7F1615D-389B-4623-9BC8-90FBA8CF3F4D}" destId="{30F60C85-AAFF-41A5-ABBD-1A2872859ACF}" srcOrd="0" destOrd="0" presId="urn:microsoft.com/office/officeart/2005/8/layout/hProcess7#3"/>
    <dgm:cxn modelId="{16AAFB4C-5BFF-4D41-813E-0867E445EDE1}" type="presParOf" srcId="{E7F1615D-389B-4623-9BC8-90FBA8CF3F4D}" destId="{C6FD839C-E45A-464F-970C-3C486B4418A9}" srcOrd="1" destOrd="0" presId="urn:microsoft.com/office/officeart/2005/8/layout/hProcess7#3"/>
    <dgm:cxn modelId="{285AD663-9D0C-44F5-892E-68E7F6A3AB85}" type="presParOf" srcId="{E7F1615D-389B-4623-9BC8-90FBA8CF3F4D}" destId="{C4972173-5461-4963-BBE5-946446371B58}" srcOrd="2" destOrd="0" presId="urn:microsoft.com/office/officeart/2005/8/layout/hProcess7#3"/>
    <dgm:cxn modelId="{31BDE129-C5E6-4BA2-83FE-B4A9F08D431D}" type="presParOf" srcId="{5FEDCC41-717E-4AAF-9BF0-EB342A8383C3}" destId="{2C099431-62A4-498C-9E41-145C3815E510}" srcOrd="9" destOrd="0" presId="urn:microsoft.com/office/officeart/2005/8/layout/hProcess7#3"/>
    <dgm:cxn modelId="{579B39AD-86AF-423A-BCA5-F16D6FE4F644}" type="presParOf" srcId="{5FEDCC41-717E-4AAF-9BF0-EB342A8383C3}" destId="{E3B92A67-93DC-44BF-9E59-A214C404AB2C}" srcOrd="10" destOrd="0" presId="urn:microsoft.com/office/officeart/2005/8/layout/hProcess7#3"/>
    <dgm:cxn modelId="{958C661E-A2A9-4AF0-8DA7-AFCAA187F6F0}" type="presParOf" srcId="{E3B92A67-93DC-44BF-9E59-A214C404AB2C}" destId="{77E1ECAD-CA47-4317-82D3-55A5B8F0933A}" srcOrd="0" destOrd="0" presId="urn:microsoft.com/office/officeart/2005/8/layout/hProcess7#3"/>
    <dgm:cxn modelId="{685E6777-3D23-4C0E-B336-B99D615946B9}" type="presParOf" srcId="{E3B92A67-93DC-44BF-9E59-A214C404AB2C}" destId="{7B2F48A6-8A1C-488B-8AAC-DEEF9BE2F3CB}" srcOrd="1" destOrd="0" presId="urn:microsoft.com/office/officeart/2005/8/layout/hProcess7#3"/>
    <dgm:cxn modelId="{325EB6F2-1A06-4C38-A84B-E23B53F470BF}" type="presParOf" srcId="{E3B92A67-93DC-44BF-9E59-A214C404AB2C}" destId="{044EF81D-027C-42DE-AAA7-0CE86F54DA14}" srcOrd="2" destOrd="0" presId="urn:microsoft.com/office/officeart/2005/8/layout/hProcess7#3"/>
    <dgm:cxn modelId="{6C45C6A9-947E-43C9-8235-6BB29187810D}" type="presParOf" srcId="{5FEDCC41-717E-4AAF-9BF0-EB342A8383C3}" destId="{F4C16CB4-4102-42CB-A047-46334547A7D8}" srcOrd="11" destOrd="0" presId="urn:microsoft.com/office/officeart/2005/8/layout/hProcess7#3"/>
    <dgm:cxn modelId="{B497731D-C1C9-479D-BA11-6ACCBD62EC25}" type="presParOf" srcId="{5FEDCC41-717E-4AAF-9BF0-EB342A8383C3}" destId="{4437C78F-67FC-4A47-9DC2-6B9E2A673605}" srcOrd="12" destOrd="0" presId="urn:microsoft.com/office/officeart/2005/8/layout/hProcess7#3"/>
    <dgm:cxn modelId="{50F50200-17B9-4AAC-AF40-374136EC1872}" type="presParOf" srcId="{4437C78F-67FC-4A47-9DC2-6B9E2A673605}" destId="{A9059457-3DE2-4524-B617-535001AA2726}" srcOrd="0" destOrd="0" presId="urn:microsoft.com/office/officeart/2005/8/layout/hProcess7#3"/>
    <dgm:cxn modelId="{5F8E7C6C-7C37-4438-A9FD-AA8AD9821DF9}" type="presParOf" srcId="{4437C78F-67FC-4A47-9DC2-6B9E2A673605}" destId="{3B4E8D39-E484-4FAC-A158-88AB6A43F5AF}" srcOrd="1" destOrd="0" presId="urn:microsoft.com/office/officeart/2005/8/layout/hProcess7#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65CD062-2E48-481E-BD61-C85EFB8EA775}" type="doc">
      <dgm:prSet loTypeId="urn:microsoft.com/office/officeart/2005/8/layout/hProcess9" loCatId="process" qsTypeId="urn:microsoft.com/office/officeart/2005/8/quickstyle/3d4" qsCatId="3D" csTypeId="urn:microsoft.com/office/officeart/2005/8/colors/colorful4" csCatId="colorful" phldr="1"/>
      <dgm:spPr/>
    </dgm:pt>
    <dgm:pt modelId="{AA94B199-95C3-4DD7-94D7-67D7FD019612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Выплаты из бюджета на приобретение жилья получили </a:t>
          </a:r>
        </a:p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11 семей (расходы составили</a:t>
          </a:r>
        </a:p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3,8 млн.руб.)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95D0F3-B958-46AB-99BF-432B342D54FB}" type="parTrans" cxnId="{23D4EE8D-66C5-4D1F-9AA0-DF8C4C1D239D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1DF0FF-74C8-403C-8389-67DFD42B960F}" type="sibTrans" cxnId="{23D4EE8D-66C5-4D1F-9AA0-DF8C4C1D239D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D96D3D-C17C-4710-99A2-8A07A32EFF12}">
      <dgm:prSet phldrT="[Текст]" custT="1"/>
      <dgm:spPr/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Проведены мероприятия, направленные на гражданское и патриотическое воспитание </a:t>
          </a:r>
        </a:p>
        <a:p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(расходы составили 0,4 млн.руб.)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7B21F3-0CD7-4417-BEC9-F5499C12EF72}" type="parTrans" cxnId="{1D577B1E-85C0-4967-ACC3-B846CD202359}">
      <dgm:prSet/>
      <dgm:spPr/>
      <dgm:t>
        <a:bodyPr/>
        <a:lstStyle/>
        <a:p>
          <a:endParaRPr lang="ru-RU"/>
        </a:p>
      </dgm:t>
    </dgm:pt>
    <dgm:pt modelId="{59740F5B-EB6C-4792-AEBB-B096F2B948F5}" type="sibTrans" cxnId="{1D577B1E-85C0-4967-ACC3-B846CD202359}">
      <dgm:prSet/>
      <dgm:spPr/>
      <dgm:t>
        <a:bodyPr/>
        <a:lstStyle/>
        <a:p>
          <a:endParaRPr lang="ru-RU"/>
        </a:p>
      </dgm:t>
    </dgm:pt>
    <dgm:pt modelId="{A6A4457E-0F8F-40FF-BBDD-D08F3F05C01D}" type="pres">
      <dgm:prSet presAssocID="{265CD062-2E48-481E-BD61-C85EFB8EA775}" presName="CompostProcess" presStyleCnt="0">
        <dgm:presLayoutVars>
          <dgm:dir/>
          <dgm:resizeHandles val="exact"/>
        </dgm:presLayoutVars>
      </dgm:prSet>
      <dgm:spPr/>
    </dgm:pt>
    <dgm:pt modelId="{9DD8DF35-D020-43EA-BBAE-2F30957F2E00}" type="pres">
      <dgm:prSet presAssocID="{265CD062-2E48-481E-BD61-C85EFB8EA775}" presName="arrow" presStyleLbl="bgShp" presStyleIdx="0" presStyleCnt="1" custAng="10800000"/>
      <dgm:spPr/>
    </dgm:pt>
    <dgm:pt modelId="{DC5BC6C8-021F-490B-A272-843ED0DE1FE9}" type="pres">
      <dgm:prSet presAssocID="{265CD062-2E48-481E-BD61-C85EFB8EA775}" presName="linearProcess" presStyleCnt="0"/>
      <dgm:spPr/>
    </dgm:pt>
    <dgm:pt modelId="{09784B86-FC87-4B4A-B1EF-D353642AD659}" type="pres">
      <dgm:prSet presAssocID="{AA94B199-95C3-4DD7-94D7-67D7FD019612}" presName="textNode" presStyleLbl="node1" presStyleIdx="0" presStyleCnt="2" custLinFactNeighborX="37328" custLinFactNeighborY="-5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CD3EB8-685A-41E5-8504-EED0B4B45B47}" type="pres">
      <dgm:prSet presAssocID="{121DF0FF-74C8-403C-8389-67DFD42B960F}" presName="sibTrans" presStyleCnt="0"/>
      <dgm:spPr/>
    </dgm:pt>
    <dgm:pt modelId="{D30042BA-703D-4FCF-A9A6-F6DE5BC23588}" type="pres">
      <dgm:prSet presAssocID="{BAD96D3D-C17C-4710-99A2-8A07A32EFF12}" presName="textNode" presStyleLbl="node1" presStyleIdx="1" presStyleCnt="2" custScaleX="111023" custLinFactX="4136" custLinFactNeighborX="100000" custLinFactNeighborY="-5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BFC6D54-6FAA-4825-A89F-811BE76568F5}" type="presOf" srcId="{AA94B199-95C3-4DD7-94D7-67D7FD019612}" destId="{09784B86-FC87-4B4A-B1EF-D353642AD659}" srcOrd="0" destOrd="0" presId="urn:microsoft.com/office/officeart/2005/8/layout/hProcess9"/>
    <dgm:cxn modelId="{1D577B1E-85C0-4967-ACC3-B846CD202359}" srcId="{265CD062-2E48-481E-BD61-C85EFB8EA775}" destId="{BAD96D3D-C17C-4710-99A2-8A07A32EFF12}" srcOrd="1" destOrd="0" parTransId="{F57B21F3-0CD7-4417-BEC9-F5499C12EF72}" sibTransId="{59740F5B-EB6C-4792-AEBB-B096F2B948F5}"/>
    <dgm:cxn modelId="{23D4EE8D-66C5-4D1F-9AA0-DF8C4C1D239D}" srcId="{265CD062-2E48-481E-BD61-C85EFB8EA775}" destId="{AA94B199-95C3-4DD7-94D7-67D7FD019612}" srcOrd="0" destOrd="0" parTransId="{BD95D0F3-B958-46AB-99BF-432B342D54FB}" sibTransId="{121DF0FF-74C8-403C-8389-67DFD42B960F}"/>
    <dgm:cxn modelId="{74A26516-DF67-4015-9C8A-CC7F6F890202}" type="presOf" srcId="{BAD96D3D-C17C-4710-99A2-8A07A32EFF12}" destId="{D30042BA-703D-4FCF-A9A6-F6DE5BC23588}" srcOrd="0" destOrd="0" presId="urn:microsoft.com/office/officeart/2005/8/layout/hProcess9"/>
    <dgm:cxn modelId="{538E0645-5247-4E59-8C47-C07D040842A3}" type="presOf" srcId="{265CD062-2E48-481E-BD61-C85EFB8EA775}" destId="{A6A4457E-0F8F-40FF-BBDD-D08F3F05C01D}" srcOrd="0" destOrd="0" presId="urn:microsoft.com/office/officeart/2005/8/layout/hProcess9"/>
    <dgm:cxn modelId="{5BB9CC1E-4CB6-46BE-81FC-9D0D760D9149}" type="presParOf" srcId="{A6A4457E-0F8F-40FF-BBDD-D08F3F05C01D}" destId="{9DD8DF35-D020-43EA-BBAE-2F30957F2E00}" srcOrd="0" destOrd="0" presId="urn:microsoft.com/office/officeart/2005/8/layout/hProcess9"/>
    <dgm:cxn modelId="{EB3D7F89-E779-424B-BB41-46B3CC7FB738}" type="presParOf" srcId="{A6A4457E-0F8F-40FF-BBDD-D08F3F05C01D}" destId="{DC5BC6C8-021F-490B-A272-843ED0DE1FE9}" srcOrd="1" destOrd="0" presId="urn:microsoft.com/office/officeart/2005/8/layout/hProcess9"/>
    <dgm:cxn modelId="{101DB560-42C1-40E7-96C2-723316642B4B}" type="presParOf" srcId="{DC5BC6C8-021F-490B-A272-843ED0DE1FE9}" destId="{09784B86-FC87-4B4A-B1EF-D353642AD659}" srcOrd="0" destOrd="0" presId="urn:microsoft.com/office/officeart/2005/8/layout/hProcess9"/>
    <dgm:cxn modelId="{B4FE501C-14FD-418F-A5E8-7800A5209AAA}" type="presParOf" srcId="{DC5BC6C8-021F-490B-A272-843ED0DE1FE9}" destId="{5ACD3EB8-685A-41E5-8504-EED0B4B45B47}" srcOrd="1" destOrd="0" presId="urn:microsoft.com/office/officeart/2005/8/layout/hProcess9"/>
    <dgm:cxn modelId="{DFBE96B3-F33B-4CCA-A7A7-6E1288D144E5}" type="presParOf" srcId="{DC5BC6C8-021F-490B-A272-843ED0DE1FE9}" destId="{D30042BA-703D-4FCF-A9A6-F6DE5BC23588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65CD062-2E48-481E-BD61-C85EFB8EA775}" type="doc">
      <dgm:prSet loTypeId="urn:microsoft.com/office/officeart/2005/8/layout/hProcess9" loCatId="process" qsTypeId="urn:microsoft.com/office/officeart/2005/8/quickstyle/3d4" qsCatId="3D" csTypeId="urn:microsoft.com/office/officeart/2005/8/colors/colorful4" csCatId="colorful" phldr="1"/>
      <dgm:spPr/>
    </dgm:pt>
    <dgm:pt modelId="{7D6751D9-0BF0-489A-A426-3883DEC21A45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b="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rPr>
            <a:t>Расходы на обеспечение отдыха и оздоровления детей 158,8 млн.руб. </a:t>
          </a:r>
        </a:p>
        <a:p>
          <a:pPr>
            <a:spcAft>
              <a:spcPts val="0"/>
            </a:spcAft>
          </a:pPr>
          <a:r>
            <a:rPr lang="ru-RU" sz="1200" b="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rPr>
            <a:t>Всего отдохнуло 4 166 детей.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CDE368-A739-42C5-86C8-C3F5FE37D66F}" type="parTrans" cxnId="{0B38612F-2972-4C81-ACB3-2A32917A00D7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683683-B3BD-4F5D-A0D4-05687AE6FD5C}" type="sibTrans" cxnId="{0B38612F-2972-4C81-ACB3-2A32917A00D7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A4457E-0F8F-40FF-BBDD-D08F3F05C01D}" type="pres">
      <dgm:prSet presAssocID="{265CD062-2E48-481E-BD61-C85EFB8EA775}" presName="CompostProcess" presStyleCnt="0">
        <dgm:presLayoutVars>
          <dgm:dir/>
          <dgm:resizeHandles val="exact"/>
        </dgm:presLayoutVars>
      </dgm:prSet>
      <dgm:spPr/>
    </dgm:pt>
    <dgm:pt modelId="{9DD8DF35-D020-43EA-BBAE-2F30957F2E00}" type="pres">
      <dgm:prSet presAssocID="{265CD062-2E48-481E-BD61-C85EFB8EA775}" presName="arrow" presStyleLbl="bgShp" presStyleIdx="0" presStyleCnt="1"/>
      <dgm:spPr/>
    </dgm:pt>
    <dgm:pt modelId="{DC5BC6C8-021F-490B-A272-843ED0DE1FE9}" type="pres">
      <dgm:prSet presAssocID="{265CD062-2E48-481E-BD61-C85EFB8EA775}" presName="linearProcess" presStyleCnt="0"/>
      <dgm:spPr/>
    </dgm:pt>
    <dgm:pt modelId="{765AF6DC-7F42-4E4A-BDBE-4F5E8694CDCF}" type="pres">
      <dgm:prSet presAssocID="{7D6751D9-0BF0-489A-A426-3883DEC21A45}" presName="textNode" presStyleLbl="node1" presStyleIdx="0" presStyleCnt="1" custScaleX="201278" custLinFactNeighborX="-11390" custLinFactNeighborY="-38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2B39F76-AEC7-45D3-85E5-3E503BD33828}" type="presOf" srcId="{7D6751D9-0BF0-489A-A426-3883DEC21A45}" destId="{765AF6DC-7F42-4E4A-BDBE-4F5E8694CDCF}" srcOrd="0" destOrd="0" presId="urn:microsoft.com/office/officeart/2005/8/layout/hProcess9"/>
    <dgm:cxn modelId="{C822538C-2C80-4FCD-82D4-ED686487209E}" type="presOf" srcId="{265CD062-2E48-481E-BD61-C85EFB8EA775}" destId="{A6A4457E-0F8F-40FF-BBDD-D08F3F05C01D}" srcOrd="0" destOrd="0" presId="urn:microsoft.com/office/officeart/2005/8/layout/hProcess9"/>
    <dgm:cxn modelId="{0B38612F-2972-4C81-ACB3-2A32917A00D7}" srcId="{265CD062-2E48-481E-BD61-C85EFB8EA775}" destId="{7D6751D9-0BF0-489A-A426-3883DEC21A45}" srcOrd="0" destOrd="0" parTransId="{E6CDE368-A739-42C5-86C8-C3F5FE37D66F}" sibTransId="{33683683-B3BD-4F5D-A0D4-05687AE6FD5C}"/>
    <dgm:cxn modelId="{DC626318-7B94-4BF6-9A76-DB3A20EADB00}" type="presParOf" srcId="{A6A4457E-0F8F-40FF-BBDD-D08F3F05C01D}" destId="{9DD8DF35-D020-43EA-BBAE-2F30957F2E00}" srcOrd="0" destOrd="0" presId="urn:microsoft.com/office/officeart/2005/8/layout/hProcess9"/>
    <dgm:cxn modelId="{C722E369-CDE1-4E5A-9FCF-01A5235B8225}" type="presParOf" srcId="{A6A4457E-0F8F-40FF-BBDD-D08F3F05C01D}" destId="{DC5BC6C8-021F-490B-A272-843ED0DE1FE9}" srcOrd="1" destOrd="0" presId="urn:microsoft.com/office/officeart/2005/8/layout/hProcess9"/>
    <dgm:cxn modelId="{5ED68987-8F7B-4900-A6D2-DD4A4941DBBE}" type="presParOf" srcId="{DC5BC6C8-021F-490B-A272-843ED0DE1FE9}" destId="{765AF6DC-7F42-4E4A-BDBE-4F5E8694CDCF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865236E-6E86-4D4F-89C2-1D5D93243928}" type="doc">
      <dgm:prSet loTypeId="urn:microsoft.com/office/officeart/2005/8/layout/list1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5B90CFA-CBB0-471A-88CA-7E796A557909}">
      <dgm:prSet phldrT="[Текст]" custT="1"/>
      <dgm:spPr>
        <a:solidFill>
          <a:srgbClr val="B09FC5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Строительство муниципального кладбища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41,4 млн.руб.</a:t>
          </a:r>
        </a:p>
        <a:p>
          <a:pPr>
            <a:lnSpc>
              <a:spcPct val="100000"/>
            </a:lnSpc>
            <a:spcAft>
              <a:spcPts val="0"/>
            </a:spcAft>
          </a:pPr>
          <a:endParaRPr lang="ru-RU" sz="8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Содержание мест захоронения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3,8млн.руб.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F4AE01-F910-48D8-A91C-9BB720B01C0A}" type="parTrans" cxnId="{60DCD858-73BB-4ECE-BB6D-92502C5D1239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3C3D9C-6432-4FA1-8F05-C22024447391}" type="sibTrans" cxnId="{60DCD858-73BB-4ECE-BB6D-92502C5D1239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D444D6-FA8E-46A1-B04D-AC1B1181DF1C}">
      <dgm:prSet phldrT="[Текст]" custT="1"/>
      <dgm:spPr>
        <a:solidFill>
          <a:srgbClr val="A8B0D8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Праздничное оформление города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9,2 млн.руб.</a:t>
          </a:r>
        </a:p>
        <a:p>
          <a:pPr>
            <a:lnSpc>
              <a:spcPct val="100000"/>
            </a:lnSpc>
            <a:spcAft>
              <a:spcPts val="0"/>
            </a:spcAft>
          </a:pPr>
          <a:endParaRPr lang="ru-RU" sz="6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Благоустройство внутриквартальных территорий 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40,0 </a:t>
          </a:r>
          <a:r>
            <a:rPr lang="ru-RU" sz="16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E96C4F-6452-40DD-B704-9911965B02D9}" type="parTrans" cxnId="{2A400D51-737E-4113-855E-24B647146725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9815E6-6DBE-4B1C-86DE-62573E688186}" type="sibTrans" cxnId="{2A400D51-737E-4113-855E-24B647146725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DB6533-8457-437D-A9AA-8D2B7100583D}">
      <dgm:prSet phldrT="[Текст]" custT="1"/>
      <dgm:spPr>
        <a:solidFill>
          <a:srgbClr val="BFE2EB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Поддержание объектов озеленения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28,6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6CDCB0-70D7-4C69-BE98-17CBA6D8DAFC}" type="parTrans" cxnId="{1AB9F148-80A4-420A-9904-8150E0F4635F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46798B-DD8C-4177-B6C8-97E436DDC501}" type="sibTrans" cxnId="{1AB9F148-80A4-420A-9904-8150E0F4635F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7E5D1C-5789-4BF6-8FC7-AB43FE7EE6B9}" type="pres">
      <dgm:prSet presAssocID="{C865236E-6E86-4D4F-89C2-1D5D9324392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29F416-3096-419C-BA32-F80BE7A086FA}" type="pres">
      <dgm:prSet presAssocID="{85B90CFA-CBB0-471A-88CA-7E796A557909}" presName="parentLin" presStyleCnt="0"/>
      <dgm:spPr/>
    </dgm:pt>
    <dgm:pt modelId="{D5168C36-2ED9-4866-8708-A0E4665DD1D2}" type="pres">
      <dgm:prSet presAssocID="{85B90CFA-CBB0-471A-88CA-7E796A55790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52E2573E-E628-47EB-B025-E8E2CB0A7676}" type="pres">
      <dgm:prSet presAssocID="{85B90CFA-CBB0-471A-88CA-7E796A557909}" presName="parentText" presStyleLbl="node1" presStyleIdx="0" presStyleCnt="3" custScaleX="115711" custScaleY="2488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E36B9B-54DC-4A8F-AEDC-E79DF5F8FD64}" type="pres">
      <dgm:prSet presAssocID="{85B90CFA-CBB0-471A-88CA-7E796A557909}" presName="negativeSpace" presStyleCnt="0"/>
      <dgm:spPr/>
    </dgm:pt>
    <dgm:pt modelId="{A5B72299-38C1-49A3-94A8-E349E879AA9D}" type="pres">
      <dgm:prSet presAssocID="{85B90CFA-CBB0-471A-88CA-7E796A557909}" presName="childText" presStyleLbl="conFgAcc1" presStyleIdx="0" presStyleCnt="3">
        <dgm:presLayoutVars>
          <dgm:bulletEnabled val="1"/>
        </dgm:presLayoutVars>
      </dgm:prSet>
      <dgm:spPr/>
    </dgm:pt>
    <dgm:pt modelId="{CBCF13A6-140A-4413-9A20-44238C1FCB28}" type="pres">
      <dgm:prSet presAssocID="{E63C3D9C-6432-4FA1-8F05-C22024447391}" presName="spaceBetweenRectangles" presStyleCnt="0"/>
      <dgm:spPr/>
    </dgm:pt>
    <dgm:pt modelId="{A74F7F1F-23A7-4366-BB5A-D3CD61FD9B23}" type="pres">
      <dgm:prSet presAssocID="{15D444D6-FA8E-46A1-B04D-AC1B1181DF1C}" presName="parentLin" presStyleCnt="0"/>
      <dgm:spPr/>
    </dgm:pt>
    <dgm:pt modelId="{36D8ADD5-9437-456D-B29C-2918D48C6098}" type="pres">
      <dgm:prSet presAssocID="{15D444D6-FA8E-46A1-B04D-AC1B1181DF1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797C1B4D-91C3-4F96-B778-54128992C667}" type="pres">
      <dgm:prSet presAssocID="{15D444D6-FA8E-46A1-B04D-AC1B1181DF1C}" presName="parentText" presStyleLbl="node1" presStyleIdx="1" presStyleCnt="3" custScaleX="115681" custScaleY="3695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5696B-8818-4BF4-8318-48EA2BFB83E8}" type="pres">
      <dgm:prSet presAssocID="{15D444D6-FA8E-46A1-B04D-AC1B1181DF1C}" presName="negativeSpace" presStyleCnt="0"/>
      <dgm:spPr/>
    </dgm:pt>
    <dgm:pt modelId="{348639FC-F947-472F-9A5B-B98E27FE1222}" type="pres">
      <dgm:prSet presAssocID="{15D444D6-FA8E-46A1-B04D-AC1B1181DF1C}" presName="childText" presStyleLbl="conFgAcc1" presStyleIdx="1" presStyleCnt="3">
        <dgm:presLayoutVars>
          <dgm:bulletEnabled val="1"/>
        </dgm:presLayoutVars>
      </dgm:prSet>
      <dgm:spPr/>
    </dgm:pt>
    <dgm:pt modelId="{977BAC34-54AF-4BD8-B536-ABCBAE73CC77}" type="pres">
      <dgm:prSet presAssocID="{BC9815E6-6DBE-4B1C-86DE-62573E688186}" presName="spaceBetweenRectangles" presStyleCnt="0"/>
      <dgm:spPr/>
    </dgm:pt>
    <dgm:pt modelId="{586E1625-D8B7-4DCA-A217-B159D90710F3}" type="pres">
      <dgm:prSet presAssocID="{0ADB6533-8457-437D-A9AA-8D2B7100583D}" presName="parentLin" presStyleCnt="0"/>
      <dgm:spPr/>
    </dgm:pt>
    <dgm:pt modelId="{11A88674-9DAD-4E18-86F8-B4CE3258A753}" type="pres">
      <dgm:prSet presAssocID="{0ADB6533-8457-437D-A9AA-8D2B7100583D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5EEE796-6CC9-4DBD-8B39-95A569759E5E}" type="pres">
      <dgm:prSet presAssocID="{0ADB6533-8457-437D-A9AA-8D2B7100583D}" presName="parentText" presStyleLbl="node1" presStyleIdx="2" presStyleCnt="3" custScaleX="115665" custScaleY="14962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6F282E-627C-4217-BF25-5F46A258905E}" type="pres">
      <dgm:prSet presAssocID="{0ADB6533-8457-437D-A9AA-8D2B7100583D}" presName="negativeSpace" presStyleCnt="0"/>
      <dgm:spPr/>
    </dgm:pt>
    <dgm:pt modelId="{991A216D-6F34-475E-9653-F7D3F50A1D54}" type="pres">
      <dgm:prSet presAssocID="{0ADB6533-8457-437D-A9AA-8D2B7100583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0B60326C-2CAE-4557-BBD2-DE8C3C362A8D}" type="presOf" srcId="{0ADB6533-8457-437D-A9AA-8D2B7100583D}" destId="{85EEE796-6CC9-4DBD-8B39-95A569759E5E}" srcOrd="1" destOrd="0" presId="urn:microsoft.com/office/officeart/2005/8/layout/list1"/>
    <dgm:cxn modelId="{A82A9740-5BE9-4F45-A9D9-166D92C2376B}" type="presOf" srcId="{15D444D6-FA8E-46A1-B04D-AC1B1181DF1C}" destId="{797C1B4D-91C3-4F96-B778-54128992C667}" srcOrd="1" destOrd="0" presId="urn:microsoft.com/office/officeart/2005/8/layout/list1"/>
    <dgm:cxn modelId="{FD6BB5F4-E932-4250-B235-07477BDB72DF}" type="presOf" srcId="{85B90CFA-CBB0-471A-88CA-7E796A557909}" destId="{D5168C36-2ED9-4866-8708-A0E4665DD1D2}" srcOrd="0" destOrd="0" presId="urn:microsoft.com/office/officeart/2005/8/layout/list1"/>
    <dgm:cxn modelId="{36579D3D-F705-4310-98A7-758A69B8ADE9}" type="presOf" srcId="{C865236E-6E86-4D4F-89C2-1D5D93243928}" destId="{D67E5D1C-5789-4BF6-8FC7-AB43FE7EE6B9}" srcOrd="0" destOrd="0" presId="urn:microsoft.com/office/officeart/2005/8/layout/list1"/>
    <dgm:cxn modelId="{EE7652ED-0F16-4994-AD78-B4C08F909641}" type="presOf" srcId="{0ADB6533-8457-437D-A9AA-8D2B7100583D}" destId="{11A88674-9DAD-4E18-86F8-B4CE3258A753}" srcOrd="0" destOrd="0" presId="urn:microsoft.com/office/officeart/2005/8/layout/list1"/>
    <dgm:cxn modelId="{2A400D51-737E-4113-855E-24B647146725}" srcId="{C865236E-6E86-4D4F-89C2-1D5D93243928}" destId="{15D444D6-FA8E-46A1-B04D-AC1B1181DF1C}" srcOrd="1" destOrd="0" parTransId="{3EE96C4F-6452-40DD-B704-9911965B02D9}" sibTransId="{BC9815E6-6DBE-4B1C-86DE-62573E688186}"/>
    <dgm:cxn modelId="{D92E85CD-9C49-41CB-A6A1-5A08B16840FD}" type="presOf" srcId="{15D444D6-FA8E-46A1-B04D-AC1B1181DF1C}" destId="{36D8ADD5-9437-456D-B29C-2918D48C6098}" srcOrd="0" destOrd="0" presId="urn:microsoft.com/office/officeart/2005/8/layout/list1"/>
    <dgm:cxn modelId="{60DCD858-73BB-4ECE-BB6D-92502C5D1239}" srcId="{C865236E-6E86-4D4F-89C2-1D5D93243928}" destId="{85B90CFA-CBB0-471A-88CA-7E796A557909}" srcOrd="0" destOrd="0" parTransId="{E7F4AE01-F910-48D8-A91C-9BB720B01C0A}" sibTransId="{E63C3D9C-6432-4FA1-8F05-C22024447391}"/>
    <dgm:cxn modelId="{1AB9F148-80A4-420A-9904-8150E0F4635F}" srcId="{C865236E-6E86-4D4F-89C2-1D5D93243928}" destId="{0ADB6533-8457-437D-A9AA-8D2B7100583D}" srcOrd="2" destOrd="0" parTransId="{EE6CDCB0-70D7-4C69-BE98-17CBA6D8DAFC}" sibTransId="{A246798B-DD8C-4177-B6C8-97E436DDC501}"/>
    <dgm:cxn modelId="{AFFE89DD-5F84-4490-B237-ED3AAEA8716A}" type="presOf" srcId="{85B90CFA-CBB0-471A-88CA-7E796A557909}" destId="{52E2573E-E628-47EB-B025-E8E2CB0A7676}" srcOrd="1" destOrd="0" presId="urn:microsoft.com/office/officeart/2005/8/layout/list1"/>
    <dgm:cxn modelId="{4B55C3CC-A701-4ED6-BD83-9E23B09C530B}" type="presParOf" srcId="{D67E5D1C-5789-4BF6-8FC7-AB43FE7EE6B9}" destId="{A229F416-3096-419C-BA32-F80BE7A086FA}" srcOrd="0" destOrd="0" presId="urn:microsoft.com/office/officeart/2005/8/layout/list1"/>
    <dgm:cxn modelId="{57569DF3-3DA4-4BE1-93D3-F54B4644501C}" type="presParOf" srcId="{A229F416-3096-419C-BA32-F80BE7A086FA}" destId="{D5168C36-2ED9-4866-8708-A0E4665DD1D2}" srcOrd="0" destOrd="0" presId="urn:microsoft.com/office/officeart/2005/8/layout/list1"/>
    <dgm:cxn modelId="{FC638454-2FB6-4D40-949B-F9A416EF83B6}" type="presParOf" srcId="{A229F416-3096-419C-BA32-F80BE7A086FA}" destId="{52E2573E-E628-47EB-B025-E8E2CB0A7676}" srcOrd="1" destOrd="0" presId="urn:microsoft.com/office/officeart/2005/8/layout/list1"/>
    <dgm:cxn modelId="{220F25DD-B48B-4835-AB44-BB2026413E51}" type="presParOf" srcId="{D67E5D1C-5789-4BF6-8FC7-AB43FE7EE6B9}" destId="{06E36B9B-54DC-4A8F-AEDC-E79DF5F8FD64}" srcOrd="1" destOrd="0" presId="urn:microsoft.com/office/officeart/2005/8/layout/list1"/>
    <dgm:cxn modelId="{68201800-F317-49D6-A801-C86B6D3E1821}" type="presParOf" srcId="{D67E5D1C-5789-4BF6-8FC7-AB43FE7EE6B9}" destId="{A5B72299-38C1-49A3-94A8-E349E879AA9D}" srcOrd="2" destOrd="0" presId="urn:microsoft.com/office/officeart/2005/8/layout/list1"/>
    <dgm:cxn modelId="{0173D5F3-A303-4C3C-81B1-8EDD41915698}" type="presParOf" srcId="{D67E5D1C-5789-4BF6-8FC7-AB43FE7EE6B9}" destId="{CBCF13A6-140A-4413-9A20-44238C1FCB28}" srcOrd="3" destOrd="0" presId="urn:microsoft.com/office/officeart/2005/8/layout/list1"/>
    <dgm:cxn modelId="{D88F10EE-E9C6-42E5-81C7-9CDD2942FE07}" type="presParOf" srcId="{D67E5D1C-5789-4BF6-8FC7-AB43FE7EE6B9}" destId="{A74F7F1F-23A7-4366-BB5A-D3CD61FD9B23}" srcOrd="4" destOrd="0" presId="urn:microsoft.com/office/officeart/2005/8/layout/list1"/>
    <dgm:cxn modelId="{E66B3505-A14E-49A6-AD56-3A62F129C12B}" type="presParOf" srcId="{A74F7F1F-23A7-4366-BB5A-D3CD61FD9B23}" destId="{36D8ADD5-9437-456D-B29C-2918D48C6098}" srcOrd="0" destOrd="0" presId="urn:microsoft.com/office/officeart/2005/8/layout/list1"/>
    <dgm:cxn modelId="{BAC96DF3-ACD6-4235-B255-3F3A91577C23}" type="presParOf" srcId="{A74F7F1F-23A7-4366-BB5A-D3CD61FD9B23}" destId="{797C1B4D-91C3-4F96-B778-54128992C667}" srcOrd="1" destOrd="0" presId="urn:microsoft.com/office/officeart/2005/8/layout/list1"/>
    <dgm:cxn modelId="{729E3D53-46DA-40A6-AC0D-C9DBFB6AC8AA}" type="presParOf" srcId="{D67E5D1C-5789-4BF6-8FC7-AB43FE7EE6B9}" destId="{03F5696B-8818-4BF4-8318-48EA2BFB83E8}" srcOrd="5" destOrd="0" presId="urn:microsoft.com/office/officeart/2005/8/layout/list1"/>
    <dgm:cxn modelId="{7EA87E62-9DB8-43C4-AA49-6BF57ED9536D}" type="presParOf" srcId="{D67E5D1C-5789-4BF6-8FC7-AB43FE7EE6B9}" destId="{348639FC-F947-472F-9A5B-B98E27FE1222}" srcOrd="6" destOrd="0" presId="urn:microsoft.com/office/officeart/2005/8/layout/list1"/>
    <dgm:cxn modelId="{32A25F01-E363-406E-AD00-7AA1C9860616}" type="presParOf" srcId="{D67E5D1C-5789-4BF6-8FC7-AB43FE7EE6B9}" destId="{977BAC34-54AF-4BD8-B536-ABCBAE73CC77}" srcOrd="7" destOrd="0" presId="urn:microsoft.com/office/officeart/2005/8/layout/list1"/>
    <dgm:cxn modelId="{BD5FC669-C3B2-4CEE-AA3C-E34425D763E1}" type="presParOf" srcId="{D67E5D1C-5789-4BF6-8FC7-AB43FE7EE6B9}" destId="{586E1625-D8B7-4DCA-A217-B159D90710F3}" srcOrd="8" destOrd="0" presId="urn:microsoft.com/office/officeart/2005/8/layout/list1"/>
    <dgm:cxn modelId="{9415D432-2C9E-4B2B-BC4F-2E67A962576D}" type="presParOf" srcId="{586E1625-D8B7-4DCA-A217-B159D90710F3}" destId="{11A88674-9DAD-4E18-86F8-B4CE3258A753}" srcOrd="0" destOrd="0" presId="urn:microsoft.com/office/officeart/2005/8/layout/list1"/>
    <dgm:cxn modelId="{D2DB4250-ED34-457A-ABBE-4E3E4E7A1EAE}" type="presParOf" srcId="{586E1625-D8B7-4DCA-A217-B159D90710F3}" destId="{85EEE796-6CC9-4DBD-8B39-95A569759E5E}" srcOrd="1" destOrd="0" presId="urn:microsoft.com/office/officeart/2005/8/layout/list1"/>
    <dgm:cxn modelId="{4421AE0A-F590-4391-8DF8-F5F93E1066CD}" type="presParOf" srcId="{D67E5D1C-5789-4BF6-8FC7-AB43FE7EE6B9}" destId="{026F282E-627C-4217-BF25-5F46A258905E}" srcOrd="9" destOrd="0" presId="urn:microsoft.com/office/officeart/2005/8/layout/list1"/>
    <dgm:cxn modelId="{F266D20C-82E7-4A82-8CB4-A210BA37343D}" type="presParOf" srcId="{D67E5D1C-5789-4BF6-8FC7-AB43FE7EE6B9}" destId="{991A216D-6F34-475E-9653-F7D3F50A1D5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865236E-6E86-4D4F-89C2-1D5D93243928}" type="doc">
      <dgm:prSet loTypeId="urn:microsoft.com/office/officeart/2005/8/layout/list1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5B90CFA-CBB0-471A-88CA-7E796A557909}">
      <dgm:prSet phldrT="[Текст]" custT="1"/>
      <dgm:spPr>
        <a:solidFill>
          <a:srgbClr val="8FAADC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Участие в региональном проекте «Региональная и местная дорожная сеть» в рамках реализации национального проекта «Безопасные качественные дороги» </a:t>
          </a:r>
          <a:r>
            <a: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180,5 млн.руб.</a:t>
          </a:r>
        </a:p>
      </dgm:t>
    </dgm:pt>
    <dgm:pt modelId="{E7F4AE01-F910-48D8-A91C-9BB720B01C0A}" type="parTrans" cxnId="{60DCD858-73BB-4ECE-BB6D-92502C5D1239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3C3D9C-6432-4FA1-8F05-C22024447391}" type="sibTrans" cxnId="{60DCD858-73BB-4ECE-BB6D-92502C5D1239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D444D6-FA8E-46A1-B04D-AC1B1181DF1C}">
      <dgm:prSet phldrT="[Текст]" custT="1"/>
      <dgm:spPr>
        <a:solidFill>
          <a:srgbClr val="A8B0D8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endParaRPr lang="ru-RU" sz="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Организация транспортного обслуживания населения 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 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муниципальным маршрутам регулярных перевозок  </a:t>
          </a:r>
          <a:r>
            <a: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9,8 млн.руб.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Повышение безопасности дорожного движения на территории ЗАТО Северск </a:t>
          </a:r>
          <a:r>
            <a: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30,6 млн.руб.</a:t>
          </a:r>
        </a:p>
      </dgm:t>
    </dgm:pt>
    <dgm:pt modelId="{3EE96C4F-6452-40DD-B704-9911965B02D9}" type="parTrans" cxnId="{2A400D51-737E-4113-855E-24B647146725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9815E6-6DBE-4B1C-86DE-62573E688186}" type="sibTrans" cxnId="{2A400D51-737E-4113-855E-24B647146725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DB6533-8457-437D-A9AA-8D2B7100583D}">
      <dgm:prSet phldrT="[Текст]" custT="1"/>
      <dgm:spPr>
        <a:solidFill>
          <a:srgbClr val="A5A5A5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Текущее содержание объектов УДС г. Северска   </a:t>
          </a:r>
          <a:r>
            <a: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294,9 млн.руб.</a:t>
          </a:r>
        </a:p>
      </dgm:t>
    </dgm:pt>
    <dgm:pt modelId="{EE6CDCB0-70D7-4C69-BE98-17CBA6D8DAFC}" type="parTrans" cxnId="{1AB9F148-80A4-420A-9904-8150E0F4635F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46798B-DD8C-4177-B6C8-97E436DDC501}" type="sibTrans" cxnId="{1AB9F148-80A4-420A-9904-8150E0F4635F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A84624-8210-415E-AF03-E00098455D7C}">
      <dgm:prSet/>
      <dgm:spPr>
        <a:noFill/>
        <a:ln>
          <a:noFill/>
        </a:ln>
      </dgm:spPr>
      <dgm:t>
        <a:bodyPr/>
        <a:lstStyle/>
        <a:p>
          <a:endParaRPr lang="ru-RU"/>
        </a:p>
      </dgm:t>
    </dgm:pt>
    <dgm:pt modelId="{02813D02-D939-4CE3-AF70-729667AFA435}" type="parTrans" cxnId="{06AA8C30-DF9A-47CE-8333-C3089AEF3633}">
      <dgm:prSet/>
      <dgm:spPr/>
      <dgm:t>
        <a:bodyPr/>
        <a:lstStyle/>
        <a:p>
          <a:endParaRPr lang="ru-RU"/>
        </a:p>
      </dgm:t>
    </dgm:pt>
    <dgm:pt modelId="{9303CF6E-B1C0-4127-A9B8-0FFC0403E4FB}" type="sibTrans" cxnId="{06AA8C30-DF9A-47CE-8333-C3089AEF3633}">
      <dgm:prSet/>
      <dgm:spPr/>
      <dgm:t>
        <a:bodyPr/>
        <a:lstStyle/>
        <a:p>
          <a:endParaRPr lang="ru-RU"/>
        </a:p>
      </dgm:t>
    </dgm:pt>
    <dgm:pt modelId="{9E24972A-32CC-427E-9232-A1ECD7918D3D}">
      <dgm:prSet/>
      <dgm:spPr>
        <a:solidFill>
          <a:srgbClr val="FF0066"/>
        </a:solidFill>
      </dgm:spPr>
      <dgm:t>
        <a:bodyPr/>
        <a:lstStyle/>
        <a:p>
          <a:endParaRPr lang="ru-RU"/>
        </a:p>
      </dgm:t>
    </dgm:pt>
    <dgm:pt modelId="{494C8407-F105-4329-91B6-1BD8AEC02DD5}" type="parTrans" cxnId="{943F00D8-4ADF-4550-99E9-681FEAEF1AC2}">
      <dgm:prSet/>
      <dgm:spPr/>
      <dgm:t>
        <a:bodyPr/>
        <a:lstStyle/>
        <a:p>
          <a:endParaRPr lang="ru-RU"/>
        </a:p>
      </dgm:t>
    </dgm:pt>
    <dgm:pt modelId="{0B5E7C69-9615-49B4-B015-D047F32AC815}" type="sibTrans" cxnId="{943F00D8-4ADF-4550-99E9-681FEAEF1AC2}">
      <dgm:prSet/>
      <dgm:spPr/>
      <dgm:t>
        <a:bodyPr/>
        <a:lstStyle/>
        <a:p>
          <a:endParaRPr lang="ru-RU"/>
        </a:p>
      </dgm:t>
    </dgm:pt>
    <dgm:pt modelId="{D67E5D1C-5789-4BF6-8FC7-AB43FE7EE6B9}" type="pres">
      <dgm:prSet presAssocID="{C865236E-6E86-4D4F-89C2-1D5D9324392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29F416-3096-419C-BA32-F80BE7A086FA}" type="pres">
      <dgm:prSet presAssocID="{85B90CFA-CBB0-471A-88CA-7E796A557909}" presName="parentLin" presStyleCnt="0"/>
      <dgm:spPr/>
    </dgm:pt>
    <dgm:pt modelId="{D5168C36-2ED9-4866-8708-A0E4665DD1D2}" type="pres">
      <dgm:prSet presAssocID="{85B90CFA-CBB0-471A-88CA-7E796A557909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52E2573E-E628-47EB-B025-E8E2CB0A7676}" type="pres">
      <dgm:prSet presAssocID="{85B90CFA-CBB0-471A-88CA-7E796A557909}" presName="parentText" presStyleLbl="node1" presStyleIdx="0" presStyleCnt="4" custScaleX="127561" custScaleY="230015" custLinFactNeighborX="-66661" custLinFactNeighborY="4366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E36B9B-54DC-4A8F-AEDC-E79DF5F8FD64}" type="pres">
      <dgm:prSet presAssocID="{85B90CFA-CBB0-471A-88CA-7E796A557909}" presName="negativeSpace" presStyleCnt="0"/>
      <dgm:spPr/>
    </dgm:pt>
    <dgm:pt modelId="{A5B72299-38C1-49A3-94A8-E349E879AA9D}" type="pres">
      <dgm:prSet presAssocID="{85B90CFA-CBB0-471A-88CA-7E796A557909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CF13A6-140A-4413-9A20-44238C1FCB28}" type="pres">
      <dgm:prSet presAssocID="{E63C3D9C-6432-4FA1-8F05-C22024447391}" presName="spaceBetweenRectangles" presStyleCnt="0"/>
      <dgm:spPr/>
    </dgm:pt>
    <dgm:pt modelId="{9F2178B2-10A8-4A5E-9F47-FAF71AEC6FE3}" type="pres">
      <dgm:prSet presAssocID="{9E24972A-32CC-427E-9232-A1ECD7918D3D}" presName="parentLin" presStyleCnt="0"/>
      <dgm:spPr/>
    </dgm:pt>
    <dgm:pt modelId="{9F274404-EA4C-43DA-9A75-4FBA9DA6EEAF}" type="pres">
      <dgm:prSet presAssocID="{9E24972A-32CC-427E-9232-A1ECD7918D3D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45386ACB-4D24-4436-B555-F7B8E8C18EB4}" type="pres">
      <dgm:prSet presAssocID="{9E24972A-32CC-427E-9232-A1ECD7918D3D}" presName="parentText" presStyleLbl="node1" presStyleIdx="1" presStyleCnt="4" custScaleX="122371" custScaleY="139891" custLinFactNeighborX="4030" custLinFactNeighborY="3639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E3FA44-6F9A-4B96-B4E7-D162577FC572}" type="pres">
      <dgm:prSet presAssocID="{9E24972A-32CC-427E-9232-A1ECD7918D3D}" presName="negativeSpace" presStyleCnt="0"/>
      <dgm:spPr/>
    </dgm:pt>
    <dgm:pt modelId="{E9BED405-DB8C-41BA-8065-0CB539B4F596}" type="pres">
      <dgm:prSet presAssocID="{9E24972A-32CC-427E-9232-A1ECD7918D3D}" presName="childText" presStyleLbl="conFgAcc1" presStyleIdx="1" presStyleCnt="4">
        <dgm:presLayoutVars>
          <dgm:bulletEnabled val="1"/>
        </dgm:presLayoutVars>
      </dgm:prSet>
      <dgm:spPr>
        <a:noFill/>
        <a:ln>
          <a:noFill/>
        </a:ln>
      </dgm:spPr>
    </dgm:pt>
    <dgm:pt modelId="{78DB82D3-342A-48EB-991C-C7400AFB2F95}" type="pres">
      <dgm:prSet presAssocID="{0B5E7C69-9615-49B4-B015-D047F32AC815}" presName="spaceBetweenRectangles" presStyleCnt="0"/>
      <dgm:spPr/>
    </dgm:pt>
    <dgm:pt modelId="{A74F7F1F-23A7-4366-BB5A-D3CD61FD9B23}" type="pres">
      <dgm:prSet presAssocID="{15D444D6-FA8E-46A1-B04D-AC1B1181DF1C}" presName="parentLin" presStyleCnt="0"/>
      <dgm:spPr/>
    </dgm:pt>
    <dgm:pt modelId="{36D8ADD5-9437-456D-B29C-2918D48C6098}" type="pres">
      <dgm:prSet presAssocID="{15D444D6-FA8E-46A1-B04D-AC1B1181DF1C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797C1B4D-91C3-4F96-B778-54128992C667}" type="pres">
      <dgm:prSet presAssocID="{15D444D6-FA8E-46A1-B04D-AC1B1181DF1C}" presName="parentText" presStyleLbl="node1" presStyleIdx="2" presStyleCnt="4" custScaleX="124759" custScaleY="265199" custLinFactY="91822" custLinFactNeighborX="-48614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5696B-8818-4BF4-8318-48EA2BFB83E8}" type="pres">
      <dgm:prSet presAssocID="{15D444D6-FA8E-46A1-B04D-AC1B1181DF1C}" presName="negativeSpace" presStyleCnt="0"/>
      <dgm:spPr/>
    </dgm:pt>
    <dgm:pt modelId="{348639FC-F947-472F-9A5B-B98E27FE1222}" type="pres">
      <dgm:prSet presAssocID="{15D444D6-FA8E-46A1-B04D-AC1B1181DF1C}" presName="childText" presStyleLbl="conFgAcc1" presStyleIdx="2" presStyleCnt="4">
        <dgm:presLayoutVars>
          <dgm:bulletEnabled val="1"/>
        </dgm:presLayoutVars>
      </dgm:prSet>
      <dgm:spPr>
        <a:noFill/>
        <a:ln>
          <a:noFill/>
        </a:ln>
      </dgm:spPr>
    </dgm:pt>
    <dgm:pt modelId="{977BAC34-54AF-4BD8-B536-ABCBAE73CC77}" type="pres">
      <dgm:prSet presAssocID="{BC9815E6-6DBE-4B1C-86DE-62573E688186}" presName="spaceBetweenRectangles" presStyleCnt="0"/>
      <dgm:spPr/>
    </dgm:pt>
    <dgm:pt modelId="{586E1625-D8B7-4DCA-A217-B159D90710F3}" type="pres">
      <dgm:prSet presAssocID="{0ADB6533-8457-437D-A9AA-8D2B7100583D}" presName="parentLin" presStyleCnt="0"/>
      <dgm:spPr/>
    </dgm:pt>
    <dgm:pt modelId="{11A88674-9DAD-4E18-86F8-B4CE3258A753}" type="pres">
      <dgm:prSet presAssocID="{0ADB6533-8457-437D-A9AA-8D2B7100583D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85EEE796-6CC9-4DBD-8B39-95A569759E5E}" type="pres">
      <dgm:prSet presAssocID="{0ADB6533-8457-437D-A9AA-8D2B7100583D}" presName="parentText" presStyleLbl="node1" presStyleIdx="3" presStyleCnt="4" custScaleX="122409" custScaleY="113741" custLinFactY="-100000" custLinFactNeighborX="-6327" custLinFactNeighborY="-18905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6F282E-627C-4217-BF25-5F46A258905E}" type="pres">
      <dgm:prSet presAssocID="{0ADB6533-8457-437D-A9AA-8D2B7100583D}" presName="negativeSpace" presStyleCnt="0"/>
      <dgm:spPr/>
    </dgm:pt>
    <dgm:pt modelId="{991A216D-6F34-475E-9653-F7D3F50A1D54}" type="pres">
      <dgm:prSet presAssocID="{0ADB6533-8457-437D-A9AA-8D2B7100583D}" presName="childText" presStyleLbl="conFgAcc1" presStyleIdx="3" presStyleCnt="4">
        <dgm:presLayoutVars>
          <dgm:bulletEnabled val="1"/>
        </dgm:presLayoutVars>
      </dgm:prSet>
      <dgm:spPr>
        <a:noFill/>
        <a:ln>
          <a:noFill/>
        </a:ln>
      </dgm:spPr>
    </dgm:pt>
  </dgm:ptLst>
  <dgm:cxnLst>
    <dgm:cxn modelId="{1AAB1AC6-16A6-4DE4-8DA8-2BDE1717B926}" type="presOf" srcId="{85B90CFA-CBB0-471A-88CA-7E796A557909}" destId="{D5168C36-2ED9-4866-8708-A0E4665DD1D2}" srcOrd="0" destOrd="0" presId="urn:microsoft.com/office/officeart/2005/8/layout/list1"/>
    <dgm:cxn modelId="{CABE7A99-8493-47E8-8CBF-91A20B5C1251}" type="presOf" srcId="{9E24972A-32CC-427E-9232-A1ECD7918D3D}" destId="{45386ACB-4D24-4436-B555-F7B8E8C18EB4}" srcOrd="1" destOrd="0" presId="urn:microsoft.com/office/officeart/2005/8/layout/list1"/>
    <dgm:cxn modelId="{5B2B0C72-ED93-47A2-809D-FD04EB1C58D1}" type="presOf" srcId="{0ADB6533-8457-437D-A9AA-8D2B7100583D}" destId="{11A88674-9DAD-4E18-86F8-B4CE3258A753}" srcOrd="0" destOrd="0" presId="urn:microsoft.com/office/officeart/2005/8/layout/list1"/>
    <dgm:cxn modelId="{805F9EEE-BC1B-4622-A25D-8B95EF9CB9B1}" type="presOf" srcId="{85B90CFA-CBB0-471A-88CA-7E796A557909}" destId="{52E2573E-E628-47EB-B025-E8E2CB0A7676}" srcOrd="1" destOrd="0" presId="urn:microsoft.com/office/officeart/2005/8/layout/list1"/>
    <dgm:cxn modelId="{69B31974-B20A-4D12-A693-55860A78468C}" type="presOf" srcId="{9E24972A-32CC-427E-9232-A1ECD7918D3D}" destId="{9F274404-EA4C-43DA-9A75-4FBA9DA6EEAF}" srcOrd="0" destOrd="0" presId="urn:microsoft.com/office/officeart/2005/8/layout/list1"/>
    <dgm:cxn modelId="{06AA8C30-DF9A-47CE-8333-C3089AEF3633}" srcId="{85B90CFA-CBB0-471A-88CA-7E796A557909}" destId="{36A84624-8210-415E-AF03-E00098455D7C}" srcOrd="0" destOrd="0" parTransId="{02813D02-D939-4CE3-AF70-729667AFA435}" sibTransId="{9303CF6E-B1C0-4127-A9B8-0FFC0403E4FB}"/>
    <dgm:cxn modelId="{2A400D51-737E-4113-855E-24B647146725}" srcId="{C865236E-6E86-4D4F-89C2-1D5D93243928}" destId="{15D444D6-FA8E-46A1-B04D-AC1B1181DF1C}" srcOrd="2" destOrd="0" parTransId="{3EE96C4F-6452-40DD-B704-9911965B02D9}" sibTransId="{BC9815E6-6DBE-4B1C-86DE-62573E688186}"/>
    <dgm:cxn modelId="{1AB9F148-80A4-420A-9904-8150E0F4635F}" srcId="{C865236E-6E86-4D4F-89C2-1D5D93243928}" destId="{0ADB6533-8457-437D-A9AA-8D2B7100583D}" srcOrd="3" destOrd="0" parTransId="{EE6CDCB0-70D7-4C69-BE98-17CBA6D8DAFC}" sibTransId="{A246798B-DD8C-4177-B6C8-97E436DDC501}"/>
    <dgm:cxn modelId="{943F00D8-4ADF-4550-99E9-681FEAEF1AC2}" srcId="{C865236E-6E86-4D4F-89C2-1D5D93243928}" destId="{9E24972A-32CC-427E-9232-A1ECD7918D3D}" srcOrd="1" destOrd="0" parTransId="{494C8407-F105-4329-91B6-1BD8AEC02DD5}" sibTransId="{0B5E7C69-9615-49B4-B015-D047F32AC815}"/>
    <dgm:cxn modelId="{60DCD858-73BB-4ECE-BB6D-92502C5D1239}" srcId="{C865236E-6E86-4D4F-89C2-1D5D93243928}" destId="{85B90CFA-CBB0-471A-88CA-7E796A557909}" srcOrd="0" destOrd="0" parTransId="{E7F4AE01-F910-48D8-A91C-9BB720B01C0A}" sibTransId="{E63C3D9C-6432-4FA1-8F05-C22024447391}"/>
    <dgm:cxn modelId="{54BA31E0-F0FD-4B20-9C57-3696B09A674E}" type="presOf" srcId="{36A84624-8210-415E-AF03-E00098455D7C}" destId="{A5B72299-38C1-49A3-94A8-E349E879AA9D}" srcOrd="0" destOrd="0" presId="urn:microsoft.com/office/officeart/2005/8/layout/list1"/>
    <dgm:cxn modelId="{8A92019E-C031-4094-86B7-DC913B4805C2}" type="presOf" srcId="{C865236E-6E86-4D4F-89C2-1D5D93243928}" destId="{D67E5D1C-5789-4BF6-8FC7-AB43FE7EE6B9}" srcOrd="0" destOrd="0" presId="urn:microsoft.com/office/officeart/2005/8/layout/list1"/>
    <dgm:cxn modelId="{4B20F821-1ECE-4321-AE47-BE71367104D4}" type="presOf" srcId="{15D444D6-FA8E-46A1-B04D-AC1B1181DF1C}" destId="{797C1B4D-91C3-4F96-B778-54128992C667}" srcOrd="1" destOrd="0" presId="urn:microsoft.com/office/officeart/2005/8/layout/list1"/>
    <dgm:cxn modelId="{3ED23F80-68A2-4332-8DF3-D458FA060600}" type="presOf" srcId="{15D444D6-FA8E-46A1-B04D-AC1B1181DF1C}" destId="{36D8ADD5-9437-456D-B29C-2918D48C6098}" srcOrd="0" destOrd="0" presId="urn:microsoft.com/office/officeart/2005/8/layout/list1"/>
    <dgm:cxn modelId="{E8287383-6A3A-4BED-A68E-DBFD0A3E7053}" type="presOf" srcId="{0ADB6533-8457-437D-A9AA-8D2B7100583D}" destId="{85EEE796-6CC9-4DBD-8B39-95A569759E5E}" srcOrd="1" destOrd="0" presId="urn:microsoft.com/office/officeart/2005/8/layout/list1"/>
    <dgm:cxn modelId="{E4674C97-CF1B-4857-B408-AC697806A028}" type="presParOf" srcId="{D67E5D1C-5789-4BF6-8FC7-AB43FE7EE6B9}" destId="{A229F416-3096-419C-BA32-F80BE7A086FA}" srcOrd="0" destOrd="0" presId="urn:microsoft.com/office/officeart/2005/8/layout/list1"/>
    <dgm:cxn modelId="{45E6E34F-954A-4AFD-94C1-95E443D5187A}" type="presParOf" srcId="{A229F416-3096-419C-BA32-F80BE7A086FA}" destId="{D5168C36-2ED9-4866-8708-A0E4665DD1D2}" srcOrd="0" destOrd="0" presId="urn:microsoft.com/office/officeart/2005/8/layout/list1"/>
    <dgm:cxn modelId="{E479E0AA-F64C-4712-9527-E8B4A2FC22E8}" type="presParOf" srcId="{A229F416-3096-419C-BA32-F80BE7A086FA}" destId="{52E2573E-E628-47EB-B025-E8E2CB0A7676}" srcOrd="1" destOrd="0" presId="urn:microsoft.com/office/officeart/2005/8/layout/list1"/>
    <dgm:cxn modelId="{C2017F4D-B3C3-4358-9C3B-6C11D05FC3D9}" type="presParOf" srcId="{D67E5D1C-5789-4BF6-8FC7-AB43FE7EE6B9}" destId="{06E36B9B-54DC-4A8F-AEDC-E79DF5F8FD64}" srcOrd="1" destOrd="0" presId="urn:microsoft.com/office/officeart/2005/8/layout/list1"/>
    <dgm:cxn modelId="{501B8811-C245-48AB-8F26-D55F79177664}" type="presParOf" srcId="{D67E5D1C-5789-4BF6-8FC7-AB43FE7EE6B9}" destId="{A5B72299-38C1-49A3-94A8-E349E879AA9D}" srcOrd="2" destOrd="0" presId="urn:microsoft.com/office/officeart/2005/8/layout/list1"/>
    <dgm:cxn modelId="{2764C05F-7AE7-40E4-9DD4-0E817E264E58}" type="presParOf" srcId="{D67E5D1C-5789-4BF6-8FC7-AB43FE7EE6B9}" destId="{CBCF13A6-140A-4413-9A20-44238C1FCB28}" srcOrd="3" destOrd="0" presId="urn:microsoft.com/office/officeart/2005/8/layout/list1"/>
    <dgm:cxn modelId="{7F78DB70-C372-4C1E-82D9-D6496AB1EF81}" type="presParOf" srcId="{D67E5D1C-5789-4BF6-8FC7-AB43FE7EE6B9}" destId="{9F2178B2-10A8-4A5E-9F47-FAF71AEC6FE3}" srcOrd="4" destOrd="0" presId="urn:microsoft.com/office/officeart/2005/8/layout/list1"/>
    <dgm:cxn modelId="{525CD91A-9AD4-4A10-AEDE-EC6D090136CE}" type="presParOf" srcId="{9F2178B2-10A8-4A5E-9F47-FAF71AEC6FE3}" destId="{9F274404-EA4C-43DA-9A75-4FBA9DA6EEAF}" srcOrd="0" destOrd="0" presId="urn:microsoft.com/office/officeart/2005/8/layout/list1"/>
    <dgm:cxn modelId="{7EA44C85-6E25-4A12-B284-D6F3147EFBF5}" type="presParOf" srcId="{9F2178B2-10A8-4A5E-9F47-FAF71AEC6FE3}" destId="{45386ACB-4D24-4436-B555-F7B8E8C18EB4}" srcOrd="1" destOrd="0" presId="urn:microsoft.com/office/officeart/2005/8/layout/list1"/>
    <dgm:cxn modelId="{39E97574-8A1A-4EB5-B303-8AA1DF9FE5B7}" type="presParOf" srcId="{D67E5D1C-5789-4BF6-8FC7-AB43FE7EE6B9}" destId="{71E3FA44-6F9A-4B96-B4E7-D162577FC572}" srcOrd="5" destOrd="0" presId="urn:microsoft.com/office/officeart/2005/8/layout/list1"/>
    <dgm:cxn modelId="{D5C4819A-CC9B-4671-96E1-27621A40CFFE}" type="presParOf" srcId="{D67E5D1C-5789-4BF6-8FC7-AB43FE7EE6B9}" destId="{E9BED405-DB8C-41BA-8065-0CB539B4F596}" srcOrd="6" destOrd="0" presId="urn:microsoft.com/office/officeart/2005/8/layout/list1"/>
    <dgm:cxn modelId="{243C4A58-05D1-478E-A216-A62636E3505B}" type="presParOf" srcId="{D67E5D1C-5789-4BF6-8FC7-AB43FE7EE6B9}" destId="{78DB82D3-342A-48EB-991C-C7400AFB2F95}" srcOrd="7" destOrd="0" presId="urn:microsoft.com/office/officeart/2005/8/layout/list1"/>
    <dgm:cxn modelId="{5D5A855E-C7C9-4F0E-B264-CD2FD08D2C10}" type="presParOf" srcId="{D67E5D1C-5789-4BF6-8FC7-AB43FE7EE6B9}" destId="{A74F7F1F-23A7-4366-BB5A-D3CD61FD9B23}" srcOrd="8" destOrd="0" presId="urn:microsoft.com/office/officeart/2005/8/layout/list1"/>
    <dgm:cxn modelId="{751D42C9-AEBC-4F10-9F7B-46DC0D766EA0}" type="presParOf" srcId="{A74F7F1F-23A7-4366-BB5A-D3CD61FD9B23}" destId="{36D8ADD5-9437-456D-B29C-2918D48C6098}" srcOrd="0" destOrd="0" presId="urn:microsoft.com/office/officeart/2005/8/layout/list1"/>
    <dgm:cxn modelId="{D92D76B5-2645-43C6-B92D-84FDC3A3ADBD}" type="presParOf" srcId="{A74F7F1F-23A7-4366-BB5A-D3CD61FD9B23}" destId="{797C1B4D-91C3-4F96-B778-54128992C667}" srcOrd="1" destOrd="0" presId="urn:microsoft.com/office/officeart/2005/8/layout/list1"/>
    <dgm:cxn modelId="{CDD937F4-9342-4990-982D-A82449475EBC}" type="presParOf" srcId="{D67E5D1C-5789-4BF6-8FC7-AB43FE7EE6B9}" destId="{03F5696B-8818-4BF4-8318-48EA2BFB83E8}" srcOrd="9" destOrd="0" presId="urn:microsoft.com/office/officeart/2005/8/layout/list1"/>
    <dgm:cxn modelId="{5A841A3A-667A-4ADE-BD6A-EF9FF68965CC}" type="presParOf" srcId="{D67E5D1C-5789-4BF6-8FC7-AB43FE7EE6B9}" destId="{348639FC-F947-472F-9A5B-B98E27FE1222}" srcOrd="10" destOrd="0" presId="urn:microsoft.com/office/officeart/2005/8/layout/list1"/>
    <dgm:cxn modelId="{C847A24B-19E2-4DB9-885E-6F1EF7867D37}" type="presParOf" srcId="{D67E5D1C-5789-4BF6-8FC7-AB43FE7EE6B9}" destId="{977BAC34-54AF-4BD8-B536-ABCBAE73CC77}" srcOrd="11" destOrd="0" presId="urn:microsoft.com/office/officeart/2005/8/layout/list1"/>
    <dgm:cxn modelId="{1A3F8088-24D6-4DE9-9836-5BD071702046}" type="presParOf" srcId="{D67E5D1C-5789-4BF6-8FC7-AB43FE7EE6B9}" destId="{586E1625-D8B7-4DCA-A217-B159D90710F3}" srcOrd="12" destOrd="0" presId="urn:microsoft.com/office/officeart/2005/8/layout/list1"/>
    <dgm:cxn modelId="{48163FA0-A872-44FC-B713-B609B35DE5C1}" type="presParOf" srcId="{586E1625-D8B7-4DCA-A217-B159D90710F3}" destId="{11A88674-9DAD-4E18-86F8-B4CE3258A753}" srcOrd="0" destOrd="0" presId="urn:microsoft.com/office/officeart/2005/8/layout/list1"/>
    <dgm:cxn modelId="{3BB27AA0-2171-49BD-8107-50D36D4969F0}" type="presParOf" srcId="{586E1625-D8B7-4DCA-A217-B159D90710F3}" destId="{85EEE796-6CC9-4DBD-8B39-95A569759E5E}" srcOrd="1" destOrd="0" presId="urn:microsoft.com/office/officeart/2005/8/layout/list1"/>
    <dgm:cxn modelId="{A1F23650-04B0-43E4-A361-C176DD354D71}" type="presParOf" srcId="{D67E5D1C-5789-4BF6-8FC7-AB43FE7EE6B9}" destId="{026F282E-627C-4217-BF25-5F46A258905E}" srcOrd="13" destOrd="0" presId="urn:microsoft.com/office/officeart/2005/8/layout/list1"/>
    <dgm:cxn modelId="{8031C08B-E2C0-4EA3-82FE-B5F426D5980A}" type="presParOf" srcId="{D67E5D1C-5789-4BF6-8FC7-AB43FE7EE6B9}" destId="{991A216D-6F34-475E-9653-F7D3F50A1D54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E64077E-EF4F-4DF8-A842-A2B305DE774F}" type="doc">
      <dgm:prSet loTypeId="urn:microsoft.com/office/officeart/2008/layout/LinedList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6870C2-4754-4C03-A0B7-C0B510575A55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 рамках программы: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A7E5AA-4496-4462-9052-3B578DF3DA1C}" type="parTrans" cxnId="{138FE6F7-84B4-4C9A-97AC-934F83216D1B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FDB78D-3DFB-4E15-9C98-A556C4CB34A2}" type="sibTrans" cxnId="{138FE6F7-84B4-4C9A-97AC-934F83216D1B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93C94C-0DED-4166-B513-CC2B2D83B7B3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установлены приборы учета ресурсов в жилищном фонде  и оплачен повышающий коэффициент  к нормативу потребления коммунальных услуг израсходовано </a:t>
          </a: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1,4 млн.руб.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374980-6D61-4CE2-826B-0EE8C56E0EB4}" type="parTrans" cxnId="{EB42F51E-709A-4EF8-8F92-B9C9B312BB87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52A7C9-C977-45C0-926D-40804979DA42}" type="sibTrans" cxnId="{EB42F51E-709A-4EF8-8F92-B9C9B312BB87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B33E1D-C4B0-45F6-B622-FA87F3898F8E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 уличное освещение израсходовано </a:t>
          </a: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45,8 млн.руб.</a:t>
          </a:r>
        </a:p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 модернизацию освещения пешеходных переходов израсходовано </a:t>
          </a: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0,2 млн.руб.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DCC8D5-8D6A-45F0-A3FB-12A241AB1097}" type="parTrans" cxnId="{F55775EC-F2C0-4807-95D9-302318BD6A9D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61B6D2-4593-4042-91AF-1ACB93C4B516}" type="sibTrans" cxnId="{F55775EC-F2C0-4807-95D9-302318BD6A9D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EECF0E-6E20-47B0-9863-215470ECBCF4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 строительство сетей газоснабжения  от ГРС к участкам ТОСЭР израсходовано  </a:t>
          </a: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46,0 млн.руб.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46707E-C44E-4224-8BD5-31C8FC3415B8}" type="parTrans" cxnId="{FE34066F-595E-49CE-97E3-2EC2FDD27A53}">
      <dgm:prSet/>
      <dgm:spPr/>
      <dgm:t>
        <a:bodyPr/>
        <a:lstStyle/>
        <a:p>
          <a:endParaRPr lang="ru-RU"/>
        </a:p>
      </dgm:t>
    </dgm:pt>
    <dgm:pt modelId="{863CA9D7-B473-4BFC-B027-7AFCE48162A0}" type="sibTrans" cxnId="{FE34066F-595E-49CE-97E3-2EC2FDD27A53}">
      <dgm:prSet/>
      <dgm:spPr/>
      <dgm:t>
        <a:bodyPr/>
        <a:lstStyle/>
        <a:p>
          <a:endParaRPr lang="ru-RU"/>
        </a:p>
      </dgm:t>
    </dgm:pt>
    <dgm:pt modelId="{69B3E82B-6B48-4458-89D7-D62E9145C99A}" type="pres">
      <dgm:prSet presAssocID="{3E64077E-EF4F-4DF8-A842-A2B305DE774F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FFEC175E-3491-4AAA-866D-E36DC5E0F21B}" type="pres">
      <dgm:prSet presAssocID="{FA6870C2-4754-4C03-A0B7-C0B510575A55}" presName="thickLine" presStyleLbl="alignNode1" presStyleIdx="0" presStyleCnt="1"/>
      <dgm:spPr/>
      <dgm:t>
        <a:bodyPr/>
        <a:lstStyle/>
        <a:p>
          <a:endParaRPr lang="ru-RU"/>
        </a:p>
      </dgm:t>
    </dgm:pt>
    <dgm:pt modelId="{E33AE795-4847-4D82-A517-65C03AF76183}" type="pres">
      <dgm:prSet presAssocID="{FA6870C2-4754-4C03-A0B7-C0B510575A55}" presName="horz1" presStyleCnt="0"/>
      <dgm:spPr/>
      <dgm:t>
        <a:bodyPr/>
        <a:lstStyle/>
        <a:p>
          <a:endParaRPr lang="ru-RU"/>
        </a:p>
      </dgm:t>
    </dgm:pt>
    <dgm:pt modelId="{6085681A-A73E-4923-B1A8-73AFA0D9271A}" type="pres">
      <dgm:prSet presAssocID="{FA6870C2-4754-4C03-A0B7-C0B510575A55}" presName="tx1" presStyleLbl="revTx" presStyleIdx="0" presStyleCnt="4" custScaleX="167480"/>
      <dgm:spPr/>
      <dgm:t>
        <a:bodyPr/>
        <a:lstStyle/>
        <a:p>
          <a:endParaRPr lang="ru-RU"/>
        </a:p>
      </dgm:t>
    </dgm:pt>
    <dgm:pt modelId="{BEB9B32D-5FE6-42FA-B546-49C978F597C2}" type="pres">
      <dgm:prSet presAssocID="{FA6870C2-4754-4C03-A0B7-C0B510575A55}" presName="vert1" presStyleCnt="0"/>
      <dgm:spPr/>
      <dgm:t>
        <a:bodyPr/>
        <a:lstStyle/>
        <a:p>
          <a:endParaRPr lang="ru-RU"/>
        </a:p>
      </dgm:t>
    </dgm:pt>
    <dgm:pt modelId="{58ACA1D1-1C26-46F1-9055-D0F4503CEF74}" type="pres">
      <dgm:prSet presAssocID="{BC93C94C-0DED-4166-B513-CC2B2D83B7B3}" presName="vertSpace2a" presStyleCnt="0"/>
      <dgm:spPr/>
      <dgm:t>
        <a:bodyPr/>
        <a:lstStyle/>
        <a:p>
          <a:endParaRPr lang="ru-RU"/>
        </a:p>
      </dgm:t>
    </dgm:pt>
    <dgm:pt modelId="{25B3D1B9-55AD-495B-BFE7-4E9BB6BE4B6E}" type="pres">
      <dgm:prSet presAssocID="{BC93C94C-0DED-4166-B513-CC2B2D83B7B3}" presName="horz2" presStyleCnt="0"/>
      <dgm:spPr/>
      <dgm:t>
        <a:bodyPr/>
        <a:lstStyle/>
        <a:p>
          <a:endParaRPr lang="ru-RU"/>
        </a:p>
      </dgm:t>
    </dgm:pt>
    <dgm:pt modelId="{B0E2FA91-0EE4-4813-A673-D65742813931}" type="pres">
      <dgm:prSet presAssocID="{BC93C94C-0DED-4166-B513-CC2B2D83B7B3}" presName="horzSpace2" presStyleCnt="0"/>
      <dgm:spPr/>
      <dgm:t>
        <a:bodyPr/>
        <a:lstStyle/>
        <a:p>
          <a:endParaRPr lang="ru-RU"/>
        </a:p>
      </dgm:t>
    </dgm:pt>
    <dgm:pt modelId="{7C81BB9E-58E1-4981-BEC1-E2EE5E518FEF}" type="pres">
      <dgm:prSet presAssocID="{BC93C94C-0DED-4166-B513-CC2B2D83B7B3}" presName="tx2" presStyleLbl="revTx" presStyleIdx="1" presStyleCnt="4" custScaleX="278937" custScaleY="69532" custLinFactNeighborX="3214" custLinFactNeighborY="-5122"/>
      <dgm:spPr/>
      <dgm:t>
        <a:bodyPr/>
        <a:lstStyle/>
        <a:p>
          <a:endParaRPr lang="ru-RU"/>
        </a:p>
      </dgm:t>
    </dgm:pt>
    <dgm:pt modelId="{0B88C537-8277-4CE7-8F5E-5B51E1EF495F}" type="pres">
      <dgm:prSet presAssocID="{BC93C94C-0DED-4166-B513-CC2B2D83B7B3}" presName="vert2" presStyleCnt="0"/>
      <dgm:spPr/>
      <dgm:t>
        <a:bodyPr/>
        <a:lstStyle/>
        <a:p>
          <a:endParaRPr lang="ru-RU"/>
        </a:p>
      </dgm:t>
    </dgm:pt>
    <dgm:pt modelId="{DD6BEFC4-3306-4967-AA0E-DFD4C2A0AF55}" type="pres">
      <dgm:prSet presAssocID="{BC93C94C-0DED-4166-B513-CC2B2D83B7B3}" presName="thinLine2b" presStyleLbl="callout" presStyleIdx="0" presStyleCnt="3" custFlipVert="0" custSzY="45720" custScaleX="2011" custLinFactY="741456" custLinFactNeighborX="234" custLinFactNeighborY="800000"/>
      <dgm:spPr/>
      <dgm:t>
        <a:bodyPr/>
        <a:lstStyle/>
        <a:p>
          <a:endParaRPr lang="ru-RU"/>
        </a:p>
      </dgm:t>
    </dgm:pt>
    <dgm:pt modelId="{2A430A24-DEA4-4BA1-8FA9-72DE5D0DDE01}" type="pres">
      <dgm:prSet presAssocID="{BC93C94C-0DED-4166-B513-CC2B2D83B7B3}" presName="vertSpace2b" presStyleCnt="0"/>
      <dgm:spPr/>
      <dgm:t>
        <a:bodyPr/>
        <a:lstStyle/>
        <a:p>
          <a:endParaRPr lang="ru-RU"/>
        </a:p>
      </dgm:t>
    </dgm:pt>
    <dgm:pt modelId="{84FB491F-C04C-461F-A757-74367211AC79}" type="pres">
      <dgm:prSet presAssocID="{50B33E1D-C4B0-45F6-B622-FA87F3898F8E}" presName="horz2" presStyleCnt="0"/>
      <dgm:spPr/>
      <dgm:t>
        <a:bodyPr/>
        <a:lstStyle/>
        <a:p>
          <a:endParaRPr lang="ru-RU"/>
        </a:p>
      </dgm:t>
    </dgm:pt>
    <dgm:pt modelId="{834A28C7-1C92-4A27-BAAE-1B58C1D092EE}" type="pres">
      <dgm:prSet presAssocID="{50B33E1D-C4B0-45F6-B622-FA87F3898F8E}" presName="horzSpace2" presStyleCnt="0"/>
      <dgm:spPr/>
      <dgm:t>
        <a:bodyPr/>
        <a:lstStyle/>
        <a:p>
          <a:endParaRPr lang="ru-RU"/>
        </a:p>
      </dgm:t>
    </dgm:pt>
    <dgm:pt modelId="{DAC467C0-B3CD-4B8C-A314-A009D1D5D8B4}" type="pres">
      <dgm:prSet presAssocID="{50B33E1D-C4B0-45F6-B622-FA87F3898F8E}" presName="tx2" presStyleLbl="revTx" presStyleIdx="2" presStyleCnt="4" custScaleX="258387" custScaleY="46201" custLinFactNeighborX="665" custLinFactNeighborY="-16374"/>
      <dgm:spPr/>
      <dgm:t>
        <a:bodyPr/>
        <a:lstStyle/>
        <a:p>
          <a:endParaRPr lang="ru-RU"/>
        </a:p>
      </dgm:t>
    </dgm:pt>
    <dgm:pt modelId="{95F173B0-7CE0-4842-88E9-C1C6C3690606}" type="pres">
      <dgm:prSet presAssocID="{50B33E1D-C4B0-45F6-B622-FA87F3898F8E}" presName="vert2" presStyleCnt="0"/>
      <dgm:spPr/>
      <dgm:t>
        <a:bodyPr/>
        <a:lstStyle/>
        <a:p>
          <a:endParaRPr lang="ru-RU"/>
        </a:p>
      </dgm:t>
    </dgm:pt>
    <dgm:pt modelId="{5244AE2C-7582-48B4-B526-FCF219F84A90}" type="pres">
      <dgm:prSet presAssocID="{50B33E1D-C4B0-45F6-B622-FA87F3898F8E}" presName="thinLine2b" presStyleLbl="callout" presStyleIdx="1" presStyleCnt="3" custFlipVert="0" custFlipHor="0" custSzY="45720" custScaleX="1025" custLinFactY="-900000" custLinFactNeighborX="771" custLinFactNeighborY="-994880"/>
      <dgm:spPr/>
      <dgm:t>
        <a:bodyPr/>
        <a:lstStyle/>
        <a:p>
          <a:endParaRPr lang="ru-RU"/>
        </a:p>
      </dgm:t>
    </dgm:pt>
    <dgm:pt modelId="{DB348719-8FC1-4B5F-B56F-2EBBC25F2B51}" type="pres">
      <dgm:prSet presAssocID="{50B33E1D-C4B0-45F6-B622-FA87F3898F8E}" presName="vertSpace2b" presStyleCnt="0"/>
      <dgm:spPr/>
      <dgm:t>
        <a:bodyPr/>
        <a:lstStyle/>
        <a:p>
          <a:endParaRPr lang="ru-RU"/>
        </a:p>
      </dgm:t>
    </dgm:pt>
    <dgm:pt modelId="{79D34C74-9ECA-498A-93F9-EC6B8DEF0AC9}" type="pres">
      <dgm:prSet presAssocID="{8BEECF0E-6E20-47B0-9863-215470ECBCF4}" presName="horz2" presStyleCnt="0"/>
      <dgm:spPr/>
      <dgm:t>
        <a:bodyPr/>
        <a:lstStyle/>
        <a:p>
          <a:endParaRPr lang="ru-RU"/>
        </a:p>
      </dgm:t>
    </dgm:pt>
    <dgm:pt modelId="{9E35031C-8E5E-48EF-B28E-7283F30558F8}" type="pres">
      <dgm:prSet presAssocID="{8BEECF0E-6E20-47B0-9863-215470ECBCF4}" presName="horzSpace2" presStyleCnt="0"/>
      <dgm:spPr/>
      <dgm:t>
        <a:bodyPr/>
        <a:lstStyle/>
        <a:p>
          <a:endParaRPr lang="ru-RU"/>
        </a:p>
      </dgm:t>
    </dgm:pt>
    <dgm:pt modelId="{3F52E778-7AF3-489D-A1E7-4C322E26E93F}" type="pres">
      <dgm:prSet presAssocID="{8BEECF0E-6E20-47B0-9863-215470ECBCF4}" presName="tx2" presStyleLbl="revTx" presStyleIdx="3" presStyleCnt="4" custScaleX="275501" custLinFactNeighborX="-305" custLinFactNeighborY="739"/>
      <dgm:spPr/>
      <dgm:t>
        <a:bodyPr/>
        <a:lstStyle/>
        <a:p>
          <a:endParaRPr lang="ru-RU"/>
        </a:p>
      </dgm:t>
    </dgm:pt>
    <dgm:pt modelId="{557A8E1B-D28F-4E33-9D66-72D1B208823E}" type="pres">
      <dgm:prSet presAssocID="{8BEECF0E-6E20-47B0-9863-215470ECBCF4}" presName="vert2" presStyleCnt="0"/>
      <dgm:spPr/>
      <dgm:t>
        <a:bodyPr/>
        <a:lstStyle/>
        <a:p>
          <a:endParaRPr lang="ru-RU"/>
        </a:p>
      </dgm:t>
    </dgm:pt>
    <dgm:pt modelId="{5A12E0FA-F3D2-4B31-A156-85D23E6EDFFB}" type="pres">
      <dgm:prSet presAssocID="{8BEECF0E-6E20-47B0-9863-215470ECBCF4}" presName="thinLine2b" presStyleLbl="callout" presStyleIdx="2" presStyleCnt="3" custFlipHor="1" custSzY="62982" custScaleX="1588"/>
      <dgm:spPr/>
      <dgm:t>
        <a:bodyPr/>
        <a:lstStyle/>
        <a:p>
          <a:endParaRPr lang="ru-RU"/>
        </a:p>
      </dgm:t>
    </dgm:pt>
    <dgm:pt modelId="{606AAF20-3B35-4C59-8AE7-A299ED39DA1E}" type="pres">
      <dgm:prSet presAssocID="{8BEECF0E-6E20-47B0-9863-215470ECBCF4}" presName="vertSpace2b" presStyleCnt="0"/>
      <dgm:spPr/>
      <dgm:t>
        <a:bodyPr/>
        <a:lstStyle/>
        <a:p>
          <a:endParaRPr lang="ru-RU"/>
        </a:p>
      </dgm:t>
    </dgm:pt>
  </dgm:ptLst>
  <dgm:cxnLst>
    <dgm:cxn modelId="{D2E422F2-D679-4C60-B9B2-777D506EBE7D}" type="presOf" srcId="{FA6870C2-4754-4C03-A0B7-C0B510575A55}" destId="{6085681A-A73E-4923-B1A8-73AFA0D9271A}" srcOrd="0" destOrd="0" presId="urn:microsoft.com/office/officeart/2008/layout/LinedList"/>
    <dgm:cxn modelId="{F55775EC-F2C0-4807-95D9-302318BD6A9D}" srcId="{FA6870C2-4754-4C03-A0B7-C0B510575A55}" destId="{50B33E1D-C4B0-45F6-B622-FA87F3898F8E}" srcOrd="1" destOrd="0" parTransId="{B0DCC8D5-8D6A-45F0-A3FB-12A241AB1097}" sibTransId="{6C61B6D2-4593-4042-91AF-1ACB93C4B516}"/>
    <dgm:cxn modelId="{AAACF0EC-2CD5-4110-B3BA-0E4A8181520A}" type="presOf" srcId="{3E64077E-EF4F-4DF8-A842-A2B305DE774F}" destId="{69B3E82B-6B48-4458-89D7-D62E9145C99A}" srcOrd="0" destOrd="0" presId="urn:microsoft.com/office/officeart/2008/layout/LinedList"/>
    <dgm:cxn modelId="{EB42F51E-709A-4EF8-8F92-B9C9B312BB87}" srcId="{FA6870C2-4754-4C03-A0B7-C0B510575A55}" destId="{BC93C94C-0DED-4166-B513-CC2B2D83B7B3}" srcOrd="0" destOrd="0" parTransId="{41374980-6D61-4CE2-826B-0EE8C56E0EB4}" sibTransId="{A952A7C9-C977-45C0-926D-40804979DA42}"/>
    <dgm:cxn modelId="{138FE6F7-84B4-4C9A-97AC-934F83216D1B}" srcId="{3E64077E-EF4F-4DF8-A842-A2B305DE774F}" destId="{FA6870C2-4754-4C03-A0B7-C0B510575A55}" srcOrd="0" destOrd="0" parTransId="{3EA7E5AA-4496-4462-9052-3B578DF3DA1C}" sibTransId="{CCFDB78D-3DFB-4E15-9C98-A556C4CB34A2}"/>
    <dgm:cxn modelId="{FE34066F-595E-49CE-97E3-2EC2FDD27A53}" srcId="{FA6870C2-4754-4C03-A0B7-C0B510575A55}" destId="{8BEECF0E-6E20-47B0-9863-215470ECBCF4}" srcOrd="2" destOrd="0" parTransId="{0F46707E-C44E-4224-8BD5-31C8FC3415B8}" sibTransId="{863CA9D7-B473-4BFC-B027-7AFCE48162A0}"/>
    <dgm:cxn modelId="{6966D423-4BC0-4C29-B91B-EAE46D6AC369}" type="presOf" srcId="{50B33E1D-C4B0-45F6-B622-FA87F3898F8E}" destId="{DAC467C0-B3CD-4B8C-A314-A009D1D5D8B4}" srcOrd="0" destOrd="0" presId="urn:microsoft.com/office/officeart/2008/layout/LinedList"/>
    <dgm:cxn modelId="{D345689A-B0F6-4F22-8D88-864DB1807645}" type="presOf" srcId="{8BEECF0E-6E20-47B0-9863-215470ECBCF4}" destId="{3F52E778-7AF3-489D-A1E7-4C322E26E93F}" srcOrd="0" destOrd="0" presId="urn:microsoft.com/office/officeart/2008/layout/LinedList"/>
    <dgm:cxn modelId="{0332919C-8BB6-4B85-9AC8-E6F61BF549EE}" type="presOf" srcId="{BC93C94C-0DED-4166-B513-CC2B2D83B7B3}" destId="{7C81BB9E-58E1-4981-BEC1-E2EE5E518FEF}" srcOrd="0" destOrd="0" presId="urn:microsoft.com/office/officeart/2008/layout/LinedList"/>
    <dgm:cxn modelId="{0BEA6A82-573F-43EA-B8A8-F21FC53B4B2A}" type="presParOf" srcId="{69B3E82B-6B48-4458-89D7-D62E9145C99A}" destId="{FFEC175E-3491-4AAA-866D-E36DC5E0F21B}" srcOrd="0" destOrd="0" presId="urn:microsoft.com/office/officeart/2008/layout/LinedList"/>
    <dgm:cxn modelId="{6E7A8FF9-AE1B-4774-BD4D-690C9C853DEC}" type="presParOf" srcId="{69B3E82B-6B48-4458-89D7-D62E9145C99A}" destId="{E33AE795-4847-4D82-A517-65C03AF76183}" srcOrd="1" destOrd="0" presId="urn:microsoft.com/office/officeart/2008/layout/LinedList"/>
    <dgm:cxn modelId="{DB6ABE46-7DB1-4ADA-9E82-A4D767F4211F}" type="presParOf" srcId="{E33AE795-4847-4D82-A517-65C03AF76183}" destId="{6085681A-A73E-4923-B1A8-73AFA0D9271A}" srcOrd="0" destOrd="0" presId="urn:microsoft.com/office/officeart/2008/layout/LinedList"/>
    <dgm:cxn modelId="{841270E7-F7EE-463F-BF7E-C7E00503270E}" type="presParOf" srcId="{E33AE795-4847-4D82-A517-65C03AF76183}" destId="{BEB9B32D-5FE6-42FA-B546-49C978F597C2}" srcOrd="1" destOrd="0" presId="urn:microsoft.com/office/officeart/2008/layout/LinedList"/>
    <dgm:cxn modelId="{791EE245-8F6F-4DDA-887C-8228B976D651}" type="presParOf" srcId="{BEB9B32D-5FE6-42FA-B546-49C978F597C2}" destId="{58ACA1D1-1C26-46F1-9055-D0F4503CEF74}" srcOrd="0" destOrd="0" presId="urn:microsoft.com/office/officeart/2008/layout/LinedList"/>
    <dgm:cxn modelId="{23BA4DF4-C5C2-42E0-9716-2D2AC7336751}" type="presParOf" srcId="{BEB9B32D-5FE6-42FA-B546-49C978F597C2}" destId="{25B3D1B9-55AD-495B-BFE7-4E9BB6BE4B6E}" srcOrd="1" destOrd="0" presId="urn:microsoft.com/office/officeart/2008/layout/LinedList"/>
    <dgm:cxn modelId="{F4C2DB67-88E8-42C2-A977-0E8A17F0FE31}" type="presParOf" srcId="{25B3D1B9-55AD-495B-BFE7-4E9BB6BE4B6E}" destId="{B0E2FA91-0EE4-4813-A673-D65742813931}" srcOrd="0" destOrd="0" presId="urn:microsoft.com/office/officeart/2008/layout/LinedList"/>
    <dgm:cxn modelId="{F5BCDDA7-2880-43BA-B953-DA7B95B8F71A}" type="presParOf" srcId="{25B3D1B9-55AD-495B-BFE7-4E9BB6BE4B6E}" destId="{7C81BB9E-58E1-4981-BEC1-E2EE5E518FEF}" srcOrd="1" destOrd="0" presId="urn:microsoft.com/office/officeart/2008/layout/LinedList"/>
    <dgm:cxn modelId="{DC9F08F9-8289-47BF-9D1B-2CC44188AE98}" type="presParOf" srcId="{25B3D1B9-55AD-495B-BFE7-4E9BB6BE4B6E}" destId="{0B88C537-8277-4CE7-8F5E-5B51E1EF495F}" srcOrd="2" destOrd="0" presId="urn:microsoft.com/office/officeart/2008/layout/LinedList"/>
    <dgm:cxn modelId="{1CD6B1AD-FB41-4522-81A9-2DECCEC2AD76}" type="presParOf" srcId="{BEB9B32D-5FE6-42FA-B546-49C978F597C2}" destId="{DD6BEFC4-3306-4967-AA0E-DFD4C2A0AF55}" srcOrd="2" destOrd="0" presId="urn:microsoft.com/office/officeart/2008/layout/LinedList"/>
    <dgm:cxn modelId="{B8D6FA71-67D4-4F41-B3E1-783FF7AD1832}" type="presParOf" srcId="{BEB9B32D-5FE6-42FA-B546-49C978F597C2}" destId="{2A430A24-DEA4-4BA1-8FA9-72DE5D0DDE01}" srcOrd="3" destOrd="0" presId="urn:microsoft.com/office/officeart/2008/layout/LinedList"/>
    <dgm:cxn modelId="{D5139BDC-0B20-43EF-BED7-D133B1420894}" type="presParOf" srcId="{BEB9B32D-5FE6-42FA-B546-49C978F597C2}" destId="{84FB491F-C04C-461F-A757-74367211AC79}" srcOrd="4" destOrd="0" presId="urn:microsoft.com/office/officeart/2008/layout/LinedList"/>
    <dgm:cxn modelId="{30FA3575-5177-445D-96B8-4F2355FE0F5C}" type="presParOf" srcId="{84FB491F-C04C-461F-A757-74367211AC79}" destId="{834A28C7-1C92-4A27-BAAE-1B58C1D092EE}" srcOrd="0" destOrd="0" presId="urn:microsoft.com/office/officeart/2008/layout/LinedList"/>
    <dgm:cxn modelId="{30D10888-AFB1-4100-BD07-E3B5D49ADBE2}" type="presParOf" srcId="{84FB491F-C04C-461F-A757-74367211AC79}" destId="{DAC467C0-B3CD-4B8C-A314-A009D1D5D8B4}" srcOrd="1" destOrd="0" presId="urn:microsoft.com/office/officeart/2008/layout/LinedList"/>
    <dgm:cxn modelId="{148D3830-35E6-410D-B4DE-A7C564F78CE0}" type="presParOf" srcId="{84FB491F-C04C-461F-A757-74367211AC79}" destId="{95F173B0-7CE0-4842-88E9-C1C6C3690606}" srcOrd="2" destOrd="0" presId="urn:microsoft.com/office/officeart/2008/layout/LinedList"/>
    <dgm:cxn modelId="{3484BB0C-5EAC-4477-AB9F-CA5041E1EEF0}" type="presParOf" srcId="{BEB9B32D-5FE6-42FA-B546-49C978F597C2}" destId="{5244AE2C-7582-48B4-B526-FCF219F84A90}" srcOrd="5" destOrd="0" presId="urn:microsoft.com/office/officeart/2008/layout/LinedList"/>
    <dgm:cxn modelId="{D8C2A734-E96B-4192-BDF9-70CD791AE377}" type="presParOf" srcId="{BEB9B32D-5FE6-42FA-B546-49C978F597C2}" destId="{DB348719-8FC1-4B5F-B56F-2EBBC25F2B51}" srcOrd="6" destOrd="0" presId="urn:microsoft.com/office/officeart/2008/layout/LinedList"/>
    <dgm:cxn modelId="{30567358-F961-4426-A334-55582B03DC94}" type="presParOf" srcId="{BEB9B32D-5FE6-42FA-B546-49C978F597C2}" destId="{79D34C74-9ECA-498A-93F9-EC6B8DEF0AC9}" srcOrd="7" destOrd="0" presId="urn:microsoft.com/office/officeart/2008/layout/LinedList"/>
    <dgm:cxn modelId="{42BBC9FD-8929-4E24-B898-E3F0DC6492B4}" type="presParOf" srcId="{79D34C74-9ECA-498A-93F9-EC6B8DEF0AC9}" destId="{9E35031C-8E5E-48EF-B28E-7283F30558F8}" srcOrd="0" destOrd="0" presId="urn:microsoft.com/office/officeart/2008/layout/LinedList"/>
    <dgm:cxn modelId="{B0EAF55A-B6C2-4E0A-BE90-3BEEA86AC603}" type="presParOf" srcId="{79D34C74-9ECA-498A-93F9-EC6B8DEF0AC9}" destId="{3F52E778-7AF3-489D-A1E7-4C322E26E93F}" srcOrd="1" destOrd="0" presId="urn:microsoft.com/office/officeart/2008/layout/LinedList"/>
    <dgm:cxn modelId="{DCA20A69-A7BC-4218-8B4A-5606D14BDF71}" type="presParOf" srcId="{79D34C74-9ECA-498A-93F9-EC6B8DEF0AC9}" destId="{557A8E1B-D28F-4E33-9D66-72D1B208823E}" srcOrd="2" destOrd="0" presId="urn:microsoft.com/office/officeart/2008/layout/LinedList"/>
    <dgm:cxn modelId="{F4EA5913-7FFE-4A29-9677-C0C0666464D8}" type="presParOf" srcId="{BEB9B32D-5FE6-42FA-B546-49C978F597C2}" destId="{5A12E0FA-F3D2-4B31-A156-85D23E6EDFFB}" srcOrd="8" destOrd="0" presId="urn:microsoft.com/office/officeart/2008/layout/LinedList"/>
    <dgm:cxn modelId="{6CB0F41F-F5D9-40F9-A199-A6FB8B81A97C}" type="presParOf" srcId="{BEB9B32D-5FE6-42FA-B546-49C978F597C2}" destId="{606AAF20-3B35-4C59-8AE7-A299ED39DA1E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148A1BC-8A18-4A2C-AB4A-2CB92CB68E6D}" type="doc">
      <dgm:prSet loTypeId="urn:microsoft.com/office/officeart/2008/layout/SquareAccentList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2F75B3B-D08B-4ACC-B0FB-5BF5560EC9BB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Пожарная безопасность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60E09C-0E19-492E-AF97-300F294EA1ED}" type="parTrans" cxnId="{BB0E1364-1DF9-4B5E-A76B-E5C7F42ACDE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0099E0C4-C9AC-4FFD-AC15-A9DD4B67AFBF}" type="sibTrans" cxnId="{BB0E1364-1DF9-4B5E-A76B-E5C7F42ACDE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7BA47AC9-E9A1-4164-B012-C4C3565C4B56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Исполнение предписаний ФПС в муниципальных учреждениях</a:t>
          </a:r>
          <a:endParaRPr lang="ru-RU" sz="1200" b="1" dirty="0" smtClean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spcAft>
              <a:spcPts val="0"/>
            </a:spcAft>
          </a:pPr>
          <a:r>
            <a:rPr lang="ru-RU" sz="1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19,5 </a:t>
          </a:r>
          <a:r>
            <a:rPr lang="ru-RU" sz="1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D6DA4F-C253-41C7-A073-AC5428466D51}" type="parTrans" cxnId="{E43766E0-B5E2-4FB9-A664-619CD5379057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B7D2A845-06BB-4303-A310-CC10153A37CC}" type="sibTrans" cxnId="{E43766E0-B5E2-4FB9-A664-619CD5379057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4866AF8D-FC1F-4693-8FF8-C16DA898C7BC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Проведение комплекса противопожарных мер на территории ЗАТО Северск (противопожарные полосы, разрывы и др.) </a:t>
          </a:r>
          <a:r>
            <a:rPr lang="ru-RU" sz="1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13,5млн.руб.</a:t>
          </a:r>
          <a:endParaRPr lang="ru-RU" sz="12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6D61B2-BFBB-4911-9511-6ED3F5A2ED12}" type="parTrans" cxnId="{D8FA1B29-3C8E-47F2-981A-4929AD8E0E7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CF552E8B-8CBF-4791-A5EB-CF4161B29773}" type="sibTrans" cxnId="{D8FA1B29-3C8E-47F2-981A-4929AD8E0E7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9AB8EA1C-1FDB-4DFD-AB45-9816868EFA0A}">
      <dgm:prSet phldrT="[Текст]"/>
      <dgm:spPr/>
      <dgm:t>
        <a:bodyPr/>
        <a:lstStyle/>
        <a:p>
          <a:endParaRPr lang="ru-RU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24C47E-2299-4A01-ACE5-BDFC0603BFFE}" type="parTrans" cxnId="{713531AF-B61B-4046-AC9C-0570AC4A9ED5}">
      <dgm:prSet/>
      <dgm:spPr/>
      <dgm:t>
        <a:bodyPr/>
        <a:lstStyle/>
        <a:p>
          <a:endParaRPr lang="ru-RU"/>
        </a:p>
      </dgm:t>
    </dgm:pt>
    <dgm:pt modelId="{92D3AE44-0C8E-4965-B81E-57F3F27CE451}" type="sibTrans" cxnId="{713531AF-B61B-4046-AC9C-0570AC4A9ED5}">
      <dgm:prSet/>
      <dgm:spPr/>
      <dgm:t>
        <a:bodyPr/>
        <a:lstStyle/>
        <a:p>
          <a:endParaRPr lang="ru-RU"/>
        </a:p>
      </dgm:t>
    </dgm:pt>
    <dgm:pt modelId="{52D9A58E-A12D-4265-94C2-783E5158D164}">
      <dgm:prSet custT="1"/>
      <dgm:spPr/>
      <dgm:t>
        <a:bodyPr/>
        <a:lstStyle/>
        <a:p>
          <a:endParaRPr lang="ru-RU" sz="1000" dirty="0">
            <a:latin typeface="Comic Sans MS" panose="030F0702030302020204" pitchFamily="66" charset="0"/>
          </a:endParaRPr>
        </a:p>
      </dgm:t>
    </dgm:pt>
    <dgm:pt modelId="{0BE17D1F-1CBD-4A42-A06D-76110D861A93}" type="sibTrans" cxnId="{9F67A98A-BAB1-4949-98FE-9517AA01B866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B245515C-FEED-4CA3-9A5C-41D7B0B72E89}" type="parTrans" cxnId="{9F67A98A-BAB1-4949-98FE-9517AA01B866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F902CE33-928A-4D37-ADA9-1DF0F67DB8D4}" type="pres">
      <dgm:prSet presAssocID="{0148A1BC-8A18-4A2C-AB4A-2CB92CB68E6D}" presName="layout" presStyleCnt="0">
        <dgm:presLayoutVars>
          <dgm:chMax/>
          <dgm:chPref/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F87E810E-8F09-4E9B-9A72-E2B23644A48D}" type="pres">
      <dgm:prSet presAssocID="{92F75B3B-D08B-4ACC-B0FB-5BF5560EC9BB}" presName="root" presStyleCnt="0">
        <dgm:presLayoutVars>
          <dgm:chMax/>
          <dgm:chPref/>
        </dgm:presLayoutVars>
      </dgm:prSet>
      <dgm:spPr/>
    </dgm:pt>
    <dgm:pt modelId="{29688B19-FE35-48B6-912D-1C42846EBB20}" type="pres">
      <dgm:prSet presAssocID="{92F75B3B-D08B-4ACC-B0FB-5BF5560EC9BB}" presName="rootComposite" presStyleCnt="0">
        <dgm:presLayoutVars/>
      </dgm:prSet>
      <dgm:spPr/>
    </dgm:pt>
    <dgm:pt modelId="{8DE0CC0F-477D-4693-9161-082C5C27E9AF}" type="pres">
      <dgm:prSet presAssocID="{92F75B3B-D08B-4ACC-B0FB-5BF5560EC9BB}" presName="ParentAccent" presStyleLbl="alignNode1" presStyleIdx="0" presStyleCnt="3"/>
      <dgm:spPr/>
    </dgm:pt>
    <dgm:pt modelId="{3D9F0EC2-ECF9-447E-982B-0A339501AFD1}" type="pres">
      <dgm:prSet presAssocID="{92F75B3B-D08B-4ACC-B0FB-5BF5560EC9BB}" presName="ParentSmallAccent" presStyleLbl="fgAcc1" presStyleIdx="0" presStyleCnt="3"/>
      <dgm:spPr/>
    </dgm:pt>
    <dgm:pt modelId="{13EE96D5-C6B6-4D24-B8D2-E4D5ADABAA51}" type="pres">
      <dgm:prSet presAssocID="{92F75B3B-D08B-4ACC-B0FB-5BF5560EC9BB}" presName="Parent" presStyleLbl="revTx" presStyleIdx="0" presStyleCnt="5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517514-47AD-4FCC-97CE-EE743562664F}" type="pres">
      <dgm:prSet presAssocID="{92F75B3B-D08B-4ACC-B0FB-5BF5560EC9BB}" presName="childShape" presStyleCnt="0">
        <dgm:presLayoutVars>
          <dgm:chMax val="0"/>
          <dgm:chPref val="0"/>
        </dgm:presLayoutVars>
      </dgm:prSet>
      <dgm:spPr/>
    </dgm:pt>
    <dgm:pt modelId="{2E5A5784-7AC9-4EF6-8E14-5BB5AA419FB9}" type="pres">
      <dgm:prSet presAssocID="{7BA47AC9-E9A1-4164-B012-C4C3565C4B56}" presName="childComposite" presStyleCnt="0">
        <dgm:presLayoutVars>
          <dgm:chMax val="0"/>
          <dgm:chPref val="0"/>
        </dgm:presLayoutVars>
      </dgm:prSet>
      <dgm:spPr/>
    </dgm:pt>
    <dgm:pt modelId="{3E616892-13AF-42F8-AD0D-0A21BA59BCD4}" type="pres">
      <dgm:prSet presAssocID="{7BA47AC9-E9A1-4164-B012-C4C3565C4B56}" presName="ChildAccent" presStyleLbl="solidFgAcc1" presStyleIdx="0" presStyleCnt="2" custLinFactY="-32000" custLinFactNeighborX="-1494" custLinFactNeighborY="-100000"/>
      <dgm:spPr/>
    </dgm:pt>
    <dgm:pt modelId="{DB3CB129-A542-487B-9763-6442480D8B57}" type="pres">
      <dgm:prSet presAssocID="{7BA47AC9-E9A1-4164-B012-C4C3565C4B56}" presName="Child" presStyleLbl="revTx" presStyleIdx="1" presStyleCnt="5" custScaleY="155335" custLinFactNeighborX="3880" custLinFactNeighborY="-2593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5DED9D-2A6E-494B-8620-4DDC02E90751}" type="pres">
      <dgm:prSet presAssocID="{4866AF8D-FC1F-4693-8FF8-C16DA898C7BC}" presName="childComposite" presStyleCnt="0">
        <dgm:presLayoutVars>
          <dgm:chMax val="0"/>
          <dgm:chPref val="0"/>
        </dgm:presLayoutVars>
      </dgm:prSet>
      <dgm:spPr/>
    </dgm:pt>
    <dgm:pt modelId="{A8CE28E5-3079-40A6-99C2-AD94996987D7}" type="pres">
      <dgm:prSet presAssocID="{4866AF8D-FC1F-4693-8FF8-C16DA898C7BC}" presName="ChildAccent" presStyleLbl="solidFgAcc1" presStyleIdx="1" presStyleCnt="2" custLinFactY="-87715" custLinFactNeighborX="-1494" custLinFactNeighborY="-100000"/>
      <dgm:spPr/>
    </dgm:pt>
    <dgm:pt modelId="{96E2D625-8A45-4789-A26F-87D5018069B2}" type="pres">
      <dgm:prSet presAssocID="{4866AF8D-FC1F-4693-8FF8-C16DA898C7BC}" presName="Child" presStyleLbl="revTx" presStyleIdx="2" presStyleCnt="5" custScaleY="169676" custLinFactNeighborX="3902" custLinFactNeighborY="-4577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A0325F-0EF2-44C2-9935-50CF6D910830}" type="pres">
      <dgm:prSet presAssocID="{9AB8EA1C-1FDB-4DFD-AB45-9816868EFA0A}" presName="root" presStyleCnt="0">
        <dgm:presLayoutVars>
          <dgm:chMax/>
          <dgm:chPref/>
        </dgm:presLayoutVars>
      </dgm:prSet>
      <dgm:spPr/>
    </dgm:pt>
    <dgm:pt modelId="{406CD50C-2E94-4AB2-A1E2-0068DA6BEA46}" type="pres">
      <dgm:prSet presAssocID="{9AB8EA1C-1FDB-4DFD-AB45-9816868EFA0A}" presName="rootComposite" presStyleCnt="0">
        <dgm:presLayoutVars/>
      </dgm:prSet>
      <dgm:spPr/>
    </dgm:pt>
    <dgm:pt modelId="{896E690B-A542-4C43-B7E8-8A2C821963CB}" type="pres">
      <dgm:prSet presAssocID="{9AB8EA1C-1FDB-4DFD-AB45-9816868EFA0A}" presName="ParentAccent" presStyleLbl="alignNode1" presStyleIdx="1" presStyleCnt="3"/>
      <dgm:spPr/>
    </dgm:pt>
    <dgm:pt modelId="{65F899CC-0D4A-42BE-A363-64A690D84C8F}" type="pres">
      <dgm:prSet presAssocID="{9AB8EA1C-1FDB-4DFD-AB45-9816868EFA0A}" presName="ParentSmallAccent" presStyleLbl="fgAcc1" presStyleIdx="1" presStyleCnt="3"/>
      <dgm:spPr/>
    </dgm:pt>
    <dgm:pt modelId="{9D470469-B7F8-423C-865D-708CDC6347AA}" type="pres">
      <dgm:prSet presAssocID="{9AB8EA1C-1FDB-4DFD-AB45-9816868EFA0A}" presName="Parent" presStyleLbl="revTx" presStyleIdx="3" presStyleCnt="5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E4592C-BDAB-466A-9214-7527E209E921}" type="pres">
      <dgm:prSet presAssocID="{9AB8EA1C-1FDB-4DFD-AB45-9816868EFA0A}" presName="childShape" presStyleCnt="0">
        <dgm:presLayoutVars>
          <dgm:chMax val="0"/>
          <dgm:chPref val="0"/>
        </dgm:presLayoutVars>
      </dgm:prSet>
      <dgm:spPr/>
    </dgm:pt>
    <dgm:pt modelId="{1A8BB196-CD6B-43C9-93F0-DABC8C8F5C86}" type="pres">
      <dgm:prSet presAssocID="{52D9A58E-A12D-4265-94C2-783E5158D164}" presName="root" presStyleCnt="0">
        <dgm:presLayoutVars>
          <dgm:chMax/>
          <dgm:chPref/>
        </dgm:presLayoutVars>
      </dgm:prSet>
      <dgm:spPr/>
    </dgm:pt>
    <dgm:pt modelId="{502C6F1D-9D15-413F-A666-DD37E00DD9EA}" type="pres">
      <dgm:prSet presAssocID="{52D9A58E-A12D-4265-94C2-783E5158D164}" presName="rootComposite" presStyleCnt="0">
        <dgm:presLayoutVars/>
      </dgm:prSet>
      <dgm:spPr/>
    </dgm:pt>
    <dgm:pt modelId="{DC0CC8E9-E581-4808-9357-16C509B79FAF}" type="pres">
      <dgm:prSet presAssocID="{52D9A58E-A12D-4265-94C2-783E5158D164}" presName="ParentAccent" presStyleLbl="alignNode1" presStyleIdx="2" presStyleCnt="3" custScaleX="91097"/>
      <dgm:spPr/>
    </dgm:pt>
    <dgm:pt modelId="{05B9B23C-836C-4DE8-9607-660AA31320BB}" type="pres">
      <dgm:prSet presAssocID="{52D9A58E-A12D-4265-94C2-783E5158D164}" presName="ParentSmallAccent" presStyleLbl="fgAcc1" presStyleIdx="2" presStyleCnt="3" custLinFactNeighborX="56010" custLinFactNeighborY="-11526"/>
      <dgm:spPr/>
    </dgm:pt>
    <dgm:pt modelId="{0905436A-A4A1-441C-860B-A46CA4BB8E92}" type="pres">
      <dgm:prSet presAssocID="{52D9A58E-A12D-4265-94C2-783E5158D164}" presName="Parent" presStyleLbl="revTx" presStyleIdx="4" presStyleCnt="5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E73C82-2F92-492C-BAB0-CC7927FBDE8E}" type="pres">
      <dgm:prSet presAssocID="{52D9A58E-A12D-4265-94C2-783E5158D164}" presName="childShape" presStyleCnt="0">
        <dgm:presLayoutVars>
          <dgm:chMax val="0"/>
          <dgm:chPref val="0"/>
        </dgm:presLayoutVars>
      </dgm:prSet>
      <dgm:spPr/>
    </dgm:pt>
  </dgm:ptLst>
  <dgm:cxnLst>
    <dgm:cxn modelId="{E43766E0-B5E2-4FB9-A664-619CD5379057}" srcId="{92F75B3B-D08B-4ACC-B0FB-5BF5560EC9BB}" destId="{7BA47AC9-E9A1-4164-B012-C4C3565C4B56}" srcOrd="0" destOrd="0" parTransId="{D4D6DA4F-C253-41C7-A073-AC5428466D51}" sibTransId="{B7D2A845-06BB-4303-A310-CC10153A37CC}"/>
    <dgm:cxn modelId="{9F67A98A-BAB1-4949-98FE-9517AA01B866}" srcId="{0148A1BC-8A18-4A2C-AB4A-2CB92CB68E6D}" destId="{52D9A58E-A12D-4265-94C2-783E5158D164}" srcOrd="2" destOrd="0" parTransId="{B245515C-FEED-4CA3-9A5C-41D7B0B72E89}" sibTransId="{0BE17D1F-1CBD-4A42-A06D-76110D861A93}"/>
    <dgm:cxn modelId="{837DEA5D-69C8-4B59-AC37-2746D4FDEB67}" type="presOf" srcId="{52D9A58E-A12D-4265-94C2-783E5158D164}" destId="{0905436A-A4A1-441C-860B-A46CA4BB8E92}" srcOrd="0" destOrd="0" presId="urn:microsoft.com/office/officeart/2008/layout/SquareAccentList"/>
    <dgm:cxn modelId="{713531AF-B61B-4046-AC9C-0570AC4A9ED5}" srcId="{0148A1BC-8A18-4A2C-AB4A-2CB92CB68E6D}" destId="{9AB8EA1C-1FDB-4DFD-AB45-9816868EFA0A}" srcOrd="1" destOrd="0" parTransId="{2024C47E-2299-4A01-ACE5-BDFC0603BFFE}" sibTransId="{92D3AE44-0C8E-4965-B81E-57F3F27CE451}"/>
    <dgm:cxn modelId="{78CE4C69-1670-466A-BD6F-A81F6199F87A}" type="presOf" srcId="{92F75B3B-D08B-4ACC-B0FB-5BF5560EC9BB}" destId="{13EE96D5-C6B6-4D24-B8D2-E4D5ADABAA51}" srcOrd="0" destOrd="0" presId="urn:microsoft.com/office/officeart/2008/layout/SquareAccentList"/>
    <dgm:cxn modelId="{D8FA1B29-3C8E-47F2-981A-4929AD8E0E78}" srcId="{92F75B3B-D08B-4ACC-B0FB-5BF5560EC9BB}" destId="{4866AF8D-FC1F-4693-8FF8-C16DA898C7BC}" srcOrd="1" destOrd="0" parTransId="{9A6D61B2-BFBB-4911-9511-6ED3F5A2ED12}" sibTransId="{CF552E8B-8CBF-4791-A5EB-CF4161B29773}"/>
    <dgm:cxn modelId="{B42BA88B-D39A-4CDA-A881-93A3471C1E6E}" type="presOf" srcId="{0148A1BC-8A18-4A2C-AB4A-2CB92CB68E6D}" destId="{F902CE33-928A-4D37-ADA9-1DF0F67DB8D4}" srcOrd="0" destOrd="0" presId="urn:microsoft.com/office/officeart/2008/layout/SquareAccentList"/>
    <dgm:cxn modelId="{2BA8C00A-7254-46A3-AE22-75025C97F8F0}" type="presOf" srcId="{7BA47AC9-E9A1-4164-B012-C4C3565C4B56}" destId="{DB3CB129-A542-487B-9763-6442480D8B57}" srcOrd="0" destOrd="0" presId="urn:microsoft.com/office/officeart/2008/layout/SquareAccentList"/>
    <dgm:cxn modelId="{BB0E1364-1DF9-4B5E-A76B-E5C7F42ACDE8}" srcId="{0148A1BC-8A18-4A2C-AB4A-2CB92CB68E6D}" destId="{92F75B3B-D08B-4ACC-B0FB-5BF5560EC9BB}" srcOrd="0" destOrd="0" parTransId="{5A60E09C-0E19-492E-AF97-300F294EA1ED}" sibTransId="{0099E0C4-C9AC-4FFD-AC15-A9DD4B67AFBF}"/>
    <dgm:cxn modelId="{9976D7EB-5B0E-46DD-82D0-0B425A46FD0D}" type="presOf" srcId="{9AB8EA1C-1FDB-4DFD-AB45-9816868EFA0A}" destId="{9D470469-B7F8-423C-865D-708CDC6347AA}" srcOrd="0" destOrd="0" presId="urn:microsoft.com/office/officeart/2008/layout/SquareAccentList"/>
    <dgm:cxn modelId="{6E4E57B6-F680-4275-B9E2-353A2A28442E}" type="presOf" srcId="{4866AF8D-FC1F-4693-8FF8-C16DA898C7BC}" destId="{96E2D625-8A45-4789-A26F-87D5018069B2}" srcOrd="0" destOrd="0" presId="urn:microsoft.com/office/officeart/2008/layout/SquareAccentList"/>
    <dgm:cxn modelId="{92E75D5F-9AAC-4978-ADEE-12232BCCE3B6}" type="presParOf" srcId="{F902CE33-928A-4D37-ADA9-1DF0F67DB8D4}" destId="{F87E810E-8F09-4E9B-9A72-E2B23644A48D}" srcOrd="0" destOrd="0" presId="urn:microsoft.com/office/officeart/2008/layout/SquareAccentList"/>
    <dgm:cxn modelId="{144F6E29-CA99-4771-ADEC-285266E26CFD}" type="presParOf" srcId="{F87E810E-8F09-4E9B-9A72-E2B23644A48D}" destId="{29688B19-FE35-48B6-912D-1C42846EBB20}" srcOrd="0" destOrd="0" presId="urn:microsoft.com/office/officeart/2008/layout/SquareAccentList"/>
    <dgm:cxn modelId="{1155219E-0FCC-4556-BCA4-FE95EC1229D0}" type="presParOf" srcId="{29688B19-FE35-48B6-912D-1C42846EBB20}" destId="{8DE0CC0F-477D-4693-9161-082C5C27E9AF}" srcOrd="0" destOrd="0" presId="urn:microsoft.com/office/officeart/2008/layout/SquareAccentList"/>
    <dgm:cxn modelId="{64A16B32-30C8-41D3-928D-DB726B2B0D94}" type="presParOf" srcId="{29688B19-FE35-48B6-912D-1C42846EBB20}" destId="{3D9F0EC2-ECF9-447E-982B-0A339501AFD1}" srcOrd="1" destOrd="0" presId="urn:microsoft.com/office/officeart/2008/layout/SquareAccentList"/>
    <dgm:cxn modelId="{95146082-6F05-4A51-BDB0-0D3DDF7E6170}" type="presParOf" srcId="{29688B19-FE35-48B6-912D-1C42846EBB20}" destId="{13EE96D5-C6B6-4D24-B8D2-E4D5ADABAA51}" srcOrd="2" destOrd="0" presId="urn:microsoft.com/office/officeart/2008/layout/SquareAccentList"/>
    <dgm:cxn modelId="{70941EF4-36D4-4157-96A2-7ECB6AD1D91C}" type="presParOf" srcId="{F87E810E-8F09-4E9B-9A72-E2B23644A48D}" destId="{67517514-47AD-4FCC-97CE-EE743562664F}" srcOrd="1" destOrd="0" presId="urn:microsoft.com/office/officeart/2008/layout/SquareAccentList"/>
    <dgm:cxn modelId="{DF671976-7690-4844-BB9F-8ECD075EE8AA}" type="presParOf" srcId="{67517514-47AD-4FCC-97CE-EE743562664F}" destId="{2E5A5784-7AC9-4EF6-8E14-5BB5AA419FB9}" srcOrd="0" destOrd="0" presId="urn:microsoft.com/office/officeart/2008/layout/SquareAccentList"/>
    <dgm:cxn modelId="{616DB447-4982-4555-931D-8FC25B0C862F}" type="presParOf" srcId="{2E5A5784-7AC9-4EF6-8E14-5BB5AA419FB9}" destId="{3E616892-13AF-42F8-AD0D-0A21BA59BCD4}" srcOrd="0" destOrd="0" presId="urn:microsoft.com/office/officeart/2008/layout/SquareAccentList"/>
    <dgm:cxn modelId="{52D0B4FD-1B65-4F31-97A0-431C5699463D}" type="presParOf" srcId="{2E5A5784-7AC9-4EF6-8E14-5BB5AA419FB9}" destId="{DB3CB129-A542-487B-9763-6442480D8B57}" srcOrd="1" destOrd="0" presId="urn:microsoft.com/office/officeart/2008/layout/SquareAccentList"/>
    <dgm:cxn modelId="{44D63529-96C1-4B3D-9E3D-AE2E5E4CF93D}" type="presParOf" srcId="{67517514-47AD-4FCC-97CE-EE743562664F}" destId="{EB5DED9D-2A6E-494B-8620-4DDC02E90751}" srcOrd="1" destOrd="0" presId="urn:microsoft.com/office/officeart/2008/layout/SquareAccentList"/>
    <dgm:cxn modelId="{48869000-9AFC-4D47-BAFC-BEC8BC06B635}" type="presParOf" srcId="{EB5DED9D-2A6E-494B-8620-4DDC02E90751}" destId="{A8CE28E5-3079-40A6-99C2-AD94996987D7}" srcOrd="0" destOrd="0" presId="urn:microsoft.com/office/officeart/2008/layout/SquareAccentList"/>
    <dgm:cxn modelId="{D95FE4BD-41EA-4CFA-9827-CC9B818972A2}" type="presParOf" srcId="{EB5DED9D-2A6E-494B-8620-4DDC02E90751}" destId="{96E2D625-8A45-4789-A26F-87D5018069B2}" srcOrd="1" destOrd="0" presId="urn:microsoft.com/office/officeart/2008/layout/SquareAccentList"/>
    <dgm:cxn modelId="{BCED3E1B-0796-47BB-8A21-7DA8B0DFF8D2}" type="presParOf" srcId="{F902CE33-928A-4D37-ADA9-1DF0F67DB8D4}" destId="{4CA0325F-0EF2-44C2-9935-50CF6D910830}" srcOrd="1" destOrd="0" presId="urn:microsoft.com/office/officeart/2008/layout/SquareAccentList"/>
    <dgm:cxn modelId="{D684C648-C05B-4013-A13E-B87DA1A7082D}" type="presParOf" srcId="{4CA0325F-0EF2-44C2-9935-50CF6D910830}" destId="{406CD50C-2E94-4AB2-A1E2-0068DA6BEA46}" srcOrd="0" destOrd="0" presId="urn:microsoft.com/office/officeart/2008/layout/SquareAccentList"/>
    <dgm:cxn modelId="{7B19A5F1-92EE-4BDE-B0EC-CDFBB3A12C6E}" type="presParOf" srcId="{406CD50C-2E94-4AB2-A1E2-0068DA6BEA46}" destId="{896E690B-A542-4C43-B7E8-8A2C821963CB}" srcOrd="0" destOrd="0" presId="urn:microsoft.com/office/officeart/2008/layout/SquareAccentList"/>
    <dgm:cxn modelId="{2D58DE3C-7500-42FF-B666-86B9F1934CA0}" type="presParOf" srcId="{406CD50C-2E94-4AB2-A1E2-0068DA6BEA46}" destId="{65F899CC-0D4A-42BE-A363-64A690D84C8F}" srcOrd="1" destOrd="0" presId="urn:microsoft.com/office/officeart/2008/layout/SquareAccentList"/>
    <dgm:cxn modelId="{B980A1AA-02E3-4EDB-B80B-C61A35D60BDD}" type="presParOf" srcId="{406CD50C-2E94-4AB2-A1E2-0068DA6BEA46}" destId="{9D470469-B7F8-423C-865D-708CDC6347AA}" srcOrd="2" destOrd="0" presId="urn:microsoft.com/office/officeart/2008/layout/SquareAccentList"/>
    <dgm:cxn modelId="{C73C2561-1287-437A-94BD-305B9E91B079}" type="presParOf" srcId="{4CA0325F-0EF2-44C2-9935-50CF6D910830}" destId="{81E4592C-BDAB-466A-9214-7527E209E921}" srcOrd="1" destOrd="0" presId="urn:microsoft.com/office/officeart/2008/layout/SquareAccentList"/>
    <dgm:cxn modelId="{599C0DC9-E504-4B24-BF41-491B8C3F3D3C}" type="presParOf" srcId="{F902CE33-928A-4D37-ADA9-1DF0F67DB8D4}" destId="{1A8BB196-CD6B-43C9-93F0-DABC8C8F5C86}" srcOrd="2" destOrd="0" presId="urn:microsoft.com/office/officeart/2008/layout/SquareAccentList"/>
    <dgm:cxn modelId="{F2651347-2026-435E-9415-C3BAEE746814}" type="presParOf" srcId="{1A8BB196-CD6B-43C9-93F0-DABC8C8F5C86}" destId="{502C6F1D-9D15-413F-A666-DD37E00DD9EA}" srcOrd="0" destOrd="0" presId="urn:microsoft.com/office/officeart/2008/layout/SquareAccentList"/>
    <dgm:cxn modelId="{C1F7B4FA-B90C-4138-B2CD-AB698CD9D4BB}" type="presParOf" srcId="{502C6F1D-9D15-413F-A666-DD37E00DD9EA}" destId="{DC0CC8E9-E581-4808-9357-16C509B79FAF}" srcOrd="0" destOrd="0" presId="urn:microsoft.com/office/officeart/2008/layout/SquareAccentList"/>
    <dgm:cxn modelId="{C8F671DC-4E13-4B23-BB29-1D9F58D491B9}" type="presParOf" srcId="{502C6F1D-9D15-413F-A666-DD37E00DD9EA}" destId="{05B9B23C-836C-4DE8-9607-660AA31320BB}" srcOrd="1" destOrd="0" presId="urn:microsoft.com/office/officeart/2008/layout/SquareAccentList"/>
    <dgm:cxn modelId="{EE8BDD00-82A5-4156-AAE9-8CC2961FC9A0}" type="presParOf" srcId="{502C6F1D-9D15-413F-A666-DD37E00DD9EA}" destId="{0905436A-A4A1-441C-860B-A46CA4BB8E92}" srcOrd="2" destOrd="0" presId="urn:microsoft.com/office/officeart/2008/layout/SquareAccentList"/>
    <dgm:cxn modelId="{0B9CA373-4327-4BA3-A7CE-B27B4483899B}" type="presParOf" srcId="{1A8BB196-CD6B-43C9-93F0-DABC8C8F5C86}" destId="{6AE73C82-2F92-492C-BAB0-CC7927FBDE8E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FFC4FAFD-DF09-4D8C-A3AC-AC9EC4B6F248}" type="doc">
      <dgm:prSet loTypeId="urn:microsoft.com/office/officeart/2005/8/layout/cycle4#6" loCatId="matrix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5A2EB8-A141-4692-9B31-9A9AE73D0133}">
      <dgm:prSet phldrT="[Текст]" custT="1"/>
      <dgm:spPr/>
      <dgm:t>
        <a:bodyPr/>
        <a:lstStyle/>
        <a:p>
          <a:endParaRPr lang="ru-RU" sz="18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7,0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C04071-D522-42E7-B2B2-256E5D799A82}" type="par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8BF62C7E-3E55-403A-A119-8C2D01B3F485}" type="sib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3A21F6D-F2E1-4B54-B4CC-E1DEA3FCD910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Поддержка стартующего бизнеса (поддержку получили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11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предпринимателей –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победителей конкурсного отбора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45B21A3C-92B9-47DD-AA28-E5BEC328133D}" type="par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EDBC198-9B01-44E5-B1E8-D162D51E3AA4}" type="sib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E0751304-8568-4570-8D8F-52286A829D60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endParaRPr lang="ru-RU" sz="18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1,1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937BEF-0C69-4536-85EA-B17EA46E8C9C}" type="par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6E81A27-4C43-435C-A730-D5201B1B51ED}" type="sib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DEE2C75-1AA1-4C80-B0FA-9CBB222F9FCE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Субсидии на частичное возмещение затрат, связанных с организацией работы аптеки (аптечного пункта) в ночное время (получатель субсидии -ООО «Городские аптеки»)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B1535DEA-7BF5-4AD5-BAEB-EC9B0DE2E2E6}" type="par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716C1E0-A6DB-4377-A8A4-648C4440B75F}" type="sib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4D4C5E1-F719-45A5-8F87-4E561640B5C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3,9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CC1382-85A9-4E9A-98E3-16A2F453A478}" type="par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ADA52A5A-D1BD-46A2-B97F-21C216754AC9}" type="sib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F88F591E-7158-4F49-A0F9-F92E9260EA2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4,3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415C6F-D743-4021-BB0E-AAF5D54EA2A9}" type="par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CA8FDC9-2E86-45F0-BFB6-122549EB55C4}" type="sib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A4675B4-2410-4FC2-97D6-97CEED032A4C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бизнес-инкубатора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(размещено </a:t>
          </a:r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16 резидентов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060E93-F7CC-4A56-AA3A-184B8967163C}" type="par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D330AA5A-529B-4C7A-BFF4-922B4BB69A8D}" type="sib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DCE03CC-CAD1-4FAC-A399-821EB305D866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 на выдачу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 (выдано </a:t>
          </a:r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39 </a:t>
          </a:r>
          <a:r>
            <a:rPr lang="ru-RU" sz="12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72D093-910B-4264-9C34-9B24D068A94C}" type="parTrans" cxnId="{6F3D8C63-3581-4706-A812-E007E12F5DC5}">
      <dgm:prSet/>
      <dgm:spPr/>
      <dgm:t>
        <a:bodyPr/>
        <a:lstStyle/>
        <a:p>
          <a:endParaRPr lang="ru-RU"/>
        </a:p>
      </dgm:t>
    </dgm:pt>
    <dgm:pt modelId="{95C03CA2-A3CD-454E-898E-9F6FD86EAD1D}" type="sibTrans" cxnId="{6F3D8C63-3581-4706-A812-E007E12F5DC5}">
      <dgm:prSet/>
      <dgm:spPr/>
      <dgm:t>
        <a:bodyPr/>
        <a:lstStyle/>
        <a:p>
          <a:endParaRPr lang="ru-RU"/>
        </a:p>
      </dgm:t>
    </dgm:pt>
    <dgm:pt modelId="{928EC59A-D002-4025-933E-E33E83657E03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технопарковой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зоны (размещено </a:t>
          </a:r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40 резидентов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837903-70E6-4313-A04E-14F470C5105F}" type="parTrans" cxnId="{25967B33-67EC-48D4-B05E-239A37623C8A}">
      <dgm:prSet/>
      <dgm:spPr/>
      <dgm:t>
        <a:bodyPr/>
        <a:lstStyle/>
        <a:p>
          <a:endParaRPr lang="ru-RU"/>
        </a:p>
      </dgm:t>
    </dgm:pt>
    <dgm:pt modelId="{1FE796DE-6374-44D3-A21F-638382403FF5}" type="sibTrans" cxnId="{25967B33-67EC-48D4-B05E-239A37623C8A}">
      <dgm:prSet/>
      <dgm:spPr/>
      <dgm:t>
        <a:bodyPr/>
        <a:lstStyle/>
        <a:p>
          <a:endParaRPr lang="ru-RU"/>
        </a:p>
      </dgm:t>
    </dgm:pt>
    <dgm:pt modelId="{CCF5958A-D8E7-4386-8E22-88E3D1089553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E5BD6B-11FA-4F9B-830D-C4C7D68DACF6}" type="parTrans" cxnId="{F35A9DE9-C0C1-4496-A793-55E2E4D8B174}">
      <dgm:prSet/>
      <dgm:spPr/>
      <dgm:t>
        <a:bodyPr/>
        <a:lstStyle/>
        <a:p>
          <a:endParaRPr lang="ru-RU"/>
        </a:p>
      </dgm:t>
    </dgm:pt>
    <dgm:pt modelId="{4B070BD1-AFC1-4CA0-B48B-8BE04233C7BC}" type="sibTrans" cxnId="{F35A9DE9-C0C1-4496-A793-55E2E4D8B174}">
      <dgm:prSet/>
      <dgm:spPr/>
      <dgm:t>
        <a:bodyPr/>
        <a:lstStyle/>
        <a:p>
          <a:endParaRPr lang="ru-RU"/>
        </a:p>
      </dgm:t>
    </dgm:pt>
    <dgm:pt modelId="{C789A4BD-500B-4DEA-B473-798D48F0F3E8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EA0534-689A-48DC-9F83-9A583C590FCE}" type="parTrans" cxnId="{F3CCAFC9-D6A1-47D5-81C6-8DC2BDBCA264}">
      <dgm:prSet/>
      <dgm:spPr/>
      <dgm:t>
        <a:bodyPr/>
        <a:lstStyle/>
        <a:p>
          <a:endParaRPr lang="ru-RU"/>
        </a:p>
      </dgm:t>
    </dgm:pt>
    <dgm:pt modelId="{7D8F8D63-38DD-408F-88E5-B2F6BEE7AEAF}" type="sibTrans" cxnId="{F3CCAFC9-D6A1-47D5-81C6-8DC2BDBCA264}">
      <dgm:prSet/>
      <dgm:spPr/>
      <dgm:t>
        <a:bodyPr/>
        <a:lstStyle/>
        <a:p>
          <a:endParaRPr lang="ru-RU"/>
        </a:p>
      </dgm:t>
    </dgm:pt>
    <dgm:pt modelId="{F958ABB9-1252-4D2E-807C-FFBD295A3E8C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289C9F-5931-49A7-8D9F-19BB9EBA4C5B}" type="parTrans" cxnId="{A99BF4D2-F111-4A66-931D-207B7F74C3C2}">
      <dgm:prSet/>
      <dgm:spPr/>
      <dgm:t>
        <a:bodyPr/>
        <a:lstStyle/>
        <a:p>
          <a:endParaRPr lang="ru-RU"/>
        </a:p>
      </dgm:t>
    </dgm:pt>
    <dgm:pt modelId="{07C83600-696C-46CA-B5BB-20D0C1BDC48D}" type="sibTrans" cxnId="{A99BF4D2-F111-4A66-931D-207B7F74C3C2}">
      <dgm:prSet/>
      <dgm:spPr/>
      <dgm:t>
        <a:bodyPr/>
        <a:lstStyle/>
        <a:p>
          <a:endParaRPr lang="ru-RU"/>
        </a:p>
      </dgm:t>
    </dgm:pt>
    <dgm:pt modelId="{9954BA7A-0E92-4EC2-B107-F22EEA3D7CD2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3CE6FE21-53A6-4ACB-B3BF-B2C9650E296D}" type="parTrans" cxnId="{F6EEB314-14AD-4841-88C2-27F57CAF50BC}">
      <dgm:prSet/>
      <dgm:spPr/>
      <dgm:t>
        <a:bodyPr/>
        <a:lstStyle/>
        <a:p>
          <a:endParaRPr lang="ru-RU"/>
        </a:p>
      </dgm:t>
    </dgm:pt>
    <dgm:pt modelId="{2443E833-7EA8-4D89-8D28-93AA9BE23ED1}" type="sibTrans" cxnId="{F6EEB314-14AD-4841-88C2-27F57CAF50BC}">
      <dgm:prSet/>
      <dgm:spPr/>
      <dgm:t>
        <a:bodyPr/>
        <a:lstStyle/>
        <a:p>
          <a:endParaRPr lang="ru-RU"/>
        </a:p>
      </dgm:t>
    </dgm:pt>
    <dgm:pt modelId="{B99AAECD-BB71-4327-BE5E-73F966264CE3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E6347505-D699-4751-9BD1-A4D4D3CB7881}" type="parTrans" cxnId="{E3CEA55B-0859-4B67-8A99-AD5C353047CB}">
      <dgm:prSet/>
      <dgm:spPr/>
      <dgm:t>
        <a:bodyPr/>
        <a:lstStyle/>
        <a:p>
          <a:endParaRPr lang="ru-RU"/>
        </a:p>
      </dgm:t>
    </dgm:pt>
    <dgm:pt modelId="{7EC87CF6-8B96-4D08-BD19-1F3D95B78CA1}" type="sibTrans" cxnId="{E3CEA55B-0859-4B67-8A99-AD5C353047CB}">
      <dgm:prSet/>
      <dgm:spPr/>
      <dgm:t>
        <a:bodyPr/>
        <a:lstStyle/>
        <a:p>
          <a:endParaRPr lang="ru-RU"/>
        </a:p>
      </dgm:t>
    </dgm:pt>
    <dgm:pt modelId="{4420505B-8456-4B88-A5CF-B11A4998ACCF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959E72-D90F-45F2-B725-04EE3AC6A0B9}" type="parTrans" cxnId="{D40BB530-57E0-4108-A169-1009E8E7CB7F}">
      <dgm:prSet/>
      <dgm:spPr/>
      <dgm:t>
        <a:bodyPr/>
        <a:lstStyle/>
        <a:p>
          <a:endParaRPr lang="ru-RU"/>
        </a:p>
      </dgm:t>
    </dgm:pt>
    <dgm:pt modelId="{23FE9A5F-E726-460F-83AB-BADE9A81E068}" type="sibTrans" cxnId="{D40BB530-57E0-4108-A169-1009E8E7CB7F}">
      <dgm:prSet/>
      <dgm:spPr/>
      <dgm:t>
        <a:bodyPr/>
        <a:lstStyle/>
        <a:p>
          <a:endParaRPr lang="ru-RU"/>
        </a:p>
      </dgm:t>
    </dgm:pt>
    <dgm:pt modelId="{CB1FDA4B-4975-4ED4-82D2-9D07BBAB055E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3AE2D5-DDA6-44D4-A5D6-7F63D934B7E5}" type="parTrans" cxnId="{50B3A554-50EA-4B1E-B898-13ECE022A88D}">
      <dgm:prSet/>
      <dgm:spPr/>
      <dgm:t>
        <a:bodyPr/>
        <a:lstStyle/>
        <a:p>
          <a:endParaRPr lang="ru-RU"/>
        </a:p>
      </dgm:t>
    </dgm:pt>
    <dgm:pt modelId="{617430B0-BBCA-46CB-99A2-7B6C26763B3A}" type="sibTrans" cxnId="{50B3A554-50EA-4B1E-B898-13ECE022A88D}">
      <dgm:prSet/>
      <dgm:spPr/>
      <dgm:t>
        <a:bodyPr/>
        <a:lstStyle/>
        <a:p>
          <a:endParaRPr lang="ru-RU"/>
        </a:p>
      </dgm:t>
    </dgm:pt>
    <dgm:pt modelId="{41E5EB37-0CC9-4743-9CF8-E90DFC55AA0F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CB47A6AF-AA7C-4F58-AE69-257C1F875C85}" type="parTrans" cxnId="{675FAC82-2D9A-477D-BDD9-9E89294C8037}">
      <dgm:prSet/>
      <dgm:spPr/>
      <dgm:t>
        <a:bodyPr/>
        <a:lstStyle/>
        <a:p>
          <a:endParaRPr lang="ru-RU"/>
        </a:p>
      </dgm:t>
    </dgm:pt>
    <dgm:pt modelId="{FFD6F6D1-516C-400C-A14A-F3C21B4A40B0}" type="sibTrans" cxnId="{675FAC82-2D9A-477D-BDD9-9E89294C8037}">
      <dgm:prSet/>
      <dgm:spPr/>
      <dgm:t>
        <a:bodyPr/>
        <a:lstStyle/>
        <a:p>
          <a:endParaRPr lang="ru-RU"/>
        </a:p>
      </dgm:t>
    </dgm:pt>
    <dgm:pt modelId="{70E5FF42-B646-4623-A8D9-D40794E5E7D2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AF2CF2A4-7CDC-47DB-84AA-32CFB35394F5}" type="parTrans" cxnId="{0C6ECC61-3621-416C-A6D6-7D149F1AA4EC}">
      <dgm:prSet/>
      <dgm:spPr/>
      <dgm:t>
        <a:bodyPr/>
        <a:lstStyle/>
        <a:p>
          <a:endParaRPr lang="ru-RU"/>
        </a:p>
      </dgm:t>
    </dgm:pt>
    <dgm:pt modelId="{DF8D8352-AFC4-4121-91E5-ADC395933C0C}" type="sibTrans" cxnId="{0C6ECC61-3621-416C-A6D6-7D149F1AA4EC}">
      <dgm:prSet/>
      <dgm:spPr/>
      <dgm:t>
        <a:bodyPr/>
        <a:lstStyle/>
        <a:p>
          <a:endParaRPr lang="ru-RU"/>
        </a:p>
      </dgm:t>
    </dgm:pt>
    <dgm:pt modelId="{EDE8A7B6-EE0D-4371-B75A-ED19989B4F9F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B527BA-2630-46AA-A863-2CB558A0A956}" type="parTrans" cxnId="{70C72669-B0C7-47FB-85E2-34C65E101E2A}">
      <dgm:prSet/>
      <dgm:spPr/>
      <dgm:t>
        <a:bodyPr/>
        <a:lstStyle/>
        <a:p>
          <a:endParaRPr lang="ru-RU"/>
        </a:p>
      </dgm:t>
    </dgm:pt>
    <dgm:pt modelId="{BD07D9E8-7C7F-48AB-A65C-7E59156F92E1}" type="sibTrans" cxnId="{70C72669-B0C7-47FB-85E2-34C65E101E2A}">
      <dgm:prSet/>
      <dgm:spPr/>
      <dgm:t>
        <a:bodyPr/>
        <a:lstStyle/>
        <a:p>
          <a:endParaRPr lang="ru-RU"/>
        </a:p>
      </dgm:t>
    </dgm:pt>
    <dgm:pt modelId="{62691012-09D3-4DD1-8DD7-BD4986A8D74B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DEBAEA-A2E9-491C-9E22-EFB7E028B2AB}" type="parTrans" cxnId="{81AB6932-80D4-483F-985F-7F5FEED0FB8D}">
      <dgm:prSet/>
      <dgm:spPr/>
      <dgm:t>
        <a:bodyPr/>
        <a:lstStyle/>
        <a:p>
          <a:endParaRPr lang="ru-RU"/>
        </a:p>
      </dgm:t>
    </dgm:pt>
    <dgm:pt modelId="{BD2F9528-BBA7-401D-9D4B-5360FF99F88F}" type="sibTrans" cxnId="{81AB6932-80D4-483F-985F-7F5FEED0FB8D}">
      <dgm:prSet/>
      <dgm:spPr/>
      <dgm:t>
        <a:bodyPr/>
        <a:lstStyle/>
        <a:p>
          <a:endParaRPr lang="ru-RU"/>
        </a:p>
      </dgm:t>
    </dgm:pt>
    <dgm:pt modelId="{DB14948C-E0FF-4FEB-9A60-6B56CF2A198D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E97945E2-5653-4E2B-8437-86A48C2DCC25}" type="parTrans" cxnId="{91CDBF23-636D-4022-B62B-58760EDD0CEA}">
      <dgm:prSet/>
      <dgm:spPr/>
      <dgm:t>
        <a:bodyPr/>
        <a:lstStyle/>
        <a:p>
          <a:endParaRPr lang="ru-RU"/>
        </a:p>
      </dgm:t>
    </dgm:pt>
    <dgm:pt modelId="{D4793B98-CF82-4A9E-BE44-255897620259}" type="sibTrans" cxnId="{91CDBF23-636D-4022-B62B-58760EDD0CEA}">
      <dgm:prSet/>
      <dgm:spPr/>
      <dgm:t>
        <a:bodyPr/>
        <a:lstStyle/>
        <a:p>
          <a:endParaRPr lang="ru-RU"/>
        </a:p>
      </dgm:t>
    </dgm:pt>
    <dgm:pt modelId="{06D890E8-DAFF-4ADD-99C0-616FDF08FBA7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15513893-7464-4EA3-9B98-32E472057CF2}" type="parTrans" cxnId="{2BB24FA4-3BA8-48A5-BBE5-F13C3C78CD79}">
      <dgm:prSet/>
      <dgm:spPr/>
      <dgm:t>
        <a:bodyPr/>
        <a:lstStyle/>
        <a:p>
          <a:endParaRPr lang="ru-RU"/>
        </a:p>
      </dgm:t>
    </dgm:pt>
    <dgm:pt modelId="{B4FDEE8B-FCE8-4151-9246-F7F958C93F6E}" type="sibTrans" cxnId="{2BB24FA4-3BA8-48A5-BBE5-F13C3C78CD79}">
      <dgm:prSet/>
      <dgm:spPr/>
      <dgm:t>
        <a:bodyPr/>
        <a:lstStyle/>
        <a:p>
          <a:endParaRPr lang="ru-RU"/>
        </a:p>
      </dgm:t>
    </dgm:pt>
    <dgm:pt modelId="{582EF349-53E2-4418-8435-FC2188946B22}" type="pres">
      <dgm:prSet presAssocID="{FFC4FAFD-DF09-4D8C-A3AC-AC9EC4B6F248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F74698-7545-402B-9D0E-BAE5663694E8}" type="pres">
      <dgm:prSet presAssocID="{FFC4FAFD-DF09-4D8C-A3AC-AC9EC4B6F248}" presName="children" presStyleCnt="0"/>
      <dgm:spPr/>
    </dgm:pt>
    <dgm:pt modelId="{BA91098C-4CDE-485F-8080-F1128BCBE25A}" type="pres">
      <dgm:prSet presAssocID="{FFC4FAFD-DF09-4D8C-A3AC-AC9EC4B6F248}" presName="child1group" presStyleCnt="0"/>
      <dgm:spPr/>
    </dgm:pt>
    <dgm:pt modelId="{8328BD91-8861-4036-8BB7-6C0D4798A5E7}" type="pres">
      <dgm:prSet presAssocID="{FFC4FAFD-DF09-4D8C-A3AC-AC9EC4B6F248}" presName="child1" presStyleLbl="bgAcc1" presStyleIdx="0" presStyleCnt="4" custScaleX="126337" custScaleY="90932" custLinFactNeighborX="-18839" custLinFactNeighborY="17167"/>
      <dgm:spPr/>
      <dgm:t>
        <a:bodyPr/>
        <a:lstStyle/>
        <a:p>
          <a:endParaRPr lang="ru-RU"/>
        </a:p>
      </dgm:t>
    </dgm:pt>
    <dgm:pt modelId="{0C6B9542-FFCB-49C1-A095-559A198D6793}" type="pres">
      <dgm:prSet presAssocID="{FFC4FAFD-DF09-4D8C-A3AC-AC9EC4B6F248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865D7-6DA1-4C53-AB6C-5DE48F902618}" type="pres">
      <dgm:prSet presAssocID="{FFC4FAFD-DF09-4D8C-A3AC-AC9EC4B6F248}" presName="child2group" presStyleCnt="0"/>
      <dgm:spPr/>
    </dgm:pt>
    <dgm:pt modelId="{8ECBC9B2-6101-4056-A864-4DB0BBCC3D37}" type="pres">
      <dgm:prSet presAssocID="{FFC4FAFD-DF09-4D8C-A3AC-AC9EC4B6F248}" presName="child2" presStyleLbl="bgAcc1" presStyleIdx="1" presStyleCnt="4" custScaleX="128772" custScaleY="91380" custLinFactNeighborX="8719" custLinFactNeighborY="17391"/>
      <dgm:spPr/>
      <dgm:t>
        <a:bodyPr/>
        <a:lstStyle/>
        <a:p>
          <a:endParaRPr lang="ru-RU"/>
        </a:p>
      </dgm:t>
    </dgm:pt>
    <dgm:pt modelId="{9140CE38-66F7-4CDE-8671-16CB5A83BC33}" type="pres">
      <dgm:prSet presAssocID="{FFC4FAFD-DF09-4D8C-A3AC-AC9EC4B6F248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B10721-D303-4B57-9EA6-EC9F55CC16F0}" type="pres">
      <dgm:prSet presAssocID="{FFC4FAFD-DF09-4D8C-A3AC-AC9EC4B6F248}" presName="child3group" presStyleCnt="0"/>
      <dgm:spPr/>
    </dgm:pt>
    <dgm:pt modelId="{0D64D55F-67C1-44DD-A7A3-8CDA56A9F8C9}" type="pres">
      <dgm:prSet presAssocID="{FFC4FAFD-DF09-4D8C-A3AC-AC9EC4B6F248}" presName="child3" presStyleLbl="bgAcc1" presStyleIdx="2" presStyleCnt="4" custScaleX="123866" custScaleY="91200" custLinFactNeighborX="10603" custLinFactNeighborY="-35996"/>
      <dgm:spPr/>
      <dgm:t>
        <a:bodyPr/>
        <a:lstStyle/>
        <a:p>
          <a:endParaRPr lang="ru-RU"/>
        </a:p>
      </dgm:t>
    </dgm:pt>
    <dgm:pt modelId="{E441171F-13E5-41B6-B0D0-4E3BE1810DC6}" type="pres">
      <dgm:prSet presAssocID="{FFC4FAFD-DF09-4D8C-A3AC-AC9EC4B6F248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5851AB-BEDB-4BD7-A6E8-E3ADE4134A0B}" type="pres">
      <dgm:prSet presAssocID="{FFC4FAFD-DF09-4D8C-A3AC-AC9EC4B6F248}" presName="child4group" presStyleCnt="0"/>
      <dgm:spPr/>
    </dgm:pt>
    <dgm:pt modelId="{151158CC-3C52-4DB4-8029-0F53E38DB87E}" type="pres">
      <dgm:prSet presAssocID="{FFC4FAFD-DF09-4D8C-A3AC-AC9EC4B6F248}" presName="child4" presStyleLbl="bgAcc1" presStyleIdx="3" presStyleCnt="4" custScaleX="122349" custScaleY="92338" custLinFactNeighborX="-40513" custLinFactNeighborY="-35996"/>
      <dgm:spPr/>
      <dgm:t>
        <a:bodyPr/>
        <a:lstStyle/>
        <a:p>
          <a:endParaRPr lang="ru-RU"/>
        </a:p>
      </dgm:t>
    </dgm:pt>
    <dgm:pt modelId="{CB59A8ED-AFD7-45F1-A706-69853D72E619}" type="pres">
      <dgm:prSet presAssocID="{FFC4FAFD-DF09-4D8C-A3AC-AC9EC4B6F248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03EC8-F7DC-43C5-ACCB-F888EE497713}" type="pres">
      <dgm:prSet presAssocID="{FFC4FAFD-DF09-4D8C-A3AC-AC9EC4B6F248}" presName="childPlaceholder" presStyleCnt="0"/>
      <dgm:spPr/>
    </dgm:pt>
    <dgm:pt modelId="{052D9037-0C87-4EC8-B2A3-85BF6B53B167}" type="pres">
      <dgm:prSet presAssocID="{FFC4FAFD-DF09-4D8C-A3AC-AC9EC4B6F248}" presName="circle" presStyleCnt="0"/>
      <dgm:spPr/>
    </dgm:pt>
    <dgm:pt modelId="{2BC70D3C-47A3-4B21-B345-14EF63B9559D}" type="pres">
      <dgm:prSet presAssocID="{FFC4FAFD-DF09-4D8C-A3AC-AC9EC4B6F248}" presName="quadrant1" presStyleLbl="node1" presStyleIdx="0" presStyleCnt="4" custLinFactNeighborX="-3541" custLinFactNeighborY="287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B23DF4-EA06-4093-A98E-609411761D2B}" type="pres">
      <dgm:prSet presAssocID="{FFC4FAFD-DF09-4D8C-A3AC-AC9EC4B6F248}" presName="quadrant2" presStyleLbl="node1" presStyleIdx="1" presStyleCnt="4" custLinFactNeighborX="-8725" custLinFactNeighborY="287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D8406-ADFF-48AF-8C9E-AA0600CE45B2}" type="pres">
      <dgm:prSet presAssocID="{FFC4FAFD-DF09-4D8C-A3AC-AC9EC4B6F248}" presName="quadrant3" presStyleLbl="node1" presStyleIdx="2" presStyleCnt="4" custLinFactNeighborX="-8725" custLinFactNeighborY="-230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6B75F1-B76A-4369-B36A-4617EA85EF8C}" type="pres">
      <dgm:prSet presAssocID="{FFC4FAFD-DF09-4D8C-A3AC-AC9EC4B6F248}" presName="quadrant4" presStyleLbl="node1" presStyleIdx="3" presStyleCnt="4" custLinFactNeighborX="-3541" custLinFactNeighborY="-230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38975-2568-46B5-9682-7F9C9F81CEC6}" type="pres">
      <dgm:prSet presAssocID="{FFC4FAFD-DF09-4D8C-A3AC-AC9EC4B6F248}" presName="quadrantPlaceholder" presStyleCnt="0"/>
      <dgm:spPr/>
    </dgm:pt>
    <dgm:pt modelId="{E20BF535-3D60-4254-B780-D23AC3259E92}" type="pres">
      <dgm:prSet presAssocID="{FFC4FAFD-DF09-4D8C-A3AC-AC9EC4B6F248}" presName="center1" presStyleLbl="fgShp" presStyleIdx="0" presStyleCnt="2"/>
      <dgm:spPr/>
    </dgm:pt>
    <dgm:pt modelId="{8ED666DC-28AD-4BC7-A130-E515A2F81C8B}" type="pres">
      <dgm:prSet presAssocID="{FFC4FAFD-DF09-4D8C-A3AC-AC9EC4B6F248}" presName="center2" presStyleLbl="fgShp" presStyleIdx="1" presStyleCnt="2"/>
      <dgm:spPr/>
    </dgm:pt>
  </dgm:ptLst>
  <dgm:cxnLst>
    <dgm:cxn modelId="{B5663E5B-B9B2-4D6B-91B4-8F5F217D207B}" type="presOf" srcId="{F88F591E-7158-4F49-A0F9-F92E9260EA28}" destId="{1F6B75F1-B76A-4369-B36A-4617EA85EF8C}" srcOrd="0" destOrd="0" presId="urn:microsoft.com/office/officeart/2005/8/layout/cycle4#6"/>
    <dgm:cxn modelId="{50B3A554-50EA-4B1E-B898-13ECE022A88D}" srcId="{FFC4FAFD-DF09-4D8C-A3AC-AC9EC4B6F248}" destId="{CB1FDA4B-4975-4ED4-82D2-9D07BBAB055E}" srcOrd="9" destOrd="0" parTransId="{DE3AE2D5-DDA6-44D4-A5D6-7F63D934B7E5}" sibTransId="{617430B0-BBCA-46CB-99A2-7B6C26763B3A}"/>
    <dgm:cxn modelId="{E8972D3F-13EC-4240-90E3-FF0AD83B6261}" type="presOf" srcId="{6A4675B4-2410-4FC2-97D6-97CEED032A4C}" destId="{CB59A8ED-AFD7-45F1-A706-69853D72E619}" srcOrd="1" destOrd="1" presId="urn:microsoft.com/office/officeart/2005/8/layout/cycle4#6"/>
    <dgm:cxn modelId="{CD11C760-CA76-48B3-AC97-84102FA230A6}" srcId="{FFC4FAFD-DF09-4D8C-A3AC-AC9EC4B6F248}" destId="{04D4C5E1-F719-45A5-8F87-4E561640B5C5}" srcOrd="2" destOrd="0" parTransId="{5BCC1382-85A9-4E9A-98E3-16A2F453A478}" sibTransId="{ADA52A5A-D1BD-46A2-B97F-21C216754AC9}"/>
    <dgm:cxn modelId="{6DEBCB9E-7BEC-411A-BB8D-0CC0E4A00ADC}" type="presOf" srcId="{E0751304-8568-4570-8D8F-52286A829D60}" destId="{F5B23DF4-EA06-4093-A98E-609411761D2B}" srcOrd="0" destOrd="0" presId="urn:microsoft.com/office/officeart/2005/8/layout/cycle4#6"/>
    <dgm:cxn modelId="{675FAC82-2D9A-477D-BDD9-9E89294C8037}" srcId="{FFC4FAFD-DF09-4D8C-A3AC-AC9EC4B6F248}" destId="{41E5EB37-0CC9-4743-9CF8-E90DFC55AA0F}" srcOrd="10" destOrd="0" parTransId="{CB47A6AF-AA7C-4F58-AE69-257C1F875C85}" sibTransId="{FFD6F6D1-516C-400C-A14A-F3C21B4A40B0}"/>
    <dgm:cxn modelId="{0A95B1B2-25C1-42C2-B9EF-748D3D367A01}" type="presOf" srcId="{CDCE03CC-CAD1-4FAC-A399-821EB305D866}" destId="{E441171F-13E5-41B6-B0D0-4E3BE1810DC6}" srcOrd="1" destOrd="1" presId="urn:microsoft.com/office/officeart/2005/8/layout/cycle4#6"/>
    <dgm:cxn modelId="{CD5DCF1D-2162-4984-8650-FBA5DF807C16}" type="presOf" srcId="{FA5A2EB8-A141-4692-9B31-9A9AE73D0133}" destId="{2BC70D3C-47A3-4B21-B345-14EF63B9559D}" srcOrd="0" destOrd="0" presId="urn:microsoft.com/office/officeart/2005/8/layout/cycle4#6"/>
    <dgm:cxn modelId="{4DB3286A-7FC7-45B8-BABB-A0462DE31BCA}" srcId="{FA5A2EB8-A141-4692-9B31-9A9AE73D0133}" destId="{63A21F6D-F2E1-4B54-B4CC-E1DEA3FCD910}" srcOrd="0" destOrd="0" parTransId="{45B21A3C-92B9-47DD-AA28-E5BEC328133D}" sibTransId="{CEDBC198-9B01-44E5-B1E8-D162D51E3AA4}"/>
    <dgm:cxn modelId="{0F655BFE-9C0E-4990-A8F0-19A2B6286B29}" type="presOf" srcId="{CCF5958A-D8E7-4386-8E22-88E3D1089553}" destId="{E441171F-13E5-41B6-B0D0-4E3BE1810DC6}" srcOrd="1" destOrd="0" presId="urn:microsoft.com/office/officeart/2005/8/layout/cycle4#6"/>
    <dgm:cxn modelId="{336133B9-5307-4917-8241-6E780751BD3E}" type="presOf" srcId="{0DEE2C75-1AA1-4C80-B0FA-9CBB222F9FCE}" destId="{9140CE38-66F7-4CDE-8671-16CB5A83BC33}" srcOrd="1" destOrd="0" presId="urn:microsoft.com/office/officeart/2005/8/layout/cycle4#6"/>
    <dgm:cxn modelId="{91CDBF23-636D-4022-B62B-58760EDD0CEA}" srcId="{FFC4FAFD-DF09-4D8C-A3AC-AC9EC4B6F248}" destId="{DB14948C-E0FF-4FEB-9A60-6B56CF2A198D}" srcOrd="14" destOrd="0" parTransId="{E97945E2-5653-4E2B-8437-86A48C2DCC25}" sibTransId="{D4793B98-CF82-4A9E-BE44-255897620259}"/>
    <dgm:cxn modelId="{A99BF4D2-F111-4A66-931D-207B7F74C3C2}" srcId="{FFC4FAFD-DF09-4D8C-A3AC-AC9EC4B6F248}" destId="{F958ABB9-1252-4D2E-807C-FFBD295A3E8C}" srcOrd="5" destOrd="0" parTransId="{35289C9F-5931-49A7-8D9F-19BB9EBA4C5B}" sibTransId="{07C83600-696C-46CA-B5BB-20D0C1BDC48D}"/>
    <dgm:cxn modelId="{E3CEA55B-0859-4B67-8A99-AD5C353047CB}" srcId="{FFC4FAFD-DF09-4D8C-A3AC-AC9EC4B6F248}" destId="{B99AAECD-BB71-4327-BE5E-73F966264CE3}" srcOrd="7" destOrd="0" parTransId="{E6347505-D699-4751-9BD1-A4D4D3CB7881}" sibTransId="{7EC87CF6-8B96-4D08-BD19-1F3D95B78CA1}"/>
    <dgm:cxn modelId="{0C6ECC61-3621-416C-A6D6-7D149F1AA4EC}" srcId="{FFC4FAFD-DF09-4D8C-A3AC-AC9EC4B6F248}" destId="{70E5FF42-B646-4623-A8D9-D40794E5E7D2}" srcOrd="11" destOrd="0" parTransId="{AF2CF2A4-7CDC-47DB-84AA-32CFB35394F5}" sibTransId="{DF8D8352-AFC4-4121-91E5-ADC395933C0C}"/>
    <dgm:cxn modelId="{70C72669-B0C7-47FB-85E2-34C65E101E2A}" srcId="{FFC4FAFD-DF09-4D8C-A3AC-AC9EC4B6F248}" destId="{EDE8A7B6-EE0D-4371-B75A-ED19989B4F9F}" srcOrd="12" destOrd="0" parTransId="{BCB527BA-2630-46AA-A863-2CB558A0A956}" sibTransId="{BD07D9E8-7C7F-48AB-A65C-7E59156F92E1}"/>
    <dgm:cxn modelId="{6F3D8C63-3581-4706-A812-E007E12F5DC5}" srcId="{04D4C5E1-F719-45A5-8F87-4E561640B5C5}" destId="{CDCE03CC-CAD1-4FAC-A399-821EB305D866}" srcOrd="1" destOrd="0" parTransId="{2372D093-910B-4264-9C34-9B24D068A94C}" sibTransId="{95C03CA2-A3CD-454E-898E-9F6FD86EAD1D}"/>
    <dgm:cxn modelId="{58F51716-9458-4D0E-BECE-46F6DE3CB8A0}" srcId="{F88F591E-7158-4F49-A0F9-F92E9260EA28}" destId="{6A4675B4-2410-4FC2-97D6-97CEED032A4C}" srcOrd="1" destOrd="0" parTransId="{E6060E93-F7CC-4A56-AA3A-184B8967163C}" sibTransId="{D330AA5A-529B-4C7A-BFF4-922B4BB69A8D}"/>
    <dgm:cxn modelId="{3A8514AD-90C3-4D75-8290-C6A6FB9730A8}" type="presOf" srcId="{6A4675B4-2410-4FC2-97D6-97CEED032A4C}" destId="{151158CC-3C52-4DB4-8029-0F53E38DB87E}" srcOrd="0" destOrd="1" presId="urn:microsoft.com/office/officeart/2005/8/layout/cycle4#6"/>
    <dgm:cxn modelId="{84175AA1-F3EE-4E8C-A20E-04CD2836CEBD}" type="presOf" srcId="{63A21F6D-F2E1-4B54-B4CC-E1DEA3FCD910}" destId="{0C6B9542-FFCB-49C1-A095-559A198D6793}" srcOrd="1" destOrd="0" presId="urn:microsoft.com/office/officeart/2005/8/layout/cycle4#6"/>
    <dgm:cxn modelId="{53CD2B05-2036-46FB-8F18-3D43D8CE79DE}" type="presOf" srcId="{0DEE2C75-1AA1-4C80-B0FA-9CBB222F9FCE}" destId="{8ECBC9B2-6101-4056-A864-4DB0BBCC3D37}" srcOrd="0" destOrd="0" presId="urn:microsoft.com/office/officeart/2005/8/layout/cycle4#6"/>
    <dgm:cxn modelId="{30660AD6-4C4F-4E93-8F12-16651AACD0F8}" type="presOf" srcId="{FFC4FAFD-DF09-4D8C-A3AC-AC9EC4B6F248}" destId="{582EF349-53E2-4418-8435-FC2188946B22}" srcOrd="0" destOrd="0" presId="urn:microsoft.com/office/officeart/2005/8/layout/cycle4#6"/>
    <dgm:cxn modelId="{B4E482E3-0EBA-4727-8C4C-93B0A7FEFDEC}" type="presOf" srcId="{63A21F6D-F2E1-4B54-B4CC-E1DEA3FCD910}" destId="{8328BD91-8861-4036-8BB7-6C0D4798A5E7}" srcOrd="0" destOrd="0" presId="urn:microsoft.com/office/officeart/2005/8/layout/cycle4#6"/>
    <dgm:cxn modelId="{2593852E-2620-4C5F-AAF3-F6439805136C}" srcId="{FFC4FAFD-DF09-4D8C-A3AC-AC9EC4B6F248}" destId="{F88F591E-7158-4F49-A0F9-F92E9260EA28}" srcOrd="3" destOrd="0" parTransId="{B1415C6F-D743-4021-BB0E-AAF5D54EA2A9}" sibTransId="{6CA8FDC9-2E86-45F0-BFB6-122549EB55C4}"/>
    <dgm:cxn modelId="{F35A9DE9-C0C1-4496-A793-55E2E4D8B174}" srcId="{04D4C5E1-F719-45A5-8F87-4E561640B5C5}" destId="{CCF5958A-D8E7-4386-8E22-88E3D1089553}" srcOrd="0" destOrd="0" parTransId="{ACE5BD6B-11FA-4F9B-830D-C4C7D68DACF6}" sibTransId="{4B070BD1-AFC1-4CA0-B48B-8BE04233C7BC}"/>
    <dgm:cxn modelId="{E64F5DDF-316B-4DFA-9537-06525F91BE0F}" type="presOf" srcId="{CDCE03CC-CAD1-4FAC-A399-821EB305D866}" destId="{0D64D55F-67C1-44DD-A7A3-8CDA56A9F8C9}" srcOrd="0" destOrd="1" presId="urn:microsoft.com/office/officeart/2005/8/layout/cycle4#6"/>
    <dgm:cxn modelId="{F6EEB314-14AD-4841-88C2-27F57CAF50BC}" srcId="{FFC4FAFD-DF09-4D8C-A3AC-AC9EC4B6F248}" destId="{9954BA7A-0E92-4EC2-B107-F22EEA3D7CD2}" srcOrd="6" destOrd="0" parTransId="{3CE6FE21-53A6-4ACB-B3BF-B2C9650E296D}" sibTransId="{2443E833-7EA8-4D89-8D28-93AA9BE23ED1}"/>
    <dgm:cxn modelId="{25967B33-67EC-48D4-B05E-239A37623C8A}" srcId="{F88F591E-7158-4F49-A0F9-F92E9260EA28}" destId="{928EC59A-D002-4025-933E-E33E83657E03}" srcOrd="0" destOrd="0" parTransId="{DC837903-70E6-4313-A04E-14F470C5105F}" sibTransId="{1FE796DE-6374-44D3-A21F-638382403FF5}"/>
    <dgm:cxn modelId="{610A2BDA-0836-46BE-8CF8-7087459BE344}" srcId="{FFC4FAFD-DF09-4D8C-A3AC-AC9EC4B6F248}" destId="{FA5A2EB8-A141-4692-9B31-9A9AE73D0133}" srcOrd="0" destOrd="0" parTransId="{0CC04071-D522-42E7-B2B2-256E5D799A82}" sibTransId="{8BF62C7E-3E55-403A-A119-8C2D01B3F485}"/>
    <dgm:cxn modelId="{2BB24FA4-3BA8-48A5-BBE5-F13C3C78CD79}" srcId="{FFC4FAFD-DF09-4D8C-A3AC-AC9EC4B6F248}" destId="{06D890E8-DAFF-4ADD-99C0-616FDF08FBA7}" srcOrd="15" destOrd="0" parTransId="{15513893-7464-4EA3-9B98-32E472057CF2}" sibTransId="{B4FDEE8B-FCE8-4151-9246-F7F958C93F6E}"/>
    <dgm:cxn modelId="{4BFD454D-A235-4DD3-9D9D-681A6E4A2D66}" type="presOf" srcId="{928EC59A-D002-4025-933E-E33E83657E03}" destId="{151158CC-3C52-4DB4-8029-0F53E38DB87E}" srcOrd="0" destOrd="0" presId="urn:microsoft.com/office/officeart/2005/8/layout/cycle4#6"/>
    <dgm:cxn modelId="{25693A03-3AE7-47E0-AC69-ACD2FE39A402}" type="presOf" srcId="{04D4C5E1-F719-45A5-8F87-4E561640B5C5}" destId="{214D8406-ADFF-48AF-8C9E-AA0600CE45B2}" srcOrd="0" destOrd="0" presId="urn:microsoft.com/office/officeart/2005/8/layout/cycle4#6"/>
    <dgm:cxn modelId="{B7B2B939-8136-4E2E-9EAF-C450B467BDBF}" type="presOf" srcId="{CCF5958A-D8E7-4386-8E22-88E3D1089553}" destId="{0D64D55F-67C1-44DD-A7A3-8CDA56A9F8C9}" srcOrd="0" destOrd="0" presId="urn:microsoft.com/office/officeart/2005/8/layout/cycle4#6"/>
    <dgm:cxn modelId="{12339D41-7EBC-4E47-A7C2-21F7600C482F}" srcId="{E0751304-8568-4570-8D8F-52286A829D60}" destId="{0DEE2C75-1AA1-4C80-B0FA-9CBB222F9FCE}" srcOrd="0" destOrd="0" parTransId="{B1535DEA-7BF5-4AD5-BAEB-EC9B0DE2E2E6}" sibTransId="{6716C1E0-A6DB-4377-A8A4-648C4440B75F}"/>
    <dgm:cxn modelId="{81AB6932-80D4-483F-985F-7F5FEED0FB8D}" srcId="{FFC4FAFD-DF09-4D8C-A3AC-AC9EC4B6F248}" destId="{62691012-09D3-4DD1-8DD7-BD4986A8D74B}" srcOrd="13" destOrd="0" parTransId="{34DEBAEA-A2E9-491C-9E22-EFB7E028B2AB}" sibTransId="{BD2F9528-BBA7-401D-9D4B-5360FF99F88F}"/>
    <dgm:cxn modelId="{D40BB530-57E0-4108-A169-1009E8E7CB7F}" srcId="{FFC4FAFD-DF09-4D8C-A3AC-AC9EC4B6F248}" destId="{4420505B-8456-4B88-A5CF-B11A4998ACCF}" srcOrd="8" destOrd="0" parTransId="{4C959E72-D90F-45F2-B725-04EE3AC6A0B9}" sibTransId="{23FE9A5F-E726-460F-83AB-BADE9A81E068}"/>
    <dgm:cxn modelId="{F3CCAFC9-D6A1-47D5-81C6-8DC2BDBCA264}" srcId="{FFC4FAFD-DF09-4D8C-A3AC-AC9EC4B6F248}" destId="{C789A4BD-500B-4DEA-B473-798D48F0F3E8}" srcOrd="4" destOrd="0" parTransId="{4EEA0534-689A-48DC-9F83-9A583C590FCE}" sibTransId="{7D8F8D63-38DD-408F-88E5-B2F6BEE7AEAF}"/>
    <dgm:cxn modelId="{FEA43B39-3083-4A27-9433-D87378392015}" type="presOf" srcId="{928EC59A-D002-4025-933E-E33E83657E03}" destId="{CB59A8ED-AFD7-45F1-A706-69853D72E619}" srcOrd="1" destOrd="0" presId="urn:microsoft.com/office/officeart/2005/8/layout/cycle4#6"/>
    <dgm:cxn modelId="{3A940D69-6533-4871-A7D5-E1307EC59A98}" srcId="{FFC4FAFD-DF09-4D8C-A3AC-AC9EC4B6F248}" destId="{E0751304-8568-4570-8D8F-52286A829D60}" srcOrd="1" destOrd="0" parTransId="{0C937BEF-0C69-4536-85EA-B17EA46E8C9C}" sibTransId="{C6E81A27-4C43-435C-A730-D5201B1B51ED}"/>
    <dgm:cxn modelId="{8214406F-E13D-4DDA-A3B1-B42EC77A2013}" type="presParOf" srcId="{582EF349-53E2-4418-8435-FC2188946B22}" destId="{24F74698-7545-402B-9D0E-BAE5663694E8}" srcOrd="0" destOrd="0" presId="urn:microsoft.com/office/officeart/2005/8/layout/cycle4#6"/>
    <dgm:cxn modelId="{6939DE26-31D2-4A73-928A-EC43C36B5908}" type="presParOf" srcId="{24F74698-7545-402B-9D0E-BAE5663694E8}" destId="{BA91098C-4CDE-485F-8080-F1128BCBE25A}" srcOrd="0" destOrd="0" presId="urn:microsoft.com/office/officeart/2005/8/layout/cycle4#6"/>
    <dgm:cxn modelId="{A9A44E88-2DFD-4603-B703-654E0D93EC3F}" type="presParOf" srcId="{BA91098C-4CDE-485F-8080-F1128BCBE25A}" destId="{8328BD91-8861-4036-8BB7-6C0D4798A5E7}" srcOrd="0" destOrd="0" presId="urn:microsoft.com/office/officeart/2005/8/layout/cycle4#6"/>
    <dgm:cxn modelId="{2057E874-FA70-4836-A2D5-4B6988446A9C}" type="presParOf" srcId="{BA91098C-4CDE-485F-8080-F1128BCBE25A}" destId="{0C6B9542-FFCB-49C1-A095-559A198D6793}" srcOrd="1" destOrd="0" presId="urn:microsoft.com/office/officeart/2005/8/layout/cycle4#6"/>
    <dgm:cxn modelId="{7BB0D479-5574-4A72-B62B-A812CF34B0EF}" type="presParOf" srcId="{24F74698-7545-402B-9D0E-BAE5663694E8}" destId="{0AF865D7-6DA1-4C53-AB6C-5DE48F902618}" srcOrd="1" destOrd="0" presId="urn:microsoft.com/office/officeart/2005/8/layout/cycle4#6"/>
    <dgm:cxn modelId="{182FAC4B-8C0A-4750-B626-3C6DB3A49BB8}" type="presParOf" srcId="{0AF865D7-6DA1-4C53-AB6C-5DE48F902618}" destId="{8ECBC9B2-6101-4056-A864-4DB0BBCC3D37}" srcOrd="0" destOrd="0" presId="urn:microsoft.com/office/officeart/2005/8/layout/cycle4#6"/>
    <dgm:cxn modelId="{D26AC64F-B0DD-4B91-8E70-C2D26405291F}" type="presParOf" srcId="{0AF865D7-6DA1-4C53-AB6C-5DE48F902618}" destId="{9140CE38-66F7-4CDE-8671-16CB5A83BC33}" srcOrd="1" destOrd="0" presId="urn:microsoft.com/office/officeart/2005/8/layout/cycle4#6"/>
    <dgm:cxn modelId="{7E373618-A115-46D5-8B55-50A49FC181C8}" type="presParOf" srcId="{24F74698-7545-402B-9D0E-BAE5663694E8}" destId="{B2B10721-D303-4B57-9EA6-EC9F55CC16F0}" srcOrd="2" destOrd="0" presId="urn:microsoft.com/office/officeart/2005/8/layout/cycle4#6"/>
    <dgm:cxn modelId="{7CB0C286-0A3E-46F4-BDB2-6B71499B893B}" type="presParOf" srcId="{B2B10721-D303-4B57-9EA6-EC9F55CC16F0}" destId="{0D64D55F-67C1-44DD-A7A3-8CDA56A9F8C9}" srcOrd="0" destOrd="0" presId="urn:microsoft.com/office/officeart/2005/8/layout/cycle4#6"/>
    <dgm:cxn modelId="{762236F6-9E95-434D-8E2A-54BA471C4A87}" type="presParOf" srcId="{B2B10721-D303-4B57-9EA6-EC9F55CC16F0}" destId="{E441171F-13E5-41B6-B0D0-4E3BE1810DC6}" srcOrd="1" destOrd="0" presId="urn:microsoft.com/office/officeart/2005/8/layout/cycle4#6"/>
    <dgm:cxn modelId="{30EA1A55-9BDD-498F-A75C-0B23963FF2C5}" type="presParOf" srcId="{24F74698-7545-402B-9D0E-BAE5663694E8}" destId="{3E5851AB-BEDB-4BD7-A6E8-E3ADE4134A0B}" srcOrd="3" destOrd="0" presId="urn:microsoft.com/office/officeart/2005/8/layout/cycle4#6"/>
    <dgm:cxn modelId="{A9AD8FE8-B901-486A-8E56-70022B08FDFB}" type="presParOf" srcId="{3E5851AB-BEDB-4BD7-A6E8-E3ADE4134A0B}" destId="{151158CC-3C52-4DB4-8029-0F53E38DB87E}" srcOrd="0" destOrd="0" presId="urn:microsoft.com/office/officeart/2005/8/layout/cycle4#6"/>
    <dgm:cxn modelId="{290BE86E-6BEB-4DD7-9911-DDA495056102}" type="presParOf" srcId="{3E5851AB-BEDB-4BD7-A6E8-E3ADE4134A0B}" destId="{CB59A8ED-AFD7-45F1-A706-69853D72E619}" srcOrd="1" destOrd="0" presId="urn:microsoft.com/office/officeart/2005/8/layout/cycle4#6"/>
    <dgm:cxn modelId="{F5CB807F-BADE-490B-8AA6-8CCF8F542438}" type="presParOf" srcId="{24F74698-7545-402B-9D0E-BAE5663694E8}" destId="{96D03EC8-F7DC-43C5-ACCB-F888EE497713}" srcOrd="4" destOrd="0" presId="urn:microsoft.com/office/officeart/2005/8/layout/cycle4#6"/>
    <dgm:cxn modelId="{ECE3E63C-0434-4B34-A706-4F372145BB37}" type="presParOf" srcId="{582EF349-53E2-4418-8435-FC2188946B22}" destId="{052D9037-0C87-4EC8-B2A3-85BF6B53B167}" srcOrd="1" destOrd="0" presId="urn:microsoft.com/office/officeart/2005/8/layout/cycle4#6"/>
    <dgm:cxn modelId="{EF606307-69E0-4D45-87FC-1D258DF5A2A1}" type="presParOf" srcId="{052D9037-0C87-4EC8-B2A3-85BF6B53B167}" destId="{2BC70D3C-47A3-4B21-B345-14EF63B9559D}" srcOrd="0" destOrd="0" presId="urn:microsoft.com/office/officeart/2005/8/layout/cycle4#6"/>
    <dgm:cxn modelId="{C5C40562-9B14-4D45-A75C-8E162229BCE7}" type="presParOf" srcId="{052D9037-0C87-4EC8-B2A3-85BF6B53B167}" destId="{F5B23DF4-EA06-4093-A98E-609411761D2B}" srcOrd="1" destOrd="0" presId="urn:microsoft.com/office/officeart/2005/8/layout/cycle4#6"/>
    <dgm:cxn modelId="{05CEF21A-799D-465D-8DDB-4BA1732B0D04}" type="presParOf" srcId="{052D9037-0C87-4EC8-B2A3-85BF6B53B167}" destId="{214D8406-ADFF-48AF-8C9E-AA0600CE45B2}" srcOrd="2" destOrd="0" presId="urn:microsoft.com/office/officeart/2005/8/layout/cycle4#6"/>
    <dgm:cxn modelId="{15AFFE99-9EBE-42C1-BCE8-9764BCCBE31B}" type="presParOf" srcId="{052D9037-0C87-4EC8-B2A3-85BF6B53B167}" destId="{1F6B75F1-B76A-4369-B36A-4617EA85EF8C}" srcOrd="3" destOrd="0" presId="urn:microsoft.com/office/officeart/2005/8/layout/cycle4#6"/>
    <dgm:cxn modelId="{B310C561-9505-46B6-A378-58D942B3A66F}" type="presParOf" srcId="{052D9037-0C87-4EC8-B2A3-85BF6B53B167}" destId="{EE438975-2568-46B5-9682-7F9C9F81CEC6}" srcOrd="4" destOrd="0" presId="urn:microsoft.com/office/officeart/2005/8/layout/cycle4#6"/>
    <dgm:cxn modelId="{D9C38546-F614-4DC1-84CE-5E22D5DE6FC0}" type="presParOf" srcId="{582EF349-53E2-4418-8435-FC2188946B22}" destId="{E20BF535-3D60-4254-B780-D23AC3259E92}" srcOrd="2" destOrd="0" presId="urn:microsoft.com/office/officeart/2005/8/layout/cycle4#6"/>
    <dgm:cxn modelId="{F71E04B7-4F59-4EB3-BC44-03AE1B81DFF5}" type="presParOf" srcId="{582EF349-53E2-4418-8435-FC2188946B22}" destId="{8ED666DC-28AD-4BC7-A130-E515A2F81C8B}" srcOrd="3" destOrd="0" presId="urn:microsoft.com/office/officeart/2005/8/layout/cycle4#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FFC4FAFD-DF09-4D8C-A3AC-AC9EC4B6F248}" type="doc">
      <dgm:prSet loTypeId="urn:microsoft.com/office/officeart/2005/8/layout/cycle4#4" loCatId="matrix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5A2EB8-A141-4692-9B31-9A9AE73D0133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2,5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C04071-D522-42E7-B2B2-256E5D799A82}" type="parTrans" cxnId="{610A2BDA-0836-46BE-8CF8-7087459BE344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F62C7E-3E55-403A-A119-8C2D01B3F485}" type="sibTrans" cxnId="{610A2BDA-0836-46BE-8CF8-7087459BE344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A21F6D-F2E1-4B54-B4CC-E1DEA3FCD910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на текущую деятельность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B21A3C-92B9-47DD-AA28-E5BEC328133D}" type="parTrans" cxnId="{4DB3286A-7FC7-45B8-BABB-A0462DE31BC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DBC198-9B01-44E5-B1E8-D162D51E3AA4}" type="sibTrans" cxnId="{4DB3286A-7FC7-45B8-BABB-A0462DE31BC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751304-8568-4570-8D8F-52286A829D60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0,7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937BEF-0C69-4536-85EA-B17EA46E8C9C}" type="parTrans" cxnId="{3A940D69-6533-4871-A7D5-E1307EC59A98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E81A27-4C43-435C-A730-D5201B1B51ED}" type="sibTrans" cxnId="{3A940D69-6533-4871-A7D5-E1307EC59A98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EE2C75-1AA1-4C80-B0FA-9CBB222F9FCE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Агентству развития предпринимательства (394 предпринимателя получили консультационную помощь)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35DEA-7BF5-4AD5-BAEB-EC9B0DE2E2E6}" type="parTrans" cxnId="{12339D41-7EBC-4E47-A7C2-21F7600C482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16C1E0-A6DB-4377-A8A4-648C4440B75F}" type="sibTrans" cxnId="{12339D41-7EBC-4E47-A7C2-21F7600C482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D4C5E1-F719-45A5-8F87-4E561640B5C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3,6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CC1382-85A9-4E9A-98E3-16A2F453A478}" type="parTrans" cxnId="{CD11C760-CA76-48B3-AC97-84102FA230A6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A52A5A-D1BD-46A2-B97F-21C216754AC9}" type="sibTrans" cxnId="{CD11C760-CA76-48B3-AC97-84102FA230A6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CC54E3-0972-4D49-AC09-319A16D28A3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 на выдачу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(выдано 33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микрозайма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8731CB-8CFF-4753-985A-EF514362B934}" type="parTrans" cxnId="{F354742B-59B5-46F4-BB0F-773D8D6685E9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2589CA-4BD9-4D37-A4C2-CE75FFBAB3DD}" type="sibTrans" cxnId="{F354742B-59B5-46F4-BB0F-773D8D6685E9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8F591E-7158-4F49-A0F9-F92E9260EA2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3,0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415C6F-D743-4021-BB0E-AAF5D54EA2A9}" type="parTrans" cxnId="{2593852E-2620-4C5F-AAF3-F6439805136C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A8FDC9-2E86-45F0-BFB6-122549EB55C4}" type="sibTrans" cxnId="{2593852E-2620-4C5F-AAF3-F6439805136C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4675B4-2410-4FC2-97D6-97CEED032A4C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бизнес-инкубатора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060E93-F7CC-4A56-AA3A-184B8967163C}" type="parTrans" cxnId="{58F51716-9458-4D0E-BECE-46F6DE3CB8A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330AA5A-529B-4C7A-BFF4-922B4BB69A8D}" type="sibTrans" cxnId="{58F51716-9458-4D0E-BECE-46F6DE3CB8A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740E74-D6CA-47F5-878B-8CB7E8EF435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(размещено 14 резидентов)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9080A9-8C90-4593-9A5D-FC4364D61451}" type="parTrans" cxnId="{31DAC5A8-A630-4B45-8B63-11DEF688056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020471-17A6-47B8-8ED1-CFC69A1248CF}" type="sibTrans" cxnId="{31DAC5A8-A630-4B45-8B63-11DEF688056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675A4B-0F16-4286-8716-37F51751C98D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BC320E-34C0-4FFD-A634-7233123E9CB1}" type="parTrans" cxnId="{3797ACB2-678F-40E6-BC78-747F0524BD54}">
      <dgm:prSet/>
      <dgm:spPr/>
      <dgm:t>
        <a:bodyPr/>
        <a:lstStyle/>
        <a:p>
          <a:endParaRPr lang="ru-RU"/>
        </a:p>
      </dgm:t>
    </dgm:pt>
    <dgm:pt modelId="{A3319D91-F5C0-492F-9C7C-9F9633095B63}" type="sibTrans" cxnId="{3797ACB2-678F-40E6-BC78-747F0524BD54}">
      <dgm:prSet/>
      <dgm:spPr/>
      <dgm:t>
        <a:bodyPr/>
        <a:lstStyle/>
        <a:p>
          <a:endParaRPr lang="ru-RU"/>
        </a:p>
      </dgm:t>
    </dgm:pt>
    <dgm:pt modelId="{48142D3A-38EC-4399-9044-2478B0240AA4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983AC5-2200-46AF-B294-3BA4C1C1276B}" type="parTrans" cxnId="{171D11D6-80C7-47D3-97A1-76CB8EF37340}">
      <dgm:prSet/>
      <dgm:spPr/>
      <dgm:t>
        <a:bodyPr/>
        <a:lstStyle/>
        <a:p>
          <a:endParaRPr lang="ru-RU"/>
        </a:p>
      </dgm:t>
    </dgm:pt>
    <dgm:pt modelId="{B8EDB9F2-4F36-4667-9F87-70A2C2AC7627}" type="sibTrans" cxnId="{171D11D6-80C7-47D3-97A1-76CB8EF37340}">
      <dgm:prSet/>
      <dgm:spPr/>
      <dgm:t>
        <a:bodyPr/>
        <a:lstStyle/>
        <a:p>
          <a:endParaRPr lang="ru-RU"/>
        </a:p>
      </dgm:t>
    </dgm:pt>
    <dgm:pt modelId="{C7680352-95B8-4177-91BB-933175611E94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F201DB-3F28-48C3-BAC6-59ABF6295279}" type="parTrans" cxnId="{CE6DDE9E-8E0C-448E-B706-FF7E50D2A669}">
      <dgm:prSet/>
      <dgm:spPr/>
      <dgm:t>
        <a:bodyPr/>
        <a:lstStyle/>
        <a:p>
          <a:endParaRPr lang="ru-RU"/>
        </a:p>
      </dgm:t>
    </dgm:pt>
    <dgm:pt modelId="{277A6CAF-EAD3-437F-8E38-6F520D7DE884}" type="sibTrans" cxnId="{CE6DDE9E-8E0C-448E-B706-FF7E50D2A669}">
      <dgm:prSet/>
      <dgm:spPr/>
      <dgm:t>
        <a:bodyPr/>
        <a:lstStyle/>
        <a:p>
          <a:endParaRPr lang="ru-RU"/>
        </a:p>
      </dgm:t>
    </dgm:pt>
    <dgm:pt modelId="{9C2389F5-DDAB-425E-8D4B-6DC0699330D3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AE6E39-AEBE-4657-BDE3-C9F4B35A4BB0}" type="parTrans" cxnId="{EE7A2EF4-F86F-482C-BAD9-28C1545FB9DE}">
      <dgm:prSet/>
      <dgm:spPr/>
      <dgm:t>
        <a:bodyPr/>
        <a:lstStyle/>
        <a:p>
          <a:endParaRPr lang="ru-RU"/>
        </a:p>
      </dgm:t>
    </dgm:pt>
    <dgm:pt modelId="{20E804F9-46A4-4A6B-8953-C93F58B778FD}" type="sibTrans" cxnId="{EE7A2EF4-F86F-482C-BAD9-28C1545FB9DE}">
      <dgm:prSet/>
      <dgm:spPr/>
      <dgm:t>
        <a:bodyPr/>
        <a:lstStyle/>
        <a:p>
          <a:endParaRPr lang="ru-RU"/>
        </a:p>
      </dgm:t>
    </dgm:pt>
    <dgm:pt modelId="{582EF349-53E2-4418-8435-FC2188946B22}" type="pres">
      <dgm:prSet presAssocID="{FFC4FAFD-DF09-4D8C-A3AC-AC9EC4B6F248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F74698-7545-402B-9D0E-BAE5663694E8}" type="pres">
      <dgm:prSet presAssocID="{FFC4FAFD-DF09-4D8C-A3AC-AC9EC4B6F248}" presName="children" presStyleCnt="0"/>
      <dgm:spPr/>
    </dgm:pt>
    <dgm:pt modelId="{BA91098C-4CDE-485F-8080-F1128BCBE25A}" type="pres">
      <dgm:prSet presAssocID="{FFC4FAFD-DF09-4D8C-A3AC-AC9EC4B6F248}" presName="child1group" presStyleCnt="0"/>
      <dgm:spPr/>
    </dgm:pt>
    <dgm:pt modelId="{8328BD91-8861-4036-8BB7-6C0D4798A5E7}" type="pres">
      <dgm:prSet presAssocID="{FFC4FAFD-DF09-4D8C-A3AC-AC9EC4B6F248}" presName="child1" presStyleLbl="bgAcc1" presStyleIdx="0" presStyleCnt="4" custScaleX="135464"/>
      <dgm:spPr/>
      <dgm:t>
        <a:bodyPr/>
        <a:lstStyle/>
        <a:p>
          <a:endParaRPr lang="ru-RU"/>
        </a:p>
      </dgm:t>
    </dgm:pt>
    <dgm:pt modelId="{0C6B9542-FFCB-49C1-A095-559A198D6793}" type="pres">
      <dgm:prSet presAssocID="{FFC4FAFD-DF09-4D8C-A3AC-AC9EC4B6F248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865D7-6DA1-4C53-AB6C-5DE48F902618}" type="pres">
      <dgm:prSet presAssocID="{FFC4FAFD-DF09-4D8C-A3AC-AC9EC4B6F248}" presName="child2group" presStyleCnt="0"/>
      <dgm:spPr/>
    </dgm:pt>
    <dgm:pt modelId="{8ECBC9B2-6101-4056-A864-4DB0BBCC3D37}" type="pres">
      <dgm:prSet presAssocID="{FFC4FAFD-DF09-4D8C-A3AC-AC9EC4B6F248}" presName="child2" presStyleLbl="bgAcc1" presStyleIdx="1" presStyleCnt="4" custScaleX="131443"/>
      <dgm:spPr/>
      <dgm:t>
        <a:bodyPr/>
        <a:lstStyle/>
        <a:p>
          <a:endParaRPr lang="ru-RU"/>
        </a:p>
      </dgm:t>
    </dgm:pt>
    <dgm:pt modelId="{9140CE38-66F7-4CDE-8671-16CB5A83BC33}" type="pres">
      <dgm:prSet presAssocID="{FFC4FAFD-DF09-4D8C-A3AC-AC9EC4B6F248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B10721-D303-4B57-9EA6-EC9F55CC16F0}" type="pres">
      <dgm:prSet presAssocID="{FFC4FAFD-DF09-4D8C-A3AC-AC9EC4B6F248}" presName="child3group" presStyleCnt="0"/>
      <dgm:spPr/>
    </dgm:pt>
    <dgm:pt modelId="{0D64D55F-67C1-44DD-A7A3-8CDA56A9F8C9}" type="pres">
      <dgm:prSet presAssocID="{FFC4FAFD-DF09-4D8C-A3AC-AC9EC4B6F248}" presName="child3" presStyleLbl="bgAcc1" presStyleIdx="2" presStyleCnt="4" custScaleX="129432" custLinFactNeighborX="14021" custLinFactNeighborY="-2740"/>
      <dgm:spPr/>
      <dgm:t>
        <a:bodyPr/>
        <a:lstStyle/>
        <a:p>
          <a:endParaRPr lang="ru-RU"/>
        </a:p>
      </dgm:t>
    </dgm:pt>
    <dgm:pt modelId="{E441171F-13E5-41B6-B0D0-4E3BE1810DC6}" type="pres">
      <dgm:prSet presAssocID="{FFC4FAFD-DF09-4D8C-A3AC-AC9EC4B6F248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5851AB-BEDB-4BD7-A6E8-E3ADE4134A0B}" type="pres">
      <dgm:prSet presAssocID="{FFC4FAFD-DF09-4D8C-A3AC-AC9EC4B6F248}" presName="child4group" presStyleCnt="0"/>
      <dgm:spPr/>
    </dgm:pt>
    <dgm:pt modelId="{151158CC-3C52-4DB4-8029-0F53E38DB87E}" type="pres">
      <dgm:prSet presAssocID="{FFC4FAFD-DF09-4D8C-A3AC-AC9EC4B6F248}" presName="child4" presStyleLbl="bgAcc1" presStyleIdx="3" presStyleCnt="4" custScaleX="133950"/>
      <dgm:spPr/>
      <dgm:t>
        <a:bodyPr/>
        <a:lstStyle/>
        <a:p>
          <a:endParaRPr lang="ru-RU"/>
        </a:p>
      </dgm:t>
    </dgm:pt>
    <dgm:pt modelId="{CB59A8ED-AFD7-45F1-A706-69853D72E619}" type="pres">
      <dgm:prSet presAssocID="{FFC4FAFD-DF09-4D8C-A3AC-AC9EC4B6F248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03EC8-F7DC-43C5-ACCB-F888EE497713}" type="pres">
      <dgm:prSet presAssocID="{FFC4FAFD-DF09-4D8C-A3AC-AC9EC4B6F248}" presName="childPlaceholder" presStyleCnt="0"/>
      <dgm:spPr/>
    </dgm:pt>
    <dgm:pt modelId="{052D9037-0C87-4EC8-B2A3-85BF6B53B167}" type="pres">
      <dgm:prSet presAssocID="{FFC4FAFD-DF09-4D8C-A3AC-AC9EC4B6F248}" presName="circle" presStyleCnt="0"/>
      <dgm:spPr/>
    </dgm:pt>
    <dgm:pt modelId="{2BC70D3C-47A3-4B21-B345-14EF63B9559D}" type="pres">
      <dgm:prSet presAssocID="{FFC4FAFD-DF09-4D8C-A3AC-AC9EC4B6F248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B23DF4-EA06-4093-A98E-609411761D2B}" type="pres">
      <dgm:prSet presAssocID="{FFC4FAFD-DF09-4D8C-A3AC-AC9EC4B6F248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D8406-ADFF-48AF-8C9E-AA0600CE45B2}" type="pres">
      <dgm:prSet presAssocID="{FFC4FAFD-DF09-4D8C-A3AC-AC9EC4B6F248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6B75F1-B76A-4369-B36A-4617EA85EF8C}" type="pres">
      <dgm:prSet presAssocID="{FFC4FAFD-DF09-4D8C-A3AC-AC9EC4B6F248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38975-2568-46B5-9682-7F9C9F81CEC6}" type="pres">
      <dgm:prSet presAssocID="{FFC4FAFD-DF09-4D8C-A3AC-AC9EC4B6F248}" presName="quadrantPlaceholder" presStyleCnt="0"/>
      <dgm:spPr/>
    </dgm:pt>
    <dgm:pt modelId="{E20BF535-3D60-4254-B780-D23AC3259E92}" type="pres">
      <dgm:prSet presAssocID="{FFC4FAFD-DF09-4D8C-A3AC-AC9EC4B6F248}" presName="center1" presStyleLbl="fgShp" presStyleIdx="0" presStyleCnt="2"/>
      <dgm:spPr/>
    </dgm:pt>
    <dgm:pt modelId="{8ED666DC-28AD-4BC7-A130-E515A2F81C8B}" type="pres">
      <dgm:prSet presAssocID="{FFC4FAFD-DF09-4D8C-A3AC-AC9EC4B6F248}" presName="center2" presStyleLbl="fgShp" presStyleIdx="1" presStyleCnt="2"/>
      <dgm:spPr/>
    </dgm:pt>
  </dgm:ptLst>
  <dgm:cxnLst>
    <dgm:cxn modelId="{CD11C760-CA76-48B3-AC97-84102FA230A6}" srcId="{FFC4FAFD-DF09-4D8C-A3AC-AC9EC4B6F248}" destId="{04D4C5E1-F719-45A5-8F87-4E561640B5C5}" srcOrd="2" destOrd="0" parTransId="{5BCC1382-85A9-4E9A-98E3-16A2F453A478}" sibTransId="{ADA52A5A-D1BD-46A2-B97F-21C216754AC9}"/>
    <dgm:cxn modelId="{5578B5D0-CCFE-4AD2-8197-31A92F1F843D}" type="presOf" srcId="{04D4C5E1-F719-45A5-8F87-4E561640B5C5}" destId="{214D8406-ADFF-48AF-8C9E-AA0600CE45B2}" srcOrd="0" destOrd="0" presId="urn:microsoft.com/office/officeart/2005/8/layout/cycle4#4"/>
    <dgm:cxn modelId="{39EB663B-CA0C-409D-A2E8-67A9ABE3260D}" type="presOf" srcId="{C7680352-95B8-4177-91BB-933175611E94}" destId="{CB59A8ED-AFD7-45F1-A706-69853D72E619}" srcOrd="1" destOrd="0" presId="urn:microsoft.com/office/officeart/2005/8/layout/cycle4#4"/>
    <dgm:cxn modelId="{229E93BE-0236-4EEB-8779-6545384BC5F7}" type="presOf" srcId="{C7680352-95B8-4177-91BB-933175611E94}" destId="{151158CC-3C52-4DB4-8029-0F53E38DB87E}" srcOrd="0" destOrd="0" presId="urn:microsoft.com/office/officeart/2005/8/layout/cycle4#4"/>
    <dgm:cxn modelId="{FD00138E-05F5-4F0E-8A44-53FD45C17ED2}" type="presOf" srcId="{7E675A4B-0F16-4286-8716-37F51751C98D}" destId="{E441171F-13E5-41B6-B0D0-4E3BE1810DC6}" srcOrd="1" destOrd="0" presId="urn:microsoft.com/office/officeart/2005/8/layout/cycle4#4"/>
    <dgm:cxn modelId="{4DB3286A-7FC7-45B8-BABB-A0462DE31BCA}" srcId="{FA5A2EB8-A141-4692-9B31-9A9AE73D0133}" destId="{63A21F6D-F2E1-4B54-B4CC-E1DEA3FCD910}" srcOrd="0" destOrd="0" parTransId="{45B21A3C-92B9-47DD-AA28-E5BEC328133D}" sibTransId="{CEDBC198-9B01-44E5-B1E8-D162D51E3AA4}"/>
    <dgm:cxn modelId="{3A57BB40-F14A-4DCB-AB17-2CB3ABC3AE9F}" type="presOf" srcId="{EBCC54E3-0972-4D49-AC09-319A16D28A39}" destId="{E441171F-13E5-41B6-B0D0-4E3BE1810DC6}" srcOrd="1" destOrd="2" presId="urn:microsoft.com/office/officeart/2005/8/layout/cycle4#4"/>
    <dgm:cxn modelId="{171D11D6-80C7-47D3-97A1-76CB8EF37340}" srcId="{04D4C5E1-F719-45A5-8F87-4E561640B5C5}" destId="{48142D3A-38EC-4399-9044-2478B0240AA4}" srcOrd="1" destOrd="0" parTransId="{68983AC5-2200-46AF-B294-3BA4C1C1276B}" sibTransId="{B8EDB9F2-4F36-4667-9F87-70A2C2AC7627}"/>
    <dgm:cxn modelId="{C6237131-0E18-404C-B036-F3D016584A66}" type="presOf" srcId="{63A21F6D-F2E1-4B54-B4CC-E1DEA3FCD910}" destId="{8328BD91-8861-4036-8BB7-6C0D4798A5E7}" srcOrd="0" destOrd="0" presId="urn:microsoft.com/office/officeart/2005/8/layout/cycle4#4"/>
    <dgm:cxn modelId="{5CF741AA-78AD-41CA-AE8A-DD613F69B95F}" type="presOf" srcId="{6A4675B4-2410-4FC2-97D6-97CEED032A4C}" destId="{151158CC-3C52-4DB4-8029-0F53E38DB87E}" srcOrd="0" destOrd="2" presId="urn:microsoft.com/office/officeart/2005/8/layout/cycle4#4"/>
    <dgm:cxn modelId="{FB3AAA42-8CA4-4AEB-AB17-79899260EC01}" type="presOf" srcId="{29740E74-D6CA-47F5-878B-8CB7E8EF4359}" destId="{CB59A8ED-AFD7-45F1-A706-69853D72E619}" srcOrd="1" destOrd="3" presId="urn:microsoft.com/office/officeart/2005/8/layout/cycle4#4"/>
    <dgm:cxn modelId="{58B44B21-D95E-40E3-8A7F-F3BBD6C05EF7}" type="presOf" srcId="{F88F591E-7158-4F49-A0F9-F92E9260EA28}" destId="{1F6B75F1-B76A-4369-B36A-4617EA85EF8C}" srcOrd="0" destOrd="0" presId="urn:microsoft.com/office/officeart/2005/8/layout/cycle4#4"/>
    <dgm:cxn modelId="{92B37FBD-3260-473F-9675-C48489B75F8F}" type="presOf" srcId="{EBCC54E3-0972-4D49-AC09-319A16D28A39}" destId="{0D64D55F-67C1-44DD-A7A3-8CDA56A9F8C9}" srcOrd="0" destOrd="2" presId="urn:microsoft.com/office/officeart/2005/8/layout/cycle4#4"/>
    <dgm:cxn modelId="{9C06A655-9490-47BB-85E0-9162F6BB516D}" type="presOf" srcId="{E0751304-8568-4570-8D8F-52286A829D60}" destId="{F5B23DF4-EA06-4093-A98E-609411761D2B}" srcOrd="0" destOrd="0" presId="urn:microsoft.com/office/officeart/2005/8/layout/cycle4#4"/>
    <dgm:cxn modelId="{52D9B7F5-3224-4D47-99D0-79E1BC4F0453}" type="presOf" srcId="{48142D3A-38EC-4399-9044-2478B0240AA4}" destId="{E441171F-13E5-41B6-B0D0-4E3BE1810DC6}" srcOrd="1" destOrd="1" presId="urn:microsoft.com/office/officeart/2005/8/layout/cycle4#4"/>
    <dgm:cxn modelId="{75AEDF69-20AF-4E06-8080-BE704BA58F0C}" type="presOf" srcId="{6A4675B4-2410-4FC2-97D6-97CEED032A4C}" destId="{CB59A8ED-AFD7-45F1-A706-69853D72E619}" srcOrd="1" destOrd="2" presId="urn:microsoft.com/office/officeart/2005/8/layout/cycle4#4"/>
    <dgm:cxn modelId="{D0FA4671-53CC-41EB-A88C-269E4FD15E24}" type="presOf" srcId="{FA5A2EB8-A141-4692-9B31-9A9AE73D0133}" destId="{2BC70D3C-47A3-4B21-B345-14EF63B9559D}" srcOrd="0" destOrd="0" presId="urn:microsoft.com/office/officeart/2005/8/layout/cycle4#4"/>
    <dgm:cxn modelId="{58F51716-9458-4D0E-BECE-46F6DE3CB8A0}" srcId="{F88F591E-7158-4F49-A0F9-F92E9260EA28}" destId="{6A4675B4-2410-4FC2-97D6-97CEED032A4C}" srcOrd="2" destOrd="0" parTransId="{E6060E93-F7CC-4A56-AA3A-184B8967163C}" sibTransId="{D330AA5A-529B-4C7A-BFF4-922B4BB69A8D}"/>
    <dgm:cxn modelId="{CE6DDE9E-8E0C-448E-B706-FF7E50D2A669}" srcId="{F88F591E-7158-4F49-A0F9-F92E9260EA28}" destId="{C7680352-95B8-4177-91BB-933175611E94}" srcOrd="0" destOrd="0" parTransId="{EDF201DB-3F28-48C3-BAC6-59ABF6295279}" sibTransId="{277A6CAF-EAD3-437F-8E38-6F520D7DE884}"/>
    <dgm:cxn modelId="{3912A251-CE00-4BA8-B0F1-7F12C3ABC26C}" type="presOf" srcId="{9C2389F5-DDAB-425E-8D4B-6DC0699330D3}" destId="{CB59A8ED-AFD7-45F1-A706-69853D72E619}" srcOrd="1" destOrd="1" presId="urn:microsoft.com/office/officeart/2005/8/layout/cycle4#4"/>
    <dgm:cxn modelId="{E50CB446-51F4-4760-A19C-2B043D38D66A}" type="presOf" srcId="{9C2389F5-DDAB-425E-8D4B-6DC0699330D3}" destId="{151158CC-3C52-4DB4-8029-0F53E38DB87E}" srcOrd="0" destOrd="1" presId="urn:microsoft.com/office/officeart/2005/8/layout/cycle4#4"/>
    <dgm:cxn modelId="{3ADF6AB8-8329-4693-AB99-CA0C5DDA6A4E}" type="presOf" srcId="{48142D3A-38EC-4399-9044-2478B0240AA4}" destId="{0D64D55F-67C1-44DD-A7A3-8CDA56A9F8C9}" srcOrd="0" destOrd="1" presId="urn:microsoft.com/office/officeart/2005/8/layout/cycle4#4"/>
    <dgm:cxn modelId="{2593852E-2620-4C5F-AAF3-F6439805136C}" srcId="{FFC4FAFD-DF09-4D8C-A3AC-AC9EC4B6F248}" destId="{F88F591E-7158-4F49-A0F9-F92E9260EA28}" srcOrd="3" destOrd="0" parTransId="{B1415C6F-D743-4021-BB0E-AAF5D54EA2A9}" sibTransId="{6CA8FDC9-2E86-45F0-BFB6-122549EB55C4}"/>
    <dgm:cxn modelId="{08CA40C9-E0D4-4E04-B7EF-54C18DA73610}" type="presOf" srcId="{FFC4FAFD-DF09-4D8C-A3AC-AC9EC4B6F248}" destId="{582EF349-53E2-4418-8435-FC2188946B22}" srcOrd="0" destOrd="0" presId="urn:microsoft.com/office/officeart/2005/8/layout/cycle4#4"/>
    <dgm:cxn modelId="{610A2BDA-0836-46BE-8CF8-7087459BE344}" srcId="{FFC4FAFD-DF09-4D8C-A3AC-AC9EC4B6F248}" destId="{FA5A2EB8-A141-4692-9B31-9A9AE73D0133}" srcOrd="0" destOrd="0" parTransId="{0CC04071-D522-42E7-B2B2-256E5D799A82}" sibTransId="{8BF62C7E-3E55-403A-A119-8C2D01B3F485}"/>
    <dgm:cxn modelId="{B7FAC680-846A-4D99-B390-A1EAC7B774CE}" type="presOf" srcId="{0DEE2C75-1AA1-4C80-B0FA-9CBB222F9FCE}" destId="{8ECBC9B2-6101-4056-A864-4DB0BBCC3D37}" srcOrd="0" destOrd="0" presId="urn:microsoft.com/office/officeart/2005/8/layout/cycle4#4"/>
    <dgm:cxn modelId="{585CCD3F-0BBB-479F-B975-9DA756D822C7}" type="presOf" srcId="{63A21F6D-F2E1-4B54-B4CC-E1DEA3FCD910}" destId="{0C6B9542-FFCB-49C1-A095-559A198D6793}" srcOrd="1" destOrd="0" presId="urn:microsoft.com/office/officeart/2005/8/layout/cycle4#4"/>
    <dgm:cxn modelId="{E06899C5-4745-4C9F-8FDF-9E3E39457CD2}" type="presOf" srcId="{29740E74-D6CA-47F5-878B-8CB7E8EF4359}" destId="{151158CC-3C52-4DB4-8029-0F53E38DB87E}" srcOrd="0" destOrd="3" presId="urn:microsoft.com/office/officeart/2005/8/layout/cycle4#4"/>
    <dgm:cxn modelId="{C3D899C2-41DB-4420-BD40-09778FFB00EE}" type="presOf" srcId="{7E675A4B-0F16-4286-8716-37F51751C98D}" destId="{0D64D55F-67C1-44DD-A7A3-8CDA56A9F8C9}" srcOrd="0" destOrd="0" presId="urn:microsoft.com/office/officeart/2005/8/layout/cycle4#4"/>
    <dgm:cxn modelId="{7B5B1DD1-AC65-4A40-B53B-3C72B64D382D}" type="presOf" srcId="{0DEE2C75-1AA1-4C80-B0FA-9CBB222F9FCE}" destId="{9140CE38-66F7-4CDE-8671-16CB5A83BC33}" srcOrd="1" destOrd="0" presId="urn:microsoft.com/office/officeart/2005/8/layout/cycle4#4"/>
    <dgm:cxn modelId="{12339D41-7EBC-4E47-A7C2-21F7600C482F}" srcId="{E0751304-8568-4570-8D8F-52286A829D60}" destId="{0DEE2C75-1AA1-4C80-B0FA-9CBB222F9FCE}" srcOrd="0" destOrd="0" parTransId="{B1535DEA-7BF5-4AD5-BAEB-EC9B0DE2E2E6}" sibTransId="{6716C1E0-A6DB-4377-A8A4-648C4440B75F}"/>
    <dgm:cxn modelId="{EE7A2EF4-F86F-482C-BAD9-28C1545FB9DE}" srcId="{F88F591E-7158-4F49-A0F9-F92E9260EA28}" destId="{9C2389F5-DDAB-425E-8D4B-6DC0699330D3}" srcOrd="1" destOrd="0" parTransId="{38AE6E39-AEBE-4657-BDE3-C9F4B35A4BB0}" sibTransId="{20E804F9-46A4-4A6B-8953-C93F58B778FD}"/>
    <dgm:cxn modelId="{F354742B-59B5-46F4-BB0F-773D8D6685E9}" srcId="{04D4C5E1-F719-45A5-8F87-4E561640B5C5}" destId="{EBCC54E3-0972-4D49-AC09-319A16D28A39}" srcOrd="2" destOrd="0" parTransId="{2C8731CB-8CFF-4753-985A-EF514362B934}" sibTransId="{3F2589CA-4BD9-4D37-A4C2-CE75FFBAB3DD}"/>
    <dgm:cxn modelId="{31DAC5A8-A630-4B45-8B63-11DEF6880560}" srcId="{F88F591E-7158-4F49-A0F9-F92E9260EA28}" destId="{29740E74-D6CA-47F5-878B-8CB7E8EF4359}" srcOrd="3" destOrd="0" parTransId="{229080A9-8C90-4593-9A5D-FC4364D61451}" sibTransId="{02020471-17A6-47B8-8ED1-CFC69A1248CF}"/>
    <dgm:cxn modelId="{3A940D69-6533-4871-A7D5-E1307EC59A98}" srcId="{FFC4FAFD-DF09-4D8C-A3AC-AC9EC4B6F248}" destId="{E0751304-8568-4570-8D8F-52286A829D60}" srcOrd="1" destOrd="0" parTransId="{0C937BEF-0C69-4536-85EA-B17EA46E8C9C}" sibTransId="{C6E81A27-4C43-435C-A730-D5201B1B51ED}"/>
    <dgm:cxn modelId="{3797ACB2-678F-40E6-BC78-747F0524BD54}" srcId="{04D4C5E1-F719-45A5-8F87-4E561640B5C5}" destId="{7E675A4B-0F16-4286-8716-37F51751C98D}" srcOrd="0" destOrd="0" parTransId="{F4BC320E-34C0-4FFD-A634-7233123E9CB1}" sibTransId="{A3319D91-F5C0-492F-9C7C-9F9633095B63}"/>
    <dgm:cxn modelId="{A2DA3CCA-68DC-47F0-B20E-915CDA69EE9C}" type="presParOf" srcId="{582EF349-53E2-4418-8435-FC2188946B22}" destId="{24F74698-7545-402B-9D0E-BAE5663694E8}" srcOrd="0" destOrd="0" presId="urn:microsoft.com/office/officeart/2005/8/layout/cycle4#4"/>
    <dgm:cxn modelId="{5B09A89B-9C05-49CB-8DB8-AE22EABC96E0}" type="presParOf" srcId="{24F74698-7545-402B-9D0E-BAE5663694E8}" destId="{BA91098C-4CDE-485F-8080-F1128BCBE25A}" srcOrd="0" destOrd="0" presId="urn:microsoft.com/office/officeart/2005/8/layout/cycle4#4"/>
    <dgm:cxn modelId="{3DE9591B-0F16-4481-AD10-D8F3A612439B}" type="presParOf" srcId="{BA91098C-4CDE-485F-8080-F1128BCBE25A}" destId="{8328BD91-8861-4036-8BB7-6C0D4798A5E7}" srcOrd="0" destOrd="0" presId="urn:microsoft.com/office/officeart/2005/8/layout/cycle4#4"/>
    <dgm:cxn modelId="{3DEB8E63-2656-4BD0-BC85-F3F2ECDE1C82}" type="presParOf" srcId="{BA91098C-4CDE-485F-8080-F1128BCBE25A}" destId="{0C6B9542-FFCB-49C1-A095-559A198D6793}" srcOrd="1" destOrd="0" presId="urn:microsoft.com/office/officeart/2005/8/layout/cycle4#4"/>
    <dgm:cxn modelId="{526D8F09-506D-4166-956F-F20B83ADAADD}" type="presParOf" srcId="{24F74698-7545-402B-9D0E-BAE5663694E8}" destId="{0AF865D7-6DA1-4C53-AB6C-5DE48F902618}" srcOrd="1" destOrd="0" presId="urn:microsoft.com/office/officeart/2005/8/layout/cycle4#4"/>
    <dgm:cxn modelId="{DED2BD67-4D5F-441D-8E6B-D62ABA128A89}" type="presParOf" srcId="{0AF865D7-6DA1-4C53-AB6C-5DE48F902618}" destId="{8ECBC9B2-6101-4056-A864-4DB0BBCC3D37}" srcOrd="0" destOrd="0" presId="urn:microsoft.com/office/officeart/2005/8/layout/cycle4#4"/>
    <dgm:cxn modelId="{C2457556-1C29-42E7-83A2-16C261398A4D}" type="presParOf" srcId="{0AF865D7-6DA1-4C53-AB6C-5DE48F902618}" destId="{9140CE38-66F7-4CDE-8671-16CB5A83BC33}" srcOrd="1" destOrd="0" presId="urn:microsoft.com/office/officeart/2005/8/layout/cycle4#4"/>
    <dgm:cxn modelId="{0352A20E-81FA-47DD-A6AE-4605F58CF59A}" type="presParOf" srcId="{24F74698-7545-402B-9D0E-BAE5663694E8}" destId="{B2B10721-D303-4B57-9EA6-EC9F55CC16F0}" srcOrd="2" destOrd="0" presId="urn:microsoft.com/office/officeart/2005/8/layout/cycle4#4"/>
    <dgm:cxn modelId="{57404D9E-A529-4152-9288-E2AAD56256D5}" type="presParOf" srcId="{B2B10721-D303-4B57-9EA6-EC9F55CC16F0}" destId="{0D64D55F-67C1-44DD-A7A3-8CDA56A9F8C9}" srcOrd="0" destOrd="0" presId="urn:microsoft.com/office/officeart/2005/8/layout/cycle4#4"/>
    <dgm:cxn modelId="{DF8CDB1A-E241-4FA3-A694-1389921E903B}" type="presParOf" srcId="{B2B10721-D303-4B57-9EA6-EC9F55CC16F0}" destId="{E441171F-13E5-41B6-B0D0-4E3BE1810DC6}" srcOrd="1" destOrd="0" presId="urn:microsoft.com/office/officeart/2005/8/layout/cycle4#4"/>
    <dgm:cxn modelId="{C15EA135-1B64-456B-9A18-334EB5C640E8}" type="presParOf" srcId="{24F74698-7545-402B-9D0E-BAE5663694E8}" destId="{3E5851AB-BEDB-4BD7-A6E8-E3ADE4134A0B}" srcOrd="3" destOrd="0" presId="urn:microsoft.com/office/officeart/2005/8/layout/cycle4#4"/>
    <dgm:cxn modelId="{8463D574-4F7C-4915-B670-2C6602ED17D6}" type="presParOf" srcId="{3E5851AB-BEDB-4BD7-A6E8-E3ADE4134A0B}" destId="{151158CC-3C52-4DB4-8029-0F53E38DB87E}" srcOrd="0" destOrd="0" presId="urn:microsoft.com/office/officeart/2005/8/layout/cycle4#4"/>
    <dgm:cxn modelId="{E50D51E2-906B-4673-B68C-181C30C4409D}" type="presParOf" srcId="{3E5851AB-BEDB-4BD7-A6E8-E3ADE4134A0B}" destId="{CB59A8ED-AFD7-45F1-A706-69853D72E619}" srcOrd="1" destOrd="0" presId="urn:microsoft.com/office/officeart/2005/8/layout/cycle4#4"/>
    <dgm:cxn modelId="{BAC623EC-50ED-4DDF-BC7A-726D30A654CE}" type="presParOf" srcId="{24F74698-7545-402B-9D0E-BAE5663694E8}" destId="{96D03EC8-F7DC-43C5-ACCB-F888EE497713}" srcOrd="4" destOrd="0" presId="urn:microsoft.com/office/officeart/2005/8/layout/cycle4#4"/>
    <dgm:cxn modelId="{FC2713CB-4E8A-43C5-83B7-FBF800EFB526}" type="presParOf" srcId="{582EF349-53E2-4418-8435-FC2188946B22}" destId="{052D9037-0C87-4EC8-B2A3-85BF6B53B167}" srcOrd="1" destOrd="0" presId="urn:microsoft.com/office/officeart/2005/8/layout/cycle4#4"/>
    <dgm:cxn modelId="{398E9CF7-DB20-4407-A06A-618641E65EEE}" type="presParOf" srcId="{052D9037-0C87-4EC8-B2A3-85BF6B53B167}" destId="{2BC70D3C-47A3-4B21-B345-14EF63B9559D}" srcOrd="0" destOrd="0" presId="urn:microsoft.com/office/officeart/2005/8/layout/cycle4#4"/>
    <dgm:cxn modelId="{243CF9E6-E007-4710-9DA1-DBE2253CACEB}" type="presParOf" srcId="{052D9037-0C87-4EC8-B2A3-85BF6B53B167}" destId="{F5B23DF4-EA06-4093-A98E-609411761D2B}" srcOrd="1" destOrd="0" presId="urn:microsoft.com/office/officeart/2005/8/layout/cycle4#4"/>
    <dgm:cxn modelId="{42094701-B2EC-4279-ACC0-1E5C4C68A9B2}" type="presParOf" srcId="{052D9037-0C87-4EC8-B2A3-85BF6B53B167}" destId="{214D8406-ADFF-48AF-8C9E-AA0600CE45B2}" srcOrd="2" destOrd="0" presId="urn:microsoft.com/office/officeart/2005/8/layout/cycle4#4"/>
    <dgm:cxn modelId="{0B8F52AF-C706-43B6-B302-E59CF831FA2B}" type="presParOf" srcId="{052D9037-0C87-4EC8-B2A3-85BF6B53B167}" destId="{1F6B75F1-B76A-4369-B36A-4617EA85EF8C}" srcOrd="3" destOrd="0" presId="urn:microsoft.com/office/officeart/2005/8/layout/cycle4#4"/>
    <dgm:cxn modelId="{011E245F-27EA-41F3-99BF-4D6B6DD25E56}" type="presParOf" srcId="{052D9037-0C87-4EC8-B2A3-85BF6B53B167}" destId="{EE438975-2568-46B5-9682-7F9C9F81CEC6}" srcOrd="4" destOrd="0" presId="urn:microsoft.com/office/officeart/2005/8/layout/cycle4#4"/>
    <dgm:cxn modelId="{C6B139B5-4AC9-4187-AA30-3CCEF78E43BE}" type="presParOf" srcId="{582EF349-53E2-4418-8435-FC2188946B22}" destId="{E20BF535-3D60-4254-B780-D23AC3259E92}" srcOrd="2" destOrd="0" presId="urn:microsoft.com/office/officeart/2005/8/layout/cycle4#4"/>
    <dgm:cxn modelId="{8BC2AA5A-2B13-46A5-9AC7-3CFBBB5FDC1E}" type="presParOf" srcId="{582EF349-53E2-4418-8435-FC2188946B22}" destId="{8ED666DC-28AD-4BC7-A130-E515A2F81C8B}" srcOrd="3" destOrd="0" presId="urn:microsoft.com/office/officeart/2005/8/layout/cycle4#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FFC4FAFD-DF09-4D8C-A3AC-AC9EC4B6F248}" type="doc">
      <dgm:prSet loTypeId="urn:microsoft.com/office/officeart/2005/8/layout/cycle4#5" loCatId="matrix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5A2EB8-A141-4692-9B31-9A9AE73D0133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2,5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Comic Sans MS" panose="030F0702030302020204" pitchFamily="66" charset="0"/>
            </a:rPr>
            <a:t>.</a:t>
          </a:r>
          <a:endParaRPr lang="ru-RU" sz="1800" b="1" dirty="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0CC04071-D522-42E7-B2B2-256E5D799A82}" type="par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8BF62C7E-3E55-403A-A119-8C2D01B3F485}" type="sib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3A21F6D-F2E1-4B54-B4CC-E1DEA3FCD910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на текущую деятельность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B21A3C-92B9-47DD-AA28-E5BEC328133D}" type="par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EDBC198-9B01-44E5-B1E8-D162D51E3AA4}" type="sib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E0751304-8568-4570-8D8F-52286A829D60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0,7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937BEF-0C69-4536-85EA-B17EA46E8C9C}" type="par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6E81A27-4C43-435C-A730-D5201B1B51ED}" type="sib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DEE2C75-1AA1-4C80-B0FA-9CBB222F9FCE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Агентству развития предпринимательства (394 предпринимателя получили консультационную помощь)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35DEA-7BF5-4AD5-BAEB-EC9B0DE2E2E6}" type="par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716C1E0-A6DB-4377-A8A4-648C4440B75F}" type="sib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4D4C5E1-F719-45A5-8F87-4E561640B5C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3,6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CC1382-85A9-4E9A-98E3-16A2F453A478}" type="par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ADA52A5A-D1BD-46A2-B97F-21C216754AC9}" type="sib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EBCC54E3-0972-4D49-AC09-319A16D28A3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 на выдачу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(выдано 33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микрозайма</a:t>
          </a:r>
          <a:r>
            <a:rPr lang="ru-RU" sz="1200" dirty="0" smtClean="0">
              <a:latin typeface="Comic Sans MS" panose="030F0702030302020204" pitchFamily="66" charset="0"/>
            </a:rPr>
            <a:t>)</a:t>
          </a:r>
          <a:endParaRPr lang="ru-RU" sz="1200" dirty="0">
            <a:latin typeface="Comic Sans MS" panose="030F0702030302020204" pitchFamily="66" charset="0"/>
          </a:endParaRPr>
        </a:p>
      </dgm:t>
    </dgm:pt>
    <dgm:pt modelId="{2C8731CB-8CFF-4753-985A-EF514362B934}" type="parTrans" cxnId="{F354742B-59B5-46F4-BB0F-773D8D6685E9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3F2589CA-4BD9-4D37-A4C2-CE75FFBAB3DD}" type="sibTrans" cxnId="{F354742B-59B5-46F4-BB0F-773D8D6685E9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F88F591E-7158-4F49-A0F9-F92E9260EA2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3,0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415C6F-D743-4021-BB0E-AAF5D54EA2A9}" type="par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CA8FDC9-2E86-45F0-BFB6-122549EB55C4}" type="sib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A4675B4-2410-4FC2-97D6-97CEED032A4C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бизнес-инкубатора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060E93-F7CC-4A56-AA3A-184B8967163C}" type="par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D330AA5A-529B-4C7A-BFF4-922B4BB69A8D}" type="sib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29740E74-D6CA-47F5-878B-8CB7E8EF435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(размещено 14 резидентов)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9080A9-8C90-4593-9A5D-FC4364D61451}" type="parTrans" cxnId="{31DAC5A8-A630-4B45-8B63-11DEF6880560}">
      <dgm:prSet/>
      <dgm:spPr/>
      <dgm:t>
        <a:bodyPr/>
        <a:lstStyle/>
        <a:p>
          <a:endParaRPr lang="ru-RU"/>
        </a:p>
      </dgm:t>
    </dgm:pt>
    <dgm:pt modelId="{02020471-17A6-47B8-8ED1-CFC69A1248CF}" type="sibTrans" cxnId="{31DAC5A8-A630-4B45-8B63-11DEF6880560}">
      <dgm:prSet/>
      <dgm:spPr/>
      <dgm:t>
        <a:bodyPr/>
        <a:lstStyle/>
        <a:p>
          <a:endParaRPr lang="ru-RU"/>
        </a:p>
      </dgm:t>
    </dgm:pt>
    <dgm:pt modelId="{582EF349-53E2-4418-8435-FC2188946B22}" type="pres">
      <dgm:prSet presAssocID="{FFC4FAFD-DF09-4D8C-A3AC-AC9EC4B6F248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F74698-7545-402B-9D0E-BAE5663694E8}" type="pres">
      <dgm:prSet presAssocID="{FFC4FAFD-DF09-4D8C-A3AC-AC9EC4B6F248}" presName="children" presStyleCnt="0"/>
      <dgm:spPr/>
    </dgm:pt>
    <dgm:pt modelId="{BA91098C-4CDE-485F-8080-F1128BCBE25A}" type="pres">
      <dgm:prSet presAssocID="{FFC4FAFD-DF09-4D8C-A3AC-AC9EC4B6F248}" presName="child1group" presStyleCnt="0"/>
      <dgm:spPr/>
    </dgm:pt>
    <dgm:pt modelId="{8328BD91-8861-4036-8BB7-6C0D4798A5E7}" type="pres">
      <dgm:prSet presAssocID="{FFC4FAFD-DF09-4D8C-A3AC-AC9EC4B6F248}" presName="child1" presStyleLbl="bgAcc1" presStyleIdx="0" presStyleCnt="4" custScaleX="135464"/>
      <dgm:spPr/>
      <dgm:t>
        <a:bodyPr/>
        <a:lstStyle/>
        <a:p>
          <a:endParaRPr lang="ru-RU"/>
        </a:p>
      </dgm:t>
    </dgm:pt>
    <dgm:pt modelId="{0C6B9542-FFCB-49C1-A095-559A198D6793}" type="pres">
      <dgm:prSet presAssocID="{FFC4FAFD-DF09-4D8C-A3AC-AC9EC4B6F248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865D7-6DA1-4C53-AB6C-5DE48F902618}" type="pres">
      <dgm:prSet presAssocID="{FFC4FAFD-DF09-4D8C-A3AC-AC9EC4B6F248}" presName="child2group" presStyleCnt="0"/>
      <dgm:spPr/>
    </dgm:pt>
    <dgm:pt modelId="{8ECBC9B2-6101-4056-A864-4DB0BBCC3D37}" type="pres">
      <dgm:prSet presAssocID="{FFC4FAFD-DF09-4D8C-A3AC-AC9EC4B6F248}" presName="child2" presStyleLbl="bgAcc1" presStyleIdx="1" presStyleCnt="4" custScaleX="131443"/>
      <dgm:spPr/>
      <dgm:t>
        <a:bodyPr/>
        <a:lstStyle/>
        <a:p>
          <a:endParaRPr lang="ru-RU"/>
        </a:p>
      </dgm:t>
    </dgm:pt>
    <dgm:pt modelId="{9140CE38-66F7-4CDE-8671-16CB5A83BC33}" type="pres">
      <dgm:prSet presAssocID="{FFC4FAFD-DF09-4D8C-A3AC-AC9EC4B6F248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B10721-D303-4B57-9EA6-EC9F55CC16F0}" type="pres">
      <dgm:prSet presAssocID="{FFC4FAFD-DF09-4D8C-A3AC-AC9EC4B6F248}" presName="child3group" presStyleCnt="0"/>
      <dgm:spPr/>
    </dgm:pt>
    <dgm:pt modelId="{0D64D55F-67C1-44DD-A7A3-8CDA56A9F8C9}" type="pres">
      <dgm:prSet presAssocID="{FFC4FAFD-DF09-4D8C-A3AC-AC9EC4B6F248}" presName="child3" presStyleLbl="bgAcc1" presStyleIdx="2" presStyleCnt="4" custScaleX="129432"/>
      <dgm:spPr/>
      <dgm:t>
        <a:bodyPr/>
        <a:lstStyle/>
        <a:p>
          <a:endParaRPr lang="ru-RU"/>
        </a:p>
      </dgm:t>
    </dgm:pt>
    <dgm:pt modelId="{E441171F-13E5-41B6-B0D0-4E3BE1810DC6}" type="pres">
      <dgm:prSet presAssocID="{FFC4FAFD-DF09-4D8C-A3AC-AC9EC4B6F248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5851AB-BEDB-4BD7-A6E8-E3ADE4134A0B}" type="pres">
      <dgm:prSet presAssocID="{FFC4FAFD-DF09-4D8C-A3AC-AC9EC4B6F248}" presName="child4group" presStyleCnt="0"/>
      <dgm:spPr/>
    </dgm:pt>
    <dgm:pt modelId="{151158CC-3C52-4DB4-8029-0F53E38DB87E}" type="pres">
      <dgm:prSet presAssocID="{FFC4FAFD-DF09-4D8C-A3AC-AC9EC4B6F248}" presName="child4" presStyleLbl="bgAcc1" presStyleIdx="3" presStyleCnt="4" custScaleX="133950"/>
      <dgm:spPr/>
      <dgm:t>
        <a:bodyPr/>
        <a:lstStyle/>
        <a:p>
          <a:endParaRPr lang="ru-RU"/>
        </a:p>
      </dgm:t>
    </dgm:pt>
    <dgm:pt modelId="{CB59A8ED-AFD7-45F1-A706-69853D72E619}" type="pres">
      <dgm:prSet presAssocID="{FFC4FAFD-DF09-4D8C-A3AC-AC9EC4B6F248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03EC8-F7DC-43C5-ACCB-F888EE497713}" type="pres">
      <dgm:prSet presAssocID="{FFC4FAFD-DF09-4D8C-A3AC-AC9EC4B6F248}" presName="childPlaceholder" presStyleCnt="0"/>
      <dgm:spPr/>
    </dgm:pt>
    <dgm:pt modelId="{052D9037-0C87-4EC8-B2A3-85BF6B53B167}" type="pres">
      <dgm:prSet presAssocID="{FFC4FAFD-DF09-4D8C-A3AC-AC9EC4B6F248}" presName="circle" presStyleCnt="0"/>
      <dgm:spPr/>
    </dgm:pt>
    <dgm:pt modelId="{2BC70D3C-47A3-4B21-B345-14EF63B9559D}" type="pres">
      <dgm:prSet presAssocID="{FFC4FAFD-DF09-4D8C-A3AC-AC9EC4B6F248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B23DF4-EA06-4093-A98E-609411761D2B}" type="pres">
      <dgm:prSet presAssocID="{FFC4FAFD-DF09-4D8C-A3AC-AC9EC4B6F248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D8406-ADFF-48AF-8C9E-AA0600CE45B2}" type="pres">
      <dgm:prSet presAssocID="{FFC4FAFD-DF09-4D8C-A3AC-AC9EC4B6F248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6B75F1-B76A-4369-B36A-4617EA85EF8C}" type="pres">
      <dgm:prSet presAssocID="{FFC4FAFD-DF09-4D8C-A3AC-AC9EC4B6F248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38975-2568-46B5-9682-7F9C9F81CEC6}" type="pres">
      <dgm:prSet presAssocID="{FFC4FAFD-DF09-4D8C-A3AC-AC9EC4B6F248}" presName="quadrantPlaceholder" presStyleCnt="0"/>
      <dgm:spPr/>
    </dgm:pt>
    <dgm:pt modelId="{E20BF535-3D60-4254-B780-D23AC3259E92}" type="pres">
      <dgm:prSet presAssocID="{FFC4FAFD-DF09-4D8C-A3AC-AC9EC4B6F248}" presName="center1" presStyleLbl="fgShp" presStyleIdx="0" presStyleCnt="2"/>
      <dgm:spPr/>
    </dgm:pt>
    <dgm:pt modelId="{8ED666DC-28AD-4BC7-A130-E515A2F81C8B}" type="pres">
      <dgm:prSet presAssocID="{FFC4FAFD-DF09-4D8C-A3AC-AC9EC4B6F248}" presName="center2" presStyleLbl="fgShp" presStyleIdx="1" presStyleCnt="2"/>
      <dgm:spPr/>
    </dgm:pt>
  </dgm:ptLst>
  <dgm:cxnLst>
    <dgm:cxn modelId="{F2852390-72BF-4F7C-BC9E-816BDA3A7CC3}" type="presOf" srcId="{EBCC54E3-0972-4D49-AC09-319A16D28A39}" destId="{E441171F-13E5-41B6-B0D0-4E3BE1810DC6}" srcOrd="1" destOrd="0" presId="urn:microsoft.com/office/officeart/2005/8/layout/cycle4#5"/>
    <dgm:cxn modelId="{575EB3A5-7A2C-44A6-A6DF-954C48133EDD}" type="presOf" srcId="{FFC4FAFD-DF09-4D8C-A3AC-AC9EC4B6F248}" destId="{582EF349-53E2-4418-8435-FC2188946B22}" srcOrd="0" destOrd="0" presId="urn:microsoft.com/office/officeart/2005/8/layout/cycle4#5"/>
    <dgm:cxn modelId="{5F0C625F-645A-470A-8D60-1F94BDC98CDE}" type="presOf" srcId="{FA5A2EB8-A141-4692-9B31-9A9AE73D0133}" destId="{2BC70D3C-47A3-4B21-B345-14EF63B9559D}" srcOrd="0" destOrd="0" presId="urn:microsoft.com/office/officeart/2005/8/layout/cycle4#5"/>
    <dgm:cxn modelId="{F354742B-59B5-46F4-BB0F-773D8D6685E9}" srcId="{04D4C5E1-F719-45A5-8F87-4E561640B5C5}" destId="{EBCC54E3-0972-4D49-AC09-319A16D28A39}" srcOrd="0" destOrd="0" parTransId="{2C8731CB-8CFF-4753-985A-EF514362B934}" sibTransId="{3F2589CA-4BD9-4D37-A4C2-CE75FFBAB3DD}"/>
    <dgm:cxn modelId="{62DE997E-F014-4A0A-8AEA-FD6CA8636362}" type="presOf" srcId="{6A4675B4-2410-4FC2-97D6-97CEED032A4C}" destId="{CB59A8ED-AFD7-45F1-A706-69853D72E619}" srcOrd="1" destOrd="0" presId="urn:microsoft.com/office/officeart/2005/8/layout/cycle4#5"/>
    <dgm:cxn modelId="{94132016-1860-43F1-BA52-1B1B8BDAA6D1}" type="presOf" srcId="{0DEE2C75-1AA1-4C80-B0FA-9CBB222F9FCE}" destId="{9140CE38-66F7-4CDE-8671-16CB5A83BC33}" srcOrd="1" destOrd="0" presId="urn:microsoft.com/office/officeart/2005/8/layout/cycle4#5"/>
    <dgm:cxn modelId="{5A9A7FF1-BE5C-4109-873C-11AECCF38A99}" type="presOf" srcId="{F88F591E-7158-4F49-A0F9-F92E9260EA28}" destId="{1F6B75F1-B76A-4369-B36A-4617EA85EF8C}" srcOrd="0" destOrd="0" presId="urn:microsoft.com/office/officeart/2005/8/layout/cycle4#5"/>
    <dgm:cxn modelId="{73541D35-8BF4-4CCD-B565-FF6717A4F4BD}" type="presOf" srcId="{63A21F6D-F2E1-4B54-B4CC-E1DEA3FCD910}" destId="{0C6B9542-FFCB-49C1-A095-559A198D6793}" srcOrd="1" destOrd="0" presId="urn:microsoft.com/office/officeart/2005/8/layout/cycle4#5"/>
    <dgm:cxn modelId="{CD11C760-CA76-48B3-AC97-84102FA230A6}" srcId="{FFC4FAFD-DF09-4D8C-A3AC-AC9EC4B6F248}" destId="{04D4C5E1-F719-45A5-8F87-4E561640B5C5}" srcOrd="2" destOrd="0" parTransId="{5BCC1382-85A9-4E9A-98E3-16A2F453A478}" sibTransId="{ADA52A5A-D1BD-46A2-B97F-21C216754AC9}"/>
    <dgm:cxn modelId="{5C81FD3A-5069-4C8C-A7CA-12686BAA5DFA}" type="presOf" srcId="{04D4C5E1-F719-45A5-8F87-4E561640B5C5}" destId="{214D8406-ADFF-48AF-8C9E-AA0600CE45B2}" srcOrd="0" destOrd="0" presId="urn:microsoft.com/office/officeart/2005/8/layout/cycle4#5"/>
    <dgm:cxn modelId="{56C0DBCF-0DDC-4F43-85AB-CE1BCC1CE0BF}" type="presOf" srcId="{0DEE2C75-1AA1-4C80-B0FA-9CBB222F9FCE}" destId="{8ECBC9B2-6101-4056-A864-4DB0BBCC3D37}" srcOrd="0" destOrd="0" presId="urn:microsoft.com/office/officeart/2005/8/layout/cycle4#5"/>
    <dgm:cxn modelId="{12339D41-7EBC-4E47-A7C2-21F7600C482F}" srcId="{E0751304-8568-4570-8D8F-52286A829D60}" destId="{0DEE2C75-1AA1-4C80-B0FA-9CBB222F9FCE}" srcOrd="0" destOrd="0" parTransId="{B1535DEA-7BF5-4AD5-BAEB-EC9B0DE2E2E6}" sibTransId="{6716C1E0-A6DB-4377-A8A4-648C4440B75F}"/>
    <dgm:cxn modelId="{940FD6A0-1999-48FF-87A0-E9BD0C85685E}" type="presOf" srcId="{E0751304-8568-4570-8D8F-52286A829D60}" destId="{F5B23DF4-EA06-4093-A98E-609411761D2B}" srcOrd="0" destOrd="0" presId="urn:microsoft.com/office/officeart/2005/8/layout/cycle4#5"/>
    <dgm:cxn modelId="{2593852E-2620-4C5F-AAF3-F6439805136C}" srcId="{FFC4FAFD-DF09-4D8C-A3AC-AC9EC4B6F248}" destId="{F88F591E-7158-4F49-A0F9-F92E9260EA28}" srcOrd="3" destOrd="0" parTransId="{B1415C6F-D743-4021-BB0E-AAF5D54EA2A9}" sibTransId="{6CA8FDC9-2E86-45F0-BFB6-122549EB55C4}"/>
    <dgm:cxn modelId="{3A940D69-6533-4871-A7D5-E1307EC59A98}" srcId="{FFC4FAFD-DF09-4D8C-A3AC-AC9EC4B6F248}" destId="{E0751304-8568-4570-8D8F-52286A829D60}" srcOrd="1" destOrd="0" parTransId="{0C937BEF-0C69-4536-85EA-B17EA46E8C9C}" sibTransId="{C6E81A27-4C43-435C-A730-D5201B1B51ED}"/>
    <dgm:cxn modelId="{BFF0743E-4EF8-4594-B13C-F13291168354}" type="presOf" srcId="{EBCC54E3-0972-4D49-AC09-319A16D28A39}" destId="{0D64D55F-67C1-44DD-A7A3-8CDA56A9F8C9}" srcOrd="0" destOrd="0" presId="urn:microsoft.com/office/officeart/2005/8/layout/cycle4#5"/>
    <dgm:cxn modelId="{58F51716-9458-4D0E-BECE-46F6DE3CB8A0}" srcId="{F88F591E-7158-4F49-A0F9-F92E9260EA28}" destId="{6A4675B4-2410-4FC2-97D6-97CEED032A4C}" srcOrd="0" destOrd="0" parTransId="{E6060E93-F7CC-4A56-AA3A-184B8967163C}" sibTransId="{D330AA5A-529B-4C7A-BFF4-922B4BB69A8D}"/>
    <dgm:cxn modelId="{57C6A1B1-706F-455E-BCDF-FEE2A4C9F7E0}" type="presOf" srcId="{29740E74-D6CA-47F5-878B-8CB7E8EF4359}" destId="{CB59A8ED-AFD7-45F1-A706-69853D72E619}" srcOrd="1" destOrd="1" presId="urn:microsoft.com/office/officeart/2005/8/layout/cycle4#5"/>
    <dgm:cxn modelId="{0B625577-141A-47A0-BC8A-BEF6CE0AB7D1}" type="presOf" srcId="{63A21F6D-F2E1-4B54-B4CC-E1DEA3FCD910}" destId="{8328BD91-8861-4036-8BB7-6C0D4798A5E7}" srcOrd="0" destOrd="0" presId="urn:microsoft.com/office/officeart/2005/8/layout/cycle4#5"/>
    <dgm:cxn modelId="{31DAC5A8-A630-4B45-8B63-11DEF6880560}" srcId="{F88F591E-7158-4F49-A0F9-F92E9260EA28}" destId="{29740E74-D6CA-47F5-878B-8CB7E8EF4359}" srcOrd="1" destOrd="0" parTransId="{229080A9-8C90-4593-9A5D-FC4364D61451}" sibTransId="{02020471-17A6-47B8-8ED1-CFC69A1248CF}"/>
    <dgm:cxn modelId="{4DB3286A-7FC7-45B8-BABB-A0462DE31BCA}" srcId="{FA5A2EB8-A141-4692-9B31-9A9AE73D0133}" destId="{63A21F6D-F2E1-4B54-B4CC-E1DEA3FCD910}" srcOrd="0" destOrd="0" parTransId="{45B21A3C-92B9-47DD-AA28-E5BEC328133D}" sibTransId="{CEDBC198-9B01-44E5-B1E8-D162D51E3AA4}"/>
    <dgm:cxn modelId="{3395C1C4-C740-4C28-B420-ACEE672B89EC}" type="presOf" srcId="{29740E74-D6CA-47F5-878B-8CB7E8EF4359}" destId="{151158CC-3C52-4DB4-8029-0F53E38DB87E}" srcOrd="0" destOrd="1" presId="urn:microsoft.com/office/officeart/2005/8/layout/cycle4#5"/>
    <dgm:cxn modelId="{610A2BDA-0836-46BE-8CF8-7087459BE344}" srcId="{FFC4FAFD-DF09-4D8C-A3AC-AC9EC4B6F248}" destId="{FA5A2EB8-A141-4692-9B31-9A9AE73D0133}" srcOrd="0" destOrd="0" parTransId="{0CC04071-D522-42E7-B2B2-256E5D799A82}" sibTransId="{8BF62C7E-3E55-403A-A119-8C2D01B3F485}"/>
    <dgm:cxn modelId="{EC03DDA6-4341-4ECF-97BB-79275393F1F7}" type="presOf" srcId="{6A4675B4-2410-4FC2-97D6-97CEED032A4C}" destId="{151158CC-3C52-4DB4-8029-0F53E38DB87E}" srcOrd="0" destOrd="0" presId="urn:microsoft.com/office/officeart/2005/8/layout/cycle4#5"/>
    <dgm:cxn modelId="{178C7EDC-1ECD-4B42-814E-491C17F76FC1}" type="presParOf" srcId="{582EF349-53E2-4418-8435-FC2188946B22}" destId="{24F74698-7545-402B-9D0E-BAE5663694E8}" srcOrd="0" destOrd="0" presId="urn:microsoft.com/office/officeart/2005/8/layout/cycle4#5"/>
    <dgm:cxn modelId="{0B454ADF-515E-4C82-80E4-F7A7B585B77C}" type="presParOf" srcId="{24F74698-7545-402B-9D0E-BAE5663694E8}" destId="{BA91098C-4CDE-485F-8080-F1128BCBE25A}" srcOrd="0" destOrd="0" presId="urn:microsoft.com/office/officeart/2005/8/layout/cycle4#5"/>
    <dgm:cxn modelId="{02174C02-927D-4047-AD7A-A640EEF4B7CD}" type="presParOf" srcId="{BA91098C-4CDE-485F-8080-F1128BCBE25A}" destId="{8328BD91-8861-4036-8BB7-6C0D4798A5E7}" srcOrd="0" destOrd="0" presId="urn:microsoft.com/office/officeart/2005/8/layout/cycle4#5"/>
    <dgm:cxn modelId="{BDF7AB27-5AF8-4AF9-AF1F-501BEA871BB1}" type="presParOf" srcId="{BA91098C-4CDE-485F-8080-F1128BCBE25A}" destId="{0C6B9542-FFCB-49C1-A095-559A198D6793}" srcOrd="1" destOrd="0" presId="urn:microsoft.com/office/officeart/2005/8/layout/cycle4#5"/>
    <dgm:cxn modelId="{B0C9151A-1735-4119-90D7-36B5A9AE9E6D}" type="presParOf" srcId="{24F74698-7545-402B-9D0E-BAE5663694E8}" destId="{0AF865D7-6DA1-4C53-AB6C-5DE48F902618}" srcOrd="1" destOrd="0" presId="urn:microsoft.com/office/officeart/2005/8/layout/cycle4#5"/>
    <dgm:cxn modelId="{8868FB70-B810-4F0E-A2BF-143143A51ECA}" type="presParOf" srcId="{0AF865D7-6DA1-4C53-AB6C-5DE48F902618}" destId="{8ECBC9B2-6101-4056-A864-4DB0BBCC3D37}" srcOrd="0" destOrd="0" presId="urn:microsoft.com/office/officeart/2005/8/layout/cycle4#5"/>
    <dgm:cxn modelId="{C5464251-B939-4D06-A859-5406EB4998BF}" type="presParOf" srcId="{0AF865D7-6DA1-4C53-AB6C-5DE48F902618}" destId="{9140CE38-66F7-4CDE-8671-16CB5A83BC33}" srcOrd="1" destOrd="0" presId="urn:microsoft.com/office/officeart/2005/8/layout/cycle4#5"/>
    <dgm:cxn modelId="{30401C3D-3740-452C-B04F-9E765569B2E2}" type="presParOf" srcId="{24F74698-7545-402B-9D0E-BAE5663694E8}" destId="{B2B10721-D303-4B57-9EA6-EC9F55CC16F0}" srcOrd="2" destOrd="0" presId="urn:microsoft.com/office/officeart/2005/8/layout/cycle4#5"/>
    <dgm:cxn modelId="{22871059-975E-4682-B3F3-682BDFA9DA40}" type="presParOf" srcId="{B2B10721-D303-4B57-9EA6-EC9F55CC16F0}" destId="{0D64D55F-67C1-44DD-A7A3-8CDA56A9F8C9}" srcOrd="0" destOrd="0" presId="urn:microsoft.com/office/officeart/2005/8/layout/cycle4#5"/>
    <dgm:cxn modelId="{1183FFF3-9D6F-4E53-9F92-3201DAE95709}" type="presParOf" srcId="{B2B10721-D303-4B57-9EA6-EC9F55CC16F0}" destId="{E441171F-13E5-41B6-B0D0-4E3BE1810DC6}" srcOrd="1" destOrd="0" presId="urn:microsoft.com/office/officeart/2005/8/layout/cycle4#5"/>
    <dgm:cxn modelId="{ADDCA384-5E67-43D4-90C0-E4C81447574B}" type="presParOf" srcId="{24F74698-7545-402B-9D0E-BAE5663694E8}" destId="{3E5851AB-BEDB-4BD7-A6E8-E3ADE4134A0B}" srcOrd="3" destOrd="0" presId="urn:microsoft.com/office/officeart/2005/8/layout/cycle4#5"/>
    <dgm:cxn modelId="{8B6905D7-876D-4093-B6A6-51EE5256BACA}" type="presParOf" srcId="{3E5851AB-BEDB-4BD7-A6E8-E3ADE4134A0B}" destId="{151158CC-3C52-4DB4-8029-0F53E38DB87E}" srcOrd="0" destOrd="0" presId="urn:microsoft.com/office/officeart/2005/8/layout/cycle4#5"/>
    <dgm:cxn modelId="{3AAC72B3-5EF9-4CC3-A346-211B79A9B9FE}" type="presParOf" srcId="{3E5851AB-BEDB-4BD7-A6E8-E3ADE4134A0B}" destId="{CB59A8ED-AFD7-45F1-A706-69853D72E619}" srcOrd="1" destOrd="0" presId="urn:microsoft.com/office/officeart/2005/8/layout/cycle4#5"/>
    <dgm:cxn modelId="{BE573229-8F22-45CC-B738-C8D0EED30D64}" type="presParOf" srcId="{24F74698-7545-402B-9D0E-BAE5663694E8}" destId="{96D03EC8-F7DC-43C5-ACCB-F888EE497713}" srcOrd="4" destOrd="0" presId="urn:microsoft.com/office/officeart/2005/8/layout/cycle4#5"/>
    <dgm:cxn modelId="{3C3EFD34-0126-4ED1-97F9-E28D33C8FE68}" type="presParOf" srcId="{582EF349-53E2-4418-8435-FC2188946B22}" destId="{052D9037-0C87-4EC8-B2A3-85BF6B53B167}" srcOrd="1" destOrd="0" presId="urn:microsoft.com/office/officeart/2005/8/layout/cycle4#5"/>
    <dgm:cxn modelId="{503A75C5-DA22-45CD-9E57-08BC7AB91FB6}" type="presParOf" srcId="{052D9037-0C87-4EC8-B2A3-85BF6B53B167}" destId="{2BC70D3C-47A3-4B21-B345-14EF63B9559D}" srcOrd="0" destOrd="0" presId="urn:microsoft.com/office/officeart/2005/8/layout/cycle4#5"/>
    <dgm:cxn modelId="{26382A50-DD40-41DC-807E-C0F513589BEA}" type="presParOf" srcId="{052D9037-0C87-4EC8-B2A3-85BF6B53B167}" destId="{F5B23DF4-EA06-4093-A98E-609411761D2B}" srcOrd="1" destOrd="0" presId="urn:microsoft.com/office/officeart/2005/8/layout/cycle4#5"/>
    <dgm:cxn modelId="{00A3903B-B703-41EA-B48B-80596C829027}" type="presParOf" srcId="{052D9037-0C87-4EC8-B2A3-85BF6B53B167}" destId="{214D8406-ADFF-48AF-8C9E-AA0600CE45B2}" srcOrd="2" destOrd="0" presId="urn:microsoft.com/office/officeart/2005/8/layout/cycle4#5"/>
    <dgm:cxn modelId="{7BDC1C09-9E82-4317-9B8F-D9B4DD8CF93E}" type="presParOf" srcId="{052D9037-0C87-4EC8-B2A3-85BF6B53B167}" destId="{1F6B75F1-B76A-4369-B36A-4617EA85EF8C}" srcOrd="3" destOrd="0" presId="urn:microsoft.com/office/officeart/2005/8/layout/cycle4#5"/>
    <dgm:cxn modelId="{E914E525-6C64-43BF-AC8E-01294EF53B70}" type="presParOf" srcId="{052D9037-0C87-4EC8-B2A3-85BF6B53B167}" destId="{EE438975-2568-46B5-9682-7F9C9F81CEC6}" srcOrd="4" destOrd="0" presId="urn:microsoft.com/office/officeart/2005/8/layout/cycle4#5"/>
    <dgm:cxn modelId="{B9B94715-8AC2-4A6F-9D86-13966CA03395}" type="presParOf" srcId="{582EF349-53E2-4418-8435-FC2188946B22}" destId="{E20BF535-3D60-4254-B780-D23AC3259E92}" srcOrd="2" destOrd="0" presId="urn:microsoft.com/office/officeart/2005/8/layout/cycle4#5"/>
    <dgm:cxn modelId="{DE95B991-6123-4EE3-8C40-C6740B05CC84}" type="presParOf" srcId="{582EF349-53E2-4418-8435-FC2188946B22}" destId="{8ED666DC-28AD-4BC7-A130-E515A2F81C8B}" srcOrd="3" destOrd="0" presId="urn:microsoft.com/office/officeart/2005/8/layout/cycle4#5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BAA1BE-C71E-4267-A03B-62ADFB2041A8}">
      <dsp:nvSpPr>
        <dsp:cNvPr id="0" name=""/>
        <dsp:cNvSpPr/>
      </dsp:nvSpPr>
      <dsp:spPr>
        <a:xfrm>
          <a:off x="1927030" y="1276"/>
          <a:ext cx="5232608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" tIns="5080" rIns="5080" bIns="508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 имеют целевого назначения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реализацию полномочий ОМСУ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Не 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27030" y="127879"/>
        <a:ext cx="4852800" cy="759616"/>
      </dsp:txXfrm>
    </dsp:sp>
    <dsp:sp modelId="{08A4CB81-2AD0-4682-BF24-F5C49BB4BB8D}">
      <dsp:nvSpPr>
        <dsp:cNvPr id="0" name=""/>
        <dsp:cNvSpPr/>
      </dsp:nvSpPr>
      <dsp:spPr>
        <a:xfrm>
          <a:off x="0" y="1276"/>
          <a:ext cx="1930483" cy="101282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ДОТАЦИИ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42" y="50718"/>
        <a:ext cx="1831599" cy="913938"/>
      </dsp:txXfrm>
    </dsp:sp>
    <dsp:sp modelId="{8B495A2A-9200-4421-8363-DF3D0E9CC568}">
      <dsp:nvSpPr>
        <dsp:cNvPr id="0" name=""/>
        <dsp:cNvSpPr/>
      </dsp:nvSpPr>
      <dsp:spPr>
        <a:xfrm>
          <a:off x="1925416" y="1141298"/>
          <a:ext cx="6669011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1315237"/>
            <a:satOff val="7386"/>
            <a:lumOff val="469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1315237"/>
              <a:satOff val="7386"/>
              <a:lumOff val="46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" tIns="5080" rIns="5080" bIns="508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Имеют целевое назначение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Направляются на реализацию полномочий органов власти субъекта РФ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25416" y="1267901"/>
        <a:ext cx="6289203" cy="759616"/>
      </dsp:txXfrm>
    </dsp:sp>
    <dsp:sp modelId="{6DA25929-F43E-47AC-93EF-C8CFA27AA9C8}">
      <dsp:nvSpPr>
        <dsp:cNvPr id="0" name=""/>
        <dsp:cNvSpPr/>
      </dsp:nvSpPr>
      <dsp:spPr>
        <a:xfrm>
          <a:off x="0" y="1115380"/>
          <a:ext cx="1930483" cy="1012822"/>
        </a:xfrm>
        <a:prstGeom prst="roundRect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СУБВЕНЦИИ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42" y="1164822"/>
        <a:ext cx="1831599" cy="913938"/>
      </dsp:txXfrm>
    </dsp:sp>
    <dsp:sp modelId="{F190F082-48E7-4688-B103-B75B9064A09B}">
      <dsp:nvSpPr>
        <dsp:cNvPr id="0" name=""/>
        <dsp:cNvSpPr/>
      </dsp:nvSpPr>
      <dsp:spPr>
        <a:xfrm>
          <a:off x="1931722" y="2302813"/>
          <a:ext cx="6486027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2630473"/>
            <a:satOff val="14771"/>
            <a:lumOff val="939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2630473"/>
              <a:satOff val="14771"/>
              <a:lumOff val="93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софинансирование расходов, которые осуществляют ОМСУ для реализации своих полномочий 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31722" y="2429416"/>
        <a:ext cx="6106219" cy="759616"/>
      </dsp:txXfrm>
    </dsp:sp>
    <dsp:sp modelId="{9DA4ED1A-C2E0-4C21-9622-65A684F50FCA}">
      <dsp:nvSpPr>
        <dsp:cNvPr id="0" name=""/>
        <dsp:cNvSpPr/>
      </dsp:nvSpPr>
      <dsp:spPr>
        <a:xfrm>
          <a:off x="0" y="2229485"/>
          <a:ext cx="1930483" cy="1012822"/>
        </a:xfrm>
        <a:prstGeom prst="roundRect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СУБСИДИИ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42" y="2278927"/>
        <a:ext cx="1831599" cy="913938"/>
      </dsp:txXfrm>
    </dsp:sp>
    <dsp:sp modelId="{879D5189-EF8F-45B1-B345-86ACCFA47336}">
      <dsp:nvSpPr>
        <dsp:cNvPr id="0" name=""/>
        <dsp:cNvSpPr/>
      </dsp:nvSpPr>
      <dsp:spPr>
        <a:xfrm>
          <a:off x="1937208" y="3343589"/>
          <a:ext cx="6783805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3945710"/>
            <a:satOff val="22157"/>
            <a:lumOff val="1408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3945710"/>
              <a:satOff val="22157"/>
              <a:lumOff val="140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расходы, возникающие в соответствии со специальными  федеральными законами или нормативно-правовыми актами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37208" y="3470192"/>
        <a:ext cx="6403997" cy="759616"/>
      </dsp:txXfrm>
    </dsp:sp>
    <dsp:sp modelId="{1F81290A-D6A3-4F28-BF7D-8912D14FE427}">
      <dsp:nvSpPr>
        <dsp:cNvPr id="0" name=""/>
        <dsp:cNvSpPr/>
      </dsp:nvSpPr>
      <dsp:spPr>
        <a:xfrm>
          <a:off x="0" y="3343589"/>
          <a:ext cx="1935224" cy="1012822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ИНЫЕ МБТ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42" y="3393031"/>
        <a:ext cx="1836340" cy="91393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22CC05-87CE-46D7-A750-63591C9FD3FB}">
      <dsp:nvSpPr>
        <dsp:cNvPr id="0" name=""/>
        <dsp:cNvSpPr/>
      </dsp:nvSpPr>
      <dsp:spPr>
        <a:xfrm>
          <a:off x="894674" y="1584176"/>
          <a:ext cx="107777" cy="10777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EE15AA-2E96-4D22-B6CF-61B377334FD7}">
      <dsp:nvSpPr>
        <dsp:cNvPr id="0" name=""/>
        <dsp:cNvSpPr/>
      </dsp:nvSpPr>
      <dsp:spPr>
        <a:xfrm>
          <a:off x="1553341" y="3168352"/>
          <a:ext cx="107777" cy="107777"/>
        </a:xfrm>
        <a:prstGeom prst="ellipse">
          <a:avLst/>
        </a:prstGeom>
        <a:solidFill>
          <a:schemeClr val="accent4">
            <a:hueOff val="-496086"/>
            <a:satOff val="2989"/>
            <a:lumOff val="240"/>
            <a:alphaOff val="0"/>
          </a:schemeClr>
        </a:solidFill>
        <a:ln w="9525" cap="flat" cmpd="sng" algn="ctr">
          <a:solidFill>
            <a:schemeClr val="accent4">
              <a:hueOff val="-496086"/>
              <a:satOff val="2989"/>
              <a:lumOff val="24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C87777-E618-4837-A56B-A90A460424A1}">
      <dsp:nvSpPr>
        <dsp:cNvPr id="0" name=""/>
        <dsp:cNvSpPr/>
      </dsp:nvSpPr>
      <dsp:spPr>
        <a:xfrm>
          <a:off x="2271802" y="1877180"/>
          <a:ext cx="107777" cy="107777"/>
        </a:xfrm>
        <a:prstGeom prst="ellipse">
          <a:avLst/>
        </a:prstGeom>
        <a:solidFill>
          <a:schemeClr val="accent4">
            <a:hueOff val="-992171"/>
            <a:satOff val="5978"/>
            <a:lumOff val="479"/>
            <a:alphaOff val="0"/>
          </a:schemeClr>
        </a:solidFill>
        <a:ln w="9525" cap="flat" cmpd="sng" algn="ctr">
          <a:solidFill>
            <a:schemeClr val="accent4">
              <a:hueOff val="-992171"/>
              <a:satOff val="5978"/>
              <a:lumOff val="47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9A222D-C44B-4485-8C50-76F11B7EC039}">
      <dsp:nvSpPr>
        <dsp:cNvPr id="0" name=""/>
        <dsp:cNvSpPr/>
      </dsp:nvSpPr>
      <dsp:spPr>
        <a:xfrm>
          <a:off x="4079083" y="3258945"/>
          <a:ext cx="107777" cy="107777"/>
        </a:xfrm>
        <a:prstGeom prst="ellipse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DBC3C8-DBA8-4C5E-A3CE-4505B56401D5}">
      <dsp:nvSpPr>
        <dsp:cNvPr id="0" name=""/>
        <dsp:cNvSpPr/>
      </dsp:nvSpPr>
      <dsp:spPr>
        <a:xfrm>
          <a:off x="1744769" y="1662572"/>
          <a:ext cx="107777" cy="107777"/>
        </a:xfrm>
        <a:prstGeom prst="ellipse">
          <a:avLst/>
        </a:prstGeom>
        <a:solidFill>
          <a:schemeClr val="accent4">
            <a:hueOff val="-1984342"/>
            <a:satOff val="11955"/>
            <a:lumOff val="958"/>
            <a:alphaOff val="0"/>
          </a:schemeClr>
        </a:solidFill>
        <a:ln w="9525" cap="flat" cmpd="sng" algn="ctr">
          <a:solidFill>
            <a:schemeClr val="accent4">
              <a:hueOff val="-1984342"/>
              <a:satOff val="11955"/>
              <a:lumOff val="95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87CEDD-3A55-420E-888D-F921D2EB5AB0}">
      <dsp:nvSpPr>
        <dsp:cNvPr id="0" name=""/>
        <dsp:cNvSpPr/>
      </dsp:nvSpPr>
      <dsp:spPr>
        <a:xfrm>
          <a:off x="2464228" y="3312367"/>
          <a:ext cx="107777" cy="107777"/>
        </a:xfrm>
        <a:prstGeom prst="ellipse">
          <a:avLst/>
        </a:prstGeom>
        <a:solidFill>
          <a:schemeClr val="accent4">
            <a:hueOff val="-2480428"/>
            <a:satOff val="14944"/>
            <a:lumOff val="1198"/>
            <a:alphaOff val="0"/>
          </a:schemeClr>
        </a:solidFill>
        <a:ln w="9525" cap="flat" cmpd="sng" algn="ctr">
          <a:solidFill>
            <a:schemeClr val="accent4">
              <a:hueOff val="-2480428"/>
              <a:satOff val="14944"/>
              <a:lumOff val="119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EA4045-8522-47DC-90AE-655AAB7DEC0C}">
      <dsp:nvSpPr>
        <dsp:cNvPr id="0" name=""/>
        <dsp:cNvSpPr/>
      </dsp:nvSpPr>
      <dsp:spPr>
        <a:xfrm>
          <a:off x="597826" y="3411416"/>
          <a:ext cx="107777" cy="107777"/>
        </a:xfrm>
        <a:prstGeom prst="ellipse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527536-4793-4F08-81E2-EBBC387126D7}">
      <dsp:nvSpPr>
        <dsp:cNvPr id="0" name=""/>
        <dsp:cNvSpPr/>
      </dsp:nvSpPr>
      <dsp:spPr>
        <a:xfrm>
          <a:off x="3112920" y="1770349"/>
          <a:ext cx="107777" cy="107777"/>
        </a:xfrm>
        <a:prstGeom prst="ellipse">
          <a:avLst/>
        </a:prstGeom>
        <a:solidFill>
          <a:schemeClr val="accent4">
            <a:hueOff val="-3472599"/>
            <a:satOff val="20921"/>
            <a:lumOff val="1677"/>
            <a:alphaOff val="0"/>
          </a:schemeClr>
        </a:solidFill>
        <a:ln w="9525" cap="flat" cmpd="sng" algn="ctr">
          <a:solidFill>
            <a:schemeClr val="accent4">
              <a:hueOff val="-3472599"/>
              <a:satOff val="20921"/>
              <a:lumOff val="167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FC38B3-CC58-4038-8919-D2C0A6209ADC}">
      <dsp:nvSpPr>
        <dsp:cNvPr id="0" name=""/>
        <dsp:cNvSpPr/>
      </dsp:nvSpPr>
      <dsp:spPr>
        <a:xfrm>
          <a:off x="779223" y="1770348"/>
          <a:ext cx="107777" cy="107777"/>
        </a:xfrm>
        <a:prstGeom prst="ellipse">
          <a:avLst/>
        </a:prstGeom>
        <a:solidFill>
          <a:schemeClr val="accent4">
            <a:hueOff val="-3968684"/>
            <a:satOff val="23910"/>
            <a:lumOff val="1916"/>
            <a:alphaOff val="0"/>
          </a:schemeClr>
        </a:solidFill>
        <a:ln w="9525" cap="flat" cmpd="sng" algn="ctr">
          <a:solidFill>
            <a:schemeClr val="accent4">
              <a:hueOff val="-3968684"/>
              <a:satOff val="23910"/>
              <a:lumOff val="191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4E0692-181E-4ED3-9BE5-D36EC752BA0C}">
      <dsp:nvSpPr>
        <dsp:cNvPr id="0" name=""/>
        <dsp:cNvSpPr/>
      </dsp:nvSpPr>
      <dsp:spPr>
        <a:xfrm>
          <a:off x="1401173" y="780242"/>
          <a:ext cx="107777" cy="107777"/>
        </a:xfrm>
        <a:prstGeom prst="ellipse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8D5F7D-B9BD-4B55-9840-64AC8778316F}">
      <dsp:nvSpPr>
        <dsp:cNvPr id="0" name=""/>
        <dsp:cNvSpPr/>
      </dsp:nvSpPr>
      <dsp:spPr>
        <a:xfrm>
          <a:off x="1506502" y="527702"/>
          <a:ext cx="2893596" cy="109124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2029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Доля безвозмездных поступлений в общем объеме доходов составила 76%</a:t>
          </a:r>
          <a:endParaRPr lang="ru-RU" sz="1400" b="1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59772" y="580972"/>
        <a:ext cx="2787056" cy="984707"/>
      </dsp:txXfrm>
    </dsp:sp>
    <dsp:sp modelId="{3673B745-27C7-4586-BF76-24D54B45675A}">
      <dsp:nvSpPr>
        <dsp:cNvPr id="0" name=""/>
        <dsp:cNvSpPr/>
      </dsp:nvSpPr>
      <dsp:spPr>
        <a:xfrm>
          <a:off x="247400" y="1920199"/>
          <a:ext cx="1196902" cy="1077704"/>
        </a:xfrm>
        <a:prstGeom prst="ellipse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54D3D4-2E11-40E2-90A1-F40FF2FABFEE}">
      <dsp:nvSpPr>
        <dsp:cNvPr id="0" name=""/>
        <dsp:cNvSpPr/>
      </dsp:nvSpPr>
      <dsp:spPr>
        <a:xfrm>
          <a:off x="1185769" y="2088231"/>
          <a:ext cx="3250368" cy="840601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2029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Сохраняется высокая зависимость от вышестоящих бюджетов</a:t>
          </a:r>
          <a:endParaRPr lang="ru-RU" sz="1400" b="1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26804" y="2129266"/>
        <a:ext cx="3168298" cy="758531"/>
      </dsp:txXfrm>
    </dsp:sp>
    <dsp:sp modelId="{843B4BB6-CAEE-4694-A18F-82FA02780F86}">
      <dsp:nvSpPr>
        <dsp:cNvPr id="0" name=""/>
        <dsp:cNvSpPr/>
      </dsp:nvSpPr>
      <dsp:spPr>
        <a:xfrm>
          <a:off x="599817" y="520438"/>
          <a:ext cx="1077776" cy="1077704"/>
        </a:xfrm>
        <a:prstGeom prst="ellipse">
          <a:avLst/>
        </a:prstGeom>
        <a:solidFill>
          <a:schemeClr val="accent4">
            <a:tint val="50000"/>
            <a:hueOff val="-3981281"/>
            <a:satOff val="22610"/>
            <a:lumOff val="1795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4C9EDB-0F5C-433B-85AB-D4A405427A74}">
      <dsp:nvSpPr>
        <dsp:cNvPr id="0" name=""/>
        <dsp:cNvSpPr/>
      </dsp:nvSpPr>
      <dsp:spPr>
        <a:xfrm>
          <a:off x="3627" y="447825"/>
          <a:ext cx="2182029" cy="2966635"/>
        </a:xfrm>
        <a:prstGeom prst="roundRect">
          <a:avLst>
            <a:gd name="adj" fmla="val 5000"/>
          </a:avLst>
        </a:prstGeom>
        <a:solidFill>
          <a:schemeClr val="tx1">
            <a:lumMod val="50000"/>
            <a:lumOff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-994489" y="1445943"/>
        <a:ext cx="2432641" cy="436405"/>
      </dsp:txXfrm>
    </dsp:sp>
    <dsp:sp modelId="{9F8BD715-EBB2-42A1-8CCD-168BBC2D4AD2}">
      <dsp:nvSpPr>
        <dsp:cNvPr id="0" name=""/>
        <dsp:cNvSpPr/>
      </dsp:nvSpPr>
      <dsp:spPr>
        <a:xfrm>
          <a:off x="440033" y="447825"/>
          <a:ext cx="1625612" cy="2966635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Стоимость обучения 1 ребенка за счет средств бюджета составила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117,6 тыс.руб. в год 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или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9,8 тыс.руб. в месяц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0033" y="447825"/>
        <a:ext cx="1625612" cy="2966635"/>
      </dsp:txXfrm>
    </dsp:sp>
    <dsp:sp modelId="{A5DD36AE-AEA1-4ED7-8E66-FD23E4963327}">
      <dsp:nvSpPr>
        <dsp:cNvPr id="0" name=""/>
        <dsp:cNvSpPr/>
      </dsp:nvSpPr>
      <dsp:spPr>
        <a:xfrm>
          <a:off x="2262028" y="447825"/>
          <a:ext cx="2182029" cy="3008556"/>
        </a:xfrm>
        <a:prstGeom prst="roundRect">
          <a:avLst>
            <a:gd name="adj" fmla="val 5000"/>
          </a:avLst>
        </a:prstGeom>
        <a:solidFill>
          <a:schemeClr val="accent4">
            <a:lumMod val="75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1246723" y="1463130"/>
        <a:ext cx="2467016" cy="436405"/>
      </dsp:txXfrm>
    </dsp:sp>
    <dsp:sp modelId="{3A0B3B3B-8C38-4288-8085-045A45C50E92}">
      <dsp:nvSpPr>
        <dsp:cNvPr id="0" name=""/>
        <dsp:cNvSpPr/>
      </dsp:nvSpPr>
      <dsp:spPr>
        <a:xfrm rot="5400000">
          <a:off x="2080441" y="2529977"/>
          <a:ext cx="384994" cy="32730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4011A2-7A8E-462E-B347-352F78D95938}">
      <dsp:nvSpPr>
        <dsp:cNvPr id="0" name=""/>
        <dsp:cNvSpPr/>
      </dsp:nvSpPr>
      <dsp:spPr>
        <a:xfrm>
          <a:off x="2698434" y="447825"/>
          <a:ext cx="1625612" cy="3008556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Плата за получение ребенком дополнительного образования в муниципальных учреждениях дополнительного образования спортивной направленности  с родителей не взымалась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98434" y="447825"/>
        <a:ext cx="1625612" cy="3008556"/>
      </dsp:txXfrm>
    </dsp:sp>
    <dsp:sp modelId="{30F60C85-AAFF-41A5-ABBD-1A2872859ACF}">
      <dsp:nvSpPr>
        <dsp:cNvPr id="0" name=""/>
        <dsp:cNvSpPr/>
      </dsp:nvSpPr>
      <dsp:spPr>
        <a:xfrm>
          <a:off x="4520429" y="447825"/>
          <a:ext cx="2182029" cy="3008556"/>
        </a:xfrm>
        <a:prstGeom prst="roundRect">
          <a:avLst>
            <a:gd name="adj" fmla="val 5000"/>
          </a:avLst>
        </a:prstGeom>
        <a:solidFill>
          <a:schemeClr val="accent1">
            <a:lumMod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3505124" y="1463130"/>
        <a:ext cx="2467016" cy="436405"/>
      </dsp:txXfrm>
    </dsp:sp>
    <dsp:sp modelId="{EE9B6B4F-90AA-4D7E-8DA9-84AF00EEB605}">
      <dsp:nvSpPr>
        <dsp:cNvPr id="0" name=""/>
        <dsp:cNvSpPr/>
      </dsp:nvSpPr>
      <dsp:spPr>
        <a:xfrm rot="5400000">
          <a:off x="4338842" y="2529977"/>
          <a:ext cx="384994" cy="32730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972173-5461-4963-BBE5-946446371B58}">
      <dsp:nvSpPr>
        <dsp:cNvPr id="0" name=""/>
        <dsp:cNvSpPr/>
      </dsp:nvSpPr>
      <dsp:spPr>
        <a:xfrm>
          <a:off x="4956835" y="447825"/>
          <a:ext cx="1625612" cy="3008556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Добровольные пожертвования физических и юридических лиц поступили на счета учреждений в сумме 12 ,0 млн.руб., из них 7 млн.руб. на устройство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лыжероллерной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трассы в рамках программы «Люди и города»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56835" y="447825"/>
        <a:ext cx="1625612" cy="3008556"/>
      </dsp:txXfrm>
    </dsp:sp>
    <dsp:sp modelId="{A9059457-3DE2-4524-B617-535001AA2726}">
      <dsp:nvSpPr>
        <dsp:cNvPr id="0" name=""/>
        <dsp:cNvSpPr/>
      </dsp:nvSpPr>
      <dsp:spPr>
        <a:xfrm>
          <a:off x="6778830" y="447825"/>
          <a:ext cx="2182029" cy="2966635"/>
        </a:xfrm>
        <a:prstGeom prst="roundRect">
          <a:avLst>
            <a:gd name="adj" fmla="val 5000"/>
          </a:avLst>
        </a:prstGeom>
        <a:solidFill>
          <a:schemeClr val="accent5">
            <a:lumMod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5780712" y="1445943"/>
        <a:ext cx="2432641" cy="436405"/>
      </dsp:txXfrm>
    </dsp:sp>
    <dsp:sp modelId="{7B2F48A6-8A1C-488B-8AAC-DEEF9BE2F3CB}">
      <dsp:nvSpPr>
        <dsp:cNvPr id="0" name=""/>
        <dsp:cNvSpPr/>
      </dsp:nvSpPr>
      <dsp:spPr>
        <a:xfrm rot="5400000">
          <a:off x="6597243" y="2529977"/>
          <a:ext cx="384994" cy="32730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B72299-38C1-49A3-94A8-E349E879AA9D}">
      <dsp:nvSpPr>
        <dsp:cNvPr id="0" name=""/>
        <dsp:cNvSpPr/>
      </dsp:nvSpPr>
      <dsp:spPr>
        <a:xfrm>
          <a:off x="0" y="1146748"/>
          <a:ext cx="3672408" cy="478800"/>
        </a:xfrm>
        <a:prstGeom prst="rect">
          <a:avLst/>
        </a:prstGeom>
        <a:noFill/>
        <a:ln w="9525" cap="flat" cmpd="sng" algn="ctr">
          <a:noFill/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020" tIns="374904" rIns="285020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800" kern="1200"/>
        </a:p>
      </dsp:txBody>
      <dsp:txXfrm>
        <a:off x="0" y="1146748"/>
        <a:ext cx="3672408" cy="478800"/>
      </dsp:txXfrm>
    </dsp:sp>
    <dsp:sp modelId="{52E2573E-E628-47EB-B025-E8E2CB0A7676}">
      <dsp:nvSpPr>
        <dsp:cNvPr id="0" name=""/>
        <dsp:cNvSpPr/>
      </dsp:nvSpPr>
      <dsp:spPr>
        <a:xfrm>
          <a:off x="61217" y="381960"/>
          <a:ext cx="3279192" cy="1290108"/>
        </a:xfrm>
        <a:prstGeom prst="roundRect">
          <a:avLst/>
        </a:prstGeom>
        <a:solidFill>
          <a:srgbClr val="8FAADC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166" tIns="0" rIns="97166" bIns="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Участие в региональном проекте «Региональная и местная дорожная сеть» в рамках реализации национального проекта «Безопасные качественные дороги» </a:t>
          </a:r>
          <a:r>
            <a:rPr lang="ru-RU" sz="1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180,5 млн.руб.</a:t>
          </a:r>
        </a:p>
      </dsp:txBody>
      <dsp:txXfrm>
        <a:off x="124195" y="444938"/>
        <a:ext cx="3153236" cy="1164152"/>
      </dsp:txXfrm>
    </dsp:sp>
    <dsp:sp modelId="{E9BED405-DB8C-41BA-8065-0CB539B4F596}">
      <dsp:nvSpPr>
        <dsp:cNvPr id="0" name=""/>
        <dsp:cNvSpPr/>
      </dsp:nvSpPr>
      <dsp:spPr>
        <a:xfrm>
          <a:off x="0" y="2232329"/>
          <a:ext cx="3672408" cy="478800"/>
        </a:xfrm>
        <a:prstGeom prst="rect">
          <a:avLst/>
        </a:prstGeom>
        <a:noFill/>
        <a:ln w="9525" cap="flat" cmpd="sng" algn="ctr">
          <a:noFill/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386ACB-4D24-4436-B555-F7B8E8C18EB4}">
      <dsp:nvSpPr>
        <dsp:cNvPr id="0" name=""/>
        <dsp:cNvSpPr/>
      </dsp:nvSpPr>
      <dsp:spPr>
        <a:xfrm>
          <a:off x="191020" y="1932298"/>
          <a:ext cx="3145773" cy="784620"/>
        </a:xfrm>
        <a:prstGeom prst="roundRect">
          <a:avLst/>
        </a:prstGeom>
        <a:solidFill>
          <a:srgbClr val="FF0066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166" tIns="0" rIns="97166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229322" y="1970600"/>
        <a:ext cx="3069169" cy="708016"/>
      </dsp:txXfrm>
    </dsp:sp>
    <dsp:sp modelId="{348639FC-F947-472F-9A5B-B98E27FE1222}">
      <dsp:nvSpPr>
        <dsp:cNvPr id="0" name=""/>
        <dsp:cNvSpPr/>
      </dsp:nvSpPr>
      <dsp:spPr>
        <a:xfrm>
          <a:off x="0" y="4020737"/>
          <a:ext cx="3672408" cy="478800"/>
        </a:xfrm>
        <a:prstGeom prst="rect">
          <a:avLst/>
        </a:prstGeom>
        <a:noFill/>
        <a:ln w="9525" cap="flat" cmpd="sng" algn="ctr">
          <a:noFill/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7C1B4D-91C3-4F96-B778-54128992C667}">
      <dsp:nvSpPr>
        <dsp:cNvPr id="0" name=""/>
        <dsp:cNvSpPr/>
      </dsp:nvSpPr>
      <dsp:spPr>
        <a:xfrm>
          <a:off x="94355" y="3889620"/>
          <a:ext cx="3207161" cy="1487448"/>
        </a:xfrm>
        <a:prstGeom prst="roundRect">
          <a:avLst/>
        </a:prstGeom>
        <a:solidFill>
          <a:srgbClr val="A8B0D8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166" tIns="0" rIns="97166" bIns="0" numCol="1" spcCol="1270" anchor="ctr" anchorCtr="0">
          <a:noAutofit/>
        </a:bodyPr>
        <a:lstStyle/>
        <a:p>
          <a:pPr lvl="0" algn="l" defTabSz="2667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2667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Организация транспортного обслуживания населения </a:t>
          </a: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 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муниципальным маршрутам регулярных перевозок  </a:t>
          </a:r>
          <a:r>
            <a:rPr lang="ru-RU" sz="1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9,8 млн.руб.</a:t>
          </a:r>
        </a:p>
        <a:p>
          <a:pPr lvl="0" algn="l" defTabSz="2667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Повышение безопасности дорожного движения на территории ЗАТО Северск </a:t>
          </a:r>
          <a:r>
            <a:rPr lang="ru-RU" sz="1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30,6 млн.руб.</a:t>
          </a:r>
        </a:p>
      </dsp:txBody>
      <dsp:txXfrm>
        <a:off x="166966" y="3962231"/>
        <a:ext cx="3061939" cy="1342226"/>
      </dsp:txXfrm>
    </dsp:sp>
    <dsp:sp modelId="{991A216D-6F34-475E-9653-F7D3F50A1D54}">
      <dsp:nvSpPr>
        <dsp:cNvPr id="0" name=""/>
        <dsp:cNvSpPr/>
      </dsp:nvSpPr>
      <dsp:spPr>
        <a:xfrm>
          <a:off x="0" y="4959648"/>
          <a:ext cx="3672408" cy="478800"/>
        </a:xfrm>
        <a:prstGeom prst="rect">
          <a:avLst/>
        </a:prstGeom>
        <a:noFill/>
        <a:ln w="9525" cap="flat" cmpd="sng" algn="ctr">
          <a:noFill/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EEE796-6CC9-4DBD-8B39-95A569759E5E}">
      <dsp:nvSpPr>
        <dsp:cNvPr id="0" name=""/>
        <dsp:cNvSpPr/>
      </dsp:nvSpPr>
      <dsp:spPr>
        <a:xfrm>
          <a:off x="172002" y="2980891"/>
          <a:ext cx="3146750" cy="637950"/>
        </a:xfrm>
        <a:prstGeom prst="roundRect">
          <a:avLst/>
        </a:prstGeom>
        <a:solidFill>
          <a:srgbClr val="A5A5A5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166" tIns="0" rIns="97166" bIns="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Текущее содержание объектов УДС г. Северска   </a:t>
          </a:r>
          <a:r>
            <a:rPr lang="ru-RU" sz="1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294,9 млн.руб.</a:t>
          </a:r>
        </a:p>
      </dsp:txBody>
      <dsp:txXfrm>
        <a:off x="203144" y="3012033"/>
        <a:ext cx="3084466" cy="57566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E0CC0F-477D-4693-9161-082C5C27E9AF}">
      <dsp:nvSpPr>
        <dsp:cNvPr id="0" name=""/>
        <dsp:cNvSpPr/>
      </dsp:nvSpPr>
      <dsp:spPr>
        <a:xfrm>
          <a:off x="2749" y="609248"/>
          <a:ext cx="2882737" cy="33914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9F0EC2-ECF9-447E-982B-0A339501AFD1}">
      <dsp:nvSpPr>
        <dsp:cNvPr id="0" name=""/>
        <dsp:cNvSpPr/>
      </dsp:nvSpPr>
      <dsp:spPr>
        <a:xfrm>
          <a:off x="2749" y="736617"/>
          <a:ext cx="211776" cy="2117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EE96D5-C6B6-4D24-B8D2-E4D5ADABAA51}">
      <dsp:nvSpPr>
        <dsp:cNvPr id="0" name=""/>
        <dsp:cNvSpPr/>
      </dsp:nvSpPr>
      <dsp:spPr>
        <a:xfrm>
          <a:off x="2749" y="0"/>
          <a:ext cx="2882737" cy="6092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Пожарная безопасность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49" y="0"/>
        <a:ext cx="2882737" cy="609248"/>
      </dsp:txXfrm>
    </dsp:sp>
    <dsp:sp modelId="{3E616892-13AF-42F8-AD0D-0A21BA59BCD4}">
      <dsp:nvSpPr>
        <dsp:cNvPr id="0" name=""/>
        <dsp:cNvSpPr/>
      </dsp:nvSpPr>
      <dsp:spPr>
        <a:xfrm>
          <a:off x="0" y="1087301"/>
          <a:ext cx="211771" cy="2117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3CB129-A542-487B-9763-6442480D8B57}">
      <dsp:nvSpPr>
        <dsp:cNvPr id="0" name=""/>
        <dsp:cNvSpPr/>
      </dsp:nvSpPr>
      <dsp:spPr>
        <a:xfrm>
          <a:off x="308562" y="961297"/>
          <a:ext cx="2680945" cy="766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Исполнение предписаний ФПС в муниципальных учреждениях</a:t>
          </a:r>
          <a:endParaRPr lang="ru-RU" sz="1200" b="1" kern="1200" dirty="0" smtClean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19,5 </a:t>
          </a:r>
          <a:r>
            <a:rPr lang="ru-RU" sz="12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8562" y="961297"/>
        <a:ext cx="2680945" cy="766794"/>
      </dsp:txXfrm>
    </dsp:sp>
    <dsp:sp modelId="{A8CE28E5-3079-40A6-99C2-AD94996987D7}">
      <dsp:nvSpPr>
        <dsp:cNvPr id="0" name=""/>
        <dsp:cNvSpPr/>
      </dsp:nvSpPr>
      <dsp:spPr>
        <a:xfrm>
          <a:off x="0" y="1771503"/>
          <a:ext cx="211771" cy="2117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E2D625-8A45-4789-A26F-87D5018069B2}">
      <dsp:nvSpPr>
        <dsp:cNvPr id="0" name=""/>
        <dsp:cNvSpPr/>
      </dsp:nvSpPr>
      <dsp:spPr>
        <a:xfrm>
          <a:off x="309152" y="1630158"/>
          <a:ext cx="2680945" cy="8375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Проведение комплекса противопожарных мер на территории ЗАТО Северск (противопожарные полосы, разрывы и др.) </a:t>
          </a:r>
          <a:r>
            <a:rPr lang="ru-RU" sz="12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13,5млн.руб.</a:t>
          </a:r>
          <a:endParaRPr lang="ru-RU" sz="12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9152" y="1630158"/>
        <a:ext cx="2680945" cy="837586"/>
      </dsp:txXfrm>
    </dsp:sp>
    <dsp:sp modelId="{896E690B-A542-4C43-B7E8-8A2C821963CB}">
      <dsp:nvSpPr>
        <dsp:cNvPr id="0" name=""/>
        <dsp:cNvSpPr/>
      </dsp:nvSpPr>
      <dsp:spPr>
        <a:xfrm>
          <a:off x="3029624" y="609248"/>
          <a:ext cx="2882737" cy="339145"/>
        </a:xfrm>
        <a:prstGeom prst="rect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F899CC-0D4A-42BE-A363-64A690D84C8F}">
      <dsp:nvSpPr>
        <dsp:cNvPr id="0" name=""/>
        <dsp:cNvSpPr/>
      </dsp:nvSpPr>
      <dsp:spPr>
        <a:xfrm>
          <a:off x="3029624" y="736617"/>
          <a:ext cx="211776" cy="2117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470469-B7F8-423C-865D-708CDC6347AA}">
      <dsp:nvSpPr>
        <dsp:cNvPr id="0" name=""/>
        <dsp:cNvSpPr/>
      </dsp:nvSpPr>
      <dsp:spPr>
        <a:xfrm>
          <a:off x="3029624" y="0"/>
          <a:ext cx="2882737" cy="6092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48260" rIns="72390" bIns="4826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8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29624" y="0"/>
        <a:ext cx="2882737" cy="609248"/>
      </dsp:txXfrm>
    </dsp:sp>
    <dsp:sp modelId="{DC0CC8E9-E581-4808-9357-16C509B79FAF}">
      <dsp:nvSpPr>
        <dsp:cNvPr id="0" name=""/>
        <dsp:cNvSpPr/>
      </dsp:nvSpPr>
      <dsp:spPr>
        <a:xfrm>
          <a:off x="6184823" y="609248"/>
          <a:ext cx="2626087" cy="339145"/>
        </a:xfrm>
        <a:prstGeom prst="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B9B23C-836C-4DE8-9607-660AA31320BB}">
      <dsp:nvSpPr>
        <dsp:cNvPr id="0" name=""/>
        <dsp:cNvSpPr/>
      </dsp:nvSpPr>
      <dsp:spPr>
        <a:xfrm>
          <a:off x="6175114" y="712208"/>
          <a:ext cx="211776" cy="2117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05436A-A4A1-441C-860B-A46CA4BB8E92}">
      <dsp:nvSpPr>
        <dsp:cNvPr id="0" name=""/>
        <dsp:cNvSpPr/>
      </dsp:nvSpPr>
      <dsp:spPr>
        <a:xfrm>
          <a:off x="6056498" y="0"/>
          <a:ext cx="2882737" cy="6092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 dirty="0">
            <a:latin typeface="Comic Sans MS" panose="030F0702030302020204" pitchFamily="66" charset="0"/>
          </a:endParaRPr>
        </a:p>
      </dsp:txBody>
      <dsp:txXfrm>
        <a:off x="6056498" y="0"/>
        <a:ext cx="2882737" cy="609248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7#3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ycle4#6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cycle4#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cycle4#5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image" Target="../media/image18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image" Target="../media/image37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image" Target="../media/image41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image" Target="../media/image45.emf"/><Relationship Id="rId4" Type="http://schemas.openxmlformats.org/officeDocument/2006/relationships/image" Target="../media/image48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2.emf"/><Relationship Id="rId2" Type="http://schemas.openxmlformats.org/officeDocument/2006/relationships/image" Target="../media/image51.emf"/><Relationship Id="rId1" Type="http://schemas.openxmlformats.org/officeDocument/2006/relationships/image" Target="../media/image50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image" Target="../media/image57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emf"/><Relationship Id="rId2" Type="http://schemas.openxmlformats.org/officeDocument/2006/relationships/image" Target="../media/image61.emf"/><Relationship Id="rId1" Type="http://schemas.openxmlformats.org/officeDocument/2006/relationships/image" Target="../media/image60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e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67.emf"/><Relationship Id="rId1" Type="http://schemas.openxmlformats.org/officeDocument/2006/relationships/image" Target="../media/image66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emf"/><Relationship Id="rId2" Type="http://schemas.openxmlformats.org/officeDocument/2006/relationships/image" Target="../media/image69.emf"/><Relationship Id="rId1" Type="http://schemas.openxmlformats.org/officeDocument/2006/relationships/image" Target="../media/image68.e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74.emf"/><Relationship Id="rId1" Type="http://schemas.openxmlformats.org/officeDocument/2006/relationships/image" Target="../media/image73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emf"/><Relationship Id="rId2" Type="http://schemas.openxmlformats.org/officeDocument/2006/relationships/image" Target="../media/image79.emf"/><Relationship Id="rId1" Type="http://schemas.openxmlformats.org/officeDocument/2006/relationships/image" Target="../media/image78.e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4.emf"/><Relationship Id="rId2" Type="http://schemas.openxmlformats.org/officeDocument/2006/relationships/image" Target="../media/image83.emf"/><Relationship Id="rId1" Type="http://schemas.openxmlformats.org/officeDocument/2006/relationships/image" Target="../media/image82.e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7.emf"/><Relationship Id="rId2" Type="http://schemas.openxmlformats.org/officeDocument/2006/relationships/image" Target="../media/image86.emf"/><Relationship Id="rId1" Type="http://schemas.openxmlformats.org/officeDocument/2006/relationships/image" Target="../media/image85.emf"/><Relationship Id="rId4" Type="http://schemas.openxmlformats.org/officeDocument/2006/relationships/image" Target="../media/image88.e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emf"/><Relationship Id="rId2" Type="http://schemas.openxmlformats.org/officeDocument/2006/relationships/image" Target="../media/image90.emf"/><Relationship Id="rId1" Type="http://schemas.openxmlformats.org/officeDocument/2006/relationships/image" Target="../media/image89.e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4.emf"/><Relationship Id="rId2" Type="http://schemas.openxmlformats.org/officeDocument/2006/relationships/image" Target="../media/image93.emf"/><Relationship Id="rId1" Type="http://schemas.openxmlformats.org/officeDocument/2006/relationships/image" Target="../media/image92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0.26316</cdr:x>
      <cdr:y>0.37748</cdr:y>
    </cdr:from>
    <cdr:to>
      <cdr:x>0.40618</cdr:x>
      <cdr:y>0.46596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40160" y="1440904"/>
          <a:ext cx="782692" cy="3377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20%</a:t>
          </a:r>
          <a:endParaRPr lang="ru-RU" sz="14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0.32895</cdr:x>
      <cdr:y>0.18884</cdr:y>
    </cdr:from>
    <cdr:to>
      <cdr:x>0.45197</cdr:x>
      <cdr:y>0.27732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1800200" y="720824"/>
          <a:ext cx="673236" cy="33775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17%</a:t>
          </a:r>
          <a:endParaRPr lang="ru-RU" sz="14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0.43421</cdr:x>
      <cdr:y>0.15097</cdr:y>
    </cdr:from>
    <cdr:to>
      <cdr:x>0.55723</cdr:x>
      <cdr:y>0.23945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2376264" y="576262"/>
          <a:ext cx="673236" cy="33775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7%</a:t>
          </a:r>
          <a:endParaRPr lang="ru-RU" sz="14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0.64474</cdr:x>
      <cdr:y>0.2549</cdr:y>
    </cdr:from>
    <cdr:to>
      <cdr:x>0.76776</cdr:x>
      <cdr:y>0.34339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3528392" y="936104"/>
          <a:ext cx="673236" cy="3249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33%</a:t>
          </a:r>
          <a:endParaRPr lang="ru-RU" sz="14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0.52632</cdr:x>
      <cdr:y>0.45561</cdr:y>
    </cdr:from>
    <cdr:to>
      <cdr:x>0.64934</cdr:x>
      <cdr:y>0.54409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2880320" y="1673172"/>
          <a:ext cx="673236" cy="3249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23%</a:t>
          </a:r>
          <a:endParaRPr lang="ru-RU" sz="14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18" y="15"/>
            <a:ext cx="2919413" cy="493875"/>
          </a:xfrm>
          <a:prstGeom prst="rect">
            <a:avLst/>
          </a:prstGeom>
        </p:spPr>
        <p:txBody>
          <a:bodyPr vert="horz" lIns="88869" tIns="44437" rIns="88869" bIns="44437" rtlCol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14766" y="15"/>
            <a:ext cx="2919412" cy="493875"/>
          </a:xfrm>
          <a:prstGeom prst="rect">
            <a:avLst/>
          </a:prstGeom>
        </p:spPr>
        <p:txBody>
          <a:bodyPr vert="horz" lIns="88869" tIns="44437" rIns="88869" bIns="44437" rtlCol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2EB980C-5E1D-427B-8B9C-DC105A9F6BA1}" type="datetimeFigureOut">
              <a:rPr lang="ru-RU"/>
              <a:pPr>
                <a:defRPr/>
              </a:pPr>
              <a:t>11.04.2025</a:t>
            </a:fld>
            <a:endParaRPr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18" y="9370846"/>
            <a:ext cx="2919413" cy="493874"/>
          </a:xfrm>
          <a:prstGeom prst="rect">
            <a:avLst/>
          </a:prstGeom>
        </p:spPr>
        <p:txBody>
          <a:bodyPr vert="horz" lIns="88869" tIns="44437" rIns="88869" bIns="44437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14766" y="9370846"/>
            <a:ext cx="2919412" cy="493874"/>
          </a:xfrm>
          <a:prstGeom prst="rect">
            <a:avLst/>
          </a:prstGeom>
        </p:spPr>
        <p:txBody>
          <a:bodyPr vert="horz" wrap="square" lIns="88869" tIns="44437" rIns="88869" bIns="4443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0171D8C-7989-456C-99C4-AA17D072E2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7738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18" y="15"/>
            <a:ext cx="2919413" cy="493875"/>
          </a:xfrm>
          <a:prstGeom prst="rect">
            <a:avLst/>
          </a:prstGeom>
        </p:spPr>
        <p:txBody>
          <a:bodyPr vert="horz" lIns="88869" tIns="44437" rIns="88869" bIns="44437" rtlCol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14766" y="15"/>
            <a:ext cx="2919412" cy="493875"/>
          </a:xfrm>
          <a:prstGeom prst="rect">
            <a:avLst/>
          </a:prstGeom>
        </p:spPr>
        <p:txBody>
          <a:bodyPr vert="horz" lIns="88869" tIns="44437" rIns="88869" bIns="44437" rtlCol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5888C15-C814-4F70-8FC0-8E745ACDE552}" type="datetimeFigureOut">
              <a:rPr lang="ru-RU"/>
              <a:pPr>
                <a:defRPr/>
              </a:pPr>
              <a:t>11.04.2025</a:t>
            </a:fld>
            <a:endParaRPr dirty="0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8188"/>
            <a:ext cx="4935537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869" tIns="44437" rIns="88869" bIns="44437" rtlCol="0" anchor="ctr"/>
          <a:lstStyle>
            <a:extLst/>
          </a:lstStyle>
          <a:p>
            <a:pPr lvl="0"/>
            <a:endParaRPr lang="ru-RU" noProof="0" dirty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73113" y="4686234"/>
            <a:ext cx="5389565" cy="4438483"/>
          </a:xfrm>
          <a:prstGeom prst="rect">
            <a:avLst/>
          </a:prstGeom>
        </p:spPr>
        <p:txBody>
          <a:bodyPr vert="horz" lIns="88869" tIns="44437" rIns="88869" bIns="44437" rtlCol="0">
            <a:normAutofit/>
          </a:bodyPr>
          <a:lstStyle>
            <a:extLst/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18" y="9370846"/>
            <a:ext cx="2919413" cy="493874"/>
          </a:xfrm>
          <a:prstGeom prst="rect">
            <a:avLst/>
          </a:prstGeom>
        </p:spPr>
        <p:txBody>
          <a:bodyPr vert="horz" lIns="88869" tIns="44437" rIns="88869" bIns="44437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14766" y="9370846"/>
            <a:ext cx="2919412" cy="493874"/>
          </a:xfrm>
          <a:prstGeom prst="rect">
            <a:avLst/>
          </a:prstGeom>
        </p:spPr>
        <p:txBody>
          <a:bodyPr vert="horz" wrap="square" lIns="88869" tIns="44437" rIns="88869" bIns="4443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3164272-1FD6-46EB-8227-0CE694041B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066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164272-1FD6-46EB-8227-0CE694041B91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9616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73732" name="Rectangle 4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8A55F94-68ED-4918-A9ED-ACFE14886867}" type="slidenum">
              <a:rPr lang="ru-RU" smtClean="0"/>
              <a:pPr/>
              <a:t>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531735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747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F018920-F194-41CD-A1AB-2477475B1EA8}" type="slidenum">
              <a:rPr lang="ru-RU" smtClean="0"/>
              <a:pPr/>
              <a:t>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460880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C08DCC5-88C6-4C89-B936-92CA11371B88}" type="slidenum">
              <a:rPr lang="ru-RU" smtClean="0"/>
              <a:pPr/>
              <a:t>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260218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798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EA4F449-79A4-4370-ABE8-7EAFFC9D3CC0}" type="slidenum">
              <a:rPr lang="ru-RU" smtClean="0"/>
              <a:pPr/>
              <a:t>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3588097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09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2A0232B-FE07-4568-88C7-BA5B35B77C48}" type="slidenum">
              <a:rPr lang="ru-RU" smtClean="0"/>
              <a:pPr/>
              <a:t>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2214149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81924" name="Rectangle 4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41B460A-BFD8-4030-9021-A0EE60D6FC04}" type="slidenum">
              <a:rPr lang="ru-RU" smtClean="0"/>
              <a:pPr/>
              <a:t>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1186254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49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1F1FD86-1CDD-4102-853C-04AC251EC44D}" type="slidenum">
              <a:rPr lang="ru-RU" smtClean="0"/>
              <a:pPr/>
              <a:t>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2772147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60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6FBFA33-E7A2-4AA5-81F1-E3A5DA8B6F40}" type="slidenum">
              <a:rPr lang="ru-RU" smtClean="0"/>
              <a:pPr/>
              <a:t>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5067762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70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AE6AE77-3495-4309-8BC9-D998D7332E71}" type="slidenum">
              <a:rPr lang="ru-RU" smtClean="0"/>
              <a:pPr/>
              <a:t>10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7030249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80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1867CE9-94A9-4597-A4B4-6300F9316383}" type="slidenum">
              <a:rPr lang="ru-RU" smtClean="0"/>
              <a:pPr/>
              <a:t>11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6103378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90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3CED191-8FD3-4972-8EF9-4CCB6B698BF8}" type="slidenum">
              <a:rPr lang="ru-RU" smtClean="0"/>
              <a:pPr/>
              <a:t>12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1572882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01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72F118C-80F1-4AFD-87CF-8542152B8A04}" type="slidenum">
              <a:rPr lang="ru-RU" smtClean="0"/>
              <a:pPr/>
              <a:t>13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7591642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911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AE90CF9-548C-416F-A59A-AD9FD221312F}" type="slidenum">
              <a:rPr lang="ru-RU" smtClean="0"/>
              <a:pPr/>
              <a:t>14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785399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21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8B89146-6AEE-40D8-9DAC-98153573A167}" type="slidenum">
              <a:rPr lang="ru-RU" smtClean="0"/>
              <a:pPr/>
              <a:t>15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6742518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DF9791-7AAD-4591-813D-810BC09472D4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66582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52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AF518E-D1D1-4088-B209-B8F28757CB61}" type="slidenum">
              <a:rPr lang="ru-RU" smtClean="0"/>
              <a:pPr/>
              <a:t>17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228261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83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E0F061D-5416-4903-857B-1F679486D67D}" type="slidenum">
              <a:rPr lang="ru-RU" smtClean="0"/>
              <a:pPr/>
              <a:t>18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2176911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93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73BC2A3-35ED-471E-8624-B4FB4D275CFC}" type="slidenum">
              <a:rPr lang="ru-RU" smtClean="0"/>
              <a:pPr/>
              <a:t>19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9123926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003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55D861F-88F8-4007-8008-878C7F599955}" type="slidenum">
              <a:rPr lang="ru-RU" smtClean="0"/>
              <a:pPr/>
              <a:t>20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1344192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13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5306284-0496-4455-931C-D4ED0420E185}" type="slidenum">
              <a:rPr lang="ru-RU" smtClean="0"/>
              <a:pPr/>
              <a:t>21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725213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24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8E44912-CD00-4825-866B-84FCC27F4B99}" type="slidenum">
              <a:rPr lang="ru-RU" smtClean="0"/>
              <a:pPr/>
              <a:t>22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1094097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34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D3D5F98-4807-40D7-AC5C-3E3BB5C237B9}" type="slidenum">
              <a:rPr lang="ru-RU" smtClean="0"/>
              <a:pPr/>
              <a:t>23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0431853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44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F269053-719D-4A8C-9635-FCC9448A9B74}" type="slidenum">
              <a:rPr lang="ru-RU" smtClean="0"/>
              <a:pPr/>
              <a:t>24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867428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54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BDAA30A-421C-4F4C-8234-C7A5AEA0B6C3}" type="slidenum">
              <a:rPr lang="ru-RU" smtClean="0"/>
              <a:pPr/>
              <a:t>25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49088391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65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611428E-FCCC-4648-BEC0-0E62AB674F69}" type="slidenum">
              <a:rPr lang="ru-RU" smtClean="0"/>
              <a:pPr/>
              <a:t>26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03629133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075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BE13E5B-4AA5-42F5-A350-E042D176391F}" type="slidenum">
              <a:rPr lang="ru-RU" smtClean="0"/>
              <a:pPr/>
              <a:t>27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7414504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85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064E0CD-2FA0-450F-98C4-418370AEC9B5}" type="slidenum">
              <a:rPr lang="ru-RU" smtClean="0"/>
              <a:pPr/>
              <a:t>28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01628455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95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2D02804-E420-454C-AD82-B52CF74C63E1}" type="slidenum">
              <a:rPr lang="ru-RU" smtClean="0"/>
              <a:pPr/>
              <a:t>29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2665950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05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879FB53-DFAB-408C-8648-AEB7889E36BC}" type="slidenum">
              <a:rPr lang="ru-RU" smtClean="0"/>
              <a:pPr/>
              <a:t>30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28874769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116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CE5419-5748-410F-96AC-A5DAEB4DA7A7}" type="slidenum">
              <a:rPr lang="ru-RU" smtClean="0"/>
              <a:pPr/>
              <a:t>31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83798373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26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7701CD9-057C-4B58-803D-84A2256415C0}" type="slidenum">
              <a:rPr lang="ru-RU" smtClean="0"/>
              <a:pPr/>
              <a:t>32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9520546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116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CE5419-5748-410F-96AC-A5DAEB4DA7A7}" type="slidenum">
              <a:rPr lang="ru-RU" smtClean="0"/>
              <a:pPr/>
              <a:t>33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83798373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1126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7701CD9-057C-4B58-803D-84A2256415C0}" type="slidenum">
              <a:rPr lang="ru-RU" smtClean="0"/>
              <a:pPr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06504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46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627B6D3-5B25-41D4-8DE7-740CD460F94D}" type="slidenum">
              <a:rPr lang="ru-RU" smtClean="0"/>
              <a:pPr/>
              <a:t>35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70252308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57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624D9CF-889D-4217-952E-31E5231D272F}" type="slidenum">
              <a:rPr lang="ru-RU" smtClean="0"/>
              <a:pPr/>
              <a:t>36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79013006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67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6B1719A-5EC7-4196-BE41-1F04762A0C95}" type="slidenum">
              <a:rPr lang="ru-RU" smtClean="0"/>
              <a:pPr/>
              <a:t>39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93234995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177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3B08D54-5A13-4629-8774-D4BC2B5D891F}" type="slidenum">
              <a:rPr lang="ru-RU" smtClean="0"/>
              <a:pPr/>
              <a:t>40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50718205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87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18C1DD8-8B76-4767-8015-F1C8AA17073F}" type="slidenum">
              <a:rPr lang="ru-RU" smtClean="0"/>
              <a:pPr/>
              <a:t>41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13586661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98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BD19293-99D8-4FE2-A33C-7AFD7272EC14}" type="slidenum">
              <a:rPr lang="ru-RU" smtClean="0"/>
              <a:pPr/>
              <a:t>42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5158601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08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08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79B4FDB-7005-403E-B949-8FA811732B40}" type="slidenum">
              <a:rPr lang="ru-RU" smtClean="0"/>
              <a:pPr/>
              <a:t>43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38226598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218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96F11D4-002A-4AA0-A657-8402C83659EE}" type="slidenum">
              <a:rPr lang="ru-RU" smtClean="0"/>
              <a:pPr/>
              <a:t>44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77352613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18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96F11D4-002A-4AA0-A657-8402C83659EE}" type="slidenum">
              <a:rPr lang="ru-RU" smtClean="0"/>
              <a:pPr/>
              <a:t>45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89455989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164272-1FD6-46EB-8227-0CE694041B91}" type="slidenum">
              <a:rPr lang="ru-RU" smtClean="0"/>
              <a:pPr>
                <a:defRPr/>
              </a:pPr>
              <a:t>46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419219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28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2F8900D-1DBA-46C7-8242-BDF389CB681E}" type="slidenum">
              <a:rPr lang="ru-RU" smtClean="0"/>
              <a:pPr/>
              <a:t>48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2001067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249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272433F-D377-4181-AE2E-4FE343178F53}" type="slidenum">
              <a:rPr lang="ru-RU" smtClean="0"/>
              <a:pPr/>
              <a:t>49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62021154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80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280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F5898BE-5C45-4060-B98D-DFB0254CE474}" type="slidenum">
              <a:rPr lang="ru-RU" smtClean="0"/>
              <a:pPr/>
              <a:t>50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89587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B1B828-EB65-4924-84A0-4750858E84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55CFC-4A2D-4BFE-A406-7A71AF74DA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5E22C-C5B1-42FE-A15F-D13F6FECD0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16E78-CD04-490C-ABE7-222FD01CA9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635D7-A6F6-4037-BDA2-B2A05E09DE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41BAF-5322-49C4-BFAE-FA22CC6FC6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E8563-EBD8-413B-BC4B-E46D759731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09E78-9BB7-4FB6-8339-DC41C46407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8DFBC-6F0E-4F8A-A5D8-CBBBBBD2EB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299A6-2286-47D4-9BA9-BD85D6788D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CB072-7513-4EAA-99B0-0CEDF094CD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Обложка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 userDrawn="1"/>
        </p:nvSpPr>
        <p:spPr>
          <a:xfrm>
            <a:off x="7162800" y="136525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anchor="ctr">
            <a:noAutofit/>
          </a:bodyPr>
          <a:lstStyle>
            <a:lvl1pPr marL="0" indent="0" algn="l" eaLnBrk="1" latinLnBrk="0" hangingPunct="1">
              <a:buFontTx/>
              <a:buNone/>
              <a:defRPr kumimoji="0" lang="ru-RU" sz="48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eaLnBrk="1" latinLnBrk="0" hangingPunct="1">
              <a:buNone/>
              <a:defRPr kumimoji="0" lang="ru-RU"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10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8" name="Rectangle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56C37-43FF-474B-A406-63AA9F818D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13"/>
          <p:cNvSpPr>
            <a:spLocks noGrp="1"/>
          </p:cNvSpPr>
          <p:nvPr>
            <p:ph type="ftr" sz="quarter" idx="18"/>
          </p:nvPr>
        </p:nvSpPr>
        <p:spPr>
          <a:xfrm rot="16200000">
            <a:off x="7296151" y="3698875"/>
            <a:ext cx="29337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анорам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/>
          <a:lstStyle>
            <a:lvl1pPr marL="0" marR="0" indent="0" algn="r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E2ADCA4-0C8A-4B8F-BB4E-B7BEA0D591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2286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30480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58674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9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8FA92C3-FEC3-4E7F-9A7E-F4D6C47863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867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E0A78AF-6008-4261-9BFF-316FF34BDE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35" r:id="rId1"/>
    <p:sldLayoutId id="2147484936" r:id="rId2"/>
    <p:sldLayoutId id="2147484937" r:id="rId3"/>
    <p:sldLayoutId id="2147484938" r:id="rId4"/>
    <p:sldLayoutId id="2147484939" r:id="rId5"/>
    <p:sldLayoutId id="2147484940" r:id="rId6"/>
    <p:sldLayoutId id="2147484941" r:id="rId7"/>
    <p:sldLayoutId id="2147484942" r:id="rId8"/>
    <p:sldLayoutId id="2147484943" r:id="rId9"/>
    <p:sldLayoutId id="2147484944" r:id="rId10"/>
    <p:sldLayoutId id="2147484945" r:id="rId11"/>
    <p:sldLayoutId id="2147484946" r:id="rId12"/>
    <p:sldLayoutId id="2147484947" r:id="rId13"/>
    <p:sldLayoutId id="2147484948" r:id="rId14"/>
  </p:sldLayoutIdLst>
  <p:transition>
    <p:circle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image" Target="../media/image3.emf"/><Relationship Id="rId4" Type="http://schemas.openxmlformats.org/officeDocument/2006/relationships/oleObject" Target="../embeddings/_____Microsoft_Excel_97-20031.xls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2.xls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9.emf"/><Relationship Id="rId4" Type="http://schemas.openxmlformats.org/officeDocument/2006/relationships/oleObject" Target="../embeddings/_____Microsoft_Excel_97-20033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openxmlformats.org/officeDocument/2006/relationships/chart" Target="../charts/char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6.xml"/><Relationship Id="rId3" Type="http://schemas.openxmlformats.org/officeDocument/2006/relationships/notesSlide" Target="../notesSlides/notesSlide14.xml"/><Relationship Id="rId7" Type="http://schemas.openxmlformats.org/officeDocument/2006/relationships/diagramLayout" Target="../diagrams/layout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diagramData" Target="../diagrams/data6.xml"/><Relationship Id="rId11" Type="http://schemas.openxmlformats.org/officeDocument/2006/relationships/image" Target="../media/image17.png"/><Relationship Id="rId5" Type="http://schemas.openxmlformats.org/officeDocument/2006/relationships/image" Target="../media/image16.emf"/><Relationship Id="rId10" Type="http://schemas.microsoft.com/office/2007/relationships/diagramDrawing" Target="../diagrams/drawing6.xml"/><Relationship Id="rId4" Type="http://schemas.openxmlformats.org/officeDocument/2006/relationships/oleObject" Target="../embeddings/_____Microsoft_Excel_97-20034.xls"/><Relationship Id="rId9" Type="http://schemas.openxmlformats.org/officeDocument/2006/relationships/diagramColors" Target="../diagrams/colors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19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_____Microsoft_Excel_97-20036.xls"/><Relationship Id="rId5" Type="http://schemas.openxmlformats.org/officeDocument/2006/relationships/image" Target="../media/image18.emf"/><Relationship Id="rId4" Type="http://schemas.openxmlformats.org/officeDocument/2006/relationships/oleObject" Target="../embeddings/_____Microsoft_Excel_97-20035.xls"/><Relationship Id="rId9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1.emf"/><Relationship Id="rId5" Type="http://schemas.openxmlformats.org/officeDocument/2006/relationships/oleObject" Target="../embeddings/_____Microsoft_Excel_97-20037.xls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12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7.xml"/><Relationship Id="rId11" Type="http://schemas.openxmlformats.org/officeDocument/2006/relationships/image" Target="../media/image6.png"/><Relationship Id="rId5" Type="http://schemas.openxmlformats.org/officeDocument/2006/relationships/diagramLayout" Target="../diagrams/layout7.xml"/><Relationship Id="rId10" Type="http://schemas.openxmlformats.org/officeDocument/2006/relationships/image" Target="../media/image24.jpeg"/><Relationship Id="rId4" Type="http://schemas.openxmlformats.org/officeDocument/2006/relationships/diagramData" Target="../diagrams/data7.xml"/><Relationship Id="rId9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5.emf"/><Relationship Id="rId4" Type="http://schemas.openxmlformats.org/officeDocument/2006/relationships/oleObject" Target="../embeddings/_____Microsoft_Excel_97-20038.xls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26.jpe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Relationship Id="rId9" Type="http://schemas.openxmlformats.org/officeDocument/2006/relationships/chart" Target="../charts/char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2.jpe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11.xls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3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_____Microsoft_Excel_97-200310.xls"/><Relationship Id="rId5" Type="http://schemas.openxmlformats.org/officeDocument/2006/relationships/image" Target="../media/image37.emf"/><Relationship Id="rId4" Type="http://schemas.openxmlformats.org/officeDocument/2006/relationships/oleObject" Target="../embeddings/_____Microsoft_Excel_97-20039.xls"/><Relationship Id="rId9" Type="http://schemas.openxmlformats.org/officeDocument/2006/relationships/image" Target="../media/image3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4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_____Microsoft_Excel_97-200313.xls"/><Relationship Id="rId5" Type="http://schemas.openxmlformats.org/officeDocument/2006/relationships/image" Target="../media/image41.emf"/><Relationship Id="rId4" Type="http://schemas.openxmlformats.org/officeDocument/2006/relationships/oleObject" Target="../embeddings/_____Microsoft_Excel_97-200312.xls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notesSlide" Target="../notesSlides/notesSlide25.xml"/><Relationship Id="rId7" Type="http://schemas.openxmlformats.org/officeDocument/2006/relationships/diagramColors" Target="../diagrams/colors1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diagramQuickStyle" Target="../diagrams/quickStyle11.xml"/><Relationship Id="rId11" Type="http://schemas.openxmlformats.org/officeDocument/2006/relationships/image" Target="../media/image44.jpeg"/><Relationship Id="rId5" Type="http://schemas.openxmlformats.org/officeDocument/2006/relationships/diagramLayout" Target="../diagrams/layout11.xml"/><Relationship Id="rId10" Type="http://schemas.openxmlformats.org/officeDocument/2006/relationships/image" Target="../media/image43.emf"/><Relationship Id="rId4" Type="http://schemas.openxmlformats.org/officeDocument/2006/relationships/diagramData" Target="../diagrams/data11.xml"/><Relationship Id="rId9" Type="http://schemas.openxmlformats.org/officeDocument/2006/relationships/oleObject" Target="../embeddings/_____Microsoft_Excel_97-200314.xls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17.xls"/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4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_____Microsoft_Excel_97-200316.xls"/><Relationship Id="rId11" Type="http://schemas.openxmlformats.org/officeDocument/2006/relationships/image" Target="../media/image48.emf"/><Relationship Id="rId5" Type="http://schemas.openxmlformats.org/officeDocument/2006/relationships/image" Target="../media/image45.emf"/><Relationship Id="rId10" Type="http://schemas.openxmlformats.org/officeDocument/2006/relationships/oleObject" Target="../embeddings/_____Microsoft_Excel_97-200318.xls"/><Relationship Id="rId4" Type="http://schemas.openxmlformats.org/officeDocument/2006/relationships/oleObject" Target="../embeddings/_____Microsoft_Excel_97-200315.xls"/><Relationship Id="rId9" Type="http://schemas.openxmlformats.org/officeDocument/2006/relationships/image" Target="../media/image47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3.xml"/><Relationship Id="rId13" Type="http://schemas.openxmlformats.org/officeDocument/2006/relationships/image" Target="../media/image49.png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12" Type="http://schemas.microsoft.com/office/2007/relationships/diagramDrawing" Target="../diagrams/drawing13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11" Type="http://schemas.openxmlformats.org/officeDocument/2006/relationships/diagramColors" Target="../diagrams/colors13.xml"/><Relationship Id="rId5" Type="http://schemas.openxmlformats.org/officeDocument/2006/relationships/diagramQuickStyle" Target="../diagrams/quickStyle12.xml"/><Relationship Id="rId10" Type="http://schemas.openxmlformats.org/officeDocument/2006/relationships/diagramQuickStyle" Target="../diagrams/quickStyle13.xml"/><Relationship Id="rId4" Type="http://schemas.openxmlformats.org/officeDocument/2006/relationships/diagramLayout" Target="../diagrams/layout12.xml"/><Relationship Id="rId9" Type="http://schemas.openxmlformats.org/officeDocument/2006/relationships/diagramLayout" Target="../diagrams/layout13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1.xls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51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_____Microsoft_Excel_97-200320.xls"/><Relationship Id="rId5" Type="http://schemas.openxmlformats.org/officeDocument/2006/relationships/image" Target="../media/image50.emf"/><Relationship Id="rId4" Type="http://schemas.openxmlformats.org/officeDocument/2006/relationships/oleObject" Target="../embeddings/_____Microsoft_Excel_97-200319.xls"/><Relationship Id="rId9" Type="http://schemas.openxmlformats.org/officeDocument/2006/relationships/image" Target="../media/image52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56.jpeg"/><Relationship Id="rId5" Type="http://schemas.openxmlformats.org/officeDocument/2006/relationships/image" Target="../media/image55.emf"/><Relationship Id="rId4" Type="http://schemas.openxmlformats.org/officeDocument/2006/relationships/oleObject" Target="../embeddings/_____Microsoft_Excel_97-200322.xls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7" Type="http://schemas.openxmlformats.org/officeDocument/2006/relationships/image" Target="../media/image5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_____Microsoft_Excel_97-200324.xls"/><Relationship Id="rId5" Type="http://schemas.openxmlformats.org/officeDocument/2006/relationships/image" Target="../media/image57.emf"/><Relationship Id="rId4" Type="http://schemas.openxmlformats.org/officeDocument/2006/relationships/oleObject" Target="../embeddings/_____Microsoft_Excel_97-200323.xls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59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7.xls"/><Relationship Id="rId3" Type="http://schemas.openxmlformats.org/officeDocument/2006/relationships/notesSlide" Target="../notesSlides/notesSlide33.xml"/><Relationship Id="rId7" Type="http://schemas.openxmlformats.org/officeDocument/2006/relationships/image" Target="../media/image61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_____Microsoft_Excel_97-200326.xls"/><Relationship Id="rId5" Type="http://schemas.openxmlformats.org/officeDocument/2006/relationships/image" Target="../media/image60.emf"/><Relationship Id="rId4" Type="http://schemas.openxmlformats.org/officeDocument/2006/relationships/oleObject" Target="../embeddings/_____Microsoft_Excel_97-200325.xls"/><Relationship Id="rId9" Type="http://schemas.openxmlformats.org/officeDocument/2006/relationships/image" Target="../media/image62.emf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notesSlide" Target="../notesSlides/notesSlide34.xml"/><Relationship Id="rId7" Type="http://schemas.openxmlformats.org/officeDocument/2006/relationships/diagramColors" Target="../diagrams/colors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diagramQuickStyle" Target="../diagrams/quickStyle15.xml"/><Relationship Id="rId11" Type="http://schemas.openxmlformats.org/officeDocument/2006/relationships/image" Target="../media/image64.jpeg"/><Relationship Id="rId5" Type="http://schemas.openxmlformats.org/officeDocument/2006/relationships/diagramLayout" Target="../diagrams/layout15.xml"/><Relationship Id="rId10" Type="http://schemas.openxmlformats.org/officeDocument/2006/relationships/image" Target="../media/image63.emf"/><Relationship Id="rId4" Type="http://schemas.openxmlformats.org/officeDocument/2006/relationships/diagramData" Target="../diagrams/data15.xml"/><Relationship Id="rId9" Type="http://schemas.openxmlformats.org/officeDocument/2006/relationships/oleObject" Target="../embeddings/_____Microsoft_Excel_97-200328.xls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7" Type="http://schemas.openxmlformats.org/officeDocument/2006/relationships/image" Target="../media/image67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_____Microsoft_Excel_97-200330.xls"/><Relationship Id="rId5" Type="http://schemas.openxmlformats.org/officeDocument/2006/relationships/image" Target="../media/image66.emf"/><Relationship Id="rId4" Type="http://schemas.openxmlformats.org/officeDocument/2006/relationships/oleObject" Target="../embeddings/_____Microsoft_Excel_97-200329.xls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33.xls"/><Relationship Id="rId3" Type="http://schemas.openxmlformats.org/officeDocument/2006/relationships/oleObject" Target="../embeddings/_____Microsoft_Excel_97-200331.xls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69.emf"/><Relationship Id="rId5" Type="http://schemas.openxmlformats.org/officeDocument/2006/relationships/oleObject" Target="../embeddings/_____Microsoft_Excel_97-200332.xls"/><Relationship Id="rId4" Type="http://schemas.openxmlformats.org/officeDocument/2006/relationships/image" Target="../media/image68.emf"/><Relationship Id="rId9" Type="http://schemas.openxmlformats.org/officeDocument/2006/relationships/image" Target="../media/image70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notesSlide" Target="../notesSlides/notesSlide38.xml"/><Relationship Id="rId7" Type="http://schemas.openxmlformats.org/officeDocument/2006/relationships/image" Target="../media/image74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_____Microsoft_Excel_97-200335.xls"/><Relationship Id="rId5" Type="http://schemas.openxmlformats.org/officeDocument/2006/relationships/image" Target="../media/image73.emf"/><Relationship Id="rId10" Type="http://schemas.openxmlformats.org/officeDocument/2006/relationships/image" Target="../media/image77.png"/><Relationship Id="rId4" Type="http://schemas.openxmlformats.org/officeDocument/2006/relationships/oleObject" Target="../embeddings/_____Microsoft_Excel_97-200334.xls"/><Relationship Id="rId9" Type="http://schemas.openxmlformats.org/officeDocument/2006/relationships/image" Target="../media/image76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38.xls"/><Relationship Id="rId3" Type="http://schemas.openxmlformats.org/officeDocument/2006/relationships/notesSlide" Target="../notesSlides/notesSlide39.xml"/><Relationship Id="rId7" Type="http://schemas.openxmlformats.org/officeDocument/2006/relationships/image" Target="../media/image79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_____Microsoft_Excel_97-200337.xls"/><Relationship Id="rId5" Type="http://schemas.openxmlformats.org/officeDocument/2006/relationships/image" Target="../media/image78.emf"/><Relationship Id="rId4" Type="http://schemas.openxmlformats.org/officeDocument/2006/relationships/oleObject" Target="../embeddings/_____Microsoft_Excel_97-200336.xls"/><Relationship Id="rId9" Type="http://schemas.openxmlformats.org/officeDocument/2006/relationships/image" Target="../media/image80.emf"/></Relationships>
</file>

<file path=ppt/slides/_rels/slide4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81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1.xls"/><Relationship Id="rId3" Type="http://schemas.openxmlformats.org/officeDocument/2006/relationships/notesSlide" Target="../notesSlides/notesSlide41.xml"/><Relationship Id="rId7" Type="http://schemas.openxmlformats.org/officeDocument/2006/relationships/image" Target="../media/image8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_____Microsoft_Excel_97-200340.xls"/><Relationship Id="rId5" Type="http://schemas.openxmlformats.org/officeDocument/2006/relationships/image" Target="../media/image82.emf"/><Relationship Id="rId4" Type="http://schemas.openxmlformats.org/officeDocument/2006/relationships/oleObject" Target="../embeddings/_____Microsoft_Excel_97-200339.xls"/><Relationship Id="rId9" Type="http://schemas.openxmlformats.org/officeDocument/2006/relationships/image" Target="../media/image84.e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4.xls"/><Relationship Id="rId3" Type="http://schemas.openxmlformats.org/officeDocument/2006/relationships/notesSlide" Target="../notesSlides/notesSlide42.xml"/><Relationship Id="rId7" Type="http://schemas.openxmlformats.org/officeDocument/2006/relationships/image" Target="../media/image8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_____Microsoft_Excel_97-200343.xls"/><Relationship Id="rId11" Type="http://schemas.openxmlformats.org/officeDocument/2006/relationships/image" Target="../media/image88.emf"/><Relationship Id="rId5" Type="http://schemas.openxmlformats.org/officeDocument/2006/relationships/image" Target="../media/image85.emf"/><Relationship Id="rId10" Type="http://schemas.openxmlformats.org/officeDocument/2006/relationships/oleObject" Target="../embeddings/_____Microsoft_Excel_97-200345.xls"/><Relationship Id="rId4" Type="http://schemas.openxmlformats.org/officeDocument/2006/relationships/oleObject" Target="../embeddings/_____Microsoft_Excel_97-200342.xls"/><Relationship Id="rId9" Type="http://schemas.openxmlformats.org/officeDocument/2006/relationships/image" Target="../media/image87.e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8.xls"/><Relationship Id="rId3" Type="http://schemas.openxmlformats.org/officeDocument/2006/relationships/notesSlide" Target="../notesSlides/notesSlide43.xml"/><Relationship Id="rId7" Type="http://schemas.openxmlformats.org/officeDocument/2006/relationships/image" Target="../media/image90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_____Microsoft_Excel_97-200347.xls"/><Relationship Id="rId5" Type="http://schemas.openxmlformats.org/officeDocument/2006/relationships/image" Target="../media/image89.emf"/><Relationship Id="rId4" Type="http://schemas.openxmlformats.org/officeDocument/2006/relationships/oleObject" Target="../embeddings/_____Microsoft_Excel_97-200346.xls"/><Relationship Id="rId9" Type="http://schemas.openxmlformats.org/officeDocument/2006/relationships/image" Target="../media/image91.em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51.xls"/><Relationship Id="rId3" Type="http://schemas.openxmlformats.org/officeDocument/2006/relationships/notesSlide" Target="../notesSlides/notesSlide44.xml"/><Relationship Id="rId7" Type="http://schemas.openxmlformats.org/officeDocument/2006/relationships/image" Target="../media/image9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_____Microsoft_Excel_97-200350.xls"/><Relationship Id="rId5" Type="http://schemas.openxmlformats.org/officeDocument/2006/relationships/image" Target="../media/image92.emf"/><Relationship Id="rId10" Type="http://schemas.openxmlformats.org/officeDocument/2006/relationships/image" Target="../media/image95.png"/><Relationship Id="rId4" Type="http://schemas.openxmlformats.org/officeDocument/2006/relationships/oleObject" Target="../embeddings/_____Microsoft_Excel_97-200349.xls"/><Relationship Id="rId9" Type="http://schemas.openxmlformats.org/officeDocument/2006/relationships/image" Target="../media/image94.em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9.xml"/><Relationship Id="rId13" Type="http://schemas.openxmlformats.org/officeDocument/2006/relationships/diagramData" Target="../diagrams/data20.xml"/><Relationship Id="rId18" Type="http://schemas.openxmlformats.org/officeDocument/2006/relationships/image" Target="../media/image97.jpeg"/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12" Type="http://schemas.microsoft.com/office/2007/relationships/diagramDrawing" Target="../diagrams/drawing19.xml"/><Relationship Id="rId17" Type="http://schemas.microsoft.com/office/2007/relationships/diagramDrawing" Target="../diagrams/drawing20.xml"/><Relationship Id="rId2" Type="http://schemas.openxmlformats.org/officeDocument/2006/relationships/image" Target="../media/image96.jpeg"/><Relationship Id="rId16" Type="http://schemas.openxmlformats.org/officeDocument/2006/relationships/diagramColors" Target="../diagrams/colors2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11" Type="http://schemas.openxmlformats.org/officeDocument/2006/relationships/diagramColors" Target="../diagrams/colors19.xml"/><Relationship Id="rId5" Type="http://schemas.openxmlformats.org/officeDocument/2006/relationships/diagramQuickStyle" Target="../diagrams/quickStyle18.xml"/><Relationship Id="rId15" Type="http://schemas.openxmlformats.org/officeDocument/2006/relationships/diagramQuickStyle" Target="../diagrams/quickStyle20.xml"/><Relationship Id="rId10" Type="http://schemas.openxmlformats.org/officeDocument/2006/relationships/diagramQuickStyle" Target="../diagrams/quickStyle19.xml"/><Relationship Id="rId19" Type="http://schemas.openxmlformats.org/officeDocument/2006/relationships/image" Target="../media/image98.jpeg"/><Relationship Id="rId4" Type="http://schemas.openxmlformats.org/officeDocument/2006/relationships/diagramLayout" Target="../diagrams/layout18.xml"/><Relationship Id="rId9" Type="http://schemas.openxmlformats.org/officeDocument/2006/relationships/diagramLayout" Target="../diagrams/layout19.xml"/><Relationship Id="rId14" Type="http://schemas.openxmlformats.org/officeDocument/2006/relationships/diagramLayout" Target="../diagrams/layout20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3.png"/><Relationship Id="rId4" Type="http://schemas.openxmlformats.org/officeDocument/2006/relationships/image" Target="../media/image10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56"/>
          <a:stretch/>
        </p:blipFill>
        <p:spPr>
          <a:xfrm>
            <a:off x="-1" y="0"/>
            <a:ext cx="9180513" cy="6858000"/>
          </a:xfrm>
          <a:prstGeom prst="rect">
            <a:avLst/>
          </a:prstGeom>
        </p:spPr>
      </p:pic>
      <p:sp>
        <p:nvSpPr>
          <p:cNvPr id="2" name="AutoShape 2" descr="https://s14.stc.yc.kpcdn.net/share/i/12/11027132/wr-960.webp"/>
          <p:cNvSpPr>
            <a:spLocks noChangeAspect="1" noChangeArrowheads="1"/>
          </p:cNvSpPr>
          <p:nvPr/>
        </p:nvSpPr>
        <p:spPr bwMode="auto">
          <a:xfrm>
            <a:off x="215657" y="-3198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2" descr="https://catherineasquithgallery.com/uploads/posts/2021-03/1614846249_80-p-fon-flag-rossii-98.jpg"/>
          <p:cNvSpPr>
            <a:spLocks noChangeAspect="1" noChangeArrowheads="1"/>
          </p:cNvSpPr>
          <p:nvPr/>
        </p:nvSpPr>
        <p:spPr bwMode="auto">
          <a:xfrm>
            <a:off x="368057" y="-167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s14.stc.yc.kpcdn.net/share/i/12/11027132/wr-960.webp"/>
          <p:cNvSpPr>
            <a:spLocks noChangeAspect="1" noChangeArrowheads="1"/>
          </p:cNvSpPr>
          <p:nvPr/>
        </p:nvSpPr>
        <p:spPr bwMode="auto">
          <a:xfrm>
            <a:off x="520457" y="-150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AutoShape 10" descr="http://lider-seversk.ru/wp-content/uploads/2020/02/%E2%82%AC%C2%A7%C2%AE%D0%8E%D0%B0-%C2%A6%D2%90%C2%AD%D0%81%D2%90-119-1024x683.jpg"/>
          <p:cNvSpPr>
            <a:spLocks noChangeAspect="1" noChangeArrowheads="1"/>
          </p:cNvSpPr>
          <p:nvPr/>
        </p:nvSpPr>
        <p:spPr bwMode="auto">
          <a:xfrm>
            <a:off x="672857" y="1373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2" descr="https://depfin.tomsk.gov.ru/uploads/285/49e0814bab1d29acb37f4a8f447ce79f3355b340.png"/>
          <p:cNvSpPr>
            <a:spLocks noChangeAspect="1" noChangeArrowheads="1"/>
          </p:cNvSpPr>
          <p:nvPr/>
        </p:nvSpPr>
        <p:spPr bwMode="auto">
          <a:xfrm>
            <a:off x="825257" y="2897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655846" y="53212"/>
            <a:ext cx="795567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  <a:p>
            <a:pPr algn="ctr">
              <a:defRPr/>
            </a:pPr>
            <a:r>
              <a:rPr lang="ru-RU" sz="28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по отчету об  исполнении</a:t>
            </a:r>
          </a:p>
          <a:p>
            <a:pPr algn="ctr">
              <a:defRPr/>
            </a:pPr>
            <a:r>
              <a:rPr lang="ru-RU" sz="28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 бюджета ЗАТО Северск за 2024 год</a:t>
            </a:r>
          </a:p>
        </p:txBody>
      </p:sp>
      <p:pic>
        <p:nvPicPr>
          <p:cNvPr id="47" name="Рисунок 4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-8854"/>
            <a:ext cx="1188327" cy="1428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971202"/>
      </p:ext>
    </p:extLst>
  </p:cSld>
  <p:clrMapOvr>
    <a:masterClrMapping/>
  </p:clrMapOvr>
  <p:transition spd="med" advTm="3000">
    <p:cu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1770345"/>
              </p:ext>
            </p:extLst>
          </p:nvPr>
        </p:nvGraphicFramePr>
        <p:xfrm>
          <a:off x="136525" y="1301750"/>
          <a:ext cx="4654550" cy="2644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726" name="Лист" r:id="rId4" imgW="7078996" imgH="4503384" progId="Excel.Sheet.8">
                  <p:embed/>
                </p:oleObj>
              </mc:Choice>
              <mc:Fallback>
                <p:oleObj name="Лист" r:id="rId4" imgW="7078996" imgH="4503384" progId="Excel.Sheet.8">
                  <p:embed/>
                  <p:pic>
                    <p:nvPicPr>
                      <p:cNvPr id="0" name="Picture 350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525" y="1301750"/>
                        <a:ext cx="4654550" cy="2644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Скругленный прямоугольник 16"/>
          <p:cNvSpPr>
            <a:spLocks noChangeArrowheads="1"/>
          </p:cNvSpPr>
          <p:nvPr/>
        </p:nvSpPr>
        <p:spPr bwMode="auto">
          <a:xfrm>
            <a:off x="323528" y="690824"/>
            <a:ext cx="3714776" cy="648072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Демографические показатели </a:t>
            </a:r>
            <a:endParaRPr lang="ru-RU" b="1" dirty="0" smtClean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fontAlgn="auto" hangingPunct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2024 год (по оценке)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0057984"/>
              </p:ext>
            </p:extLst>
          </p:nvPr>
        </p:nvGraphicFramePr>
        <p:xfrm>
          <a:off x="107950" y="4149080"/>
          <a:ext cx="4032002" cy="2577794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4032002"/>
              </a:tblGrid>
              <a:tr h="60229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2024 году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наблюдалось сокращение численности постоянно проживающего населения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/>
                </a:tc>
              </a:tr>
              <a:tr h="746116"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Естественная убыль</a:t>
                      </a:r>
                      <a:endParaRPr lang="ru-RU" sz="1400" i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-863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</a:tr>
              <a:tr h="746116"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Миграционный прирост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+475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</a:tr>
              <a:tr h="354038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388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</a:tr>
            </a:tbl>
          </a:graphicData>
        </a:graphic>
      </p:graphicFrame>
      <p:sp>
        <p:nvSpPr>
          <p:cNvPr id="25" name="Скругленный прямоугольник 16"/>
          <p:cNvSpPr>
            <a:spLocks noChangeArrowheads="1"/>
          </p:cNvSpPr>
          <p:nvPr/>
        </p:nvSpPr>
        <p:spPr bwMode="auto">
          <a:xfrm>
            <a:off x="4536247" y="1029617"/>
            <a:ext cx="4572000" cy="648072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состав ЗАТО Северск входит г.Северск и внегородские территории: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Скругленный прямоугольник 16"/>
          <p:cNvSpPr>
            <a:spLocks noChangeArrowheads="1"/>
          </p:cNvSpPr>
          <p:nvPr/>
        </p:nvSpPr>
        <p:spPr bwMode="auto">
          <a:xfrm>
            <a:off x="4824279" y="4456959"/>
            <a:ext cx="4283968" cy="2592288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 численности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используются 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расчета показателя бюджетной обеспеченности (доходов бюджета в расчете на одного жителя), который, в свою очередь, используется для сравнения с другими муниципальными образованиями.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43" name="Рисунок 19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92775" y="3713605"/>
            <a:ext cx="23764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1800239"/>
              </p:ext>
            </p:extLst>
          </p:nvPr>
        </p:nvGraphicFramePr>
        <p:xfrm>
          <a:off x="4797884" y="1872037"/>
          <a:ext cx="3936628" cy="1889592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755165"/>
                <a:gridCol w="2181463"/>
              </a:tblGrid>
              <a:tr h="83060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</a:t>
                      </a:r>
                    </a:p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78" marB="4567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п.Самусь, п.Орловка, д.Кижирово, д.Семиозерки, д.Чернильщиково</a:t>
                      </a:r>
                    </a:p>
                  </a:txBody>
                  <a:tcPr marL="91444" marR="91444" marT="45678" marB="45678" anchor="ctr"/>
                </a:tc>
              </a:tr>
              <a:tr h="830604">
                <a:tc>
                  <a:txBody>
                    <a:bodyPr/>
                    <a:lstStyle/>
                    <a:p>
                      <a:pPr lvl="0"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населения </a:t>
                      </a:r>
                    </a:p>
                    <a:p>
                      <a:pPr lvl="0"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104,9 </a:t>
                      </a:r>
                      <a:r>
                        <a:rPr lang="ru-RU" sz="1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тыс.человек</a:t>
                      </a:r>
                      <a:endParaRPr lang="ru-RU" sz="14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78" marB="45678"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населения</a:t>
                      </a:r>
                    </a:p>
                    <a:p>
                      <a:pPr lvl="0"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6,2 тыс.человек</a:t>
                      </a:r>
                    </a:p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78" marB="45678" anchor="ctr"/>
                </a:tc>
              </a:tr>
            </a:tbl>
          </a:graphicData>
        </a:graphic>
      </p:graphicFrame>
      <p:sp>
        <p:nvSpPr>
          <p:cNvPr id="1052" name="Номер слайда 1"/>
          <p:cNvSpPr>
            <a:spLocks noGrp="1"/>
          </p:cNvSpPr>
          <p:nvPr>
            <p:ph type="sldNum" sz="quarter" idx="17"/>
          </p:nvPr>
        </p:nvSpPr>
        <p:spPr bwMode="auto">
          <a:xfrm>
            <a:off x="700246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33998AEC-0A80-4856-B868-3DC7C1FAC9C1}" type="slidenum">
              <a:rPr lang="ru-RU" smtClean="0">
                <a:solidFill>
                  <a:schemeClr val="tx1"/>
                </a:solidFill>
              </a:rPr>
              <a:pPr/>
              <a:t>2</a:t>
            </a:fld>
            <a:endParaRPr lang="ru-RU" smtClean="0">
              <a:solidFill>
                <a:schemeClr val="tx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9512" y="74525"/>
            <a:ext cx="9145016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Основные итоги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социально-экономического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развития за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</p:spTree>
    <p:extLst>
      <p:ext uri="{BB962C8B-B14F-4D97-AF65-F5344CB8AC3E}">
        <p14:creationId xmlns:p14="http://schemas.microsoft.com/office/powerpoint/2010/main" val="200333632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8886923"/>
              </p:ext>
            </p:extLst>
          </p:nvPr>
        </p:nvGraphicFramePr>
        <p:xfrm>
          <a:off x="539552" y="3573016"/>
          <a:ext cx="5238750" cy="2834899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3564468"/>
                <a:gridCol w="1674282"/>
              </a:tblGrid>
              <a:tr h="45724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200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(предварительно)</a:t>
                      </a:r>
                      <a:endParaRPr lang="ru-RU" sz="1200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</a:tr>
              <a:tr h="4572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списочного состава, чел.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26 636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  <a:tr h="640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списочного состава в организациях муниципальной формы собственности, чел.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6 025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  <a:tr h="4104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начисленная заработная плата по работникам списочного состава, руб.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64 652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  <a:tr h="8230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начисленная заработная плата по работникам списочного состава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организациях муниципальной формы собственности, руб.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51 512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</a:tbl>
          </a:graphicData>
        </a:graphic>
      </p:graphicFrame>
      <p:graphicFrame>
        <p:nvGraphicFramePr>
          <p:cNvPr id="205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0904640"/>
              </p:ext>
            </p:extLst>
          </p:nvPr>
        </p:nvGraphicFramePr>
        <p:xfrm>
          <a:off x="6084168" y="3911379"/>
          <a:ext cx="3171616" cy="27550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4804" name="Лист" r:id="rId4" imgW="3047964" imgH="4046328" progId="Excel.Sheet.8">
                  <p:embed/>
                </p:oleObj>
              </mc:Choice>
              <mc:Fallback>
                <p:oleObj name="Лист" r:id="rId4" imgW="3047964" imgH="4046328" progId="Excel.Sheet.8">
                  <p:embed/>
                  <p:pic>
                    <p:nvPicPr>
                      <p:cNvPr id="0" name="Picture 1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4168" y="3911379"/>
                        <a:ext cx="3171616" cy="275508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73" name="TextBox 10"/>
          <p:cNvSpPr txBox="1">
            <a:spLocks noChangeArrowheads="1"/>
          </p:cNvSpPr>
          <p:nvPr/>
        </p:nvSpPr>
        <p:spPr bwMode="auto">
          <a:xfrm>
            <a:off x="6917471" y="5824138"/>
            <a:ext cx="8572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22 %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74" name="TextBox 11"/>
          <p:cNvSpPr txBox="1">
            <a:spLocks noChangeArrowheads="1"/>
          </p:cNvSpPr>
          <p:nvPr/>
        </p:nvSpPr>
        <p:spPr bwMode="auto">
          <a:xfrm>
            <a:off x="6934888" y="4860608"/>
            <a:ext cx="8572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78%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0242055"/>
              </p:ext>
            </p:extLst>
          </p:nvPr>
        </p:nvGraphicFramePr>
        <p:xfrm>
          <a:off x="467544" y="758663"/>
          <a:ext cx="8496943" cy="2460694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4087138"/>
                <a:gridCol w="1720899"/>
                <a:gridCol w="2688906"/>
              </a:tblGrid>
              <a:tr h="45742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(предварительно)</a:t>
                      </a:r>
                      <a:endParaRPr lang="ru-RU" sz="1200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</a:tr>
              <a:tr h="3628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Инвестиции в основной капитал, млрд руб.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  <a:tr h="3628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Сальдированный финансовый результат организаций, </a:t>
                      </a:r>
                      <a:r>
                        <a:rPr lang="ru-RU" sz="1200" kern="1200" baseline="0" dirty="0" err="1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kern="12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3 781,9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4 717,2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  <a:tr h="3628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Создано рабочих мест </a:t>
                      </a: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840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1054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  <a:tr h="3628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 зарегистрированной безработицы, %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  <a:tr h="4574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безработных на конец года, чел.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</a:tbl>
          </a:graphicData>
        </a:graphic>
      </p:graphicFrame>
      <p:sp>
        <p:nvSpPr>
          <p:cNvPr id="17" name="Скругленный прямоугольник 16"/>
          <p:cNvSpPr>
            <a:spLocks noChangeArrowheads="1"/>
          </p:cNvSpPr>
          <p:nvPr/>
        </p:nvSpPr>
        <p:spPr bwMode="auto">
          <a:xfrm>
            <a:off x="5868144" y="3300604"/>
            <a:ext cx="2955904" cy="80662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численности работающих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9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7AA4E94-4C2B-4459-8825-27A04E7446CE}" type="slidenum">
              <a:rPr lang="ru-RU" smtClean="0"/>
              <a:pPr/>
              <a:t>3</a:t>
            </a:fld>
            <a:endParaRPr lang="ru-RU" smtClean="0"/>
          </a:p>
        </p:txBody>
      </p:sp>
      <p:sp>
        <p:nvSpPr>
          <p:cNvPr id="19" name="TextBox 11"/>
          <p:cNvSpPr txBox="1">
            <a:spLocks noChangeArrowheads="1"/>
          </p:cNvSpPr>
          <p:nvPr/>
        </p:nvSpPr>
        <p:spPr bwMode="auto">
          <a:xfrm>
            <a:off x="6354848" y="5180621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5,1 %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1"/>
          <p:cNvSpPr txBox="1">
            <a:spLocks noChangeArrowheads="1"/>
          </p:cNvSpPr>
          <p:nvPr/>
        </p:nvSpPr>
        <p:spPr bwMode="auto">
          <a:xfrm>
            <a:off x="7524328" y="5905187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0,8 %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9512" y="188640"/>
            <a:ext cx="9145016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Основные итоги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социально-экономического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развития за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</p:spTree>
    <p:extLst>
      <p:ext uri="{BB962C8B-B14F-4D97-AF65-F5344CB8AC3E}">
        <p14:creationId xmlns:p14="http://schemas.microsoft.com/office/powerpoint/2010/main" val="198037990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45"/>
          <p:cNvSpPr txBox="1">
            <a:spLocks noChangeArrowheads="1"/>
          </p:cNvSpPr>
          <p:nvPr/>
        </p:nvSpPr>
        <p:spPr bwMode="auto">
          <a:xfrm>
            <a:off x="438150" y="6088063"/>
            <a:ext cx="60721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Бюджет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ЗАТО Северск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~7,1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млрд.руб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/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(5,5 %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в консолидированном бюджете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ТО)</a:t>
            </a: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1" name="TextBox 8"/>
          <p:cNvSpPr txBox="1">
            <a:spLocks noChangeArrowheads="1"/>
          </p:cNvSpPr>
          <p:nvPr/>
        </p:nvSpPr>
        <p:spPr bwMode="auto">
          <a:xfrm>
            <a:off x="419916" y="17463"/>
            <a:ext cx="91440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Интеграция бюджета ЗАТО Северск в консолидированный бюджет Российской Федерации в 2024 году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7892" name="Группа 108"/>
          <p:cNvGrpSpPr>
            <a:grpSpLocks/>
          </p:cNvGrpSpPr>
          <p:nvPr/>
        </p:nvGrpSpPr>
        <p:grpSpPr bwMode="auto">
          <a:xfrm>
            <a:off x="6072188" y="3714750"/>
            <a:ext cx="3000375" cy="3000375"/>
            <a:chOff x="206338" y="1389791"/>
            <a:chExt cx="3214690" cy="3035080"/>
          </a:xfrm>
        </p:grpSpPr>
        <p:grpSp>
          <p:nvGrpSpPr>
            <p:cNvPr id="37933" name="Группа 19"/>
            <p:cNvGrpSpPr>
              <a:grpSpLocks/>
            </p:cNvGrpSpPr>
            <p:nvPr/>
          </p:nvGrpSpPr>
          <p:grpSpPr bwMode="auto">
            <a:xfrm>
              <a:off x="206338" y="1422909"/>
              <a:ext cx="3071813" cy="3001962"/>
              <a:chOff x="1500166" y="1059671"/>
              <a:chExt cx="5584227" cy="5656271"/>
            </a:xfrm>
          </p:grpSpPr>
          <p:grpSp>
            <p:nvGrpSpPr>
              <p:cNvPr id="37937" name="Группа 37"/>
              <p:cNvGrpSpPr>
                <a:grpSpLocks/>
              </p:cNvGrpSpPr>
              <p:nvPr/>
            </p:nvGrpSpPr>
            <p:grpSpPr bwMode="auto">
              <a:xfrm>
                <a:off x="1500166" y="1071546"/>
                <a:ext cx="5584227" cy="5644396"/>
                <a:chOff x="1500166" y="1071546"/>
                <a:chExt cx="5584227" cy="5644396"/>
              </a:xfrm>
            </p:grpSpPr>
            <p:sp>
              <p:nvSpPr>
                <p:cNvPr id="26" name="Овал 25"/>
                <p:cNvSpPr/>
                <p:nvPr/>
              </p:nvSpPr>
              <p:spPr>
                <a:xfrm>
                  <a:off x="1512534" y="1072916"/>
                  <a:ext cx="5571863" cy="5643026"/>
                </a:xfrm>
                <a:prstGeom prst="ellipse">
                  <a:avLst/>
                </a:pr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cxnSp>
              <p:nvCxnSpPr>
                <p:cNvPr id="27" name="Прямая соединительная линия 26"/>
                <p:cNvCxnSpPr>
                  <a:stCxn id="26" idx="3"/>
                  <a:endCxn id="26" idx="7"/>
                </p:cNvCxnSpPr>
                <p:nvPr/>
              </p:nvCxnSpPr>
              <p:spPr>
                <a:xfrm rot="5400000" flipH="1" flipV="1">
                  <a:off x="2304495" y="1923284"/>
                  <a:ext cx="3987940" cy="3939264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Прямая соединительная линия 27"/>
                <p:cNvCxnSpPr>
                  <a:stCxn id="26" idx="5"/>
                  <a:endCxn id="26" idx="1"/>
                </p:cNvCxnSpPr>
                <p:nvPr/>
              </p:nvCxnSpPr>
              <p:spPr>
                <a:xfrm rot="5400000" flipH="1">
                  <a:off x="2304495" y="1923284"/>
                  <a:ext cx="3987940" cy="3939264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Прямая соединительная линия 28"/>
                <p:cNvCxnSpPr>
                  <a:stCxn id="26" idx="0"/>
                  <a:endCxn id="26" idx="4"/>
                </p:cNvCxnSpPr>
                <p:nvPr/>
              </p:nvCxnSpPr>
              <p:spPr>
                <a:xfrm rot="16200000" flipH="1">
                  <a:off x="1475406" y="3892884"/>
                  <a:ext cx="5643026" cy="3091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Прямая соединительная линия 29"/>
                <p:cNvCxnSpPr>
                  <a:stCxn id="26" idx="2"/>
                  <a:endCxn id="26" idx="6"/>
                </p:cNvCxnSpPr>
                <p:nvPr/>
              </p:nvCxnSpPr>
              <p:spPr>
                <a:xfrm rot="10800000" flipH="1">
                  <a:off x="1512534" y="3892917"/>
                  <a:ext cx="5571863" cy="3025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1" name="Пирог 30"/>
                <p:cNvSpPr/>
                <p:nvPr/>
              </p:nvSpPr>
              <p:spPr>
                <a:xfrm>
                  <a:off x="1500166" y="1071546"/>
                  <a:ext cx="5572165" cy="5643601"/>
                </a:xfrm>
                <a:prstGeom prst="pie">
                  <a:avLst>
                    <a:gd name="adj1" fmla="val 4116848"/>
                    <a:gd name="adj2" fmla="val 16200000"/>
                  </a:avLst>
                </a:prstGeom>
                <a:solidFill>
                  <a:schemeClr val="accent5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glow" dir="t">
                    <a:rot lat="0" lon="0" rev="14100000"/>
                  </a:lightRig>
                </a:scene3d>
                <a:sp3d prstMaterial="softEdge">
                  <a:bevelT w="127000" prst="artDeco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22" name="Пирог 21"/>
              <p:cNvSpPr/>
              <p:nvPr/>
            </p:nvSpPr>
            <p:spPr>
              <a:xfrm rot="9517620">
                <a:off x="1512229" y="1059671"/>
                <a:ext cx="5572164" cy="5643601"/>
              </a:xfrm>
              <a:prstGeom prst="pie">
                <a:avLst>
                  <a:gd name="adj1" fmla="val 6689073"/>
                  <a:gd name="adj2" fmla="val 16200000"/>
                </a:avLst>
              </a:prstGeom>
              <a:solidFill>
                <a:srgbClr val="8D98CD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" name="Пирог 24"/>
              <p:cNvSpPr/>
              <p:nvPr/>
            </p:nvSpPr>
            <p:spPr>
              <a:xfrm rot="9517620">
                <a:off x="1640535" y="1241136"/>
                <a:ext cx="5422924" cy="5449551"/>
              </a:xfrm>
              <a:prstGeom prst="pie">
                <a:avLst>
                  <a:gd name="adj1" fmla="val 8065619"/>
                  <a:gd name="adj2" fmla="val 16203512"/>
                </a:avLst>
              </a:prstGeom>
              <a:solidFill>
                <a:srgbClr val="990033">
                  <a:alpha val="99000"/>
                </a:srgb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37934" name="TextBox 31"/>
            <p:cNvSpPr txBox="1">
              <a:spLocks noChangeArrowheads="1"/>
            </p:cNvSpPr>
            <p:nvPr/>
          </p:nvSpPr>
          <p:spPr bwMode="auto">
            <a:xfrm>
              <a:off x="277776" y="2708793"/>
              <a:ext cx="1500188" cy="529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37935" name="TextBox 33"/>
            <p:cNvSpPr txBox="1">
              <a:spLocks noChangeArrowheads="1"/>
            </p:cNvSpPr>
            <p:nvPr/>
          </p:nvSpPr>
          <p:spPr bwMode="auto">
            <a:xfrm>
              <a:off x="1706536" y="2708793"/>
              <a:ext cx="1714492" cy="529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Региональные бюджеты</a:t>
              </a:r>
            </a:p>
          </p:txBody>
        </p:sp>
        <p:sp>
          <p:nvSpPr>
            <p:cNvPr id="37936" name="TextBox 34"/>
            <p:cNvSpPr txBox="1">
              <a:spLocks noChangeArrowheads="1"/>
            </p:cNvSpPr>
            <p:nvPr/>
          </p:nvSpPr>
          <p:spPr bwMode="auto">
            <a:xfrm rot="-4752180">
              <a:off x="1327492" y="1749689"/>
              <a:ext cx="1214437" cy="494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latin typeface="Times New Roman" pitchFamily="18" charset="0"/>
                  <a:cs typeface="Times New Roman" pitchFamily="18" charset="0"/>
                </a:rPr>
                <a:t>Местные бюджеты</a:t>
              </a:r>
            </a:p>
          </p:txBody>
        </p:sp>
      </p:grpSp>
      <p:sp>
        <p:nvSpPr>
          <p:cNvPr id="37893" name="TextBox 43"/>
          <p:cNvSpPr txBox="1">
            <a:spLocks noChangeArrowheads="1"/>
          </p:cNvSpPr>
          <p:nvPr/>
        </p:nvSpPr>
        <p:spPr bwMode="auto">
          <a:xfrm>
            <a:off x="428625" y="4970463"/>
            <a:ext cx="5143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Консолидированный бюджет РФ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~74,2 </a:t>
            </a:r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трлн.руб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7894" name="TextBox 44"/>
          <p:cNvSpPr txBox="1">
            <a:spLocks noChangeArrowheads="1"/>
          </p:cNvSpPr>
          <p:nvPr/>
        </p:nvSpPr>
        <p:spPr bwMode="auto">
          <a:xfrm>
            <a:off x="428625" y="5432425"/>
            <a:ext cx="53578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Консолидированный бюджет ТО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~128,9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млрд.руб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/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(0,2%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в консолидированном бюджете РФ)</a:t>
            </a:r>
          </a:p>
        </p:txBody>
      </p:sp>
      <p:sp>
        <p:nvSpPr>
          <p:cNvPr id="37895" name="Прямоугольник 116"/>
          <p:cNvSpPr>
            <a:spLocks noChangeArrowheads="1"/>
          </p:cNvSpPr>
          <p:nvPr/>
        </p:nvSpPr>
        <p:spPr bwMode="auto">
          <a:xfrm>
            <a:off x="6399213" y="815975"/>
            <a:ext cx="250031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>
                <a:latin typeface="Times New Roman" pitchFamily="18" charset="0"/>
                <a:cs typeface="Times New Roman" pitchFamily="18" charset="0"/>
              </a:rPr>
              <a:t>Федеральный бюджет и свод консолидированных бюджетов субъектов РФ</a:t>
            </a:r>
          </a:p>
        </p:txBody>
      </p:sp>
      <p:grpSp>
        <p:nvGrpSpPr>
          <p:cNvPr id="37897" name="Группа 128"/>
          <p:cNvGrpSpPr>
            <a:grpSpLocks/>
          </p:cNvGrpSpPr>
          <p:nvPr/>
        </p:nvGrpSpPr>
        <p:grpSpPr bwMode="auto">
          <a:xfrm>
            <a:off x="142875" y="928688"/>
            <a:ext cx="6429375" cy="2587625"/>
            <a:chOff x="357158" y="1142984"/>
            <a:chExt cx="6429420" cy="2588372"/>
          </a:xfrm>
        </p:grpSpPr>
        <p:sp>
          <p:nvSpPr>
            <p:cNvPr id="94" name="Овал 93"/>
            <p:cNvSpPr/>
            <p:nvPr/>
          </p:nvSpPr>
          <p:spPr>
            <a:xfrm>
              <a:off x="357158" y="1731092"/>
              <a:ext cx="1785950" cy="785818"/>
            </a:xfrm>
            <a:prstGeom prst="ellipse">
              <a:avLst/>
            </a:prstGeom>
            <a:solidFill>
              <a:srgbClr val="990033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6" name="Овал 95"/>
            <p:cNvSpPr/>
            <p:nvPr/>
          </p:nvSpPr>
          <p:spPr>
            <a:xfrm>
              <a:off x="2500298" y="2302596"/>
              <a:ext cx="1928826" cy="785818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8" name="Овал 97"/>
            <p:cNvSpPr/>
            <p:nvPr/>
          </p:nvSpPr>
          <p:spPr>
            <a:xfrm>
              <a:off x="2500298" y="1142984"/>
              <a:ext cx="1928826" cy="785818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911" name="TextBox 98"/>
            <p:cNvSpPr txBox="1">
              <a:spLocks noChangeArrowheads="1"/>
            </p:cNvSpPr>
            <p:nvPr/>
          </p:nvSpPr>
          <p:spPr bwMode="auto">
            <a:xfrm>
              <a:off x="500034" y="1857364"/>
              <a:ext cx="142876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Бюджет субъекта РФ</a:t>
              </a:r>
            </a:p>
          </p:txBody>
        </p:sp>
        <p:grpSp>
          <p:nvGrpSpPr>
            <p:cNvPr id="37912" name="Группа 100"/>
            <p:cNvGrpSpPr>
              <a:grpSpLocks/>
            </p:cNvGrpSpPr>
            <p:nvPr/>
          </p:nvGrpSpPr>
          <p:grpSpPr bwMode="auto">
            <a:xfrm>
              <a:off x="357158" y="2857496"/>
              <a:ext cx="1785950" cy="873860"/>
              <a:chOff x="4000496" y="2126512"/>
              <a:chExt cx="1785950" cy="873860"/>
            </a:xfrm>
          </p:grpSpPr>
          <p:sp>
            <p:nvSpPr>
              <p:cNvPr id="95" name="Овал 94"/>
              <p:cNvSpPr/>
              <p:nvPr/>
            </p:nvSpPr>
            <p:spPr>
              <a:xfrm>
                <a:off x="4000496" y="2126512"/>
                <a:ext cx="1785950" cy="873860"/>
              </a:xfrm>
              <a:prstGeom prst="ellipse">
                <a:avLst/>
              </a:prstGeom>
              <a:solidFill>
                <a:srgbClr val="8D98CD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7932" name="TextBox 99"/>
              <p:cNvSpPr txBox="1">
                <a:spLocks noChangeArrowheads="1"/>
              </p:cNvSpPr>
              <p:nvPr/>
            </p:nvSpPr>
            <p:spPr bwMode="auto">
              <a:xfrm>
                <a:off x="4000496" y="2126512"/>
                <a:ext cx="1785950" cy="8309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1" hangingPunct="1"/>
                <a:r>
                  <a:rPr lang="ru-RU" sz="1200" b="1">
                    <a:latin typeface="Times New Roman" pitchFamily="18" charset="0"/>
                    <a:cs typeface="Times New Roman" pitchFamily="18" charset="0"/>
                  </a:rPr>
                  <a:t>Бюджеты муниципальных образований субъекта РФ</a:t>
                </a:r>
              </a:p>
            </p:txBody>
          </p:sp>
        </p:grpSp>
        <p:sp>
          <p:nvSpPr>
            <p:cNvPr id="102" name="Плюс 101"/>
            <p:cNvSpPr/>
            <p:nvPr/>
          </p:nvSpPr>
          <p:spPr>
            <a:xfrm>
              <a:off x="1071538" y="2516910"/>
              <a:ext cx="357190" cy="357190"/>
            </a:xfrm>
            <a:prstGeom prst="mathPlus">
              <a:avLst/>
            </a:prstGeom>
            <a:solidFill>
              <a:srgbClr val="990033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916" name="TextBox 104"/>
            <p:cNvSpPr txBox="1">
              <a:spLocks noChangeArrowheads="1"/>
            </p:cNvSpPr>
            <p:nvPr/>
          </p:nvSpPr>
          <p:spPr bwMode="auto">
            <a:xfrm>
              <a:off x="2519348" y="2445472"/>
              <a:ext cx="1857388" cy="4617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Консолидированные бюджеты субъектов РФ</a:t>
              </a:r>
            </a:p>
          </p:txBody>
        </p:sp>
        <p:sp>
          <p:nvSpPr>
            <p:cNvPr id="37917" name="TextBox 105"/>
            <p:cNvSpPr txBox="1">
              <a:spLocks noChangeArrowheads="1"/>
            </p:cNvSpPr>
            <p:nvPr/>
          </p:nvSpPr>
          <p:spPr bwMode="auto">
            <a:xfrm>
              <a:off x="2500298" y="1385873"/>
              <a:ext cx="1857388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107" name="Плюс 106"/>
            <p:cNvSpPr/>
            <p:nvPr/>
          </p:nvSpPr>
          <p:spPr>
            <a:xfrm>
              <a:off x="3286116" y="1938327"/>
              <a:ext cx="357190" cy="357190"/>
            </a:xfrm>
            <a:prstGeom prst="mathPlus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37921" name="Группа 113"/>
            <p:cNvGrpSpPr>
              <a:grpSpLocks/>
            </p:cNvGrpSpPr>
            <p:nvPr/>
          </p:nvGrpSpPr>
          <p:grpSpPr bwMode="auto">
            <a:xfrm>
              <a:off x="4857752" y="1743063"/>
              <a:ext cx="1928826" cy="785818"/>
              <a:chOff x="8179587" y="1571612"/>
              <a:chExt cx="1928826" cy="785818"/>
            </a:xfrm>
          </p:grpSpPr>
          <p:sp>
            <p:nvSpPr>
              <p:cNvPr id="111" name="Овал 110"/>
              <p:cNvSpPr/>
              <p:nvPr/>
            </p:nvSpPr>
            <p:spPr>
              <a:xfrm>
                <a:off x="8179587" y="1571612"/>
                <a:ext cx="1928826" cy="78581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4">
                    <a:lumMod val="50000"/>
                  </a:schemeClr>
                </a:solidFill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0" name="TextBox 109"/>
              <p:cNvSpPr txBox="1"/>
              <p:nvPr/>
            </p:nvSpPr>
            <p:spPr>
              <a:xfrm>
                <a:off x="8216099" y="1714697"/>
                <a:ext cx="1857388" cy="462095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</p:spPr>
            <p:txBody>
              <a:bodyPr>
                <a:spAutoFit/>
              </a:bodyPr>
              <a:lstStyle/>
              <a:p>
                <a:pPr algn="ctr" eaLnBrk="1" hangingPunct="1">
                  <a:defRPr/>
                </a:pPr>
                <a:r>
                  <a:rPr lang="ru-RU" sz="1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Консолидированный бюджет РФ</a:t>
                </a:r>
              </a:p>
            </p:txBody>
          </p:sp>
        </p:grpSp>
        <p:sp>
          <p:nvSpPr>
            <p:cNvPr id="113" name="Правая фигурная скобка 112"/>
            <p:cNvSpPr/>
            <p:nvPr/>
          </p:nvSpPr>
          <p:spPr>
            <a:xfrm>
              <a:off x="2071670" y="1686066"/>
              <a:ext cx="428628" cy="2000827"/>
            </a:xfrm>
            <a:prstGeom prst="rightBrace">
              <a:avLst>
                <a:gd name="adj1" fmla="val 8333"/>
                <a:gd name="adj2" fmla="val 50000"/>
              </a:avLst>
            </a:prstGeom>
            <a:ln w="57150">
              <a:solidFill>
                <a:srgbClr val="660033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6" name="Правая фигурная скобка 115"/>
            <p:cNvSpPr/>
            <p:nvPr/>
          </p:nvSpPr>
          <p:spPr>
            <a:xfrm>
              <a:off x="4357686" y="1142984"/>
              <a:ext cx="428628" cy="2000827"/>
            </a:xfrm>
            <a:prstGeom prst="rightBrace">
              <a:avLst>
                <a:gd name="adj1" fmla="val 8333"/>
                <a:gd name="adj2" fmla="val 50000"/>
              </a:avLst>
            </a:prstGeom>
            <a:ln w="57150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24" name="Shape 123"/>
            <p:cNvCxnSpPr/>
            <p:nvPr/>
          </p:nvCxnSpPr>
          <p:spPr>
            <a:xfrm flipV="1">
              <a:off x="5822959" y="1308132"/>
              <a:ext cx="801693" cy="435101"/>
            </a:xfrm>
            <a:prstGeom prst="bentConnector3">
              <a:avLst>
                <a:gd name="adj1" fmla="val 3034"/>
              </a:avLst>
            </a:prstGeom>
            <a:ln w="57150">
              <a:solidFill>
                <a:schemeClr val="accent4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5" name="TextBox 124"/>
          <p:cNvSpPr txBox="1"/>
          <p:nvPr/>
        </p:nvSpPr>
        <p:spPr>
          <a:xfrm>
            <a:off x="5824538" y="3108325"/>
            <a:ext cx="3357562" cy="523875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консолидированного бюджета РФ за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</a:p>
        </p:txBody>
      </p:sp>
      <p:sp>
        <p:nvSpPr>
          <p:cNvPr id="13325" name="TextBox 41"/>
          <p:cNvSpPr txBox="1">
            <a:spLocks noChangeArrowheads="1"/>
          </p:cNvSpPr>
          <p:nvPr/>
        </p:nvSpPr>
        <p:spPr bwMode="auto">
          <a:xfrm>
            <a:off x="821339" y="4047904"/>
            <a:ext cx="3060700" cy="523220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ЗАТО Северск в консолидированном бюджете</a:t>
            </a:r>
          </a:p>
        </p:txBody>
      </p:sp>
      <p:sp>
        <p:nvSpPr>
          <p:cNvPr id="37901" name="Номер слайда 1"/>
          <p:cNvSpPr>
            <a:spLocks noGrp="1"/>
          </p:cNvSpPr>
          <p:nvPr>
            <p:ph type="sldNum" sz="quarter" idx="17"/>
          </p:nvPr>
        </p:nvSpPr>
        <p:spPr bwMode="auto">
          <a:xfrm>
            <a:off x="7007225" y="649605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83F3531-F9B3-47C0-9F2C-6F35DFA6D704}" type="slidenum">
              <a:rPr lang="ru-RU" smtClean="0"/>
              <a:pPr/>
              <a:t>4</a:t>
            </a:fld>
            <a:endParaRPr lang="ru-RU" smtClean="0"/>
          </a:p>
        </p:txBody>
      </p:sp>
      <p:pic>
        <p:nvPicPr>
          <p:cNvPr id="44" name="Рисунок 43" descr="KijX47nx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18232" y="1903612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Рисунок 3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rcRect l="18500" r="16927"/>
          <a:stretch>
            <a:fillRect/>
          </a:stretch>
        </p:blipFill>
        <p:spPr bwMode="auto">
          <a:xfrm>
            <a:off x="336974" y="980728"/>
            <a:ext cx="908050" cy="86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2926421415"/>
              </p:ext>
            </p:extLst>
          </p:nvPr>
        </p:nvGraphicFramePr>
        <p:xfrm>
          <a:off x="539552" y="-99392"/>
          <a:ext cx="8604448" cy="66967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8"/>
          <p:cNvSpPr txBox="1">
            <a:spLocks noChangeArrowheads="1"/>
          </p:cNvSpPr>
          <p:nvPr/>
        </p:nvSpPr>
        <p:spPr bwMode="auto">
          <a:xfrm rot="5400000">
            <a:off x="-395537" y="2491881"/>
            <a:ext cx="2662267" cy="1656185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/>
        </p:spPr>
        <p:txBody>
          <a:bodyPr vert="vert270"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2024 году за счет средств бюджета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 решались вопросы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 статьей 16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закона </a:t>
            </a:r>
            <a:r>
              <a:rPr lang="ru-RU" sz="11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06.10.2003 </a:t>
            </a: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11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131-ФЗ </a:t>
            </a: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«Об </a:t>
            </a:r>
            <a:r>
              <a:rPr lang="ru-RU" sz="11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общих принципах организации местного самоуправления в Российской </a:t>
            </a: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Федерации»,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них:</a:t>
            </a:r>
          </a:p>
        </p:txBody>
      </p:sp>
      <p:sp>
        <p:nvSpPr>
          <p:cNvPr id="39941" name="Номер слайда 1"/>
          <p:cNvSpPr>
            <a:spLocks noGrp="1"/>
          </p:cNvSpPr>
          <p:nvPr>
            <p:ph type="sldNum" sz="quarter" idx="17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3D66115-A8FB-4BD4-AD1F-21197494F018}" type="slidenum">
              <a:rPr lang="ru-RU" smtClean="0"/>
              <a:pPr/>
              <a:t>5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Содержимое 2"/>
          <p:cNvSpPr>
            <a:spLocks noGrp="1"/>
          </p:cNvSpPr>
          <p:nvPr>
            <p:ph idx="1"/>
          </p:nvPr>
        </p:nvSpPr>
        <p:spPr>
          <a:xfrm>
            <a:off x="1468717" y="476672"/>
            <a:ext cx="7235825" cy="388937"/>
          </a:xfrm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pPr marL="273050" indent="-273050" algn="ctr" eaLnBrk="1" hangingPunct="1">
              <a:spcBef>
                <a:spcPts val="575"/>
              </a:spcBef>
              <a:buFont typeface="Wingdings 2" panose="05020102010507070707" pitchFamily="18" charset="2"/>
              <a:buNone/>
              <a:defRPr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принципы «построения» бюджета ЗАТО Северск в 2024 году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6896398"/>
              </p:ext>
            </p:extLst>
          </p:nvPr>
        </p:nvGraphicFramePr>
        <p:xfrm>
          <a:off x="174766" y="1738785"/>
          <a:ext cx="8856663" cy="4955051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016151"/>
                <a:gridCol w="6840512"/>
              </a:tblGrid>
              <a:tr h="336734"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66449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сбалансированности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бюджете ЗАТО Северск в 2024 году соблюден баланс: объем расходов бюджета соответствует суммарному объему доходов бюджета и источников финансирования его дефицита</a:t>
                      </a:r>
                    </a:p>
                  </a:txBody>
                  <a:tcPr marL="91436" marR="91436" marT="45700" marB="45700"/>
                </a:tc>
              </a:tr>
              <a:tr h="73156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самостоятельности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ОМСУ ЗАТО Северск в 2024 году реализовали свое право самостоятельно осуществлять бюджетный процесс: составлять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утверждать бюджет, определять порядок его исполнения и предоставления отчетности по бюджету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73156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прозрачности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Официальных сайтах Думы ЗАТО Северск и Администрации ЗАТО Северск в 2024 году публиковались решения о бюджете, отчеты о его исполнении, сведения о проводимых публичных слушаниях и пр. </a:t>
                      </a:r>
                    </a:p>
                    <a:p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официальных страницах Финансового управления Администрации ЗАТО Северск, в социальной сети «</a:t>
                      </a:r>
                      <a:r>
                        <a:rPr lang="ru-RU" sz="14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ВКонтакте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и мессенджере «Телеграмм» еженедельно публиковалась информация об исполнении бюджета ЗАТО Северск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730625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единства кассы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Зачисление всех кассовых поступлений и осуществление всех кассовых выплат в 2024 году осуществлялись с единого счета бюджета ЗАТО Северск, открытого в Управлении Федерального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казначейства по Томской области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1052234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общего совокупного покрытия расходов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бюджета ЗАТО Северск за исключением расходов за счет целевых межбюджетных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трансфертов в 2024 году покрывались налоговыми и неналоговыми доходами, дотациями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источниками финансирования дефицита бюджета</a:t>
                      </a:r>
                    </a:p>
                  </a:txBody>
                  <a:tcPr marL="91436" marR="91436" marT="45700" marB="45700"/>
                </a:tc>
              </a:tr>
            </a:tbl>
          </a:graphicData>
        </a:graphic>
      </p:graphicFrame>
      <p:sp>
        <p:nvSpPr>
          <p:cNvPr id="9" name="Содержимое 2"/>
          <p:cNvSpPr txBox="1">
            <a:spLocks/>
          </p:cNvSpPr>
          <p:nvPr/>
        </p:nvSpPr>
        <p:spPr bwMode="auto">
          <a:xfrm>
            <a:off x="1691680" y="980728"/>
            <a:ext cx="6850063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ЗАТО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 основан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соблюдении единых принципов составления и исполнения бюджетов, установленных Бюджетным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Кодексом</a:t>
            </a:r>
          </a:p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1" name="Рисунок 1"/>
          <p:cNvPicPr>
            <a:picLocks noChangeAspect="1"/>
          </p:cNvPicPr>
          <p:nvPr/>
        </p:nvPicPr>
        <p:blipFill>
          <a:blip r:embed="rId3" cstate="print"/>
          <a:srcRect l="10663" t="8205" r="6976" b="2058"/>
          <a:stretch>
            <a:fillRect/>
          </a:stretch>
        </p:blipFill>
        <p:spPr bwMode="auto">
          <a:xfrm>
            <a:off x="174766" y="476673"/>
            <a:ext cx="1293952" cy="141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9F715B9-F929-4C72-8E03-D6F394E51CF3}" type="slidenum">
              <a:rPr lang="ru-RU" smtClean="0"/>
              <a:pPr/>
              <a:t>6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Диаграмма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5440997"/>
              </p:ext>
            </p:extLst>
          </p:nvPr>
        </p:nvGraphicFramePr>
        <p:xfrm>
          <a:off x="2166938" y="1554163"/>
          <a:ext cx="4995862" cy="3560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905" name="Лист" r:id="rId4" imgW="4983412" imgH="3429000" progId="Excel.Sheet.8">
                  <p:embed/>
                </p:oleObj>
              </mc:Choice>
              <mc:Fallback>
                <p:oleObj name="Лист" r:id="rId4" imgW="4983412" imgH="3429000" progId="Excel.Sheet.8">
                  <p:embed/>
                  <p:pic>
                    <p:nvPicPr>
                      <p:cNvPr id="0" name="Picture 411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66938" y="1554163"/>
                        <a:ext cx="4995862" cy="35607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" name="Пятиугольник 87"/>
          <p:cNvSpPr/>
          <p:nvPr/>
        </p:nvSpPr>
        <p:spPr>
          <a:xfrm rot="10800000">
            <a:off x="6838582" y="4696865"/>
            <a:ext cx="1886714" cy="480887"/>
          </a:xfrm>
          <a:prstGeom prst="homePlat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Пятиугольник 83"/>
          <p:cNvSpPr/>
          <p:nvPr/>
        </p:nvSpPr>
        <p:spPr>
          <a:xfrm rot="10800000">
            <a:off x="7178267" y="3520647"/>
            <a:ext cx="1915706" cy="980620"/>
          </a:xfrm>
          <a:prstGeom prst="homePlate">
            <a:avLst/>
          </a:prstGeom>
          <a:solidFill>
            <a:srgbClr val="FFFF99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ятиугольник 4"/>
          <p:cNvSpPr/>
          <p:nvPr/>
        </p:nvSpPr>
        <p:spPr>
          <a:xfrm>
            <a:off x="636529" y="5413859"/>
            <a:ext cx="2897484" cy="547787"/>
          </a:xfrm>
          <a:prstGeom prst="homePlat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Группа 6"/>
          <p:cNvGrpSpPr/>
          <p:nvPr/>
        </p:nvGrpSpPr>
        <p:grpSpPr>
          <a:xfrm>
            <a:off x="1869018" y="730010"/>
            <a:ext cx="5524537" cy="5435294"/>
            <a:chOff x="2693228" y="817874"/>
            <a:chExt cx="5345403" cy="5345402"/>
          </a:xfrm>
          <a:scene3d>
            <a:camera prst="orthographicFront">
              <a:rot lat="0" lon="0" rev="1800000"/>
            </a:camera>
            <a:lightRig rig="threePt" dir="t"/>
          </a:scene3d>
        </p:grpSpPr>
        <p:sp>
          <p:nvSpPr>
            <p:cNvPr id="9" name="Полилиния 8"/>
            <p:cNvSpPr/>
            <p:nvPr/>
          </p:nvSpPr>
          <p:spPr>
            <a:xfrm rot="902340">
              <a:off x="5694573" y="817874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69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Декабрь</a:t>
              </a:r>
              <a:endParaRPr lang="ru-RU" sz="1100" kern="1200" dirty="0"/>
            </a:p>
          </p:txBody>
        </p:sp>
        <p:sp>
          <p:nvSpPr>
            <p:cNvPr id="10" name="Круговая стрелка 9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8197809"/>
                <a:gd name="adj4" fmla="val 17553150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Полилиния 11"/>
            <p:cNvSpPr/>
            <p:nvPr/>
          </p:nvSpPr>
          <p:spPr>
            <a:xfrm>
              <a:off x="6793142" y="1452133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Январь</a:t>
              </a:r>
              <a:endParaRPr lang="ru-RU" sz="1100" kern="1200" dirty="0"/>
            </a:p>
          </p:txBody>
        </p:sp>
        <p:sp>
          <p:nvSpPr>
            <p:cNvPr id="13" name="Круговая стрелка 12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20107505"/>
                <a:gd name="adj4" fmla="val 19462846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405888"/>
                <a:satOff val="2445"/>
                <a:lumOff val="196"/>
                <a:alphaOff val="0"/>
              </a:schemeClr>
            </a:fillRef>
            <a:effectRef idx="2">
              <a:schemeClr val="accent4">
                <a:hueOff val="-405888"/>
                <a:satOff val="2445"/>
                <a:lumOff val="19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Полилиния 14"/>
            <p:cNvSpPr/>
            <p:nvPr/>
          </p:nvSpPr>
          <p:spPr>
            <a:xfrm>
              <a:off x="7427401" y="2550701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Февраль</a:t>
              </a:r>
              <a:endParaRPr lang="ru-RU" sz="1100" kern="1200" dirty="0"/>
            </a:p>
          </p:txBody>
        </p:sp>
        <p:sp>
          <p:nvSpPr>
            <p:cNvPr id="16" name="Круговая стрелка 15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323078"/>
                <a:gd name="adj4" fmla="val 21137577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811776"/>
                <a:satOff val="4891"/>
                <a:lumOff val="392"/>
                <a:alphaOff val="0"/>
              </a:schemeClr>
            </a:fillRef>
            <a:effectRef idx="2">
              <a:schemeClr val="accent4">
                <a:hueOff val="-811776"/>
                <a:satOff val="4891"/>
                <a:lumOff val="39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Полилиния 16"/>
            <p:cNvSpPr/>
            <p:nvPr/>
          </p:nvSpPr>
          <p:spPr>
            <a:xfrm>
              <a:off x="7427401" y="3819219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Март</a:t>
              </a:r>
              <a:endParaRPr lang="ru-RU" sz="1100" kern="1200" dirty="0"/>
            </a:p>
          </p:txBody>
        </p:sp>
        <p:sp>
          <p:nvSpPr>
            <p:cNvPr id="18" name="Круговая стрелка 17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997809"/>
                <a:gd name="adj4" fmla="val 1353150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1217664"/>
                <a:satOff val="7336"/>
                <a:lumOff val="588"/>
                <a:alphaOff val="0"/>
              </a:schemeClr>
            </a:fillRef>
            <a:effectRef idx="2">
              <a:schemeClr val="accent4">
                <a:hueOff val="-1217664"/>
                <a:satOff val="7336"/>
                <a:lumOff val="58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Полилиния 19"/>
            <p:cNvSpPr/>
            <p:nvPr/>
          </p:nvSpPr>
          <p:spPr>
            <a:xfrm>
              <a:off x="6793142" y="4917787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Апрель</a:t>
              </a:r>
              <a:endParaRPr lang="ru-RU" sz="1100" kern="1200" dirty="0"/>
            </a:p>
          </p:txBody>
        </p:sp>
        <p:sp>
          <p:nvSpPr>
            <p:cNvPr id="21" name="Круговая стрелка 20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3907505"/>
                <a:gd name="adj4" fmla="val 3262846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1623553"/>
                <a:satOff val="9781"/>
                <a:lumOff val="784"/>
                <a:alphaOff val="0"/>
              </a:schemeClr>
            </a:fillRef>
            <a:effectRef idx="2">
              <a:schemeClr val="accent4">
                <a:hueOff val="-1623553"/>
                <a:satOff val="9781"/>
                <a:lumOff val="78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Полилиния 22"/>
            <p:cNvSpPr/>
            <p:nvPr/>
          </p:nvSpPr>
          <p:spPr>
            <a:xfrm>
              <a:off x="5694573" y="5552046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Май</a:t>
              </a:r>
              <a:endParaRPr lang="ru-RU" sz="1100" kern="1200" dirty="0"/>
            </a:p>
          </p:txBody>
        </p:sp>
        <p:sp>
          <p:nvSpPr>
            <p:cNvPr id="24" name="Круговая стрелка 23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5723078"/>
                <a:gd name="adj4" fmla="val 4937577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2029441"/>
                <a:satOff val="12227"/>
                <a:lumOff val="980"/>
                <a:alphaOff val="0"/>
              </a:schemeClr>
            </a:fillRef>
            <a:effectRef idx="2">
              <a:schemeClr val="accent4">
                <a:hueOff val="-2029441"/>
                <a:satOff val="12227"/>
                <a:lumOff val="98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Полилиния 25"/>
            <p:cNvSpPr/>
            <p:nvPr/>
          </p:nvSpPr>
          <p:spPr>
            <a:xfrm>
              <a:off x="4426056" y="5552046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Июнь</a:t>
              </a:r>
              <a:endParaRPr lang="ru-RU" sz="1100" kern="1200" dirty="0"/>
            </a:p>
          </p:txBody>
        </p:sp>
        <p:sp>
          <p:nvSpPr>
            <p:cNvPr id="27" name="Круговая стрелка 26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7397809"/>
                <a:gd name="adj4" fmla="val 6753150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2435329"/>
                <a:satOff val="14672"/>
                <a:lumOff val="1176"/>
                <a:alphaOff val="0"/>
              </a:schemeClr>
            </a:fillRef>
            <a:effectRef idx="2">
              <a:schemeClr val="accent4">
                <a:hueOff val="-2435329"/>
                <a:satOff val="14672"/>
                <a:lumOff val="117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Полилиния 27"/>
            <p:cNvSpPr/>
            <p:nvPr/>
          </p:nvSpPr>
          <p:spPr>
            <a:xfrm>
              <a:off x="3327487" y="4917787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Июль</a:t>
              </a:r>
              <a:endParaRPr lang="ru-RU" sz="1100" kern="1200" dirty="0"/>
            </a:p>
          </p:txBody>
        </p:sp>
        <p:sp>
          <p:nvSpPr>
            <p:cNvPr id="43" name="Круговая стрелка 42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9307505"/>
                <a:gd name="adj4" fmla="val 8662846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2841217"/>
                <a:satOff val="17118"/>
                <a:lumOff val="1372"/>
                <a:alphaOff val="0"/>
              </a:schemeClr>
            </a:fillRef>
            <a:effectRef idx="2">
              <a:schemeClr val="accent4">
                <a:hueOff val="-2841217"/>
                <a:satOff val="17118"/>
                <a:lumOff val="137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Полилиния 44"/>
            <p:cNvSpPr/>
            <p:nvPr/>
          </p:nvSpPr>
          <p:spPr>
            <a:xfrm>
              <a:off x="2693228" y="3819219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Август</a:t>
              </a:r>
              <a:endParaRPr lang="ru-RU" sz="1100" kern="1200" dirty="0"/>
            </a:p>
          </p:txBody>
        </p:sp>
        <p:sp>
          <p:nvSpPr>
            <p:cNvPr id="46" name="Круговая стрелка 45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1123078"/>
                <a:gd name="adj4" fmla="val 10337577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3247105"/>
                <a:satOff val="19563"/>
                <a:lumOff val="1568"/>
                <a:alphaOff val="0"/>
              </a:schemeClr>
            </a:fillRef>
            <a:effectRef idx="2">
              <a:schemeClr val="accent4">
                <a:hueOff val="-3247105"/>
                <a:satOff val="19563"/>
                <a:lumOff val="156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7" name="Полилиния 46"/>
            <p:cNvSpPr/>
            <p:nvPr/>
          </p:nvSpPr>
          <p:spPr>
            <a:xfrm>
              <a:off x="2693228" y="2550701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Сентябрь</a:t>
              </a:r>
              <a:endParaRPr lang="ru-RU" sz="1100" kern="1200" dirty="0"/>
            </a:p>
          </p:txBody>
        </p:sp>
        <p:sp>
          <p:nvSpPr>
            <p:cNvPr id="48" name="Круговая стрелка 47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2797809"/>
                <a:gd name="adj4" fmla="val 12153150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3652993"/>
                <a:satOff val="22008"/>
                <a:lumOff val="1764"/>
                <a:alphaOff val="0"/>
              </a:schemeClr>
            </a:fillRef>
            <a:effectRef idx="2">
              <a:schemeClr val="accent4">
                <a:hueOff val="-3652993"/>
                <a:satOff val="22008"/>
                <a:lumOff val="176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Полилиния 48"/>
            <p:cNvSpPr/>
            <p:nvPr/>
          </p:nvSpPr>
          <p:spPr>
            <a:xfrm>
              <a:off x="3327487" y="1452133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Октябрь</a:t>
              </a:r>
              <a:endParaRPr lang="ru-RU" sz="1100" kern="1200" dirty="0"/>
            </a:p>
          </p:txBody>
        </p:sp>
        <p:sp>
          <p:nvSpPr>
            <p:cNvPr id="50" name="Круговая стрелка 49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4707505"/>
                <a:gd name="adj4" fmla="val 14062846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4058882"/>
                <a:satOff val="24454"/>
                <a:lumOff val="1960"/>
                <a:alphaOff val="0"/>
              </a:schemeClr>
            </a:fillRef>
            <a:effectRef idx="2">
              <a:schemeClr val="accent4">
                <a:hueOff val="-4058882"/>
                <a:satOff val="24454"/>
                <a:lumOff val="196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1" name="Полилиния 50"/>
            <p:cNvSpPr/>
            <p:nvPr/>
          </p:nvSpPr>
          <p:spPr>
            <a:xfrm>
              <a:off x="4426056" y="817874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Ноябрь</a:t>
              </a:r>
              <a:endParaRPr lang="ru-RU" sz="1100" kern="1200" dirty="0"/>
            </a:p>
          </p:txBody>
        </p:sp>
        <p:sp>
          <p:nvSpPr>
            <p:cNvPr id="52" name="Круговая стрелка 51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6523078"/>
                <a:gd name="adj4" fmla="val 15737577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4464770"/>
                <a:satOff val="26899"/>
                <a:lumOff val="2156"/>
                <a:alphaOff val="0"/>
              </a:schemeClr>
            </a:fillRef>
            <a:effectRef idx="2">
              <a:schemeClr val="accent4">
                <a:hueOff val="-4464770"/>
                <a:satOff val="26899"/>
                <a:lumOff val="2156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3086" name="Группа 65"/>
          <p:cNvGrpSpPr>
            <a:grpSpLocks/>
          </p:cNvGrpSpPr>
          <p:nvPr/>
        </p:nvGrpSpPr>
        <p:grpSpPr bwMode="auto">
          <a:xfrm>
            <a:off x="2428570" y="1153171"/>
            <a:ext cx="4515216" cy="4182796"/>
            <a:chOff x="683358" y="1714485"/>
            <a:chExt cx="4254573" cy="4182803"/>
          </a:xfrm>
        </p:grpSpPr>
        <p:cxnSp>
          <p:nvCxnSpPr>
            <p:cNvPr id="8" name="Прямая соединительная линия 7"/>
            <p:cNvCxnSpPr/>
            <p:nvPr/>
          </p:nvCxnSpPr>
          <p:spPr>
            <a:xfrm rot="16200000" flipH="1">
              <a:off x="750077" y="3750457"/>
              <a:ext cx="4073532" cy="1588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/>
            <p:nvPr/>
          </p:nvCxnSpPr>
          <p:spPr>
            <a:xfrm rot="5400000">
              <a:off x="1142985" y="2714606"/>
              <a:ext cx="3286131" cy="214314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 rot="10800000" flipV="1">
              <a:off x="1000100" y="2857487"/>
              <a:ext cx="3571900" cy="1857378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/>
            <p:cNvCxnSpPr/>
            <p:nvPr/>
          </p:nvCxnSpPr>
          <p:spPr>
            <a:xfrm rot="10800000">
              <a:off x="714348" y="3786175"/>
              <a:ext cx="4143404" cy="1588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/>
            <p:cNvCxnSpPr/>
            <p:nvPr/>
          </p:nvCxnSpPr>
          <p:spPr>
            <a:xfrm rot="16200000" flipV="1">
              <a:off x="1000109" y="2714606"/>
              <a:ext cx="3571881" cy="214314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/>
            <p:nvPr/>
          </p:nvCxnSpPr>
          <p:spPr>
            <a:xfrm rot="10800000">
              <a:off x="1071537" y="2786049"/>
              <a:ext cx="3500463" cy="200025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" name="Кольцо 5"/>
            <p:cNvSpPr/>
            <p:nvPr/>
          </p:nvSpPr>
          <p:spPr>
            <a:xfrm>
              <a:off x="683358" y="1753884"/>
              <a:ext cx="4254573" cy="4143404"/>
            </a:xfrm>
            <a:prstGeom prst="donut">
              <a:avLst>
                <a:gd name="adj" fmla="val 8182"/>
              </a:avLst>
            </a:prstGeom>
            <a:solidFill>
              <a:schemeClr val="accent4">
                <a:lumMod val="50000"/>
                <a:alpha val="31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" name="Кольцо 43"/>
            <p:cNvSpPr/>
            <p:nvPr/>
          </p:nvSpPr>
          <p:spPr>
            <a:xfrm>
              <a:off x="1757344" y="2776534"/>
              <a:ext cx="2100276" cy="2150139"/>
            </a:xfrm>
            <a:prstGeom prst="donut">
              <a:avLst>
                <a:gd name="adj" fmla="val 15939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99" name="WordArt 1"/>
            <p:cNvSpPr>
              <a:spLocks noChangeArrowheads="1" noChangeShapeType="1" noTextEdit="1"/>
            </p:cNvSpPr>
            <p:nvPr/>
          </p:nvSpPr>
          <p:spPr bwMode="auto">
            <a:xfrm rot="13043644">
              <a:off x="1528367" y="2491990"/>
              <a:ext cx="2697674" cy="2780369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1779156"/>
                </a:avLst>
              </a:prstTxWarp>
            </a:bodyPr>
            <a:lstStyle/>
            <a:p>
              <a:pPr algn="ctr"/>
              <a:r>
                <a:rPr lang="ru-RU" sz="2000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Составление бюджета очередного года</a:t>
              </a:r>
            </a:p>
          </p:txBody>
        </p:sp>
        <p:sp>
          <p:nvSpPr>
            <p:cNvPr id="3100" name="WordArt 1"/>
            <p:cNvSpPr>
              <a:spLocks noChangeArrowheads="1" noChangeShapeType="1" noTextEdit="1"/>
            </p:cNvSpPr>
            <p:nvPr/>
          </p:nvSpPr>
          <p:spPr bwMode="auto">
            <a:xfrm>
              <a:off x="884122" y="1963475"/>
              <a:ext cx="3972971" cy="3843613"/>
            </a:xfrm>
            <a:prstGeom prst="rect">
              <a:avLst/>
            </a:prstGeom>
          </p:spPr>
          <p:txBody>
            <a:bodyPr spcFirstLastPara="1" wrap="none" fromWordArt="1">
              <a:prstTxWarp prst="textCircle">
                <a:avLst/>
              </a:prstTxWarp>
            </a:bodyPr>
            <a:lstStyle/>
            <a:p>
              <a:r>
                <a:rPr lang="ru-RU" sz="2000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Исполнение </a:t>
              </a:r>
              <a:r>
                <a:rPr lang="ru-RU" sz="2000" kern="10" dirty="0" smtClean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                     бюджета            текущего                 года                 </a:t>
              </a:r>
              <a:endParaRPr lang="ru-RU" sz="2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endParaRPr>
            </a:p>
          </p:txBody>
        </p:sp>
        <p:sp>
          <p:nvSpPr>
            <p:cNvPr id="3101" name="WordArt 1"/>
            <p:cNvSpPr>
              <a:spLocks noChangeArrowheads="1" noChangeShapeType="1" noTextEdit="1"/>
            </p:cNvSpPr>
            <p:nvPr/>
          </p:nvSpPr>
          <p:spPr bwMode="auto">
            <a:xfrm rot="3853396">
              <a:off x="1905043" y="2693398"/>
              <a:ext cx="2467138" cy="1862588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1779156"/>
                </a:avLst>
              </a:prstTxWarp>
            </a:bodyPr>
            <a:lstStyle/>
            <a:p>
              <a:r>
                <a:rPr lang="ru-RU" sz="1400" kern="10" dirty="0">
                  <a:ln w="9525">
                    <a:noFill/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Отчетность по бюджету завершенного года</a:t>
              </a:r>
            </a:p>
          </p:txBody>
        </p:sp>
        <p:sp>
          <p:nvSpPr>
            <p:cNvPr id="3102" name="WordArt 1"/>
            <p:cNvSpPr>
              <a:spLocks noChangeArrowheads="1" noChangeShapeType="1" noTextEdit="1"/>
            </p:cNvSpPr>
            <p:nvPr/>
          </p:nvSpPr>
          <p:spPr bwMode="auto">
            <a:xfrm rot="19779279">
              <a:off x="1743053" y="2726706"/>
              <a:ext cx="1579929" cy="1001771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2481036"/>
                </a:avLst>
              </a:prstTxWarp>
            </a:bodyPr>
            <a:lstStyle/>
            <a:p>
              <a:pPr algn="ctr"/>
              <a:r>
                <a:rPr lang="ru-RU" sz="800" kern="10" dirty="0">
                  <a:ln w="9525">
                    <a:noFill/>
                    <a:round/>
                    <a:headEnd/>
                    <a:tailEnd/>
                  </a:ln>
                  <a:solidFill>
                    <a:schemeClr val="bg1"/>
                  </a:solidFill>
                  <a:latin typeface="Times New Roman"/>
                  <a:cs typeface="Times New Roman"/>
                </a:rPr>
                <a:t>Утверждение бюджета</a:t>
              </a:r>
            </a:p>
            <a:p>
              <a:pPr algn="ctr"/>
              <a:r>
                <a:rPr lang="ru-RU" sz="800" kern="10" dirty="0">
                  <a:ln w="9525">
                    <a:noFill/>
                    <a:round/>
                    <a:headEnd/>
                    <a:tailEnd/>
                  </a:ln>
                  <a:solidFill>
                    <a:schemeClr val="bg1"/>
                  </a:solidFill>
                  <a:latin typeface="Times New Roman"/>
                  <a:cs typeface="Times New Roman"/>
                </a:rPr>
                <a:t>очередного года</a:t>
              </a:r>
            </a:p>
          </p:txBody>
        </p:sp>
        <p:sp>
          <p:nvSpPr>
            <p:cNvPr id="3103" name="WordArt 1"/>
            <p:cNvSpPr>
              <a:spLocks noChangeArrowheads="1" noChangeShapeType="1" noTextEdit="1"/>
            </p:cNvSpPr>
            <p:nvPr/>
          </p:nvSpPr>
          <p:spPr bwMode="auto">
            <a:xfrm rot="258493">
              <a:off x="2304738" y="2941472"/>
              <a:ext cx="987942" cy="536437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1737708"/>
                </a:avLst>
              </a:prstTxWarp>
            </a:bodyPr>
            <a:lstStyle/>
            <a:p>
              <a:r>
                <a:rPr lang="ru-RU" sz="1000" kern="10" dirty="0">
                  <a:ln w="9525">
                    <a:noFill/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Контроль</a:t>
              </a:r>
            </a:p>
          </p:txBody>
        </p:sp>
        <p:sp>
          <p:nvSpPr>
            <p:cNvPr id="62" name="Овал 61"/>
            <p:cNvSpPr/>
            <p:nvPr/>
          </p:nvSpPr>
          <p:spPr>
            <a:xfrm>
              <a:off x="2714612" y="3714752"/>
              <a:ext cx="142876" cy="142876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7" name="WordArt 1"/>
            <p:cNvSpPr>
              <a:spLocks noChangeArrowheads="1" noChangeShapeType="1" noTextEdit="1"/>
            </p:cNvSpPr>
            <p:nvPr/>
          </p:nvSpPr>
          <p:spPr bwMode="auto">
            <a:xfrm rot="13043644">
              <a:off x="1519616" y="2308531"/>
              <a:ext cx="2678126" cy="2780369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1779156"/>
                </a:avLst>
              </a:prstTxWarp>
            </a:bodyPr>
            <a:lstStyle/>
            <a:p>
              <a:pPr algn="ctr"/>
              <a:endParaRPr lang="ru-RU" sz="2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endParaRPr>
            </a:p>
          </p:txBody>
        </p:sp>
      </p:grpSp>
      <p:sp>
        <p:nvSpPr>
          <p:cNvPr id="3079" name="TextBox 3"/>
          <p:cNvSpPr txBox="1">
            <a:spLocks noChangeArrowheads="1"/>
          </p:cNvSpPr>
          <p:nvPr/>
        </p:nvSpPr>
        <p:spPr bwMode="auto">
          <a:xfrm>
            <a:off x="3034304" y="-34429"/>
            <a:ext cx="350043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Этапы Бюджетного процесса</a:t>
            </a:r>
            <a:endParaRPr lang="ru-RU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4" name="Номер слайда 1"/>
          <p:cNvSpPr>
            <a:spLocks noGrp="1"/>
          </p:cNvSpPr>
          <p:nvPr>
            <p:ph type="sldNum" sz="quarter" idx="33"/>
          </p:nvPr>
        </p:nvSpPr>
        <p:spPr bwMode="auto">
          <a:xfrm>
            <a:off x="7016750" y="645953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ABCB3D5E-5033-443C-8621-9805F458A058}" type="slidenum">
              <a:rPr lang="ru-RU" smtClean="0">
                <a:solidFill>
                  <a:schemeClr val="tx1"/>
                </a:solidFill>
              </a:rPr>
              <a:pPr/>
              <a:t>7</a:t>
            </a:fld>
            <a:endParaRPr lang="ru-RU" smtClean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9470" y="5415956"/>
            <a:ext cx="2719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доходной части бюджета ЗАТО Северск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Пятиугольник 32"/>
          <p:cNvSpPr/>
          <p:nvPr/>
        </p:nvSpPr>
        <p:spPr>
          <a:xfrm>
            <a:off x="29273" y="4365352"/>
            <a:ext cx="2289513" cy="858481"/>
          </a:xfrm>
          <a:prstGeom prst="homePlat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TextBox 36"/>
          <p:cNvSpPr txBox="1"/>
          <p:nvPr/>
        </p:nvSpPr>
        <p:spPr>
          <a:xfrm>
            <a:off x="-75529" y="4455973"/>
            <a:ext cx="224178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расходной</a:t>
            </a: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части бюджета </a:t>
            </a: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-228444" y="3451811"/>
            <a:ext cx="23916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проекта бюджета бюджетной комиссией при </a:t>
            </a:r>
            <a:r>
              <a:rPr lang="ru-RU" sz="13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Адмнистрации</a:t>
            </a:r>
            <a:r>
              <a:rPr lang="ru-RU" sz="13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ЗАТО Северск</a:t>
            </a:r>
            <a:endParaRPr lang="ru-RU" sz="13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Пятиугольник 40"/>
          <p:cNvSpPr/>
          <p:nvPr/>
        </p:nvSpPr>
        <p:spPr>
          <a:xfrm>
            <a:off x="55256" y="1691652"/>
            <a:ext cx="2287523" cy="1317415"/>
          </a:xfrm>
          <a:prstGeom prst="homePlat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TextBox 69"/>
          <p:cNvSpPr txBox="1"/>
          <p:nvPr/>
        </p:nvSpPr>
        <p:spPr>
          <a:xfrm>
            <a:off x="-284031" y="1684587"/>
            <a:ext cx="24816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Публичные слушания</a:t>
            </a:r>
          </a:p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</a:t>
            </a:r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бюджета Бюджетной комиссией при Администрации ЗАТО </a:t>
            </a:r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Пятиугольник 70"/>
          <p:cNvSpPr/>
          <p:nvPr/>
        </p:nvSpPr>
        <p:spPr>
          <a:xfrm>
            <a:off x="51218" y="155104"/>
            <a:ext cx="3141457" cy="1445697"/>
          </a:xfrm>
          <a:prstGeom prst="homePlat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Утверждение бюджета 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 на сессии Думы ЗАТО Северск 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бюджета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Комиссией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проекту бюджета 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участием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депутатов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Пятиугольник 52"/>
          <p:cNvSpPr/>
          <p:nvPr/>
        </p:nvSpPr>
        <p:spPr>
          <a:xfrm rot="10800000">
            <a:off x="6537178" y="730011"/>
            <a:ext cx="1584176" cy="649257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5" name="Пятиугольник 74"/>
          <p:cNvSpPr/>
          <p:nvPr/>
        </p:nvSpPr>
        <p:spPr>
          <a:xfrm rot="10800000">
            <a:off x="7325012" y="2340943"/>
            <a:ext cx="1697188" cy="690770"/>
          </a:xfrm>
          <a:prstGeom prst="homePlat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Пятиугольник 77"/>
          <p:cNvSpPr/>
          <p:nvPr/>
        </p:nvSpPr>
        <p:spPr>
          <a:xfrm rot="10800000">
            <a:off x="7007550" y="1432216"/>
            <a:ext cx="2030953" cy="666834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TextBox 79"/>
          <p:cNvSpPr txBox="1"/>
          <p:nvPr/>
        </p:nvSpPr>
        <p:spPr>
          <a:xfrm>
            <a:off x="6704226" y="780890"/>
            <a:ext cx="14918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отчетности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7205565" y="1407107"/>
            <a:ext cx="182501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проекта решения об исполнении бюджета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7477060" y="2362095"/>
            <a:ext cx="16267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Внесение проекта </a:t>
            </a:r>
          </a:p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решения в Думу </a:t>
            </a:r>
          </a:p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</a:t>
            </a:r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7420419" y="3536057"/>
            <a:ext cx="17400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и утверждение Думой</a:t>
            </a:r>
          </a:p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ЗАТО Северск </a:t>
            </a:r>
          </a:p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проекта решения</a:t>
            </a:r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6895662" y="4744785"/>
            <a:ext cx="1845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Публичные слушания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TextBox 3"/>
          <p:cNvSpPr txBox="1">
            <a:spLocks noChangeArrowheads="1"/>
          </p:cNvSpPr>
          <p:nvPr/>
        </p:nvSpPr>
        <p:spPr bwMode="auto">
          <a:xfrm>
            <a:off x="1672379" y="5920180"/>
            <a:ext cx="874962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На официальном сайте Администрации </a:t>
            </a:r>
            <a:r>
              <a:rPr lang="ru-RU" sz="1350" dirty="0" smtClean="0">
                <a:latin typeface="Times New Roman" pitchFamily="18" charset="0"/>
                <a:cs typeface="Times New Roman" pitchFamily="18" charset="0"/>
              </a:rPr>
              <a:t>в 2024 году были размещены: </a:t>
            </a:r>
            <a:endParaRPr lang="ru-RU" sz="135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 «Бюджет для граждан»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по проекту </a:t>
            </a:r>
            <a:r>
              <a:rPr lang="ru-RU" sz="1350" b="1" dirty="0" smtClean="0">
                <a:latin typeface="Times New Roman" pitchFamily="18" charset="0"/>
                <a:cs typeface="Times New Roman" pitchFamily="18" charset="0"/>
              </a:rPr>
              <a:t>на 2025 год и на плановый период 2026 и 2027 годов</a:t>
            </a:r>
            <a:r>
              <a:rPr lang="ru-RU" sz="135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35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«Бюджет для граждан»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по отчету об исполнении бюджета</a:t>
            </a: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50" b="1" dirty="0" smtClean="0">
                <a:latin typeface="Times New Roman" pitchFamily="18" charset="0"/>
                <a:cs typeface="Times New Roman" pitchFamily="18" charset="0"/>
              </a:rPr>
              <a:t>за 2023 год</a:t>
            </a:r>
            <a:r>
              <a:rPr lang="ru-RU" sz="135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35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 Ежемесячные данные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об исполнении бюджета </a:t>
            </a:r>
            <a:r>
              <a:rPr lang="ru-RU" sz="1350" b="1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года</a:t>
            </a: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77232" y="2974755"/>
            <a:ext cx="3196983" cy="27493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>
                <a:gd name="adj" fmla="val 10732608"/>
              </a:avLst>
            </a:prstTxWarp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бюджета текущего года </a:t>
            </a:r>
            <a:endParaRPr lang="ru-RU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Пятиугольник 75"/>
          <p:cNvSpPr/>
          <p:nvPr/>
        </p:nvSpPr>
        <p:spPr>
          <a:xfrm>
            <a:off x="56875" y="3003929"/>
            <a:ext cx="1968021" cy="1165364"/>
          </a:xfrm>
          <a:prstGeom prst="homePlat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TextBox 78"/>
          <p:cNvSpPr txBox="1"/>
          <p:nvPr/>
        </p:nvSpPr>
        <p:spPr>
          <a:xfrm>
            <a:off x="-206521" y="2919362"/>
            <a:ext cx="221595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 </a:t>
            </a:r>
          </a:p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направление проекта </a:t>
            </a:r>
          </a:p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в Думу </a:t>
            </a:r>
          </a:p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</a:t>
            </a:r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еверск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58833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Box 49"/>
          <p:cNvSpPr txBox="1">
            <a:spLocks noChangeArrowheads="1"/>
          </p:cNvSpPr>
          <p:nvPr/>
        </p:nvSpPr>
        <p:spPr bwMode="auto">
          <a:xfrm>
            <a:off x="-70613" y="19472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Исполнение основных параметров бюджета ЗАТО Северск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110291417"/>
              </p:ext>
            </p:extLst>
          </p:nvPr>
        </p:nvGraphicFramePr>
        <p:xfrm>
          <a:off x="43165" y="364231"/>
          <a:ext cx="8894246" cy="4747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44036" name="Группа 24"/>
          <p:cNvGrpSpPr>
            <a:grpSpLocks/>
          </p:cNvGrpSpPr>
          <p:nvPr/>
        </p:nvGrpSpPr>
        <p:grpSpPr bwMode="auto">
          <a:xfrm>
            <a:off x="323850" y="4670425"/>
            <a:ext cx="8712200" cy="2160588"/>
            <a:chOff x="2068444" y="1081630"/>
            <a:chExt cx="5966049" cy="3561816"/>
          </a:xfrm>
        </p:grpSpPr>
        <p:sp>
          <p:nvSpPr>
            <p:cNvPr id="52" name="Скругленный прямоугольник 51"/>
            <p:cNvSpPr/>
            <p:nvPr/>
          </p:nvSpPr>
          <p:spPr>
            <a:xfrm rot="347141">
              <a:off x="5819915" y="1470456"/>
              <a:ext cx="2214578" cy="459646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3" name="Скругленный прямоугольник 52"/>
            <p:cNvSpPr/>
            <p:nvPr/>
          </p:nvSpPr>
          <p:spPr>
            <a:xfrm rot="347141">
              <a:off x="5599723" y="3458306"/>
              <a:ext cx="2214578" cy="517757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4" name="Скругленный прямоугольник 53"/>
            <p:cNvSpPr/>
            <p:nvPr/>
          </p:nvSpPr>
          <p:spPr>
            <a:xfrm rot="326765">
              <a:off x="5676565" y="2880550"/>
              <a:ext cx="2214578" cy="459795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5" name="Скругленный прямоугольник 54"/>
            <p:cNvSpPr/>
            <p:nvPr/>
          </p:nvSpPr>
          <p:spPr>
            <a:xfrm rot="347141">
              <a:off x="5742509" y="2034736"/>
              <a:ext cx="2214578" cy="740269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6" name="Скругленный прямоугольник 55"/>
            <p:cNvSpPr/>
            <p:nvPr/>
          </p:nvSpPr>
          <p:spPr>
            <a:xfrm rot="347141">
              <a:off x="2260486" y="1081630"/>
              <a:ext cx="2214578" cy="617771"/>
            </a:xfrm>
            <a:prstGeom prst="roundRect">
              <a:avLst/>
            </a:prstGeom>
            <a:solidFill>
              <a:schemeClr val="accent5">
                <a:lumMod val="75000"/>
                <a:alpha val="48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7" name="Равнобедренный треугольник 56"/>
            <p:cNvSpPr/>
            <p:nvPr/>
          </p:nvSpPr>
          <p:spPr>
            <a:xfrm>
              <a:off x="4643438" y="3929066"/>
              <a:ext cx="571504" cy="714380"/>
            </a:xfrm>
            <a:prstGeom prst="triangle">
              <a:avLst/>
            </a:prstGeom>
            <a:solidFill>
              <a:srgbClr val="969696"/>
            </a:solidFill>
            <a:ln>
              <a:solidFill>
                <a:schemeClr val="bg1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8" name="Скругленный прямоугольник 57"/>
            <p:cNvSpPr/>
            <p:nvPr/>
          </p:nvSpPr>
          <p:spPr>
            <a:xfrm rot="327963">
              <a:off x="2178865" y="1802212"/>
              <a:ext cx="2214578" cy="640018"/>
            </a:xfrm>
            <a:prstGeom prst="roundRect">
              <a:avLst/>
            </a:prstGeom>
            <a:solidFill>
              <a:schemeClr val="accent5">
                <a:lumMod val="75000"/>
                <a:alpha val="48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9" name="Скругленный прямоугольник 58"/>
            <p:cNvSpPr/>
            <p:nvPr/>
          </p:nvSpPr>
          <p:spPr>
            <a:xfrm rot="345965">
              <a:off x="2097863" y="2555293"/>
              <a:ext cx="2214578" cy="631269"/>
            </a:xfrm>
            <a:prstGeom prst="roundRect">
              <a:avLst/>
            </a:prstGeom>
            <a:solidFill>
              <a:schemeClr val="accent5">
                <a:lumMod val="75000"/>
                <a:alpha val="48000"/>
              </a:schemeClr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062" name="Прямоугольник 12"/>
            <p:cNvSpPr>
              <a:spLocks noChangeArrowheads="1"/>
            </p:cNvSpPr>
            <p:nvPr/>
          </p:nvSpPr>
          <p:spPr bwMode="auto">
            <a:xfrm rot="326787">
              <a:off x="2324689" y="1091398"/>
              <a:ext cx="2000264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Налоговые </a:t>
              </a:r>
              <a:r>
                <a:rPr lang="ru-RU" sz="1400" b="1" dirty="0" smtClean="0">
                  <a:latin typeface="Times New Roman" pitchFamily="18" charset="0"/>
                  <a:cs typeface="Times New Roman" pitchFamily="18" charset="0"/>
                </a:rPr>
                <a:t>доходы</a:t>
              </a:r>
              <a:endParaRPr lang="ru-RU" sz="1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063" name="Прямоугольник 13"/>
            <p:cNvSpPr>
              <a:spLocks noChangeArrowheads="1"/>
            </p:cNvSpPr>
            <p:nvPr/>
          </p:nvSpPr>
          <p:spPr bwMode="auto">
            <a:xfrm rot="401884">
              <a:off x="2143146" y="1868101"/>
              <a:ext cx="2286016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Неналоговые </a:t>
              </a:r>
              <a:r>
                <a:rPr lang="ru-RU" sz="1400" b="1" dirty="0" smtClean="0">
                  <a:latin typeface="Times New Roman" pitchFamily="18" charset="0"/>
                  <a:cs typeface="Times New Roman" pitchFamily="18" charset="0"/>
                </a:rPr>
                <a:t>доходы</a:t>
              </a:r>
              <a:endParaRPr lang="ru-RU" sz="1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064" name="Прямоугольник 14"/>
            <p:cNvSpPr>
              <a:spLocks noChangeArrowheads="1"/>
            </p:cNvSpPr>
            <p:nvPr/>
          </p:nvSpPr>
          <p:spPr bwMode="auto">
            <a:xfrm rot="308375">
              <a:off x="2133581" y="2617235"/>
              <a:ext cx="2143140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latin typeface="Times New Roman" pitchFamily="18" charset="0"/>
                  <a:cs typeface="Times New Roman" pitchFamily="18" charset="0"/>
                </a:rPr>
                <a:t>Безвозмездные поступления</a:t>
              </a:r>
            </a:p>
          </p:txBody>
        </p:sp>
        <p:sp>
          <p:nvSpPr>
            <p:cNvPr id="44065" name="Прямоугольник 15"/>
            <p:cNvSpPr>
              <a:spLocks noChangeArrowheads="1"/>
            </p:cNvSpPr>
            <p:nvPr/>
          </p:nvSpPr>
          <p:spPr bwMode="auto">
            <a:xfrm rot="332112">
              <a:off x="6551241" y="1440272"/>
              <a:ext cx="844985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Образование</a:t>
              </a:r>
            </a:p>
          </p:txBody>
        </p:sp>
        <p:sp>
          <p:nvSpPr>
            <p:cNvPr id="44066" name="Прямоугольник 16"/>
            <p:cNvSpPr>
              <a:spLocks noChangeArrowheads="1"/>
            </p:cNvSpPr>
            <p:nvPr/>
          </p:nvSpPr>
          <p:spPr bwMode="auto">
            <a:xfrm rot="349728">
              <a:off x="6412325" y="2833072"/>
              <a:ext cx="649677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Культура</a:t>
              </a:r>
            </a:p>
          </p:txBody>
        </p:sp>
        <p:sp>
          <p:nvSpPr>
            <p:cNvPr id="44067" name="Прямоугольник 17"/>
            <p:cNvSpPr>
              <a:spLocks noChangeArrowheads="1"/>
            </p:cNvSpPr>
            <p:nvPr/>
          </p:nvSpPr>
          <p:spPr bwMode="auto">
            <a:xfrm rot="343575">
              <a:off x="5773175" y="2187754"/>
              <a:ext cx="2168084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Жилищно-коммунальное хозяйство</a:t>
              </a:r>
            </a:p>
          </p:txBody>
        </p:sp>
        <p:sp>
          <p:nvSpPr>
            <p:cNvPr id="44068" name="Прямоугольник 18"/>
            <p:cNvSpPr>
              <a:spLocks noChangeArrowheads="1"/>
            </p:cNvSpPr>
            <p:nvPr/>
          </p:nvSpPr>
          <p:spPr bwMode="auto">
            <a:xfrm rot="345785">
              <a:off x="5670966" y="3516268"/>
              <a:ext cx="2000264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Иные направления</a:t>
              </a:r>
            </a:p>
          </p:txBody>
        </p:sp>
        <p:sp>
          <p:nvSpPr>
            <p:cNvPr id="67" name="Скругленный прямоугольник 66"/>
            <p:cNvSpPr/>
            <p:nvPr/>
          </p:nvSpPr>
          <p:spPr>
            <a:xfrm rot="313199">
              <a:off x="2068444" y="3714070"/>
              <a:ext cx="5730335" cy="190311"/>
            </a:xfrm>
            <a:prstGeom prst="roundRect">
              <a:avLst/>
            </a:prstGeom>
            <a:solidFill>
              <a:srgbClr val="969696"/>
            </a:solidFill>
            <a:ln>
              <a:solidFill>
                <a:schemeClr val="bg1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4037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D97F5A6-D9AC-4A77-BD0F-B9CDA4A80E12}" type="slidenum">
              <a:rPr lang="ru-RU" smtClean="0"/>
              <a:pPr/>
              <a:t>8</a:t>
            </a:fld>
            <a:endParaRPr lang="ru-RU" smtClean="0"/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7812360" y="4077072"/>
            <a:ext cx="0" cy="2880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flipV="1">
            <a:off x="2339752" y="4005064"/>
            <a:ext cx="0" cy="3600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Box 49"/>
          <p:cNvSpPr txBox="1">
            <a:spLocks noChangeArrowheads="1"/>
          </p:cNvSpPr>
          <p:nvPr/>
        </p:nvSpPr>
        <p:spPr bwMode="auto">
          <a:xfrm>
            <a:off x="5091144" y="778682"/>
            <a:ext cx="396044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Структура доходов бюджета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0876870"/>
              </p:ext>
            </p:extLst>
          </p:nvPr>
        </p:nvGraphicFramePr>
        <p:xfrm>
          <a:off x="251521" y="4660162"/>
          <a:ext cx="5111820" cy="1925126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279565"/>
                <a:gridCol w="828944"/>
                <a:gridCol w="867350"/>
                <a:gridCol w="1135961"/>
              </a:tblGrid>
              <a:tr h="656353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г., млн.руб.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г.,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млн.руб.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</a:tr>
              <a:tr h="30552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200" b="0" i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504,0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1 506,6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2,6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</a:tr>
              <a:tr h="3521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Неналоговые доходы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167,0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160,9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-6,1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</a:tr>
              <a:tr h="30552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5 325,8</a:t>
                      </a: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5 295,5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-30,3</a:t>
                      </a:r>
                    </a:p>
                  </a:txBody>
                  <a:tcPr marL="91439" marR="91439" marT="45735" marB="45735" anchor="ctr"/>
                </a:tc>
              </a:tr>
              <a:tr h="305529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6 996,8</a:t>
                      </a: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6 963,0</a:t>
                      </a: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-33,8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</a:tr>
            </a:tbl>
          </a:graphicData>
        </a:graphic>
      </p:graphicFrame>
      <p:sp>
        <p:nvSpPr>
          <p:cNvPr id="46108" name="TextBox 11"/>
          <p:cNvSpPr txBox="1">
            <a:spLocks noChangeArrowheads="1"/>
          </p:cNvSpPr>
          <p:nvPr/>
        </p:nvSpPr>
        <p:spPr bwMode="auto">
          <a:xfrm>
            <a:off x="4684687" y="2504417"/>
            <a:ext cx="13573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Налоговые доходы</a:t>
            </a:r>
          </a:p>
        </p:txBody>
      </p:sp>
      <p:sp>
        <p:nvSpPr>
          <p:cNvPr id="46109" name="TextBox 12"/>
          <p:cNvSpPr txBox="1">
            <a:spLocks noChangeArrowheads="1"/>
          </p:cNvSpPr>
          <p:nvPr/>
        </p:nvSpPr>
        <p:spPr bwMode="auto">
          <a:xfrm>
            <a:off x="7651688" y="2533483"/>
            <a:ext cx="13573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Неналоговые доходы</a:t>
            </a:r>
          </a:p>
        </p:txBody>
      </p:sp>
      <p:sp>
        <p:nvSpPr>
          <p:cNvPr id="46110" name="TextBox 13"/>
          <p:cNvSpPr txBox="1">
            <a:spLocks noChangeArrowheads="1"/>
          </p:cNvSpPr>
          <p:nvPr/>
        </p:nvSpPr>
        <p:spPr bwMode="auto">
          <a:xfrm>
            <a:off x="6083688" y="1268844"/>
            <a:ext cx="15001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</a:t>
            </a:r>
          </a:p>
        </p:txBody>
      </p:sp>
      <p:grpSp>
        <p:nvGrpSpPr>
          <p:cNvPr id="46111" name="Группа 27"/>
          <p:cNvGrpSpPr>
            <a:grpSpLocks/>
          </p:cNvGrpSpPr>
          <p:nvPr/>
        </p:nvGrpSpPr>
        <p:grpSpPr bwMode="auto">
          <a:xfrm>
            <a:off x="5814419" y="3212976"/>
            <a:ext cx="1857375" cy="3214687"/>
            <a:chOff x="1071538" y="3643314"/>
            <a:chExt cx="1565858" cy="3214686"/>
          </a:xfrm>
        </p:grpSpPr>
        <p:pic>
          <p:nvPicPr>
            <p:cNvPr id="46124" name="Рисунок 25" descr="money-jar-vector-1533336.jpg"/>
            <p:cNvPicPr>
              <a:picLocks noChangeAspect="1"/>
            </p:cNvPicPr>
            <p:nvPr/>
          </p:nvPicPr>
          <p:blipFill>
            <a:blip r:embed="rId3" cstate="print"/>
            <a:srcRect b="8333"/>
            <a:stretch>
              <a:fillRect/>
            </a:stretch>
          </p:blipFill>
          <p:spPr bwMode="auto">
            <a:xfrm>
              <a:off x="1071538" y="4643422"/>
              <a:ext cx="1565858" cy="22145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125" name="Рисунок 26" descr="infographic-elements-pack_6628-4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214414" y="3643314"/>
              <a:ext cx="1357322" cy="11177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6112" name="Прямоугольник 11"/>
          <p:cNvSpPr>
            <a:spLocks noChangeArrowheads="1"/>
          </p:cNvSpPr>
          <p:nvPr/>
        </p:nvSpPr>
        <p:spPr bwMode="auto">
          <a:xfrm>
            <a:off x="4540026" y="3028292"/>
            <a:ext cx="158430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доходы от предусмотренных законодательством РФ о налогах и сборах, а также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штрафов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по ним</a:t>
            </a:r>
          </a:p>
        </p:txBody>
      </p:sp>
      <p:sp>
        <p:nvSpPr>
          <p:cNvPr id="46113" name="Прямоугольник 12"/>
          <p:cNvSpPr>
            <a:spLocks noChangeArrowheads="1"/>
          </p:cNvSpPr>
          <p:nvPr/>
        </p:nvSpPr>
        <p:spPr bwMode="auto">
          <a:xfrm>
            <a:off x="7560072" y="3094426"/>
            <a:ext cx="1571313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доходы от использования и продажи имущества, находящегося в муниципальной собственности, от применения мер гражданско-правовой, административной ответственности, плата за негативное воздействие на окружающую среду и др.</a:t>
            </a:r>
          </a:p>
        </p:txBody>
      </p:sp>
      <p:sp>
        <p:nvSpPr>
          <p:cNvPr id="46114" name="Прямоугольник 13"/>
          <p:cNvSpPr>
            <a:spLocks noChangeArrowheads="1"/>
          </p:cNvSpPr>
          <p:nvPr/>
        </p:nvSpPr>
        <p:spPr bwMode="auto">
          <a:xfrm>
            <a:off x="5363343" y="1815184"/>
            <a:ext cx="33131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поступления из бюджетов других уровней и от физических и (или) юридических лиц</a:t>
            </a:r>
          </a:p>
        </p:txBody>
      </p:sp>
      <p:sp>
        <p:nvSpPr>
          <p:cNvPr id="46115" name="TextBox 49"/>
          <p:cNvSpPr txBox="1">
            <a:spLocks noChangeArrowheads="1"/>
          </p:cNvSpPr>
          <p:nvPr/>
        </p:nvSpPr>
        <p:spPr bwMode="auto">
          <a:xfrm>
            <a:off x="88710" y="1512493"/>
            <a:ext cx="4801118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b="1" dirty="0">
                <a:latin typeface="Times New Roman" pitchFamily="18" charset="0"/>
                <a:cs typeface="Times New Roman" pitchFamily="18" charset="0"/>
              </a:rPr>
              <a:t>Все средства,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поступившие в 2024 году </a:t>
            </a:r>
          </a:p>
          <a:p>
            <a:pPr algn="ctr" eaLnBrk="1" hangingPunct="1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бюджет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ЗАТО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Северск, зачислялись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на единый счет бюджета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открытый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органах Федерального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казначейства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/>
          </a:blip>
          <a:srcRect t="9052" b="19550"/>
          <a:stretch/>
        </p:blipFill>
        <p:spPr>
          <a:xfrm>
            <a:off x="1360560" y="2940051"/>
            <a:ext cx="2145762" cy="1532053"/>
          </a:xfrm>
          <a:prstGeom prst="rect">
            <a:avLst/>
          </a:prstGeom>
        </p:spPr>
      </p:pic>
      <p:sp>
        <p:nvSpPr>
          <p:cNvPr id="9" name="Стрелка углом вверх 8"/>
          <p:cNvSpPr/>
          <p:nvPr/>
        </p:nvSpPr>
        <p:spPr>
          <a:xfrm rot="5400000">
            <a:off x="-8470" y="3265408"/>
            <a:ext cx="1573705" cy="839687"/>
          </a:xfrm>
          <a:prstGeom prst="bentUpArrow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/>
          </a:p>
        </p:txBody>
      </p:sp>
      <p:sp>
        <p:nvSpPr>
          <p:cNvPr id="46120" name="TextBox 3"/>
          <p:cNvSpPr txBox="1">
            <a:spLocks noChangeArrowheads="1"/>
          </p:cNvSpPr>
          <p:nvPr/>
        </p:nvSpPr>
        <p:spPr bwMode="auto">
          <a:xfrm>
            <a:off x="477218" y="836613"/>
            <a:ext cx="3406799" cy="40011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Доходы в 2024 году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122" name="Рисунок 2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06869" y="297865"/>
            <a:ext cx="1184275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123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8652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8C7945A5-221E-433B-BBCE-399D7402D62B}" type="slidenum">
              <a:rPr lang="ru-RU" smtClean="0"/>
              <a:pPr/>
              <a:t>9</a:t>
            </a:fld>
            <a:endParaRPr lang="ru-RU" smtClean="0"/>
          </a:p>
        </p:txBody>
      </p:sp>
      <p:sp>
        <p:nvSpPr>
          <p:cNvPr id="2" name="Стрелка вправо 1"/>
          <p:cNvSpPr/>
          <p:nvPr/>
        </p:nvSpPr>
        <p:spPr>
          <a:xfrm rot="5400000">
            <a:off x="6575644" y="2309731"/>
            <a:ext cx="516275" cy="488969"/>
          </a:xfrm>
          <a:prstGeom prst="rightArrow">
            <a:avLst>
              <a:gd name="adj1" fmla="val 46297"/>
              <a:gd name="adj2" fmla="val 50000"/>
            </a:avLst>
          </a:prstGeom>
          <a:scene3d>
            <a:camera prst="obliqueTopLeft"/>
            <a:lightRig rig="threePt" dir="t"/>
          </a:scene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 rot="1854726">
            <a:off x="5924718" y="2653915"/>
            <a:ext cx="516275" cy="488969"/>
          </a:xfrm>
          <a:prstGeom prst="rightArrow">
            <a:avLst/>
          </a:prstGeom>
          <a:scene3d>
            <a:camera prst="obliqueTopLeft"/>
            <a:lightRig rig="threePt" dir="t"/>
          </a:scene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 rot="8975204">
            <a:off x="7159610" y="2667587"/>
            <a:ext cx="516275" cy="488969"/>
          </a:xfrm>
          <a:prstGeom prst="rightArrow">
            <a:avLst/>
          </a:prstGeom>
          <a:scene3d>
            <a:camera prst="obliqueTopLeft"/>
            <a:lightRig rig="threePt" dir="t"/>
          </a:scene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688381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690106" y="1190972"/>
            <a:ext cx="2484438" cy="739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сумма налоговых доходов составила </a:t>
            </a:r>
          </a:p>
          <a:p>
            <a:pPr algn="ctr" eaLnBrk="1" hangingPunct="1">
              <a:defRPr/>
            </a:pPr>
            <a:r>
              <a:rPr lang="ru-RU" sz="14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1 506,6 </a:t>
            </a: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76256" y="3029365"/>
            <a:ext cx="2291874" cy="7381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налоговых доходов в общем объеме доходов составила </a:t>
            </a:r>
            <a:r>
              <a:rPr lang="ru-RU" sz="14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22%</a:t>
            </a:r>
            <a:endParaRPr lang="ru-RU" sz="1400" b="1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653025"/>
              </p:ext>
            </p:extLst>
          </p:nvPr>
        </p:nvGraphicFramePr>
        <p:xfrm>
          <a:off x="314547" y="605727"/>
          <a:ext cx="6578601" cy="3615361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532792"/>
                <a:gridCol w="1584176"/>
                <a:gridCol w="792088"/>
                <a:gridCol w="720080"/>
                <a:gridCol w="949465"/>
              </a:tblGrid>
              <a:tr h="381734">
                <a:tc row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Налоги,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поступающие</a:t>
                      </a:r>
                    </a:p>
                    <a:p>
                      <a:pPr algn="ctr"/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бюджет ЗАТО Северск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Налогоплательщики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Поступления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года, млн. руб.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Comic Sans MS" pitchFamily="66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</a:t>
                      </a:r>
                      <a:r>
                        <a:rPr lang="ru-RU" sz="1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3491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734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доходы физических лиц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агенты                    за физические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1 145,4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1 147,9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2,5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81734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Налог,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взимаемый по упрощенной системе налогообложения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134,3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134,3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81734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Земельный налог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и юридические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108,8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108,5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-0,3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65011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имущество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физических лиц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50,5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49,9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-0,6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64563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Патент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21,1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20,2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-0,9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81734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Госпошлина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и юридические лица</a:t>
                      </a: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29,5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30,7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81734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Акцизы (на </a:t>
                      </a:r>
                      <a:r>
                        <a:rPr lang="ru-RU" sz="1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диз.топливо</a:t>
                      </a: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моторные масла, автомобильный и прямогонный бензин)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Юридические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14,1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14,1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645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налоги </a:t>
                      </a: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0,7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323528" y="4221088"/>
            <a:ext cx="3600450" cy="3397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1600" b="1" dirty="0" err="1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Справочно</a:t>
            </a:r>
            <a:r>
              <a:rPr lang="ru-RU" sz="16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600" b="1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539691952"/>
              </p:ext>
            </p:extLst>
          </p:nvPr>
        </p:nvGraphicFramePr>
        <p:xfrm>
          <a:off x="179512" y="4522993"/>
          <a:ext cx="8784977" cy="23016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7173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5953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B10B839-9563-455B-BD5B-68917257D077}" type="slidenum">
              <a:rPr lang="ru-RU" smtClean="0"/>
              <a:pPr/>
              <a:t>10</a:t>
            </a:fld>
            <a:endParaRPr lang="ru-RU" smtClean="0"/>
          </a:p>
        </p:txBody>
      </p:sp>
      <p:pic>
        <p:nvPicPr>
          <p:cNvPr id="13" name="Рисунок 12" descr="KijX47nxT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488798" y="2033298"/>
            <a:ext cx="836254" cy="75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95808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2356481"/>
              </p:ext>
            </p:extLst>
          </p:nvPr>
        </p:nvGraphicFramePr>
        <p:xfrm>
          <a:off x="467544" y="852957"/>
          <a:ext cx="8424936" cy="2121715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5435082"/>
                <a:gridCol w="1087100"/>
                <a:gridCol w="750626"/>
                <a:gridCol w="1152128"/>
              </a:tblGrid>
              <a:tr h="274361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Виды неналоговых платежей,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поступающих </a:t>
                      </a:r>
                    </a:p>
                    <a:p>
                      <a:pPr algn="ctr"/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бюджет ЗАТО Северск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Поступления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года, млн.руб.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Comic Sans MS" pitchFamily="66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</a:t>
                      </a: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436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муниципального имущества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Платежи при пользовании природными ресурсами 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муниципального имущества</a:t>
                      </a: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9269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Штрафы, санкции,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возмещение вреда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виды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627313" y="133350"/>
            <a:ext cx="32385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buFont typeface="Wingdings" pitchFamily="2" charset="2"/>
              <a:buChar char="v"/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Общая сумма неналоговых доходов </a:t>
            </a:r>
            <a:r>
              <a:rPr lang="ru-RU" sz="12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2024 году составила </a:t>
            </a:r>
            <a:r>
              <a:rPr lang="ru-RU" sz="1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160,9 млн.руб</a:t>
            </a:r>
            <a:r>
              <a:rPr lang="ru-RU" sz="1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15013" y="130175"/>
            <a:ext cx="316706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buFont typeface="Wingdings" pitchFamily="2" charset="2"/>
              <a:buChar char="v"/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Доля неналоговых доходов в общем объеме доходов составила </a:t>
            </a:r>
            <a:r>
              <a:rPr lang="ru-RU" sz="1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12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200" b="1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36" name="TextBox 35"/>
          <p:cNvSpPr txBox="1">
            <a:spLocks noChangeArrowheads="1"/>
          </p:cNvSpPr>
          <p:nvPr/>
        </p:nvSpPr>
        <p:spPr bwMode="auto">
          <a:xfrm>
            <a:off x="1795175" y="3273880"/>
            <a:ext cx="49027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Наиболее крупные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объекты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муниципальной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собственности,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реализованные в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году </a:t>
            </a: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395536" y="46038"/>
            <a:ext cx="1952377" cy="665162"/>
          </a:xfrm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pPr>
              <a:defRPr/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Неналоговые доходы </a:t>
            </a:r>
          </a:p>
        </p:txBody>
      </p:sp>
      <p:sp>
        <p:nvSpPr>
          <p:cNvPr id="413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05638" y="648970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7EF89EE3-BA6F-4DAF-94DB-E17914F1A638}" type="slidenum">
              <a:rPr lang="ru-RU" smtClean="0"/>
              <a:pPr/>
              <a:t>11</a:t>
            </a:fld>
            <a:endParaRPr lang="ru-RU" smtClean="0"/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4086124"/>
              </p:ext>
            </p:extLst>
          </p:nvPr>
        </p:nvGraphicFramePr>
        <p:xfrm>
          <a:off x="467544" y="3866875"/>
          <a:ext cx="6119279" cy="2213066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5030885"/>
                <a:gridCol w="1088394"/>
              </a:tblGrid>
              <a:tr h="41159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Сумма, млн.руб.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611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Объекты недвижимого имущества, проданные в рассрочку в предыдущие годы (нежилые помещения по пр. Коммунистическому,</a:t>
                      </a:r>
                      <a:r>
                        <a:rPr lang="ru-RU" sz="12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112, ул. Сосновой, 4, стр. 10 и другие)</a:t>
                      </a:r>
                      <a:endParaRPr lang="ru-RU" sz="1200" b="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5,6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090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Нежилое помещения по пр. Коммунистическому, 90 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3,4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856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Транспортные средства: 3 автобуса; теплоход «Надежный»; вагончик передвижной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2,8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1" name="Рисунок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9081" y="4581128"/>
            <a:ext cx="2412840" cy="1609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50398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481115488"/>
              </p:ext>
            </p:extLst>
          </p:nvPr>
        </p:nvGraphicFramePr>
        <p:xfrm>
          <a:off x="358437" y="3140968"/>
          <a:ext cx="8792751" cy="38692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333375" y="1268413"/>
            <a:ext cx="2222500" cy="1655762"/>
          </a:xfrm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pPr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Налогоплательщики, обеспечивающие  большую часть налоговых и неналоговых поступлений в бюджет 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2024 году</a:t>
            </a:r>
          </a:p>
        </p:txBody>
      </p:sp>
      <p:pic>
        <p:nvPicPr>
          <p:cNvPr id="48157" name="Рисунок 7"/>
          <p:cNvPicPr>
            <a:picLocks noChangeAspect="1"/>
          </p:cNvPicPr>
          <p:nvPr/>
        </p:nvPicPr>
        <p:blipFill>
          <a:blip r:embed="rId8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33375" y="115888"/>
            <a:ext cx="11525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58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84CC4CEC-7F5A-4A7A-AC2C-7E495C48E316}" type="slidenum">
              <a:rPr lang="ru-RU" smtClean="0"/>
              <a:pPr/>
              <a:t>12</a:t>
            </a:fld>
            <a:endParaRPr lang="ru-RU" smtClean="0"/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4108663"/>
              </p:ext>
            </p:extLst>
          </p:nvPr>
        </p:nvGraphicFramePr>
        <p:xfrm>
          <a:off x="2987824" y="115888"/>
          <a:ext cx="5472608" cy="3817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</p:spTree>
    <p:extLst>
      <p:ext uri="{BB962C8B-B14F-4D97-AF65-F5344CB8AC3E}">
        <p14:creationId xmlns:p14="http://schemas.microsoft.com/office/powerpoint/2010/main" val="226394916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1407380" y="524565"/>
            <a:ext cx="6805069" cy="71435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межбюджетных трансфертов (МБТ),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поступивших в 2024 году 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9155" name="Группа 51"/>
          <p:cNvGrpSpPr>
            <a:grpSpLocks/>
          </p:cNvGrpSpPr>
          <p:nvPr/>
        </p:nvGrpSpPr>
        <p:grpSpPr bwMode="auto">
          <a:xfrm>
            <a:off x="95250" y="1755910"/>
            <a:ext cx="9048750" cy="4357688"/>
            <a:chOff x="142844" y="1142984"/>
            <a:chExt cx="9048781" cy="4357718"/>
          </a:xfrm>
        </p:grpSpPr>
        <p:graphicFrame>
          <p:nvGraphicFramePr>
            <p:cNvPr id="24" name="Схема 23"/>
            <p:cNvGraphicFramePr/>
            <p:nvPr>
              <p:extLst>
                <p:ext uri="{D42A27DB-BD31-4B8C-83A1-F6EECF244321}">
                  <p14:modId xmlns:p14="http://schemas.microsoft.com/office/powerpoint/2010/main" val="4058810944"/>
                </p:ext>
              </p:extLst>
            </p:nvPr>
          </p:nvGraphicFramePr>
          <p:xfrm>
            <a:off x="142844" y="1142984"/>
            <a:ext cx="8721044" cy="435771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cxnSp>
          <p:nvCxnSpPr>
            <p:cNvPr id="43" name="Прямая со стрелкой 42"/>
            <p:cNvCxnSpPr/>
            <p:nvPr/>
          </p:nvCxnSpPr>
          <p:spPr>
            <a:xfrm rot="16200000" flipH="1">
              <a:off x="7181839" y="3081335"/>
              <a:ext cx="2868632" cy="27781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 стрелкой 44"/>
            <p:cNvCxnSpPr/>
            <p:nvPr/>
          </p:nvCxnSpPr>
          <p:spPr>
            <a:xfrm rot="16200000" flipH="1">
              <a:off x="7601735" y="2661439"/>
              <a:ext cx="1820875" cy="6985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Овал 25"/>
            <p:cNvSpPr/>
            <p:nvPr/>
          </p:nvSpPr>
          <p:spPr>
            <a:xfrm>
              <a:off x="8196289" y="3606042"/>
              <a:ext cx="700126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66" name="TextBox 29"/>
            <p:cNvSpPr txBox="1">
              <a:spLocks noChangeArrowheads="1"/>
            </p:cNvSpPr>
            <p:nvPr/>
          </p:nvSpPr>
          <p:spPr bwMode="auto">
            <a:xfrm>
              <a:off x="8196288" y="3786190"/>
              <a:ext cx="773644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25%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2" name="Овал 31"/>
            <p:cNvSpPr/>
            <p:nvPr/>
          </p:nvSpPr>
          <p:spPr>
            <a:xfrm>
              <a:off x="8405839" y="4654421"/>
              <a:ext cx="697913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70" name="TextBox 30"/>
            <p:cNvSpPr txBox="1">
              <a:spLocks noChangeArrowheads="1"/>
            </p:cNvSpPr>
            <p:nvPr/>
          </p:nvSpPr>
          <p:spPr bwMode="auto">
            <a:xfrm>
              <a:off x="8417981" y="4837436"/>
              <a:ext cx="773644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10%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3" name="Овал 32"/>
            <p:cNvSpPr/>
            <p:nvPr/>
          </p:nvSpPr>
          <p:spPr>
            <a:xfrm>
              <a:off x="8358214" y="2469246"/>
              <a:ext cx="697913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74" name="TextBox 28"/>
            <p:cNvSpPr txBox="1">
              <a:spLocks noChangeArrowheads="1"/>
            </p:cNvSpPr>
            <p:nvPr/>
          </p:nvSpPr>
          <p:spPr bwMode="auto">
            <a:xfrm>
              <a:off x="8370356" y="2643182"/>
              <a:ext cx="773644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31%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4" name="Овал 33"/>
            <p:cNvSpPr/>
            <p:nvPr/>
          </p:nvSpPr>
          <p:spPr>
            <a:xfrm>
              <a:off x="7277912" y="1333124"/>
              <a:ext cx="666258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78" name="TextBox 27"/>
            <p:cNvSpPr txBox="1">
              <a:spLocks noChangeArrowheads="1"/>
            </p:cNvSpPr>
            <p:nvPr/>
          </p:nvSpPr>
          <p:spPr bwMode="auto">
            <a:xfrm>
              <a:off x="7218086" y="1495411"/>
              <a:ext cx="785911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34%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9" name="Прямая со стрелкой 38"/>
            <p:cNvCxnSpPr>
              <a:endCxn id="49178" idx="3"/>
            </p:cNvCxnSpPr>
            <p:nvPr/>
          </p:nvCxnSpPr>
          <p:spPr>
            <a:xfrm flipH="1" flipV="1">
              <a:off x="8003997" y="1664690"/>
              <a:ext cx="473252" cy="12123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41" name="Прямая со стрелкой 40"/>
            <p:cNvCxnSpPr/>
            <p:nvPr/>
          </p:nvCxnSpPr>
          <p:spPr>
            <a:xfrm rot="16200000" flipH="1">
              <a:off x="8262934" y="2000240"/>
              <a:ext cx="642941" cy="21431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4915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39E930A2-F529-4281-8129-230CF999CE8B}" type="slidenum">
              <a:rPr lang="ru-RU" smtClean="0"/>
              <a:pPr/>
              <a:t>13</a:t>
            </a:fld>
            <a:endParaRPr lang="ru-RU" smtClean="0"/>
          </a:p>
        </p:txBody>
      </p:sp>
      <p:sp>
        <p:nvSpPr>
          <p:cNvPr id="18" name="Скругленный прямоугольник 16"/>
          <p:cNvSpPr>
            <a:spLocks noChangeArrowheads="1"/>
          </p:cNvSpPr>
          <p:nvPr/>
        </p:nvSpPr>
        <p:spPr bwMode="auto">
          <a:xfrm>
            <a:off x="7784367" y="1353210"/>
            <a:ext cx="1428723" cy="928688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в общем объеме МБТ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(за 2024 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год)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730630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4855754"/>
              </p:ext>
            </p:extLst>
          </p:nvPr>
        </p:nvGraphicFramePr>
        <p:xfrm>
          <a:off x="142875" y="260350"/>
          <a:ext cx="8991600" cy="366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820" name="Лист" r:id="rId4" imgW="9001100" imgH="3667140" progId="Excel.Sheet.8">
                  <p:embed/>
                </p:oleObj>
              </mc:Choice>
              <mc:Fallback>
                <p:oleObj name="Лист" r:id="rId4" imgW="9001100" imgH="3667140" progId="Excel.Sheet.8">
                  <p:embed/>
                  <p:pic>
                    <p:nvPicPr>
                      <p:cNvPr id="0" name="Picture 30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75" y="260350"/>
                        <a:ext cx="8991600" cy="3663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3481101730"/>
              </p:ext>
            </p:extLst>
          </p:nvPr>
        </p:nvGraphicFramePr>
        <p:xfrm>
          <a:off x="4631389" y="3312891"/>
          <a:ext cx="4512611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323041" y="2707096"/>
            <a:ext cx="85725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</a:t>
            </a: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392939"/>
              </p:ext>
            </p:extLst>
          </p:nvPr>
        </p:nvGraphicFramePr>
        <p:xfrm>
          <a:off x="251520" y="3810095"/>
          <a:ext cx="3997325" cy="2921370"/>
        </p:xfrm>
        <a:graphic>
          <a:graphicData uri="http://schemas.openxmlformats.org/drawingml/2006/table">
            <a:tbl>
              <a:tblPr firstRow="1" lastRow="1" bandRow="1">
                <a:tableStyleId>{D27102A9-8310-4765-A935-A1911B00CA55}</a:tableStyleId>
              </a:tblPr>
              <a:tblGrid>
                <a:gridCol w="1333264"/>
                <a:gridCol w="864020"/>
                <a:gridCol w="936022"/>
                <a:gridCol w="864019"/>
              </a:tblGrid>
              <a:tr h="5365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2024, млн.руб.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2024,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млн.руб.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Откло-</a:t>
                      </a:r>
                    </a:p>
                    <a:p>
                      <a:pPr algn="ctr"/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нение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1 789,3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1 789,3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1 352,5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1 324,4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-28,1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1 654,8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1 652,7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МБТ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542,8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542,7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безвозмездные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-13,6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-13,6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5365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5 325,8</a:t>
                      </a:r>
                    </a:p>
                  </a:txBody>
                  <a:tcPr marL="91432" marR="91432" marT="45715" marB="45715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5 295,5</a:t>
                      </a: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-30,3</a:t>
                      </a:r>
                    </a:p>
                  </a:txBody>
                  <a:tcPr marL="91432" marR="91432" marT="45715" marB="45715"/>
                </a:tc>
              </a:tr>
            </a:tbl>
          </a:graphicData>
        </a:graphic>
      </p:graphicFrame>
      <p:sp>
        <p:nvSpPr>
          <p:cNvPr id="18" name="Скругленный прямоугольник 16"/>
          <p:cNvSpPr>
            <a:spLocks noChangeArrowheads="1"/>
          </p:cNvSpPr>
          <p:nvPr/>
        </p:nvSpPr>
        <p:spPr bwMode="auto">
          <a:xfrm>
            <a:off x="7087445" y="1034518"/>
            <a:ext cx="1925990" cy="714351"/>
          </a:xfrm>
          <a:prstGeom prst="roundRect">
            <a:avLst>
              <a:gd name="adj" fmla="val 0"/>
            </a:avLst>
          </a:prstGeom>
          <a:noFill/>
          <a:ln w="15875" algn="ctr">
            <a:solidFill>
              <a:schemeClr val="bg1">
                <a:lumMod val="65000"/>
              </a:schemeClr>
            </a:solidFill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поступлений  МБТ в 2024 году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63650" y="125136"/>
            <a:ext cx="1401763" cy="368300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дотации</a:t>
            </a:r>
          </a:p>
        </p:txBody>
      </p:sp>
      <p:sp>
        <p:nvSpPr>
          <p:cNvPr id="5156" name="TextBox 19"/>
          <p:cNvSpPr txBox="1">
            <a:spLocks noChangeArrowheads="1"/>
          </p:cNvSpPr>
          <p:nvPr/>
        </p:nvSpPr>
        <p:spPr bwMode="auto">
          <a:xfrm>
            <a:off x="2708275" y="307975"/>
            <a:ext cx="1401763" cy="368300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>
                <a:latin typeface="Times New Roman" pitchFamily="18" charset="0"/>
                <a:cs typeface="Times New Roman" pitchFamily="18" charset="0"/>
              </a:rPr>
              <a:t>субвенции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152900" y="427038"/>
            <a:ext cx="1401763" cy="369887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597525" y="531813"/>
            <a:ext cx="1401763" cy="369887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иные МБТ</a:t>
            </a:r>
          </a:p>
        </p:txBody>
      </p:sp>
      <p:grpSp>
        <p:nvGrpSpPr>
          <p:cNvPr id="5160" name="Группа 30"/>
          <p:cNvGrpSpPr>
            <a:grpSpLocks/>
          </p:cNvGrpSpPr>
          <p:nvPr/>
        </p:nvGrpSpPr>
        <p:grpSpPr bwMode="auto">
          <a:xfrm>
            <a:off x="5436096" y="4065062"/>
            <a:ext cx="611188" cy="649287"/>
            <a:chOff x="4584880" y="5653010"/>
            <a:chExt cx="611560" cy="576064"/>
          </a:xfrm>
        </p:grpSpPr>
        <p:sp>
          <p:nvSpPr>
            <p:cNvPr id="32" name="Овал 31"/>
            <p:cNvSpPr/>
            <p:nvPr/>
          </p:nvSpPr>
          <p:spPr>
            <a:xfrm>
              <a:off x="4584880" y="5653010"/>
              <a:ext cx="611560" cy="57606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pic>
          <p:nvPicPr>
            <p:cNvPr id="5167" name="Рисунок 32"/>
            <p:cNvPicPr>
              <a:picLocks noChangeAspect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672727" y="5679185"/>
              <a:ext cx="490761" cy="4907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161" name="Группа 33"/>
          <p:cNvGrpSpPr>
            <a:grpSpLocks/>
          </p:cNvGrpSpPr>
          <p:nvPr/>
        </p:nvGrpSpPr>
        <p:grpSpPr bwMode="auto">
          <a:xfrm>
            <a:off x="5130502" y="5445224"/>
            <a:ext cx="611188" cy="590550"/>
            <a:chOff x="4584880" y="5653010"/>
            <a:chExt cx="611560" cy="576064"/>
          </a:xfrm>
        </p:grpSpPr>
        <p:sp>
          <p:nvSpPr>
            <p:cNvPr id="35" name="Овал 34"/>
            <p:cNvSpPr/>
            <p:nvPr/>
          </p:nvSpPr>
          <p:spPr>
            <a:xfrm>
              <a:off x="4584880" y="5653010"/>
              <a:ext cx="611560" cy="57606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pic>
          <p:nvPicPr>
            <p:cNvPr id="5165" name="Рисунок 35"/>
            <p:cNvPicPr>
              <a:picLocks noChangeAspect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672727" y="5679185"/>
              <a:ext cx="490761" cy="4907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163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6588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806D20E-AA1B-4355-B9CF-2FD0786332C3}" type="slidenum">
              <a:rPr lang="ru-RU" smtClean="0"/>
              <a:pPr/>
              <a:t>14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4178327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8" name="Группа 14"/>
          <p:cNvGrpSpPr>
            <a:grpSpLocks/>
          </p:cNvGrpSpPr>
          <p:nvPr/>
        </p:nvGrpSpPr>
        <p:grpSpPr bwMode="auto">
          <a:xfrm>
            <a:off x="112713" y="0"/>
            <a:ext cx="8610600" cy="4008438"/>
            <a:chOff x="-3863" y="480702"/>
            <a:chExt cx="8610406" cy="3854162"/>
          </a:xfrm>
        </p:grpSpPr>
        <p:graphicFrame>
          <p:nvGraphicFramePr>
            <p:cNvPr id="6147" name="Диаграмма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951556339"/>
                </p:ext>
              </p:extLst>
            </p:nvPr>
          </p:nvGraphicFramePr>
          <p:xfrm>
            <a:off x="-3863" y="480702"/>
            <a:ext cx="8610406" cy="38541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4148" name="Лист" r:id="rId4" imgW="8620212" imgH="3857760" progId="Excel.Sheet.8">
                    <p:embed/>
                  </p:oleObj>
                </mc:Choice>
                <mc:Fallback>
                  <p:oleObj name="Лист" r:id="rId4" imgW="8620212" imgH="3857760" progId="Excel.Sheet.8">
                    <p:embed/>
                    <p:pic>
                      <p:nvPicPr>
                        <p:cNvPr id="0" name="Picture 60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3863" y="480702"/>
                          <a:ext cx="8610406" cy="385416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1" name="Прямая соединительная линия 10"/>
            <p:cNvCxnSpPr/>
            <p:nvPr/>
          </p:nvCxnSpPr>
          <p:spPr>
            <a:xfrm>
              <a:off x="4301340" y="3057539"/>
              <a:ext cx="954147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3" name="Правая фигурная скобка 12"/>
            <p:cNvSpPr/>
            <p:nvPr/>
          </p:nvSpPr>
          <p:spPr>
            <a:xfrm>
              <a:off x="5176760" y="3057539"/>
              <a:ext cx="285744" cy="185730"/>
            </a:xfrm>
            <a:prstGeom prst="rightBrac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4652964" y="3062289"/>
              <a:ext cx="214314" cy="200026"/>
            </a:xfrm>
            <a:prstGeom prst="rect">
              <a:avLst/>
            </a:prstGeom>
            <a:solidFill>
              <a:srgbClr val="CC0066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0" y="2928938"/>
            <a:ext cx="657225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</a:t>
            </a:r>
          </a:p>
        </p:txBody>
      </p:sp>
      <p:graphicFrame>
        <p:nvGraphicFramePr>
          <p:cNvPr id="614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97799155"/>
              </p:ext>
            </p:extLst>
          </p:nvPr>
        </p:nvGraphicFramePr>
        <p:xfrm>
          <a:off x="3952875" y="3995738"/>
          <a:ext cx="4854575" cy="2725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149" name="Лист" r:id="rId6" imgW="4206294" imgH="2339280" progId="Excel.Sheet.8">
                  <p:embed/>
                </p:oleObj>
              </mc:Choice>
              <mc:Fallback>
                <p:oleObj name="Лист" r:id="rId6" imgW="4206294" imgH="2339280" progId="Excel.Sheet.8">
                  <p:embed/>
                  <p:pic>
                    <p:nvPicPr>
                      <p:cNvPr id="0" name="Picture 601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75" y="3995738"/>
                        <a:ext cx="4854575" cy="27257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1157917" y="4426330"/>
            <a:ext cx="2769319" cy="1296144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2024 году отмечается рост «целевых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трансфертов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2" name="Прямоугольник 11"/>
          <p:cNvSpPr>
            <a:spLocks noChangeArrowheads="1"/>
          </p:cNvSpPr>
          <p:nvPr/>
        </p:nvSpPr>
        <p:spPr bwMode="auto">
          <a:xfrm>
            <a:off x="5616687" y="2420938"/>
            <a:ext cx="340500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ru-RU" sz="12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~39 </a:t>
            </a:r>
            <a:r>
              <a:rPr lang="ru-RU" sz="1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млн.руб. 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условно нецелевые средства - </a:t>
            </a: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предоставлены 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Томской областью для уплаты муниципальными учреждениями ЗАТО Северск налога на имущество организаций (налог в 100% размере поступает в областной бюджет)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55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1510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2EB3B5F5-1D0B-486A-B105-66E3B895D549}" type="slidenum">
              <a:rPr lang="ru-RU" smtClean="0"/>
              <a:pPr/>
              <a:t>15</a:t>
            </a:fld>
            <a:endParaRPr lang="ru-RU" dirty="0" smtClean="0"/>
          </a:p>
        </p:txBody>
      </p:sp>
      <p:sp>
        <p:nvSpPr>
          <p:cNvPr id="6156" name="TextBox 4"/>
          <p:cNvSpPr txBox="1">
            <a:spLocks noChangeArrowheads="1"/>
          </p:cNvSpPr>
          <p:nvPr/>
        </p:nvSpPr>
        <p:spPr bwMode="auto">
          <a:xfrm>
            <a:off x="4337911" y="3843337"/>
            <a:ext cx="70326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pic>
        <p:nvPicPr>
          <p:cNvPr id="16" name="Рисунок 1"/>
          <p:cNvPicPr>
            <a:picLocks noChangeAspect="1"/>
          </p:cNvPicPr>
          <p:nvPr/>
        </p:nvPicPr>
        <p:blipFill>
          <a:blip r:embed="rId8" cstate="print">
            <a:lum bright="70000" contrast="-70000"/>
          </a:blip>
          <a:srcRect l="32045" t="13123"/>
          <a:stretch>
            <a:fillRect/>
          </a:stretch>
        </p:blipFill>
        <p:spPr bwMode="auto">
          <a:xfrm>
            <a:off x="8096250" y="17463"/>
            <a:ext cx="9556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Скругленный прямоугольник 16"/>
          <p:cNvSpPr>
            <a:spLocks noChangeArrowheads="1"/>
          </p:cNvSpPr>
          <p:nvPr/>
        </p:nvSpPr>
        <p:spPr bwMode="auto">
          <a:xfrm>
            <a:off x="5978243" y="868206"/>
            <a:ext cx="3043599" cy="1285884"/>
          </a:xfrm>
          <a:prstGeom prst="roundRect">
            <a:avLst>
              <a:gd name="adj" fmla="val 0"/>
            </a:avLst>
          </a:prstGeom>
          <a:noFill/>
          <a:ln w="15875" algn="ctr">
            <a:solidFill>
              <a:schemeClr val="bg1">
                <a:lumMod val="65000"/>
              </a:schemeClr>
            </a:solidFill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Средства, передаваемые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вышестоящих бюджетов,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ЗАТО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распределили самостоятельно в 2024 году</a:t>
            </a:r>
            <a:endParaRPr lang="ru-RU" sz="1500" cap="all" dirty="0">
              <a:ln w="18415" cmpd="sng">
                <a:solidFill>
                  <a:srgbClr val="FFFFFF"/>
                </a:solidFill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Рисунок 17" descr="KijX47nxT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98852" y="4698088"/>
            <a:ext cx="836254" cy="75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63623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8"/>
          <p:cNvSpPr txBox="1">
            <a:spLocks noChangeArrowheads="1"/>
          </p:cNvSpPr>
          <p:nvPr/>
        </p:nvSpPr>
        <p:spPr bwMode="auto">
          <a:xfrm>
            <a:off x="976312" y="68848"/>
            <a:ext cx="752056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Консолидированный бюджет Томской области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1510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ru-RU" dirty="0" smtClean="0"/>
              <a:t>17</a:t>
            </a:r>
          </a:p>
        </p:txBody>
      </p:sp>
      <p:pic>
        <p:nvPicPr>
          <p:cNvPr id="17" name="Рисунок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" y="3328988"/>
            <a:ext cx="5119688" cy="332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Таблица 20"/>
          <p:cNvGraphicFramePr>
            <a:graphicFrameLocks noGrp="1"/>
          </p:cNvGraphicFramePr>
          <p:nvPr/>
        </p:nvGraphicFramePr>
        <p:xfrm>
          <a:off x="969963" y="1414463"/>
          <a:ext cx="3954461" cy="1778001"/>
        </p:xfrm>
        <a:graphic>
          <a:graphicData uri="http://schemas.openxmlformats.org/drawingml/2006/table">
            <a:tbl>
              <a:tblPr firstRow="1">
                <a:tableStyleId>{9D7B26C5-4107-4FEC-AEDC-1716B250A1EF}</a:tableStyleId>
              </a:tblPr>
              <a:tblGrid>
                <a:gridCol w="1548823">
                  <a:extLst>
                    <a:ext uri="{9D8B030D-6E8A-4147-A177-3AD203B41FA5}"/>
                  </a:extLst>
                </a:gridCol>
                <a:gridCol w="1270979">
                  <a:extLst>
                    <a:ext uri="{9D8B030D-6E8A-4147-A177-3AD203B41FA5}"/>
                  </a:extLst>
                </a:gridCol>
                <a:gridCol w="1134659">
                  <a:extLst>
                    <a:ext uri="{9D8B030D-6E8A-4147-A177-3AD203B41FA5}"/>
                  </a:extLst>
                </a:gridCol>
              </a:tblGrid>
              <a:tr h="778935"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Консолидированный бюджет Томской области</a:t>
                      </a:r>
                      <a:endParaRPr lang="ru-RU" sz="11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Бюджеты муниципальных образований</a:t>
                      </a:r>
                      <a:endParaRPr lang="ru-RU" sz="11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 </a:t>
                      </a:r>
                    </a:p>
                    <a:p>
                      <a:pPr algn="ctr"/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ЗАТО Северск</a:t>
                      </a:r>
                      <a:endParaRPr lang="ru-RU" sz="11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4" marB="45694"/>
                </a:tc>
                <a:extLst>
                  <a:ext uri="{0D108BD9-81ED-4DB2-BD59-A6C34878D82A}"/>
                </a:extLst>
              </a:tr>
              <a:tr h="333022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128,3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4" marB="45694"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64,7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4" marB="45694"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6,963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4" marB="45694">
                    <a:solidFill>
                      <a:srgbClr val="008000"/>
                    </a:solidFill>
                  </a:tcPr>
                </a:tc>
                <a:extLst>
                  <a:ext uri="{0D108BD9-81ED-4DB2-BD59-A6C34878D82A}"/>
                </a:extLst>
              </a:tr>
              <a:tr h="333022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128,9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4" marB="45694"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63,9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4" marB="45694"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7,128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4" marB="45694"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/>
                </a:extLst>
              </a:tr>
              <a:tr h="333022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-0,6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4" marB="45694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+0,8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4" marB="45694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-0,165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4" marB="45694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grpSp>
        <p:nvGrpSpPr>
          <p:cNvPr id="22" name="Группа 3"/>
          <p:cNvGrpSpPr>
            <a:grpSpLocks/>
          </p:cNvGrpSpPr>
          <p:nvPr/>
        </p:nvGrpSpPr>
        <p:grpSpPr bwMode="auto">
          <a:xfrm>
            <a:off x="-12700" y="2303463"/>
            <a:ext cx="1089025" cy="1014412"/>
            <a:chOff x="44607" y="1337191"/>
            <a:chExt cx="1403343" cy="985008"/>
          </a:xfrm>
        </p:grpSpPr>
        <p:sp>
          <p:nvSpPr>
            <p:cNvPr id="25" name="TextBox 2"/>
            <p:cNvSpPr txBox="1">
              <a:spLocks noChangeArrowheads="1"/>
            </p:cNvSpPr>
            <p:nvPr/>
          </p:nvSpPr>
          <p:spPr bwMode="auto">
            <a:xfrm>
              <a:off x="138306" y="1337191"/>
              <a:ext cx="887214" cy="2690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latin typeface="Times New Roman" panose="02020603050405020304" pitchFamily="18" charset="0"/>
                  <a:cs typeface="Times New Roman" panose="02020603050405020304" pitchFamily="18" charset="0"/>
                </a:rPr>
                <a:t>Доходы</a:t>
              </a:r>
            </a:p>
          </p:txBody>
        </p:sp>
        <p:sp>
          <p:nvSpPr>
            <p:cNvPr id="29" name="TextBox 17"/>
            <p:cNvSpPr txBox="1">
              <a:spLocks noChangeArrowheads="1"/>
            </p:cNvSpPr>
            <p:nvPr/>
          </p:nvSpPr>
          <p:spPr bwMode="auto">
            <a:xfrm>
              <a:off x="110289" y="1631729"/>
              <a:ext cx="943248" cy="2690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latin typeface="Times New Roman" panose="02020603050405020304" pitchFamily="18" charset="0"/>
                  <a:cs typeface="Times New Roman" panose="02020603050405020304" pitchFamily="18" charset="0"/>
                </a:rPr>
                <a:t>Расходы</a:t>
              </a:r>
            </a:p>
          </p:txBody>
        </p:sp>
        <p:sp>
          <p:nvSpPr>
            <p:cNvPr id="30" name="TextBox 18"/>
            <p:cNvSpPr txBox="1">
              <a:spLocks noChangeArrowheads="1"/>
            </p:cNvSpPr>
            <p:nvPr/>
          </p:nvSpPr>
          <p:spPr bwMode="auto">
            <a:xfrm>
              <a:off x="44607" y="1873861"/>
              <a:ext cx="1403343" cy="448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latin typeface="Times New Roman" panose="02020603050405020304" pitchFamily="18" charset="0"/>
                  <a:cs typeface="Times New Roman" panose="02020603050405020304" pitchFamily="18" charset="0"/>
                </a:rPr>
                <a:t>Дефицит (-)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200"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Профицит (+)</a:t>
              </a: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976313" y="693738"/>
            <a:ext cx="3878262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Исполнение консолидированного бюджета Томской области за 2024 год, млрд  руб.</a:t>
            </a:r>
          </a:p>
        </p:txBody>
      </p:sp>
      <p:sp>
        <p:nvSpPr>
          <p:cNvPr id="32" name="TextBox 10"/>
          <p:cNvSpPr txBox="1">
            <a:spLocks noChangeArrowheads="1"/>
          </p:cNvSpPr>
          <p:nvPr/>
        </p:nvSpPr>
        <p:spPr bwMode="auto">
          <a:xfrm>
            <a:off x="4802188" y="795338"/>
            <a:ext cx="41989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400" b="1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Бюджетная обеспеченность доходами на 1 жителя </a:t>
            </a:r>
            <a:r>
              <a:rPr lang="ru-RU" altLang="ru-RU" sz="14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муниципальных образований Томской области</a:t>
            </a:r>
          </a:p>
        </p:txBody>
      </p:sp>
      <p:cxnSp>
        <p:nvCxnSpPr>
          <p:cNvPr id="33" name="Прямая соединительная линия 32"/>
          <p:cNvCxnSpPr/>
          <p:nvPr/>
        </p:nvCxnSpPr>
        <p:spPr bwMode="auto">
          <a:xfrm rot="16200000" flipV="1">
            <a:off x="4772025" y="3959226"/>
            <a:ext cx="4929187" cy="17462"/>
          </a:xfrm>
          <a:prstGeom prst="line">
            <a:avLst/>
          </a:prstGeom>
          <a:ln w="28575">
            <a:solidFill>
              <a:srgbClr val="FF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 bwMode="auto">
          <a:xfrm>
            <a:off x="7750175" y="4197350"/>
            <a:ext cx="1411288" cy="4318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Среднее значение: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86 </a:t>
            </a:r>
            <a:r>
              <a:rPr lang="ru-RU" sz="1100" b="1" dirty="0" err="1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5" name="Прямая со стрелкой 34"/>
          <p:cNvCxnSpPr/>
          <p:nvPr/>
        </p:nvCxnSpPr>
        <p:spPr bwMode="auto">
          <a:xfrm flipH="1">
            <a:off x="7529513" y="4406900"/>
            <a:ext cx="249237" cy="6350"/>
          </a:xfrm>
          <a:prstGeom prst="straightConnector1">
            <a:avLst/>
          </a:prstGeom>
          <a:ln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Прямоугольник 36"/>
          <p:cNvSpPr/>
          <p:nvPr/>
        </p:nvSpPr>
        <p:spPr bwMode="auto">
          <a:xfrm>
            <a:off x="7689850" y="2006600"/>
            <a:ext cx="1452563" cy="600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 </a:t>
            </a:r>
            <a:r>
              <a:rPr lang="en-US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 </a:t>
            </a: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значениями разница в 2,8 раза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1" name="Диаграмма 4"/>
          <p:cNvGraphicFramePr>
            <a:graphicFrameLocks/>
          </p:cNvGraphicFramePr>
          <p:nvPr/>
        </p:nvGraphicFramePr>
        <p:xfrm>
          <a:off x="4752975" y="1057275"/>
          <a:ext cx="3727450" cy="5821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6821" name="Лист" r:id="rId5" imgW="3733886" imgH="5829408" progId="Excel.Sheet.8">
                  <p:embed/>
                </p:oleObj>
              </mc:Choice>
              <mc:Fallback>
                <p:oleObj name="Лист" r:id="rId5" imgW="3733886" imgH="5829408" progId="Excel.Sheet.8">
                  <p:embed/>
                  <p:pic>
                    <p:nvPicPr>
                      <p:cNvPr id="0" name="Picture 15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52975" y="1057275"/>
                        <a:ext cx="3727450" cy="5821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348838" y="5805264"/>
            <a:ext cx="7604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3929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/>
          </a:blip>
          <a:srcRect t="9052" b="19550"/>
          <a:stretch/>
        </p:blipFill>
        <p:spPr>
          <a:xfrm>
            <a:off x="29682" y="1898154"/>
            <a:ext cx="2195736" cy="2015975"/>
          </a:xfrm>
          <a:prstGeom prst="rect">
            <a:avLst/>
          </a:prstGeom>
        </p:spPr>
      </p:pic>
      <p:sp>
        <p:nvSpPr>
          <p:cNvPr id="31" name="Штриховая стрелка вправо 30"/>
          <p:cNvSpPr/>
          <p:nvPr/>
        </p:nvSpPr>
        <p:spPr>
          <a:xfrm>
            <a:off x="2248455" y="3442440"/>
            <a:ext cx="5515606" cy="565471"/>
          </a:xfrm>
          <a:prstGeom prst="stripedRightArrow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graphicFrame>
        <p:nvGraphicFramePr>
          <p:cNvPr id="30" name="Схема 29"/>
          <p:cNvGraphicFramePr/>
          <p:nvPr>
            <p:extLst>
              <p:ext uri="{D42A27DB-BD31-4B8C-83A1-F6EECF244321}">
                <p14:modId xmlns:p14="http://schemas.microsoft.com/office/powerpoint/2010/main" val="4042753223"/>
              </p:ext>
            </p:extLst>
          </p:nvPr>
        </p:nvGraphicFramePr>
        <p:xfrm>
          <a:off x="1907704" y="1809131"/>
          <a:ext cx="6054040" cy="18635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7559593"/>
              </p:ext>
            </p:extLst>
          </p:nvPr>
        </p:nvGraphicFramePr>
        <p:xfrm>
          <a:off x="323850" y="3987040"/>
          <a:ext cx="8393113" cy="823912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3420855"/>
                <a:gridCol w="1670305"/>
                <a:gridCol w="1469868"/>
                <a:gridCol w="1832085"/>
              </a:tblGrid>
              <a:tr h="51875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2024 г.,</a:t>
                      </a:r>
                      <a:r>
                        <a:rPr lang="ru-RU" sz="14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2024 г.,</a:t>
                      </a:r>
                      <a:r>
                        <a:rPr lang="ru-RU" sz="14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</a:t>
                      </a:r>
                    </a:p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</a:tr>
              <a:tr h="30516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бюджета ЗАТО Северск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7 229,1</a:t>
                      </a:r>
                    </a:p>
                  </a:txBody>
                  <a:tcPr marL="91430" marR="91430" marT="45785" marB="4578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7 128,4</a:t>
                      </a:r>
                    </a:p>
                  </a:txBody>
                  <a:tcPr marL="91430" marR="91430" marT="45785" marB="4578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-100,7</a:t>
                      </a:r>
                    </a:p>
                  </a:txBody>
                  <a:tcPr marL="91430" marR="91430" marT="45785" marB="45785" anchor="ctr"/>
                </a:tc>
              </a:tr>
            </a:tbl>
          </a:graphicData>
        </a:graphic>
      </p:graphicFrame>
      <p:sp>
        <p:nvSpPr>
          <p:cNvPr id="52245" name="TextBox 49"/>
          <p:cNvSpPr txBox="1">
            <a:spLocks noChangeArrowheads="1"/>
          </p:cNvSpPr>
          <p:nvPr/>
        </p:nvSpPr>
        <p:spPr bwMode="auto">
          <a:xfrm>
            <a:off x="87313" y="251730"/>
            <a:ext cx="905668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Все расходы бюджета ЗАТО Северск производятся </a:t>
            </a:r>
            <a:r>
              <a:rPr lang="ru-RU" sz="16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с единого счета бюджета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, открытого в Управлении Федерального казначейства по Томской области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47" name="TextBox 12"/>
          <p:cNvSpPr txBox="1">
            <a:spLocks noChangeArrowheads="1"/>
          </p:cNvSpPr>
          <p:nvPr/>
        </p:nvSpPr>
        <p:spPr bwMode="auto">
          <a:xfrm>
            <a:off x="1848001" y="935358"/>
            <a:ext cx="63165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Каждый бюджетный рубль подлежит многоуровневому контролю и всегда доходит до того получателя, которому предназначался</a:t>
            </a: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9" cstate="print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 r="49385"/>
          <a:stretch/>
        </p:blipFill>
        <p:spPr>
          <a:xfrm>
            <a:off x="7843990" y="1930824"/>
            <a:ext cx="724050" cy="752448"/>
          </a:xfrm>
          <a:prstGeom prst="rect">
            <a:avLst/>
          </a:prstGeom>
        </p:spPr>
      </p:pic>
      <p:sp>
        <p:nvSpPr>
          <p:cNvPr id="52249" name="TextBox 12"/>
          <p:cNvSpPr txBox="1">
            <a:spLocks noChangeArrowheads="1"/>
          </p:cNvSpPr>
          <p:nvPr/>
        </p:nvSpPr>
        <p:spPr bwMode="auto">
          <a:xfrm>
            <a:off x="7369072" y="1462143"/>
            <a:ext cx="17668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Конечные получатели средств бюджета</a:t>
            </a: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10" cstate="print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 l="49988"/>
          <a:stretch/>
        </p:blipFill>
        <p:spPr>
          <a:xfrm>
            <a:off x="7901902" y="2695483"/>
            <a:ext cx="761634" cy="801049"/>
          </a:xfrm>
          <a:prstGeom prst="rect">
            <a:avLst/>
          </a:prstGeom>
        </p:spPr>
      </p:pic>
      <p:sp>
        <p:nvSpPr>
          <p:cNvPr id="5225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182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AC84DA3-B3F4-48E9-B0BA-44B3939E1423}" type="slidenum">
              <a:rPr lang="ru-RU" smtClean="0"/>
              <a:pPr/>
              <a:t>17</a:t>
            </a:fld>
            <a:endParaRPr lang="ru-RU" smtClean="0"/>
          </a:p>
        </p:txBody>
      </p:sp>
      <p:sp>
        <p:nvSpPr>
          <p:cNvPr id="18" name="Прямоугольник 17"/>
          <p:cNvSpPr/>
          <p:nvPr/>
        </p:nvSpPr>
        <p:spPr>
          <a:xfrm>
            <a:off x="4624649" y="4907631"/>
            <a:ext cx="4273142" cy="954107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помощью муниципальных программ увязаны два самых принципиальных аспекта: денежный ресурс и конечный результат, который определен в документах стратегического планирования</a:t>
            </a:r>
          </a:p>
        </p:txBody>
      </p:sp>
      <p:sp>
        <p:nvSpPr>
          <p:cNvPr id="21" name="Прямоугольник 44"/>
          <p:cNvSpPr>
            <a:spLocks noChangeArrowheads="1"/>
          </p:cNvSpPr>
          <p:nvPr/>
        </p:nvSpPr>
        <p:spPr bwMode="auto">
          <a:xfrm>
            <a:off x="611560" y="4755119"/>
            <a:ext cx="362429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Общий объем финансирования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муниципальных программ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оставил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году </a:t>
            </a:r>
          </a:p>
          <a:p>
            <a:pPr algn="ctr" eaLnBrk="1" hangingPunct="1"/>
            <a:r>
              <a:rPr lang="ru-RU" sz="1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6 739,4 </a:t>
            </a:r>
            <a:r>
              <a:rPr lang="ru-RU" sz="1400" b="1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 eaLnBrk="1" hangingPunct="1"/>
            <a:r>
              <a:rPr lang="ru-RU" sz="1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или 94,5 % </a:t>
            </a:r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от всех </a:t>
            </a:r>
            <a:r>
              <a:rPr lang="ru-RU" sz="1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расходов</a:t>
            </a:r>
            <a:endParaRPr lang="ru-RU" sz="14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Штриховая стрелка вправо 21"/>
          <p:cNvSpPr/>
          <p:nvPr/>
        </p:nvSpPr>
        <p:spPr>
          <a:xfrm>
            <a:off x="3887237" y="5038800"/>
            <a:ext cx="662024" cy="792088"/>
          </a:xfrm>
          <a:prstGeom prst="striped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ик 44"/>
          <p:cNvSpPr>
            <a:spLocks noChangeArrowheads="1"/>
          </p:cNvSpPr>
          <p:nvPr/>
        </p:nvSpPr>
        <p:spPr bwMode="auto">
          <a:xfrm>
            <a:off x="323850" y="5830888"/>
            <a:ext cx="8820150" cy="10160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Далее будут использованы следующие сокращения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2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eaLnBrk="1" hangingPunct="1">
              <a:spcBef>
                <a:spcPct val="0"/>
              </a:spcBef>
              <a:defRPr/>
            </a:pP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муниципальная программа ЗАТО Северск;</a:t>
            </a:r>
          </a:p>
          <a:p>
            <a:pPr marL="285750" indent="-285750" eaLnBrk="1" hangingPunct="1">
              <a:spcBef>
                <a:spcPct val="0"/>
              </a:spcBef>
              <a:defRPr/>
            </a:pP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ПП </a:t>
            </a:r>
            <a:r>
              <a:rPr lang="ru-RU" sz="12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подпрограмма муниципальной программы (структурная часть, связанная с решением одной из задач МП)</a:t>
            </a:r>
          </a:p>
          <a:p>
            <a:pPr marL="285750" indent="-285750" eaLnBrk="1" hangingPunct="1">
              <a:spcBef>
                <a:spcPct val="0"/>
              </a:spcBef>
              <a:defRPr/>
            </a:pP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Обеспечивающая ПП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200" i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подпрограмма муниципальной программы 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связанная с обеспечением деятельности ответственного исполнителя МП (структурного подразделения Администрации ЗАТО Северск)</a:t>
            </a:r>
          </a:p>
        </p:txBody>
      </p:sp>
      <p:pic>
        <p:nvPicPr>
          <p:cNvPr id="24" name="Рисунок 23" descr="KijX47nxT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036851" y="900780"/>
            <a:ext cx="836254" cy="752628"/>
          </a:xfrm>
          <a:prstGeom prst="rect">
            <a:avLst/>
          </a:prstGeom>
        </p:spPr>
      </p:pic>
      <p:pic>
        <p:nvPicPr>
          <p:cNvPr id="25" name="Рисунок 24" descr="KijX47nxT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91296" y="4907631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564829"/>
              </p:ext>
            </p:extLst>
          </p:nvPr>
        </p:nvGraphicFramePr>
        <p:xfrm>
          <a:off x="5364163" y="1052513"/>
          <a:ext cx="4405312" cy="3059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64" name="Лист" r:id="rId4" imgW="4295654" imgH="2981340" progId="Excel.Sheet.8">
                  <p:embed/>
                </p:oleObj>
              </mc:Choice>
              <mc:Fallback>
                <p:oleObj name="Лист" r:id="rId4" imgW="4295654" imgH="2981340" progId="Excel.Sheet.8">
                  <p:embed/>
                  <p:pic>
                    <p:nvPicPr>
                      <p:cNvPr id="0" name="Picture 46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163" y="1052513"/>
                        <a:ext cx="4405312" cy="3059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5" name="Прямоугольник 3"/>
          <p:cNvSpPr>
            <a:spLocks noChangeArrowheads="1"/>
          </p:cNvSpPr>
          <p:nvPr/>
        </p:nvSpPr>
        <p:spPr bwMode="auto">
          <a:xfrm>
            <a:off x="2771775" y="895350"/>
            <a:ext cx="583406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Установленные и достигнутые показатели результативности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9083789"/>
              </p:ext>
            </p:extLst>
          </p:nvPr>
        </p:nvGraphicFramePr>
        <p:xfrm>
          <a:off x="251520" y="4072632"/>
          <a:ext cx="8456613" cy="2743483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215036"/>
                <a:gridCol w="1080062"/>
                <a:gridCol w="1008058"/>
                <a:gridCol w="1153457"/>
              </a:tblGrid>
              <a:tr h="45726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2024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2024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726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1 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«Организация деятельности образовательных организаций ЗАТО Северск, …развитие форм жизнеустройства детей-сирот …»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3 042,7</a:t>
                      </a: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3 034,6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инфраструктуры образования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192,5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168,0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-24,5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«Организация деятельности МУ «РЦО», «ЦБОУ»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 «Развитие системы выявления…и поддержки одаренных детей, оценки качества образования»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6 «Педагогические кадры»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43,0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3 368,1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3 334,6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-33,5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152303" y="102394"/>
            <a:ext cx="5111750" cy="666750"/>
          </a:xfrm>
          <a:prstGeom prst="rect">
            <a:avLst/>
          </a:prstGeom>
          <a:noFill/>
          <a:ln>
            <a:noFill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14643" y="793122"/>
            <a:ext cx="2009085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46,8%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2024году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07950" y="1896200"/>
            <a:ext cx="1985962" cy="1714500"/>
          </a:xfrm>
          <a:prstGeom prst="rect">
            <a:avLst/>
          </a:prstGeom>
          <a:noFill/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целенаправленного процесса воспитания и обучения в интересах личности и общества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18126" y="1454699"/>
            <a:ext cx="1985376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484438" y="1223963"/>
            <a:ext cx="2735262" cy="909637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Удельный вес численности обучающихся, участвующих в олимпиадах и конкурсах различного уровня, в общей численности обучающихся,%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933080" y="2028665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2484438" y="2636838"/>
            <a:ext cx="2735262" cy="909637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lnSpc>
                <a:spcPct val="90000"/>
              </a:lnSpc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детей в возрасте от 1 года до 6 лет, состоящих на учете для определения в МДОУ, в общей численности детей в возрасте от 1 года до 6 лет, %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2935321" y="3433726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825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AC3C3FED-603B-49D1-84D0-AC072F89B0AF}" type="slidenum">
              <a:rPr lang="ru-RU" smtClean="0"/>
              <a:pPr/>
              <a:t>18</a:t>
            </a:fld>
            <a:endParaRPr lang="ru-RU" smtClean="0"/>
          </a:p>
        </p:txBody>
      </p:sp>
      <p:sp>
        <p:nvSpPr>
          <p:cNvPr id="14" name="Прямоугольник 13"/>
          <p:cNvSpPr/>
          <p:nvPr/>
        </p:nvSpPr>
        <p:spPr>
          <a:xfrm>
            <a:off x="107950" y="115888"/>
            <a:ext cx="3383930" cy="66675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образования»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8" name="Группа 10"/>
          <p:cNvGrpSpPr>
            <a:grpSpLocks/>
          </p:cNvGrpSpPr>
          <p:nvPr/>
        </p:nvGrpSpPr>
        <p:grpSpPr bwMode="auto">
          <a:xfrm>
            <a:off x="4572000" y="5085184"/>
            <a:ext cx="2853991" cy="1425575"/>
            <a:chOff x="3995936" y="5359790"/>
            <a:chExt cx="3240360" cy="1504078"/>
          </a:xfrm>
        </p:grpSpPr>
        <p:pic>
          <p:nvPicPr>
            <p:cNvPr id="27" name="Рисунок 26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70558" t="59272" r="5981" b="11937"/>
            <a:stretch/>
          </p:blipFill>
          <p:spPr>
            <a:xfrm>
              <a:off x="5940152" y="5805346"/>
              <a:ext cx="1296144" cy="1058522"/>
            </a:xfrm>
            <a:prstGeom prst="rect">
              <a:avLst/>
            </a:prstGeom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51303" t="4955" r="34359" b="55523"/>
            <a:stretch/>
          </p:blipFill>
          <p:spPr>
            <a:xfrm>
              <a:off x="3995936" y="5410253"/>
              <a:ext cx="792088" cy="1453134"/>
            </a:xfrm>
            <a:prstGeom prst="rect">
              <a:avLst/>
            </a:prstGeom>
          </p:spPr>
        </p:pic>
        <p:pic>
          <p:nvPicPr>
            <p:cNvPr id="28" name="Рисунок 27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72274" t="4954" r="8290" b="54297"/>
            <a:stretch/>
          </p:blipFill>
          <p:spPr>
            <a:xfrm>
              <a:off x="4860032" y="5359790"/>
              <a:ext cx="1073720" cy="1498210"/>
            </a:xfrm>
            <a:prstGeom prst="rect">
              <a:avLst/>
            </a:prstGeom>
          </p:spPr>
        </p:pic>
      </p:grp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0" y="0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Сведения о дошкольном образовании</a:t>
            </a:r>
          </a:p>
        </p:txBody>
      </p:sp>
      <p:graphicFrame>
        <p:nvGraphicFramePr>
          <p:cNvPr id="18" name="Схема 17"/>
          <p:cNvGraphicFramePr/>
          <p:nvPr>
            <p:extLst>
              <p:ext uri="{D42A27DB-BD31-4B8C-83A1-F6EECF244321}">
                <p14:modId xmlns:p14="http://schemas.microsoft.com/office/powerpoint/2010/main" val="3647327359"/>
              </p:ext>
            </p:extLst>
          </p:nvPr>
        </p:nvGraphicFramePr>
        <p:xfrm>
          <a:off x="0" y="428604"/>
          <a:ext cx="9001156" cy="1714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2334218"/>
              </p:ext>
            </p:extLst>
          </p:nvPr>
        </p:nvGraphicFramePr>
        <p:xfrm>
          <a:off x="130175" y="2528888"/>
          <a:ext cx="3808413" cy="24685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36870"/>
                <a:gridCol w="864129"/>
                <a:gridCol w="707414"/>
              </a:tblGrid>
              <a:tr h="274260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расходов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2024 год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Comic Sans MS" pitchFamily="66" charset="0"/>
                      </a:endParaRPr>
                    </a:p>
                  </a:txBody>
                  <a:tcPr marL="91439" marR="91439" marT="45664" marB="45664"/>
                </a:tc>
              </a:tr>
              <a:tr h="2742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</a:tr>
              <a:tr h="4571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Заработная плата персонала с начислениями</a:t>
                      </a: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1170,9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27426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Коммунальные услуги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77,7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27426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Питание детей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26,0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45717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(земельный, имущественный)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30,5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45717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(включая текущие ремонты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97,5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</a:tbl>
          </a:graphicData>
        </a:graphic>
      </p:graphicFrame>
      <p:sp>
        <p:nvSpPr>
          <p:cNvPr id="26" name="Заголовок 1"/>
          <p:cNvSpPr txBox="1">
            <a:spLocks/>
          </p:cNvSpPr>
          <p:nvPr/>
        </p:nvSpPr>
        <p:spPr bwMode="auto">
          <a:xfrm>
            <a:off x="0" y="2133600"/>
            <a:ext cx="91440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Структура расходов на дошкольное образование</a:t>
            </a:r>
          </a:p>
        </p:txBody>
      </p:sp>
      <p:sp>
        <p:nvSpPr>
          <p:cNvPr id="55334" name="Прямоугольник 28"/>
          <p:cNvSpPr>
            <a:spLocks noChangeArrowheads="1"/>
          </p:cNvSpPr>
          <p:nvPr/>
        </p:nvSpPr>
        <p:spPr bwMode="auto">
          <a:xfrm>
            <a:off x="0" y="5073650"/>
            <a:ext cx="437619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Во исполнение Указа Президента РФ от 07.05.2012 №597 средняя заработная плата педагогов ДОУ выросла 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2024 году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7,7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тыс.руб./мес. </a:t>
            </a:r>
          </a:p>
          <a:p>
            <a:pPr algn="ctr"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 составила </a:t>
            </a:r>
            <a:r>
              <a:rPr lang="ru-RU" sz="1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59,2 </a:t>
            </a: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тыс.руб. /мес.</a:t>
            </a:r>
          </a:p>
          <a:p>
            <a:pPr algn="ctr"/>
            <a:r>
              <a:rPr lang="ru-RU" sz="28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◊◊◊</a:t>
            </a:r>
          </a:p>
          <a:p>
            <a:pPr algn="ctr" eaLnBrk="1" hangingPunct="1">
              <a:tabLst>
                <a:tab pos="450850" algn="l"/>
              </a:tabLst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Общая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численность педагогов составила </a:t>
            </a:r>
          </a:p>
          <a:p>
            <a:pPr algn="ctr"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году </a:t>
            </a:r>
            <a:r>
              <a:rPr lang="ru-RU" sz="1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712 </a:t>
            </a: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чел.</a:t>
            </a:r>
          </a:p>
        </p:txBody>
      </p:sp>
      <p:sp>
        <p:nvSpPr>
          <p:cNvPr id="55335" name="Прямоугольник 28"/>
          <p:cNvSpPr>
            <a:spLocks noChangeArrowheads="1"/>
          </p:cNvSpPr>
          <p:nvPr/>
        </p:nvSpPr>
        <p:spPr bwMode="auto">
          <a:xfrm>
            <a:off x="6516216" y="5013176"/>
            <a:ext cx="262778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tabLst>
                <a:tab pos="450850" algn="l"/>
              </a:tabLst>
            </a:pPr>
            <a:endParaRPr lang="ru-RU" sz="1400" b="1" dirty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5336" name="Группа 6"/>
          <p:cNvGrpSpPr>
            <a:grpSpLocks/>
          </p:cNvGrpSpPr>
          <p:nvPr/>
        </p:nvGrpSpPr>
        <p:grpSpPr bwMode="auto">
          <a:xfrm>
            <a:off x="3758844" y="2364593"/>
            <a:ext cx="5387975" cy="2743200"/>
            <a:chOff x="3786188" y="2571750"/>
            <a:chExt cx="5388619" cy="2743200"/>
          </a:xfrm>
        </p:grpSpPr>
        <p:graphicFrame>
          <p:nvGraphicFramePr>
            <p:cNvPr id="19" name="Диаграмма 18"/>
            <p:cNvGraphicFramePr/>
            <p:nvPr>
              <p:extLst>
                <p:ext uri="{D42A27DB-BD31-4B8C-83A1-F6EECF244321}">
                  <p14:modId xmlns:p14="http://schemas.microsoft.com/office/powerpoint/2010/main" val="1620295454"/>
                </p:ext>
              </p:extLst>
            </p:nvPr>
          </p:nvGraphicFramePr>
          <p:xfrm>
            <a:off x="3786188" y="2571750"/>
            <a:ext cx="4572000" cy="27432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9"/>
            </a:graphicData>
          </a:graphic>
        </p:graphicFrame>
        <p:sp>
          <p:nvSpPr>
            <p:cNvPr id="21" name="Заголовок 1"/>
            <p:cNvSpPr txBox="1">
              <a:spLocks/>
            </p:cNvSpPr>
            <p:nvPr/>
          </p:nvSpPr>
          <p:spPr bwMode="auto">
            <a:xfrm>
              <a:off x="7450576" y="3482975"/>
              <a:ext cx="1628970" cy="1071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22" name="Стрелка вправо 21"/>
            <p:cNvSpPr/>
            <p:nvPr/>
          </p:nvSpPr>
          <p:spPr>
            <a:xfrm>
              <a:off x="7021923" y="3770312"/>
              <a:ext cx="428628" cy="428628"/>
            </a:xfrm>
            <a:prstGeom prst="rightArrow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Стрелка вправо 24"/>
            <p:cNvSpPr/>
            <p:nvPr/>
          </p:nvSpPr>
          <p:spPr>
            <a:xfrm rot="10800000">
              <a:off x="3953277" y="3750467"/>
              <a:ext cx="428628" cy="428628"/>
            </a:xfrm>
            <a:prstGeom prst="rightArrow">
              <a:avLst/>
            </a:prstGeom>
            <a:solidFill>
              <a:srgbClr val="666699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" name="Заголовок 1"/>
            <p:cNvSpPr txBox="1">
              <a:spLocks/>
            </p:cNvSpPr>
            <p:nvPr/>
          </p:nvSpPr>
          <p:spPr bwMode="auto">
            <a:xfrm>
              <a:off x="8460347" y="2760663"/>
              <a:ext cx="714460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>
                <a:defRPr/>
              </a:pPr>
              <a:r>
                <a:rPr lang="ru-RU" sz="1200" dirty="0"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млн.</a:t>
              </a:r>
            </a:p>
            <a:p>
              <a:pPr algn="ctr" eaLnBrk="1" hangingPunct="1">
                <a:defRPr/>
              </a:pPr>
              <a:r>
                <a:rPr lang="ru-RU" sz="1200" dirty="0"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руб.</a:t>
              </a:r>
            </a:p>
          </p:txBody>
        </p:sp>
        <p:sp>
          <p:nvSpPr>
            <p:cNvPr id="31" name="Правая фигурная скобка 30"/>
            <p:cNvSpPr/>
            <p:nvPr/>
          </p:nvSpPr>
          <p:spPr>
            <a:xfrm>
              <a:off x="8466697" y="2617788"/>
              <a:ext cx="142892" cy="571500"/>
            </a:xfrm>
            <a:prstGeom prst="rightBrac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Заголовок 1"/>
            <p:cNvSpPr txBox="1">
              <a:spLocks/>
            </p:cNvSpPr>
            <p:nvPr/>
          </p:nvSpPr>
          <p:spPr bwMode="auto">
            <a:xfrm>
              <a:off x="7822095" y="2797175"/>
              <a:ext cx="828774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eaLnBrk="1" hangingPunct="1">
                <a:defRPr/>
              </a:pPr>
              <a:r>
                <a:rPr lang="ru-RU" sz="1200" b="1" dirty="0" smtClean="0">
                  <a:solidFill>
                    <a:schemeClr val="accent4">
                      <a:lumMod val="50000"/>
                    </a:schemeClr>
                  </a:solidFill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1402,6</a:t>
              </a:r>
              <a:endParaRPr lang="ru-RU" sz="1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endParaRPr>
            </a:p>
            <a:p>
              <a:pPr eaLnBrk="1" hangingPunct="1">
                <a:lnSpc>
                  <a:spcPct val="150000"/>
                </a:lnSpc>
                <a:defRPr/>
              </a:pPr>
              <a:r>
                <a:rPr lang="ru-RU" sz="12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98,6</a:t>
              </a:r>
              <a:endParaRPr lang="ru-RU" sz="1200" b="1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endParaRPr>
            </a:p>
          </p:txBody>
        </p:sp>
      </p:grpSp>
      <p:sp>
        <p:nvSpPr>
          <p:cNvPr id="55337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04050" y="652303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fld id="{6633F084-7AF3-4D62-A8C1-98AB1BD51B85}" type="slidenum">
              <a:rPr lang="ru-RU" smtClean="0"/>
              <a:pPr/>
              <a:t>19</a:t>
            </a:fld>
            <a:endParaRPr lang="ru-RU" dirty="0" smtClean="0"/>
          </a:p>
        </p:txBody>
      </p:sp>
      <p:sp>
        <p:nvSpPr>
          <p:cNvPr id="23" name="TextBox 22"/>
          <p:cNvSpPr txBox="1"/>
          <p:nvPr/>
        </p:nvSpPr>
        <p:spPr>
          <a:xfrm>
            <a:off x="5863464" y="4287209"/>
            <a:ext cx="38616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содержания 1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ребенка</a:t>
            </a:r>
          </a:p>
          <a:p>
            <a:pPr algn="ctr"/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детском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саду в год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составляет </a:t>
            </a:r>
            <a:endParaRPr lang="ru-RU" sz="14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306 </a:t>
            </a: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4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487304795"/>
              </p:ext>
            </p:extLst>
          </p:nvPr>
        </p:nvGraphicFramePr>
        <p:xfrm>
          <a:off x="195271" y="2044854"/>
          <a:ext cx="883288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8253094"/>
              </p:ext>
            </p:extLst>
          </p:nvPr>
        </p:nvGraphicFramePr>
        <p:xfrm>
          <a:off x="107950" y="639763"/>
          <a:ext cx="8785225" cy="227152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033346"/>
                <a:gridCol w="1580771"/>
                <a:gridCol w="1724477"/>
                <a:gridCol w="1446631"/>
              </a:tblGrid>
              <a:tr h="633743">
                <a:tc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Полный день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(12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часов)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Сокращенный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день </a:t>
                      </a:r>
                    </a:p>
                    <a:p>
                      <a:pPr algn="ctr"/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(от </a:t>
                      </a:r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 </a:t>
                      </a:r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10,5 ч.)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Круглосуточное пребывание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</a:tr>
              <a:tr h="8148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Максимальный размер родительской платы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(установлен Постановлением Администрации Томской области от 07.07.2016 № 232а)</a:t>
                      </a: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174,4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153,2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174,4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</a:tr>
              <a:tr h="76442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Установленный в ЗАТО Северск размер родительской платы на 2024 год</a:t>
                      </a:r>
                    </a:p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(приказ Управления образования Администрации ЗАТО Северск от 14.11.2023 № 696)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160,0</a:t>
                      </a:r>
                      <a:endParaRPr lang="ru-RU" sz="14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128,0</a:t>
                      </a:r>
                      <a:endParaRPr lang="ru-RU" sz="14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165,0</a:t>
                      </a:r>
                      <a:endParaRPr lang="ru-RU" sz="14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</a:tr>
            </a:tbl>
          </a:graphicData>
        </a:graphic>
      </p:graphicFrame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179512" y="5301208"/>
            <a:ext cx="4211637" cy="155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Категории, с которых не взимается плата: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дети-инвалиды;</a:t>
            </a:r>
          </a:p>
          <a:p>
            <a:pPr eaLnBrk="1" hangingPunct="1">
              <a:buFontTx/>
              <a:buChar char="-"/>
              <a:defRPr/>
            </a:pPr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дети-сироты;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 под опекой;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 с туберкулезной </a:t>
            </a: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интоксикацией;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дети граждан РФ призванных на военную службу по мобилизации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 bwMode="auto">
          <a:xfrm>
            <a:off x="5500688" y="5548313"/>
            <a:ext cx="3621087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Категории, по которым взимается плата в уменьшенном размере (50%):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 с ОВЗ (ограниченными возможностями здоровья)</a:t>
            </a:r>
          </a:p>
        </p:txBody>
      </p:sp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684213" y="115888"/>
            <a:ext cx="8208962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Размер родительской </a:t>
            </a:r>
            <a:r>
              <a:rPr lang="ru-RU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платы</a:t>
            </a:r>
            <a:endParaRPr lang="ru-RU" b="1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 bwMode="auto">
          <a:xfrm>
            <a:off x="1619672" y="4941168"/>
            <a:ext cx="629285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Кроме того, по отдельным категориям детей плата не взымается или взымается в уменьшенном размере: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duotone>
              <a:schemeClr val="bg2">
                <a:shade val="45000"/>
                <a:satMod val="135000"/>
              </a:schemeClr>
              <a:prstClr val="white"/>
            </a:duotone>
            <a:extLst/>
          </a:blip>
          <a:stretch>
            <a:fillRect/>
          </a:stretch>
        </p:blipFill>
        <p:spPr>
          <a:xfrm>
            <a:off x="4139952" y="5559262"/>
            <a:ext cx="1195446" cy="1271751"/>
          </a:xfrm>
          <a:prstGeom prst="rect">
            <a:avLst/>
          </a:prstGeom>
        </p:spPr>
      </p:pic>
      <p:sp>
        <p:nvSpPr>
          <p:cNvPr id="56351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6988175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9434064-BA4F-4DC5-9064-28836E1B6995}" type="slidenum">
              <a:rPr lang="ru-RU" smtClean="0"/>
              <a:pPr/>
              <a:t>20</a:t>
            </a:fld>
            <a:endParaRPr lang="ru-RU" smtClean="0"/>
          </a:p>
        </p:txBody>
      </p:sp>
      <p:sp>
        <p:nvSpPr>
          <p:cNvPr id="56352" name="Заголовок 14"/>
          <p:cNvSpPr>
            <a:spLocks noGrp="1"/>
          </p:cNvSpPr>
          <p:nvPr>
            <p:ph type="title"/>
          </p:nvPr>
        </p:nvSpPr>
        <p:spPr>
          <a:xfrm>
            <a:off x="8893175" y="5373688"/>
            <a:ext cx="44450" cy="57150"/>
          </a:xfrm>
        </p:spPr>
        <p:txBody>
          <a:bodyPr/>
          <a:lstStyle/>
          <a:p>
            <a:endParaRPr lang="ru-RU" sz="8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/>
          </a:blip>
          <a:srcRect l="7881" t="12201" r="7880" b="16401"/>
          <a:stretch/>
        </p:blipFill>
        <p:spPr>
          <a:xfrm>
            <a:off x="5652120" y="2492896"/>
            <a:ext cx="2376264" cy="310742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0" y="0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Сведения об общем образовании</a:t>
            </a:r>
          </a:p>
        </p:txBody>
      </p:sp>
      <p:graphicFrame>
        <p:nvGraphicFramePr>
          <p:cNvPr id="18" name="Схема 17"/>
          <p:cNvGraphicFramePr/>
          <p:nvPr>
            <p:extLst>
              <p:ext uri="{D42A27DB-BD31-4B8C-83A1-F6EECF244321}">
                <p14:modId xmlns:p14="http://schemas.microsoft.com/office/powerpoint/2010/main" val="3233799512"/>
              </p:ext>
            </p:extLst>
          </p:nvPr>
        </p:nvGraphicFramePr>
        <p:xfrm>
          <a:off x="0" y="428604"/>
          <a:ext cx="9001156" cy="1714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1631021"/>
              </p:ext>
            </p:extLst>
          </p:nvPr>
        </p:nvGraphicFramePr>
        <p:xfrm>
          <a:off x="251520" y="2492896"/>
          <a:ext cx="4968552" cy="32412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38820"/>
                <a:gridCol w="878637"/>
                <a:gridCol w="751095"/>
              </a:tblGrid>
              <a:tr h="269704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расходов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2024 год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9729">
                <a:tc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Comic Sans MS" pitchFamily="66" charset="0"/>
                      </a:endParaRPr>
                    </a:p>
                  </a:txBody>
                  <a:tcPr marL="91439" marR="91439" marT="45684" marB="45684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</a:tr>
              <a:tr h="346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Заработная плата персонала с начислениями</a:t>
                      </a: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1 285,8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6292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 участие в региональном проекте «Патриотическое воспитание граждан Российской Федерации</a:t>
                      </a:r>
                      <a:r>
                        <a:rPr lang="ru-RU" sz="120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i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6,8</a:t>
                      </a:r>
                      <a:endParaRPr lang="ru-RU" sz="12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26970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Коммунальные услуги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97,3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26970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Питание детей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99,6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27157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(земельный, имущественный)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35,2 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45655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(включая текущие ремонты, приобретение оборудования и пр.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247,3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456556">
                <a:tc>
                  <a:txBody>
                    <a:bodyPr/>
                    <a:lstStyle/>
                    <a:p>
                      <a:r>
                        <a:rPr lang="ru-RU" sz="1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 участие в региональном проекте «Современная школа</a:t>
                      </a:r>
                      <a:r>
                        <a:rPr lang="ru-RU" sz="120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20,9</a:t>
                      </a:r>
                      <a:endParaRPr lang="ru-RU" sz="12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</a:tbl>
          </a:graphicData>
        </a:graphic>
      </p:graphicFrame>
      <p:sp>
        <p:nvSpPr>
          <p:cNvPr id="26" name="Заголовок 1"/>
          <p:cNvSpPr txBox="1">
            <a:spLocks/>
          </p:cNvSpPr>
          <p:nvPr/>
        </p:nvSpPr>
        <p:spPr bwMode="auto">
          <a:xfrm>
            <a:off x="155574" y="2105670"/>
            <a:ext cx="588645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Структура расходов на общее образование</a:t>
            </a:r>
          </a:p>
        </p:txBody>
      </p:sp>
      <p:sp>
        <p:nvSpPr>
          <p:cNvPr id="5738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6975475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7369C3ED-0394-479C-A253-6B8A540BF06F}" type="slidenum">
              <a:rPr lang="ru-RU" smtClean="0"/>
              <a:pPr/>
              <a:t>21</a:t>
            </a:fld>
            <a:endParaRPr lang="ru-RU" smtClean="0"/>
          </a:p>
        </p:txBody>
      </p:sp>
      <p:sp>
        <p:nvSpPr>
          <p:cNvPr id="9" name="Прямоугольник 8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tabLst>
                <a:tab pos="450850" algn="l"/>
              </a:tabLst>
            </a:pPr>
            <a:r>
              <a:rPr lang="ru-RU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rgbClr val="99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9512" y="5733256"/>
            <a:ext cx="84969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tabLst>
                <a:tab pos="450850" algn="l"/>
              </a:tabLst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Во исполнение Указа Президента РФ от 07.05.2012 №597 средняя заработная плата педагогов школ выросла в 2024 году на 8,1 тыс.руб./мес. и составила </a:t>
            </a:r>
            <a:r>
              <a:rPr lang="ru-RU" sz="14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62,3 тыс.руб. /мес.</a:t>
            </a:r>
          </a:p>
          <a:p>
            <a:pPr algn="ctr" eaLnBrk="1" hangingPunct="1">
              <a:buFont typeface="Arial" charset="0"/>
              <a:buNone/>
              <a:tabLst>
                <a:tab pos="450850" algn="l"/>
              </a:tabLst>
            </a:pPr>
            <a:r>
              <a:rPr lang="ru-RU" sz="1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◊◊◊</a:t>
            </a:r>
          </a:p>
          <a:p>
            <a:pPr eaLnBrk="1" hangingPunct="1">
              <a:tabLst>
                <a:tab pos="450850" algn="l"/>
              </a:tabLst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Общая численность педагогов составила в 2023 году </a:t>
            </a:r>
            <a:r>
              <a:rPr lang="ru-RU" sz="14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791 чел.</a:t>
            </a:r>
            <a:endParaRPr lang="ru-RU" sz="1400" dirty="0">
              <a:solidFill>
                <a:srgbClr val="993366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Прямоугольник 3"/>
          <p:cNvSpPr>
            <a:spLocks noChangeArrowheads="1"/>
          </p:cNvSpPr>
          <p:nvPr/>
        </p:nvSpPr>
        <p:spPr bwMode="auto">
          <a:xfrm>
            <a:off x="3276600" y="82550"/>
            <a:ext cx="57308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7950" y="188640"/>
            <a:ext cx="2159794" cy="1368152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sz="15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«Формирование благоприятного социального климата» 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643" y="1700808"/>
            <a:ext cx="2153101" cy="792088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1,5%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25980" y="3356992"/>
            <a:ext cx="2130425" cy="10081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благоприятной и доступной </a:t>
            </a:r>
          </a:p>
          <a:p>
            <a:pPr algn="ctr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среды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8602" y="2708920"/>
            <a:ext cx="2117803" cy="432048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944813" y="404664"/>
            <a:ext cx="2297112" cy="64807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граждан, получающих социальную поддержку, человек</a:t>
            </a:r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16430" y="1052736"/>
            <a:ext cx="2160240" cy="36004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436813" y="1484784"/>
            <a:ext cx="2879725" cy="114094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детей-сирот и детей, оставшихся без попечения родителей,           а также лиц из их числа и приемных родителей, получивших социальную поддержку, человек</a:t>
            </a:r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048389" y="2492896"/>
            <a:ext cx="2160240" cy="420317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411760" y="2924945"/>
            <a:ext cx="2865090" cy="1080120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социально ориентированных некоммерческих организаций, осуществляющих деятельность в социальной сфере, которым предоставлена поддержка, от общего количества обратившихся, %</a:t>
            </a:r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059832" y="4077072"/>
            <a:ext cx="2160240" cy="369493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graphicFrame>
        <p:nvGraphicFramePr>
          <p:cNvPr id="9218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2844472"/>
              </p:ext>
            </p:extLst>
          </p:nvPr>
        </p:nvGraphicFramePr>
        <p:xfrm>
          <a:off x="5283200" y="368300"/>
          <a:ext cx="3651250" cy="142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052" name="Лист" r:id="rId4" imgW="3581423" imgH="1419120" progId="Excel.Sheet.8">
                  <p:embed/>
                </p:oleObj>
              </mc:Choice>
              <mc:Fallback>
                <p:oleObj name="Лист" r:id="rId4" imgW="3581423" imgH="1419120" progId="Excel.Sheet.8">
                  <p:embed/>
                  <p:pic>
                    <p:nvPicPr>
                      <p:cNvPr id="0" name="Picture 139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3200" y="368300"/>
                        <a:ext cx="3651250" cy="1422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8915872"/>
              </p:ext>
            </p:extLst>
          </p:nvPr>
        </p:nvGraphicFramePr>
        <p:xfrm>
          <a:off x="5283200" y="1765300"/>
          <a:ext cx="3644900" cy="132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053" name="Лист" r:id="rId6" imgW="3581423" imgH="1419120" progId="Excel.Sheet.8">
                  <p:embed/>
                </p:oleObj>
              </mc:Choice>
              <mc:Fallback>
                <p:oleObj name="Лист" r:id="rId6" imgW="3581423" imgH="1419120" progId="Excel.Sheet.8">
                  <p:embed/>
                  <p:pic>
                    <p:nvPicPr>
                      <p:cNvPr id="0" name="Picture 139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3200" y="1765300"/>
                        <a:ext cx="3644900" cy="1320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Диаграмма 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38714480"/>
              </p:ext>
            </p:extLst>
          </p:nvPr>
        </p:nvGraphicFramePr>
        <p:xfrm>
          <a:off x="5283200" y="3136900"/>
          <a:ext cx="3651250" cy="1358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054" name="Лист" r:id="rId8" imgW="3581423" imgH="1419120" progId="Excel.Sheet.8">
                  <p:embed/>
                </p:oleObj>
              </mc:Choice>
              <mc:Fallback>
                <p:oleObj name="Лист" r:id="rId8" imgW="3581423" imgH="1419120" progId="Excel.Sheet.8">
                  <p:embed/>
                  <p:pic>
                    <p:nvPicPr>
                      <p:cNvPr id="0" name="Picture 1396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3200" y="3136900"/>
                        <a:ext cx="3651250" cy="1358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Таблица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6109110"/>
              </p:ext>
            </p:extLst>
          </p:nvPr>
        </p:nvGraphicFramePr>
        <p:xfrm>
          <a:off x="179511" y="4552951"/>
          <a:ext cx="8568954" cy="1506157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247327"/>
                <a:gridCol w="1124461"/>
                <a:gridCol w="1098583"/>
                <a:gridCol w="1098583"/>
              </a:tblGrid>
              <a:tr h="44137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2023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835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Реализация социальных мер (льгот) для отдельных категорий граждан и поддержка социально ориентированных некоммерческих организаций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-24,0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623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«Опека детей-сирот и детей, оставшихся без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попечения родителей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71,1</a:t>
                      </a:r>
                      <a:endParaRPr lang="ru-RU" sz="1200" b="0" i="0" baseline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-7,6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5762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-31,6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927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9763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DFF904DF-13CD-407A-AA02-80C40E715990}" type="slidenum">
              <a:rPr lang="ru-RU" smtClean="0"/>
              <a:pPr/>
              <a:t>22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Рисунок 4"/>
          <p:cNvPicPr>
            <a:picLocks noChangeAspect="1"/>
          </p:cNvPicPr>
          <p:nvPr/>
        </p:nvPicPr>
        <p:blipFill>
          <a:blip r:embed="rId3" cstate="print"/>
          <a:srcRect t="8270" r="61166" b="17104"/>
          <a:stretch>
            <a:fillRect/>
          </a:stretch>
        </p:blipFill>
        <p:spPr bwMode="auto">
          <a:xfrm>
            <a:off x="467544" y="2628974"/>
            <a:ext cx="2535238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407" name="Рисунок 20"/>
          <p:cNvPicPr>
            <a:picLocks noChangeAspect="1"/>
          </p:cNvPicPr>
          <p:nvPr/>
        </p:nvPicPr>
        <p:blipFill>
          <a:blip r:embed="rId3" cstate="print"/>
          <a:srcRect l="38336" t="8270" r="31609" b="17104"/>
          <a:stretch>
            <a:fillRect/>
          </a:stretch>
        </p:blipFill>
        <p:spPr bwMode="auto">
          <a:xfrm>
            <a:off x="2843808" y="2146295"/>
            <a:ext cx="19685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446663"/>
              </p:ext>
            </p:extLst>
          </p:nvPr>
        </p:nvGraphicFramePr>
        <p:xfrm>
          <a:off x="467544" y="836712"/>
          <a:ext cx="8568952" cy="57607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28192"/>
                <a:gridCol w="1656184"/>
                <a:gridCol w="5184576"/>
              </a:tblGrid>
              <a:tr h="504056">
                <a:tc>
                  <a:txBody>
                    <a:bodyPr/>
                    <a:lstStyle/>
                    <a:p>
                      <a:pPr lv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Меры поддержки детей-сирот          и приёмных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семей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63,6 млн.руб.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(«целевые» средства из областного бюджета)</a:t>
                      </a:r>
                      <a:endParaRPr lang="ru-RU" sz="900" b="0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Ежемесячные выплаты получали 443 человека; 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приобретено 4 жилых помещений детям-сиротам</a:t>
                      </a:r>
                      <a:endParaRPr lang="ru-RU" sz="1200" b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6378">
                <a:tc>
                  <a:txBody>
                    <a:bodyPr/>
                    <a:lstStyle/>
                    <a:p>
                      <a:pPr lv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Поддержка общественных  объединений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9,3 млн.руб.</a:t>
                      </a:r>
                      <a:endParaRPr lang="ru-RU" sz="12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Поддержку получили 11 общественных объединений: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1) ГОО «Союз Чернобыль»;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2) СО ТРО ОО «Всероссийское общество инвалидов»;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3) МОО «Городской совет ветеранов»;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4) СГО военно-патриотического и духовного воспитания молодежи «Возвращение»;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5) МО ТООООИ «Всероссийское ордена Трудового Красного Знамени общество слепых»;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6) СГОО клуб молодых инвалидов «Ровесники»;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7) ОО «Родители против наркотиков («Прозрение») </a:t>
                      </a:r>
                      <a:r>
                        <a:rPr lang="ru-RU" sz="12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Томской области»;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8) ДЮОО «Многодетных, приемных, молодых                и неполных семей «ЛОЗА»;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9) МО Томского регионального отделения Общероссийской общественной организации инвалидов «Всероссийское общество глухих»;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10) МОО «Содружество Родителей (усыновителей, опекунов, попечителей) детей-инвалидов «Радуга»;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11) ОО родителей детей с особенностями развития </a:t>
                      </a:r>
                      <a:r>
                        <a:rPr lang="ru-RU" sz="12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«БЕЗ ГРАНИЦ» 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73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формы </a:t>
                      </a:r>
                    </a:p>
                    <a:p>
                      <a:pPr lvl="0"/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21,5 млн.руб.</a:t>
                      </a:r>
                      <a:endParaRPr lang="ru-RU" sz="12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just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Единовременная денежная выплата в ознаменование годовщины Дня Победы (254 чел.), материальная помощь гражданам, оказавшихся в трудной жизненной ситуации (238 чел.), ремонт жилья участникам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инвалидам ВОВ (20 чел.),</a:t>
                      </a:r>
                      <a:r>
                        <a:rPr lang="ru-RU" sz="1200" b="0" kern="12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единовременная выплата гражданам РФ, заключившим контракт о прохождении военной службы в ВС РФ в целях участия в СВО (175 чел.), единовременная денежная выплата на улучшение жилищных условий взамен предоставления земельного участка в собственность бесплатно (17 чел.)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8403" name="TextBox 17"/>
          <p:cNvSpPr txBox="1">
            <a:spLocks noChangeArrowheads="1"/>
          </p:cNvSpPr>
          <p:nvPr/>
        </p:nvSpPr>
        <p:spPr bwMode="auto">
          <a:xfrm>
            <a:off x="1655824" y="410843"/>
            <a:ext cx="59039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«Прямые» меры поддержки:</a:t>
            </a:r>
          </a:p>
        </p:txBody>
      </p:sp>
      <p:sp>
        <p:nvSpPr>
          <p:cNvPr id="5840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1988" y="649922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40336ED0-76E0-488E-9E05-9A18F0027ED3}" type="slidenum">
              <a:rPr lang="ru-RU" smtClean="0"/>
              <a:pPr/>
              <a:t>23</a:t>
            </a:fld>
            <a:endParaRPr lang="ru-RU" smtClean="0"/>
          </a:p>
        </p:txBody>
      </p:sp>
      <p:sp>
        <p:nvSpPr>
          <p:cNvPr id="13" name="Прямоугольник 12"/>
          <p:cNvSpPr/>
          <p:nvPr/>
        </p:nvSpPr>
        <p:spPr>
          <a:xfrm>
            <a:off x="755576" y="116632"/>
            <a:ext cx="7704410" cy="296459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«Формирование благоприятного социального климата»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>
            <a:off x="2484438" y="1758950"/>
            <a:ext cx="2879725" cy="9096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обеспеченности населения спортивными сооружениями, исходя из единовременной пропускной способности объектов спорта, %</a:t>
            </a:r>
          </a:p>
        </p:txBody>
      </p:sp>
      <p:sp>
        <p:nvSpPr>
          <p:cNvPr id="18" name="Стрелка вправо 17"/>
          <p:cNvSpPr/>
          <p:nvPr/>
        </p:nvSpPr>
        <p:spPr>
          <a:xfrm>
            <a:off x="4500562" y="2571744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7951" y="101600"/>
            <a:ext cx="2159794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физической культуры и спорта»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14643" y="1003057"/>
            <a:ext cx="2153101" cy="441502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7,7%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20778" y="2137414"/>
            <a:ext cx="2144516" cy="15128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условий, обеспечивающих возможность населению ЗАТО Северск систематически заниматься физической культурой и спортом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32606" y="1685043"/>
            <a:ext cx="2135138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505075" y="454025"/>
            <a:ext cx="2736850" cy="908050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населения ЗАТО Северск, систематически занимающегося физической культурой и спортом, %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081293" y="1210050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3059391" y="2564904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31" name="Таблица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408771"/>
              </p:ext>
            </p:extLst>
          </p:nvPr>
        </p:nvGraphicFramePr>
        <p:xfrm>
          <a:off x="1280468" y="4979139"/>
          <a:ext cx="6942439" cy="1761313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929077"/>
                <a:gridCol w="962912"/>
                <a:gridCol w="1050450"/>
              </a:tblGrid>
              <a:tr h="61531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2024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2024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908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физической культуры и массового спорта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28,5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28,5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47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системы подготовки спортивного резерва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519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519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47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«Развитие детско-юношеского и массового хоккея»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469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549,1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549,1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0295" name="TextBox 17"/>
          <p:cNvSpPr txBox="1">
            <a:spLocks noChangeArrowheads="1"/>
          </p:cNvSpPr>
          <p:nvPr/>
        </p:nvSpPr>
        <p:spPr bwMode="auto">
          <a:xfrm>
            <a:off x="1282700" y="3756025"/>
            <a:ext cx="7451725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рамках программы: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обеспечена деятельность 6 спортивных школ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выплачены стипендии одарённым спортсменам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(2,2 млн.руб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.)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обеспечена работа спортивных инструкторов по месту жительства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(6,0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млн.руб.)</a:t>
            </a:r>
          </a:p>
        </p:txBody>
      </p:sp>
      <p:sp>
        <p:nvSpPr>
          <p:cNvPr id="10296" name="Прямоугольник 3"/>
          <p:cNvSpPr>
            <a:spLocks noChangeArrowheads="1"/>
          </p:cNvSpPr>
          <p:nvPr/>
        </p:nvSpPr>
        <p:spPr bwMode="auto">
          <a:xfrm>
            <a:off x="2986088" y="79375"/>
            <a:ext cx="57324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0298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3608F62-EE71-4B52-A4F5-3F0D134D5E07}" type="slidenum">
              <a:rPr lang="ru-RU" smtClean="0"/>
              <a:pPr/>
              <a:t>24</a:t>
            </a:fld>
            <a:endParaRPr lang="ru-RU" dirty="0" smtClean="0"/>
          </a:p>
        </p:txBody>
      </p:sp>
      <p:graphicFrame>
        <p:nvGraphicFramePr>
          <p:cNvPr id="10242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18884591"/>
              </p:ext>
            </p:extLst>
          </p:nvPr>
        </p:nvGraphicFramePr>
        <p:xfrm>
          <a:off x="5435600" y="469900"/>
          <a:ext cx="3584575" cy="1393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94" name="Worksheet" r:id="rId4" imgW="3600332" imgH="1409670" progId="Excel.Sheet.8">
                  <p:embed/>
                </p:oleObj>
              </mc:Choice>
              <mc:Fallback>
                <p:oleObj name="Worksheet" r:id="rId4" imgW="3600332" imgH="1409670" progId="Excel.Sheet.8">
                  <p:embed/>
                  <p:pic>
                    <p:nvPicPr>
                      <p:cNvPr id="0" name="Picture 94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469900"/>
                        <a:ext cx="3584575" cy="1393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35146358"/>
              </p:ext>
            </p:extLst>
          </p:nvPr>
        </p:nvGraphicFramePr>
        <p:xfrm>
          <a:off x="5435600" y="1981200"/>
          <a:ext cx="3584575" cy="154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95" name="Worksheet" r:id="rId6" imgW="3600332" imgH="1409670" progId="Excel.Sheet.8">
                  <p:embed/>
                </p:oleObj>
              </mc:Choice>
              <mc:Fallback>
                <p:oleObj name="Worksheet" r:id="rId6" imgW="3600332" imgH="1409670" progId="Excel.Sheet.8">
                  <p:embed/>
                  <p:pic>
                    <p:nvPicPr>
                      <p:cNvPr id="0" name="Picture 943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1981200"/>
                        <a:ext cx="3584575" cy="1543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" name="Рисунок 18" descr="KijX47nxT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61842" y="3966843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107504" y="3356992"/>
          <a:ext cx="8964488" cy="3904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8" name="Группа 8"/>
          <p:cNvGrpSpPr/>
          <p:nvPr/>
        </p:nvGrpSpPr>
        <p:grpSpPr>
          <a:xfrm>
            <a:off x="7092280" y="3933056"/>
            <a:ext cx="1872208" cy="1944216"/>
            <a:chOff x="3370730" y="629766"/>
            <a:chExt cx="1105443" cy="1944216"/>
          </a:xfrm>
          <a:scene3d>
            <a:camera prst="orthographicFront"/>
            <a:lightRig rig="chilly" dir="t"/>
          </a:scene3d>
        </p:grpSpPr>
        <p:sp>
          <p:nvSpPr>
            <p:cNvPr id="10" name="Прямоугольник 9"/>
            <p:cNvSpPr/>
            <p:nvPr/>
          </p:nvSpPr>
          <p:spPr>
            <a:xfrm>
              <a:off x="3370730" y="629766"/>
              <a:ext cx="1105443" cy="1780579"/>
            </a:xfrm>
            <a:prstGeom prst="rect">
              <a:avLst/>
            </a:pr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-2976513"/>
                <a:satOff val="17933"/>
                <a:lumOff val="143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Прямоугольник 10"/>
            <p:cNvSpPr/>
            <p:nvPr/>
          </p:nvSpPr>
          <p:spPr>
            <a:xfrm>
              <a:off x="3370730" y="629766"/>
              <a:ext cx="1105443" cy="194421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0" tIns="27432" rIns="0" bIns="0" spcCol="1270"/>
            <a:lstStyle/>
            <a:p>
              <a:pPr eaLnBrk="1" hangingPunct="1">
                <a:defRPr/>
              </a:pPr>
              <a:r>
                <a:rPr lang="ru-RU" sz="1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Учреждения в рамках реализации прав на оказание дополнительных платных услуг вели </a:t>
              </a:r>
              <a:r>
                <a:rPr lang="ru-RU" sz="13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предпринимательскую </a:t>
              </a: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деятельность, сумма заработанных средств составила </a:t>
              </a:r>
              <a:r>
                <a:rPr lang="ru-RU" sz="1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43,5 </a:t>
              </a: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млн.руб.</a:t>
              </a:r>
            </a:p>
          </p:txBody>
        </p:sp>
      </p:grpSp>
      <p:sp>
        <p:nvSpPr>
          <p:cNvPr id="14" name="Заголовок 1"/>
          <p:cNvSpPr txBox="1">
            <a:spLocks/>
          </p:cNvSpPr>
          <p:nvPr/>
        </p:nvSpPr>
        <p:spPr bwMode="auto">
          <a:xfrm>
            <a:off x="899592" y="1196752"/>
            <a:ext cx="3743325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14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Структура расходов на финансирование спортивных школ</a:t>
            </a:r>
          </a:p>
        </p:txBody>
      </p:sp>
      <p:sp>
        <p:nvSpPr>
          <p:cNvPr id="59420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61188" y="640715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F574C66-DEEA-4961-8DD0-80233E318C86}" type="slidenum">
              <a:rPr lang="ru-RU" smtClean="0">
                <a:solidFill>
                  <a:schemeClr val="bg1"/>
                </a:solidFill>
              </a:rPr>
              <a:pPr/>
              <a:t>25</a:t>
            </a:fld>
            <a:endParaRPr lang="ru-RU" smtClean="0">
              <a:solidFill>
                <a:schemeClr val="bg1"/>
              </a:solidFill>
            </a:endParaRPr>
          </a:p>
        </p:txBody>
      </p:sp>
      <p:graphicFrame>
        <p:nvGraphicFramePr>
          <p:cNvPr id="59425" name="Диаграмма 8397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42486879"/>
              </p:ext>
            </p:extLst>
          </p:nvPr>
        </p:nvGraphicFramePr>
        <p:xfrm>
          <a:off x="250825" y="1409700"/>
          <a:ext cx="6238875" cy="2371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897" name="Worksheet" r:id="rId9" imgW="10744268" imgH="4857840" progId="Excel.Sheet.8">
                  <p:embed/>
                </p:oleObj>
              </mc:Choice>
              <mc:Fallback>
                <p:oleObj name="Worksheet" r:id="rId9" imgW="10744268" imgH="4857840" progId="Excel.Sheet.8">
                  <p:embed/>
                  <p:pic>
                    <p:nvPicPr>
                      <p:cNvPr id="0" name="Picture 499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1409700"/>
                        <a:ext cx="6238875" cy="2371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899592" y="25192"/>
            <a:ext cx="7813873" cy="363774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физической культуры и спорта»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444208" y="1268760"/>
            <a:ext cx="25202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tabLst>
                <a:tab pos="450850" algn="l"/>
              </a:tabLst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Во исполнение Указа Президента РФ от 07.05.2012 №597 средняя заработная плата педагогов спортивных школ составила  </a:t>
            </a:r>
          </a:p>
          <a:p>
            <a:pPr eaLnBrk="1" hangingPunct="1">
              <a:tabLst>
                <a:tab pos="450850" algn="l"/>
              </a:tabLst>
            </a:pPr>
            <a:r>
              <a:rPr lang="ru-RU" sz="12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64,5 тыс.руб. /мес.</a:t>
            </a:r>
            <a:endParaRPr lang="ru-RU" sz="1200" b="1" dirty="0">
              <a:solidFill>
                <a:srgbClr val="99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7" name="Группа 7"/>
          <p:cNvGrpSpPr>
            <a:grpSpLocks/>
          </p:cNvGrpSpPr>
          <p:nvPr/>
        </p:nvGrpSpPr>
        <p:grpSpPr bwMode="auto">
          <a:xfrm>
            <a:off x="6660232" y="2132856"/>
            <a:ext cx="2339752" cy="1656184"/>
            <a:chOff x="6430503" y="1132966"/>
            <a:chExt cx="2678572" cy="2765810"/>
          </a:xfrm>
        </p:grpSpPr>
        <p:pic>
          <p:nvPicPr>
            <p:cNvPr id="19" name="Рисунок 18"/>
            <p:cNvPicPr>
              <a:picLocks noChangeAspect="1"/>
            </p:cNvPicPr>
            <p:nvPr/>
          </p:nvPicPr>
          <p:blipFill rotWithShape="1">
            <a:blip r:embed="rId11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18080" t="66641" r="61760"/>
            <a:stretch/>
          </p:blipFill>
          <p:spPr bwMode="auto">
            <a:xfrm flipH="1">
              <a:off x="6430503" y="2019573"/>
              <a:ext cx="1728192" cy="1879203"/>
            </a:xfrm>
            <a:prstGeom prst="rect">
              <a:avLst/>
            </a:prstGeom>
          </p:spPr>
        </p:pic>
        <p:pic>
          <p:nvPicPr>
            <p:cNvPr id="20" name="Рисунок 19"/>
            <p:cNvPicPr>
              <a:picLocks noChangeAspect="1"/>
            </p:cNvPicPr>
            <p:nvPr/>
          </p:nvPicPr>
          <p:blipFill rotWithShape="1">
            <a:blip r:embed="rId11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86625" t="17886" b="33436"/>
            <a:stretch/>
          </p:blipFill>
          <p:spPr bwMode="auto">
            <a:xfrm>
              <a:off x="8028384" y="1132966"/>
              <a:ext cx="1080691" cy="2676494"/>
            </a:xfrm>
            <a:prstGeom prst="rect">
              <a:avLst/>
            </a:prstGeom>
          </p:spPr>
        </p:pic>
      </p:grpSp>
      <p:graphicFrame>
        <p:nvGraphicFramePr>
          <p:cNvPr id="21" name="Таблица 20"/>
          <p:cNvGraphicFramePr>
            <a:graphicFrameLocks noGrp="1"/>
          </p:cNvGraphicFramePr>
          <p:nvPr/>
        </p:nvGraphicFramePr>
        <p:xfrm>
          <a:off x="322262" y="347059"/>
          <a:ext cx="8642225" cy="7776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9141"/>
                <a:gridCol w="1340131"/>
                <a:gridCol w="1918894"/>
                <a:gridCol w="1283859"/>
                <a:gridCol w="2370200"/>
              </a:tblGrid>
              <a:tr h="472879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спортивных школ</a:t>
                      </a:r>
                      <a:endParaRPr lang="ru-RU" sz="13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детей</a:t>
                      </a: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Общая численность персонала</a:t>
                      </a:r>
                      <a:endParaRPr lang="ru-RU" sz="13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3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</a:t>
                      </a:r>
                      <a:r>
                        <a:rPr lang="ru-RU" sz="13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них педагоги</a:t>
                      </a:r>
                      <a:endParaRPr lang="ru-RU" sz="13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Бюджетное финансирование, млн.руб.</a:t>
                      </a:r>
                    </a:p>
                  </a:txBody>
                  <a:tcPr marL="91428" marR="91428" marT="45723" marB="45723"/>
                </a:tc>
              </a:tr>
              <a:tr h="247201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4 386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266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515,6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</a:tr>
            </a:tbl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1520" y="116632"/>
            <a:ext cx="2159794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«Молодежная политика»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980728"/>
            <a:ext cx="2153101" cy="441501"/>
          </a:xfrm>
          <a:prstGeom prst="rect">
            <a:avLst/>
          </a:prstGeom>
          <a:solidFill>
            <a:schemeClr val="bg1"/>
          </a:solidFill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2,6%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2132856"/>
            <a:ext cx="2130425" cy="17303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потенциала молодежи, создание условий для включения молодежи в социально-экономическую, политическую и культурную жизнь общества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1700808"/>
            <a:ext cx="2117803" cy="441501"/>
          </a:xfrm>
          <a:prstGeom prst="rect">
            <a:avLst/>
          </a:prstGeom>
          <a:solidFill>
            <a:schemeClr val="bg1"/>
          </a:solidFill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094823" y="915340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059391" y="2051395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267744" y="1484784"/>
            <a:ext cx="30243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детей школьного возраста, </a:t>
            </a: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охваченных организованными формами </a:t>
            </a:r>
            <a:r>
              <a:rPr lang="ru-RU" sz="10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отдыха и оздоровления, чел.</a:t>
            </a:r>
            <a:endParaRPr lang="ru-RU" sz="1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484438" y="273050"/>
            <a:ext cx="2808287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молодежи, участвующей в мероприятиях, направленных на гражданское и патриотическое воспитание, % от общей численности молодежи от 14 до 30 лет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224088" y="3851275"/>
            <a:ext cx="3079750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молодых семей, улучшивших жилищные условия с использованием ипотечных жилищных кредитов и займов при получении социальной выплаты, семей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332564" y="2564904"/>
            <a:ext cx="2928938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участников мероприятий, направленных на возрождение семейных традиций, воспитание у молодежи позитивного отношения к семейным традициям, чел.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110367" y="3275531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3059391" y="4447031"/>
            <a:ext cx="2160240" cy="4415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4</a:t>
            </a:r>
          </a:p>
        </p:txBody>
      </p:sp>
      <p:graphicFrame>
        <p:nvGraphicFramePr>
          <p:cNvPr id="11266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959532"/>
              </p:ext>
            </p:extLst>
          </p:nvPr>
        </p:nvGraphicFramePr>
        <p:xfrm>
          <a:off x="5292080" y="1341438"/>
          <a:ext cx="3672408" cy="1165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4778" name="Worksheet" r:id="rId4" imgW="2895555" imgH="809730" progId="Excel.Sheet.8">
                  <p:embed/>
                </p:oleObj>
              </mc:Choice>
              <mc:Fallback>
                <p:oleObj name="Worksheet" r:id="rId4" imgW="2895555" imgH="809730" progId="Excel.Sheet.8">
                  <p:embed/>
                  <p:pic>
                    <p:nvPicPr>
                      <p:cNvPr id="0" name="Picture 1890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080" y="1341438"/>
                        <a:ext cx="3672408" cy="1165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8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9164635"/>
              </p:ext>
            </p:extLst>
          </p:nvPr>
        </p:nvGraphicFramePr>
        <p:xfrm>
          <a:off x="5359400" y="2349500"/>
          <a:ext cx="3789363" cy="1358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4779" name="Worksheet" r:id="rId6" imgW="4276745" imgH="1438290" progId="Excel.Sheet.8">
                  <p:embed/>
                </p:oleObj>
              </mc:Choice>
              <mc:Fallback>
                <p:oleObj name="Worksheet" r:id="rId6" imgW="4276745" imgH="1438290" progId="Excel.Sheet.8">
                  <p:embed/>
                  <p:pic>
                    <p:nvPicPr>
                      <p:cNvPr id="0" name="Picture 1891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9400" y="2349500"/>
                        <a:ext cx="3789363" cy="1358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9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7758388"/>
              </p:ext>
            </p:extLst>
          </p:nvPr>
        </p:nvGraphicFramePr>
        <p:xfrm>
          <a:off x="5422900" y="3644900"/>
          <a:ext cx="3738563" cy="127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4780" name="Worksheet" r:id="rId8" imgW="4305379" imgH="1381050" progId="Excel.Sheet.8">
                  <p:embed/>
                </p:oleObj>
              </mc:Choice>
              <mc:Fallback>
                <p:oleObj name="Worksheet" r:id="rId8" imgW="4305379" imgH="1381050" progId="Excel.Sheet.8">
                  <p:embed/>
                  <p:pic>
                    <p:nvPicPr>
                      <p:cNvPr id="0" name="Picture 1892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2900" y="3644900"/>
                        <a:ext cx="3738563" cy="1270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Таблица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9799251"/>
              </p:ext>
            </p:extLst>
          </p:nvPr>
        </p:nvGraphicFramePr>
        <p:xfrm>
          <a:off x="467544" y="5085184"/>
          <a:ext cx="8280921" cy="15544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249262"/>
                <a:gridCol w="943426"/>
                <a:gridCol w="1008112"/>
                <a:gridCol w="1080121"/>
              </a:tblGrid>
              <a:tr h="457192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1" marR="9145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2024</a:t>
                      </a:r>
                    </a:p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1" marR="9145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2024</a:t>
                      </a:r>
                    </a:p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1" marR="9145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1" marR="9145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5740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Молодежь ЗАТО Северск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7,8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7,1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-0,7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3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Семейная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политика ЗАТО Северск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163,1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158,8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-4,3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3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22,5</a:t>
                      </a: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22,3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322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188,2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1331" name="Прямоугольник 3"/>
          <p:cNvSpPr>
            <a:spLocks noChangeArrowheads="1"/>
          </p:cNvSpPr>
          <p:nvPr/>
        </p:nvSpPr>
        <p:spPr bwMode="auto">
          <a:xfrm>
            <a:off x="3413125" y="-52388"/>
            <a:ext cx="573087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133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976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10830305-8B63-49BC-AD32-B060A521B5F1}" type="slidenum">
              <a:rPr lang="ru-RU" smtClean="0"/>
              <a:pPr/>
              <a:t>26</a:t>
            </a:fld>
            <a:endParaRPr lang="ru-RU" smtClean="0"/>
          </a:p>
        </p:txBody>
      </p:sp>
      <p:graphicFrame>
        <p:nvGraphicFramePr>
          <p:cNvPr id="11267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6069295"/>
              </p:ext>
            </p:extLst>
          </p:nvPr>
        </p:nvGraphicFramePr>
        <p:xfrm>
          <a:off x="5359400" y="139700"/>
          <a:ext cx="3559175" cy="1238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4781" name="Worksheet" r:id="rId10" imgW="3571968" imgH="1238220" progId="Excel.Sheet.8">
                  <p:embed/>
                </p:oleObj>
              </mc:Choice>
              <mc:Fallback>
                <p:oleObj name="Worksheet" r:id="rId10" imgW="3571968" imgH="1238220" progId="Excel.Sheet.8">
                  <p:embed/>
                  <p:pic>
                    <p:nvPicPr>
                      <p:cNvPr id="0" name="Picture 1893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9400" y="139700"/>
                        <a:ext cx="3559175" cy="1238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086760221"/>
              </p:ext>
            </p:extLst>
          </p:nvPr>
        </p:nvGraphicFramePr>
        <p:xfrm>
          <a:off x="0" y="3409617"/>
          <a:ext cx="9144000" cy="34483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123402764"/>
              </p:ext>
            </p:extLst>
          </p:nvPr>
        </p:nvGraphicFramePr>
        <p:xfrm>
          <a:off x="0" y="0"/>
          <a:ext cx="9144000" cy="34483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76804" name="Рисунок 1"/>
          <p:cNvPicPr>
            <a:picLocks noChangeAspect="1"/>
          </p:cNvPicPr>
          <p:nvPr/>
        </p:nvPicPr>
        <p:blipFill>
          <a:blip r:embed="rId13" cstate="print">
            <a:duotone>
              <a:schemeClr val="bg2">
                <a:shade val="45000"/>
                <a:satMod val="135000"/>
              </a:schemeClr>
              <a:prstClr val="white"/>
            </a:duotone>
            <a:extLst/>
          </a:blip>
          <a:srcRect l="17850" t="22194" r="16000" b="29507"/>
          <a:stretch>
            <a:fillRect/>
          </a:stretch>
        </p:blipFill>
        <p:spPr bwMode="auto">
          <a:xfrm>
            <a:off x="2484438" y="1960563"/>
            <a:ext cx="3167062" cy="2312987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60421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598A795-0FE4-4DD8-BCB3-45AA083E709B}" type="slidenum">
              <a:rPr lang="ru-RU" smtClean="0"/>
              <a:pPr/>
              <a:t>27</a:t>
            </a:fld>
            <a:endParaRPr lang="ru-RU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16632"/>
            <a:ext cx="8496498" cy="303064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«Молодежная политика»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Диаграмма 19"/>
          <p:cNvGraphicFramePr>
            <a:graphicFrameLocks/>
          </p:cNvGraphicFramePr>
          <p:nvPr/>
        </p:nvGraphicFramePr>
        <p:xfrm>
          <a:off x="5359400" y="330200"/>
          <a:ext cx="3587750" cy="1071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3002" name="Worksheet" r:id="rId4" imgW="3600332" imgH="1409670" progId="Excel.Sheet.8">
                  <p:embed/>
                </p:oleObj>
              </mc:Choice>
              <mc:Fallback>
                <p:oleObj name="Worksheet" r:id="rId4" imgW="3600332" imgH="1409670" progId="Excel.Sheet.8">
                  <p:embed/>
                  <p:pic>
                    <p:nvPicPr>
                      <p:cNvPr id="0" name="Picture 127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9400" y="330200"/>
                        <a:ext cx="3587750" cy="10715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Диаграмма 22"/>
          <p:cNvGraphicFramePr>
            <a:graphicFrameLocks/>
          </p:cNvGraphicFramePr>
          <p:nvPr/>
        </p:nvGraphicFramePr>
        <p:xfrm>
          <a:off x="5359400" y="2768600"/>
          <a:ext cx="3581400" cy="989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3003" name="Worksheet" r:id="rId6" imgW="3581423" imgH="1400220" progId="Excel.Sheet.8">
                  <p:embed/>
                </p:oleObj>
              </mc:Choice>
              <mc:Fallback>
                <p:oleObj name="Worksheet" r:id="rId6" imgW="3581423" imgH="1400220" progId="Excel.Sheet.8">
                  <p:embed/>
                  <p:pic>
                    <p:nvPicPr>
                      <p:cNvPr id="0" name="Picture 1273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9400" y="2768600"/>
                        <a:ext cx="3581400" cy="9890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07951" y="101600"/>
            <a:ext cx="2159794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культуры и туризма»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4643" y="992300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12,4%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2024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37478" y="2142508"/>
            <a:ext cx="2130425" cy="1020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качества и доступности услуг в сфере культуры и туризма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37478" y="1669730"/>
            <a:ext cx="2117803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131840" y="836712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203848" y="3356992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339752" y="2780928"/>
            <a:ext cx="3068637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благоустроенных, капитально отремонтированных, реконструированных объектов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туристской инфраструктуры, единиц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627784" y="404664"/>
            <a:ext cx="2747963" cy="3970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числа посещений организаций культуры, тысяч человек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8630730"/>
              </p:ext>
            </p:extLst>
          </p:nvPr>
        </p:nvGraphicFramePr>
        <p:xfrm>
          <a:off x="107504" y="4869159"/>
          <a:ext cx="8682037" cy="1809601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342789"/>
                <a:gridCol w="1168737"/>
                <a:gridCol w="1085256"/>
                <a:gridCol w="1085255"/>
              </a:tblGrid>
              <a:tr h="44935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2024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2024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07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b="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культуры в ЗАТО Северск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866,1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866,1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86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ПП 2 «Развитие туризма на территории ЗАТО Северск»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4740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деятельности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13,6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13,5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4740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880,5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40" name="TextBox 17"/>
          <p:cNvSpPr txBox="1">
            <a:spLocks noChangeArrowheads="1"/>
          </p:cNvSpPr>
          <p:nvPr/>
        </p:nvSpPr>
        <p:spPr bwMode="auto">
          <a:xfrm>
            <a:off x="138113" y="3717033"/>
            <a:ext cx="900588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В рамках программы обеспечивается: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деятельность 3 учреждений дополнительного образования (Детская школа искусств, художественная школа, Самусьская детская школа искусств)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деятельность 8 учреждений культуры (2 библиотеки, ГДК, Самусьский ДК, музей, 2 театра, Северский природный парк)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организация и проведение культурно-массовых мероприятий (фактические расходы составили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11,8 млн.руб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sp>
        <p:nvSpPr>
          <p:cNvPr id="12341" name="Прямоугольник 3"/>
          <p:cNvSpPr>
            <a:spLocks noChangeArrowheads="1"/>
          </p:cNvSpPr>
          <p:nvPr/>
        </p:nvSpPr>
        <p:spPr bwMode="auto">
          <a:xfrm>
            <a:off x="3203575" y="88900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234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22DA30C6-B75C-43AE-A110-A075C6E730ED}" type="slidenum">
              <a:rPr lang="ru-RU" smtClean="0"/>
              <a:pPr/>
              <a:t>28</a:t>
            </a:fld>
            <a:endParaRPr lang="ru-RU" smtClean="0"/>
          </a:p>
        </p:txBody>
      </p:sp>
      <p:graphicFrame>
        <p:nvGraphicFramePr>
          <p:cNvPr id="12572" name="Object 284"/>
          <p:cNvGraphicFramePr>
            <a:graphicFrameLocks/>
          </p:cNvGraphicFramePr>
          <p:nvPr/>
        </p:nvGraphicFramePr>
        <p:xfrm>
          <a:off x="5359400" y="1473200"/>
          <a:ext cx="3587750" cy="1071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3004" name="Worksheet" r:id="rId8" imgW="3600332" imgH="1409670" progId="Excel.Sheet.8">
                  <p:embed/>
                </p:oleObj>
              </mc:Choice>
              <mc:Fallback>
                <p:oleObj name="Worksheet" r:id="rId8" imgW="3600332" imgH="1409670" progId="Excel.Sheet.8">
                  <p:embed/>
                  <p:pic>
                    <p:nvPicPr>
                      <p:cNvPr id="0" name="Picture 1274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9400" y="1473200"/>
                        <a:ext cx="3587750" cy="10715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3203848" y="2348880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627784" y="1412776"/>
            <a:ext cx="2747963" cy="10064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муниципальных учреждений культуры, здания которых находятся в аварийном состоянии или требуют капитального ремонта, в общем количестве муниципальных учреждений,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406928" y="1531671"/>
            <a:ext cx="8666967" cy="2348238"/>
            <a:chOff x="406928" y="1531671"/>
            <a:chExt cx="8666967" cy="2348238"/>
          </a:xfrm>
        </p:grpSpPr>
        <p:sp>
          <p:nvSpPr>
            <p:cNvPr id="6" name="Полилиния 5"/>
            <p:cNvSpPr/>
            <p:nvPr/>
          </p:nvSpPr>
          <p:spPr>
            <a:xfrm rot="16200000">
              <a:off x="617577" y="1321022"/>
              <a:ext cx="2078423" cy="2499721"/>
            </a:xfrm>
            <a:custGeom>
              <a:avLst/>
              <a:gdLst>
                <a:gd name="connsiteX0" fmla="*/ 0 w 2499720"/>
                <a:gd name="connsiteY0" fmla="*/ 103921 h 2078422"/>
                <a:gd name="connsiteX1" fmla="*/ 103921 w 2499720"/>
                <a:gd name="connsiteY1" fmla="*/ 0 h 2078422"/>
                <a:gd name="connsiteX2" fmla="*/ 2395799 w 2499720"/>
                <a:gd name="connsiteY2" fmla="*/ 0 h 2078422"/>
                <a:gd name="connsiteX3" fmla="*/ 2499720 w 2499720"/>
                <a:gd name="connsiteY3" fmla="*/ 103921 h 2078422"/>
                <a:gd name="connsiteX4" fmla="*/ 2499720 w 2499720"/>
                <a:gd name="connsiteY4" fmla="*/ 1974501 h 2078422"/>
                <a:gd name="connsiteX5" fmla="*/ 2395799 w 2499720"/>
                <a:gd name="connsiteY5" fmla="*/ 2078422 h 2078422"/>
                <a:gd name="connsiteX6" fmla="*/ 103921 w 2499720"/>
                <a:gd name="connsiteY6" fmla="*/ 2078422 h 2078422"/>
                <a:gd name="connsiteX7" fmla="*/ 0 w 2499720"/>
                <a:gd name="connsiteY7" fmla="*/ 1974501 h 2078422"/>
                <a:gd name="connsiteX8" fmla="*/ 0 w 2499720"/>
                <a:gd name="connsiteY8" fmla="*/ 103921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99720" h="2078422">
                  <a:moveTo>
                    <a:pt x="2374734" y="0"/>
                  </a:moveTo>
                  <a:cubicBezTo>
                    <a:pt x="2443761" y="0"/>
                    <a:pt x="2499719" y="38686"/>
                    <a:pt x="2499719" y="86407"/>
                  </a:cubicBezTo>
                  <a:lnTo>
                    <a:pt x="2499719" y="1992015"/>
                  </a:lnTo>
                  <a:cubicBezTo>
                    <a:pt x="2499719" y="2039736"/>
                    <a:pt x="2443761" y="2078422"/>
                    <a:pt x="2374734" y="2078422"/>
                  </a:cubicBezTo>
                  <a:lnTo>
                    <a:pt x="124986" y="2078422"/>
                  </a:lnTo>
                  <a:cubicBezTo>
                    <a:pt x="55959" y="2078422"/>
                    <a:pt x="1" y="2039736"/>
                    <a:pt x="1" y="1992015"/>
                  </a:cubicBezTo>
                  <a:lnTo>
                    <a:pt x="1" y="86407"/>
                  </a:lnTo>
                  <a:cubicBezTo>
                    <a:pt x="1" y="38686"/>
                    <a:pt x="55959" y="0"/>
                    <a:pt x="124986" y="0"/>
                  </a:cubicBezTo>
                  <a:lnTo>
                    <a:pt x="2374734" y="0"/>
                  </a:lnTo>
                  <a:close/>
                </a:path>
              </a:pathLst>
            </a:custGeom>
            <a:solidFill>
              <a:srgbClr val="C7C7C7"/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74116" tIns="34292" rIns="44451" bIns="1999775" numCol="1" spcCol="1270" anchor="t" anchorCtr="0">
              <a:noAutofit/>
            </a:bodyPr>
            <a:lstStyle/>
            <a:p>
              <a:pPr lvl="0" algn="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0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ru-RU" sz="10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Полилиния 6"/>
            <p:cNvSpPr/>
            <p:nvPr/>
          </p:nvSpPr>
          <p:spPr>
            <a:xfrm>
              <a:off x="683256" y="1801487"/>
              <a:ext cx="1862292" cy="2078422"/>
            </a:xfrm>
            <a:custGeom>
              <a:avLst/>
              <a:gdLst>
                <a:gd name="connsiteX0" fmla="*/ 0 w 1862292"/>
                <a:gd name="connsiteY0" fmla="*/ 0 h 2078422"/>
                <a:gd name="connsiteX1" fmla="*/ 1862292 w 1862292"/>
                <a:gd name="connsiteY1" fmla="*/ 0 h 2078422"/>
                <a:gd name="connsiteX2" fmla="*/ 1862292 w 1862292"/>
                <a:gd name="connsiteY2" fmla="*/ 2078422 h 2078422"/>
                <a:gd name="connsiteX3" fmla="*/ 0 w 1862292"/>
                <a:gd name="connsiteY3" fmla="*/ 2078422 h 2078422"/>
                <a:gd name="connsiteX4" fmla="*/ 0 w 1862292"/>
                <a:gd name="connsiteY4" fmla="*/ 0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62292" h="2078422">
                  <a:moveTo>
                    <a:pt x="0" y="0"/>
                  </a:moveTo>
                  <a:lnTo>
                    <a:pt x="1862292" y="0"/>
                  </a:lnTo>
                  <a:lnTo>
                    <a:pt x="1862292" y="2078422"/>
                  </a:lnTo>
                  <a:lnTo>
                    <a:pt x="0" y="207842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cene3d>
              <a:camera prst="orthographicFront"/>
              <a:lightRig rig="chilly" dir="t"/>
            </a:scene3d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48006" rIns="0" bIns="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Стоимость обучения 1 ребенка за счет средств бюджета составила 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58,4</a:t>
              </a: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тыс.руб. в год </a:t>
              </a: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или 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4,9 тыс.руб. в месяц</a:t>
              </a:r>
              <a:r>
                <a:rPr lang="ru-RU" sz="12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ru-RU" sz="12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олилиния 7"/>
            <p:cNvSpPr/>
            <p:nvPr/>
          </p:nvSpPr>
          <p:spPr>
            <a:xfrm rot="16200000">
              <a:off x="3372555" y="1179620"/>
              <a:ext cx="2078423" cy="2782526"/>
            </a:xfrm>
            <a:custGeom>
              <a:avLst/>
              <a:gdLst>
                <a:gd name="connsiteX0" fmla="*/ 0 w 2782525"/>
                <a:gd name="connsiteY0" fmla="*/ 103921 h 2078422"/>
                <a:gd name="connsiteX1" fmla="*/ 103921 w 2782525"/>
                <a:gd name="connsiteY1" fmla="*/ 0 h 2078422"/>
                <a:gd name="connsiteX2" fmla="*/ 2678604 w 2782525"/>
                <a:gd name="connsiteY2" fmla="*/ 0 h 2078422"/>
                <a:gd name="connsiteX3" fmla="*/ 2782525 w 2782525"/>
                <a:gd name="connsiteY3" fmla="*/ 103921 h 2078422"/>
                <a:gd name="connsiteX4" fmla="*/ 2782525 w 2782525"/>
                <a:gd name="connsiteY4" fmla="*/ 1974501 h 2078422"/>
                <a:gd name="connsiteX5" fmla="*/ 2678604 w 2782525"/>
                <a:gd name="connsiteY5" fmla="*/ 2078422 h 2078422"/>
                <a:gd name="connsiteX6" fmla="*/ 103921 w 2782525"/>
                <a:gd name="connsiteY6" fmla="*/ 2078422 h 2078422"/>
                <a:gd name="connsiteX7" fmla="*/ 0 w 2782525"/>
                <a:gd name="connsiteY7" fmla="*/ 1974501 h 2078422"/>
                <a:gd name="connsiteX8" fmla="*/ 0 w 2782525"/>
                <a:gd name="connsiteY8" fmla="*/ 103921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82525" h="2078422">
                  <a:moveTo>
                    <a:pt x="2643398" y="0"/>
                  </a:moveTo>
                  <a:cubicBezTo>
                    <a:pt x="2720235" y="0"/>
                    <a:pt x="2782524" y="34754"/>
                    <a:pt x="2782524" y="77625"/>
                  </a:cubicBezTo>
                  <a:lnTo>
                    <a:pt x="2782524" y="2000797"/>
                  </a:lnTo>
                  <a:cubicBezTo>
                    <a:pt x="2782524" y="2043668"/>
                    <a:pt x="2720235" y="2078422"/>
                    <a:pt x="2643398" y="2078422"/>
                  </a:cubicBezTo>
                  <a:lnTo>
                    <a:pt x="139127" y="2078422"/>
                  </a:lnTo>
                  <a:cubicBezTo>
                    <a:pt x="62290" y="2078422"/>
                    <a:pt x="1" y="2043668"/>
                    <a:pt x="1" y="2000797"/>
                  </a:cubicBezTo>
                  <a:lnTo>
                    <a:pt x="1" y="77625"/>
                  </a:lnTo>
                  <a:cubicBezTo>
                    <a:pt x="1" y="34754"/>
                    <a:pt x="62290" y="0"/>
                    <a:pt x="139127" y="0"/>
                  </a:cubicBezTo>
                  <a:lnTo>
                    <a:pt x="2643398" y="0"/>
                  </a:lnTo>
                  <a:close/>
                </a:path>
              </a:pathLst>
            </a:custGeom>
            <a:solidFill>
              <a:srgbClr val="80A3CE"/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74116" tIns="34291" rIns="44450" bIns="2226019" numCol="1" spcCol="1270" anchor="t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000" kern="1200" dirty="0" smtClean="0">
                  <a:latin typeface="Comic Sans MS" panose="030F0702030302020204" pitchFamily="66" charset="0"/>
                </a:rPr>
                <a:t>.</a:t>
              </a:r>
              <a:endParaRPr lang="ru-RU" sz="1000" kern="1200" dirty="0">
                <a:latin typeface="Comic Sans MS" panose="030F0702030302020204" pitchFamily="66" charset="0"/>
              </a:endParaRPr>
            </a:p>
          </p:txBody>
        </p:sp>
        <p:sp>
          <p:nvSpPr>
            <p:cNvPr id="9" name="Блок-схема: извлечение 8"/>
            <p:cNvSpPr/>
            <p:nvPr/>
          </p:nvSpPr>
          <p:spPr>
            <a:xfrm rot="5400000">
              <a:off x="2883464" y="3077855"/>
              <a:ext cx="305650" cy="473551"/>
            </a:xfrm>
            <a:prstGeom prst="flowChartExtra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Полилиния 12"/>
            <p:cNvSpPr/>
            <p:nvPr/>
          </p:nvSpPr>
          <p:spPr>
            <a:xfrm>
              <a:off x="3263327" y="1563422"/>
              <a:ext cx="2072981" cy="2078422"/>
            </a:xfrm>
            <a:custGeom>
              <a:avLst/>
              <a:gdLst>
                <a:gd name="connsiteX0" fmla="*/ 0 w 2072981"/>
                <a:gd name="connsiteY0" fmla="*/ 0 h 2078422"/>
                <a:gd name="connsiteX1" fmla="*/ 2072981 w 2072981"/>
                <a:gd name="connsiteY1" fmla="*/ 0 h 2078422"/>
                <a:gd name="connsiteX2" fmla="*/ 2072981 w 2072981"/>
                <a:gd name="connsiteY2" fmla="*/ 2078422 h 2078422"/>
                <a:gd name="connsiteX3" fmla="*/ 0 w 2072981"/>
                <a:gd name="connsiteY3" fmla="*/ 2078422 h 2078422"/>
                <a:gd name="connsiteX4" fmla="*/ 0 w 2072981"/>
                <a:gd name="connsiteY4" fmla="*/ 0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72981" h="2078422">
                  <a:moveTo>
                    <a:pt x="0" y="0"/>
                  </a:moveTo>
                  <a:lnTo>
                    <a:pt x="2072981" y="0"/>
                  </a:lnTo>
                  <a:lnTo>
                    <a:pt x="2072981" y="2078422"/>
                  </a:lnTo>
                  <a:lnTo>
                    <a:pt x="0" y="207842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cene3d>
              <a:camera prst="orthographicFront"/>
              <a:lightRig rig="chilly" dir="t"/>
            </a:scene3d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48006" rIns="0" bIns="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Добровольные пожертвования физических и юридических лиц поступили на счета учреждений в сумме           </a:t>
              </a:r>
              <a:r>
                <a:rPr lang="ru-RU" sz="1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2,2 </a:t>
              </a: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</a:t>
              </a: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и были направлены на уставную деятельность, в том числе на укрепление МТБ</a:t>
              </a:r>
              <a:endParaRPr lang="ru-RU" sz="14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Полилиния 13"/>
            <p:cNvSpPr/>
            <p:nvPr/>
          </p:nvSpPr>
          <p:spPr>
            <a:xfrm rot="16200000">
              <a:off x="6456178" y="992378"/>
              <a:ext cx="2078423" cy="3157010"/>
            </a:xfrm>
            <a:custGeom>
              <a:avLst/>
              <a:gdLst>
                <a:gd name="connsiteX0" fmla="*/ 0 w 3157010"/>
                <a:gd name="connsiteY0" fmla="*/ 103921 h 2078422"/>
                <a:gd name="connsiteX1" fmla="*/ 103921 w 3157010"/>
                <a:gd name="connsiteY1" fmla="*/ 0 h 2078422"/>
                <a:gd name="connsiteX2" fmla="*/ 3053089 w 3157010"/>
                <a:gd name="connsiteY2" fmla="*/ 0 h 2078422"/>
                <a:gd name="connsiteX3" fmla="*/ 3157010 w 3157010"/>
                <a:gd name="connsiteY3" fmla="*/ 103921 h 2078422"/>
                <a:gd name="connsiteX4" fmla="*/ 3157010 w 3157010"/>
                <a:gd name="connsiteY4" fmla="*/ 1974501 h 2078422"/>
                <a:gd name="connsiteX5" fmla="*/ 3053089 w 3157010"/>
                <a:gd name="connsiteY5" fmla="*/ 2078422 h 2078422"/>
                <a:gd name="connsiteX6" fmla="*/ 103921 w 3157010"/>
                <a:gd name="connsiteY6" fmla="*/ 2078422 h 2078422"/>
                <a:gd name="connsiteX7" fmla="*/ 0 w 3157010"/>
                <a:gd name="connsiteY7" fmla="*/ 1974501 h 2078422"/>
                <a:gd name="connsiteX8" fmla="*/ 0 w 3157010"/>
                <a:gd name="connsiteY8" fmla="*/ 103921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57010" h="2078422">
                  <a:moveTo>
                    <a:pt x="2999159" y="0"/>
                  </a:moveTo>
                  <a:cubicBezTo>
                    <a:pt x="3086337" y="0"/>
                    <a:pt x="3157009" y="30631"/>
                    <a:pt x="3157009" y="68417"/>
                  </a:cubicBezTo>
                  <a:lnTo>
                    <a:pt x="3157009" y="2010005"/>
                  </a:lnTo>
                  <a:cubicBezTo>
                    <a:pt x="3157009" y="2047791"/>
                    <a:pt x="3086337" y="2078422"/>
                    <a:pt x="2999159" y="2078422"/>
                  </a:cubicBezTo>
                  <a:lnTo>
                    <a:pt x="157851" y="2078422"/>
                  </a:lnTo>
                  <a:cubicBezTo>
                    <a:pt x="70673" y="2078422"/>
                    <a:pt x="1" y="2047791"/>
                    <a:pt x="1" y="2010005"/>
                  </a:cubicBezTo>
                  <a:lnTo>
                    <a:pt x="1" y="68417"/>
                  </a:lnTo>
                  <a:cubicBezTo>
                    <a:pt x="1" y="30631"/>
                    <a:pt x="70673" y="0"/>
                    <a:pt x="157851" y="0"/>
                  </a:cubicBezTo>
                  <a:lnTo>
                    <a:pt x="2999159" y="0"/>
                  </a:lnTo>
                  <a:close/>
                </a:path>
              </a:pathLst>
            </a:custGeom>
            <a:solidFill>
              <a:srgbClr val="76C0D4"/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-4464770"/>
                <a:satOff val="26899"/>
                <a:lumOff val="2156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74117" tIns="34291" rIns="44450" bIns="2525607" numCol="1" spcCol="1270" anchor="t" anchorCtr="0">
              <a:noAutofit/>
            </a:bodyPr>
            <a:lstStyle/>
            <a:p>
              <a:pPr lvl="0" algn="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000" kern="1200">
                <a:latin typeface="Comic Sans MS" panose="030F0702030302020204" pitchFamily="66" charset="0"/>
              </a:endParaRPr>
            </a:p>
          </p:txBody>
        </p:sp>
        <p:sp>
          <p:nvSpPr>
            <p:cNvPr id="15" name="Блок-схема: извлечение 14"/>
            <p:cNvSpPr/>
            <p:nvPr/>
          </p:nvSpPr>
          <p:spPr>
            <a:xfrm rot="5400000">
              <a:off x="5776485" y="3077855"/>
              <a:ext cx="305650" cy="473551"/>
            </a:xfrm>
            <a:prstGeom prst="flowChartExtra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3" name="Группа 8"/>
          <p:cNvGrpSpPr/>
          <p:nvPr/>
        </p:nvGrpSpPr>
        <p:grpSpPr>
          <a:xfrm>
            <a:off x="6520197" y="1610742"/>
            <a:ext cx="2155813" cy="2454845"/>
            <a:chOff x="3203276" y="-44500"/>
            <a:chExt cx="1272897" cy="2454845"/>
          </a:xfrm>
          <a:scene3d>
            <a:camera prst="orthographicFront"/>
            <a:lightRig rig="chilly" dir="t"/>
          </a:scene3d>
        </p:grpSpPr>
        <p:sp>
          <p:nvSpPr>
            <p:cNvPr id="10" name="Прямоугольник 9"/>
            <p:cNvSpPr/>
            <p:nvPr/>
          </p:nvSpPr>
          <p:spPr>
            <a:xfrm>
              <a:off x="3370730" y="629766"/>
              <a:ext cx="1105443" cy="1780579"/>
            </a:xfrm>
            <a:prstGeom prst="rect">
              <a:avLst/>
            </a:pr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-2976513"/>
                <a:satOff val="17933"/>
                <a:lumOff val="143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Прямоугольник 10"/>
            <p:cNvSpPr/>
            <p:nvPr/>
          </p:nvSpPr>
          <p:spPr>
            <a:xfrm>
              <a:off x="3203276" y="-44500"/>
              <a:ext cx="1105443" cy="178057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0" tIns="27432" rIns="0" bIns="0" spcCol="1270"/>
            <a:lstStyle/>
            <a:p>
              <a:pPr algn="ctr" eaLnBrk="1" hangingPunct="1">
                <a:defRPr/>
              </a:pPr>
              <a:r>
                <a:rPr lang="ru-RU" sz="1400" dirty="0">
                  <a:latin typeface="Comic Sans MS" panose="030F0702030302020204" pitchFamily="66" charset="0"/>
                </a:rPr>
                <a:t>. </a:t>
              </a:r>
              <a:r>
                <a:rPr lang="ru-RU" sz="1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Учреждения в рамках реализации прав на оказание дополнительных платных услуг вели предпринимательскую деятельность, сумма заработанных средств составила </a:t>
              </a:r>
              <a:r>
                <a:rPr lang="ru-RU" sz="1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7,7 </a:t>
              </a:r>
              <a:r>
                <a:rPr lang="ru-RU" sz="1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млн.руб.</a:t>
              </a:r>
            </a:p>
          </p:txBody>
        </p:sp>
      </p:grpSp>
      <p:grpSp>
        <p:nvGrpSpPr>
          <p:cNvPr id="61465" name="Группа 4"/>
          <p:cNvGrpSpPr>
            <a:grpSpLocks/>
          </p:cNvGrpSpPr>
          <p:nvPr/>
        </p:nvGrpSpPr>
        <p:grpSpPr bwMode="auto">
          <a:xfrm>
            <a:off x="4932040" y="4581128"/>
            <a:ext cx="3888432" cy="1728192"/>
            <a:chOff x="5728723" y="1341460"/>
            <a:chExt cx="3415277" cy="1965835"/>
          </a:xfrm>
        </p:grpSpPr>
        <p:pic>
          <p:nvPicPr>
            <p:cNvPr id="61467" name="Рисунок 6"/>
            <p:cNvPicPr>
              <a:picLocks noChangeAspect="1"/>
            </p:cNvPicPr>
            <p:nvPr/>
          </p:nvPicPr>
          <p:blipFill>
            <a:blip r:embed="rId3" cstate="print">
              <a:lum bright="70000" contrast="-70000"/>
            </a:blip>
            <a:srcRect/>
            <a:stretch>
              <a:fillRect/>
            </a:stretch>
          </p:blipFill>
          <p:spPr bwMode="auto">
            <a:xfrm>
              <a:off x="5728723" y="1341460"/>
              <a:ext cx="1608999" cy="1940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468" name="Рисунок 7"/>
            <p:cNvPicPr>
              <a:picLocks noChangeAspect="1"/>
            </p:cNvPicPr>
            <p:nvPr/>
          </p:nvPicPr>
          <p:blipFill>
            <a:blip r:embed="rId4" cstate="print">
              <a:lum bright="70000" contrast="-70000"/>
            </a:blip>
            <a:srcRect l="55440" t="2432" r="17131" b="37888"/>
            <a:stretch>
              <a:fillRect/>
            </a:stretch>
          </p:blipFill>
          <p:spPr bwMode="auto">
            <a:xfrm>
              <a:off x="7337722" y="1341460"/>
              <a:ext cx="1806278" cy="19658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1466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8023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1F2821B-FC54-44ED-958D-162146D9B317}" type="slidenum">
              <a:rPr lang="ru-RU" smtClean="0"/>
              <a:pPr/>
              <a:t>29</a:t>
            </a:fld>
            <a:endParaRPr lang="ru-RU" smtClean="0"/>
          </a:p>
        </p:txBody>
      </p:sp>
      <p:sp>
        <p:nvSpPr>
          <p:cNvPr id="12" name="Прямоугольник 11"/>
          <p:cNvSpPr/>
          <p:nvPr/>
        </p:nvSpPr>
        <p:spPr>
          <a:xfrm>
            <a:off x="323528" y="0"/>
            <a:ext cx="8352482" cy="351670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культуры и туризма»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968" name="Прямоугольник 28"/>
          <p:cNvSpPr>
            <a:spLocks noChangeArrowheads="1"/>
          </p:cNvSpPr>
          <p:nvPr/>
        </p:nvSpPr>
        <p:spPr bwMode="auto">
          <a:xfrm>
            <a:off x="179512" y="4221088"/>
            <a:ext cx="5040560" cy="138499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450850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45085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45085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Помимо текущего содержания в 2024 г. в учреждениях сферы культуры выполнены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0"/>
              </a:spcBef>
              <a:buNone/>
            </a:pPr>
            <a:r>
              <a:rPr lang="ru-RU" sz="1400" i="1" dirty="0" smtClean="0">
                <a:solidFill>
                  <a:srgbClr val="99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◊</a:t>
            </a:r>
            <a:r>
              <a:rPr lang="ru-RU" sz="1400" dirty="0" smtClean="0"/>
              <a:t>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Капитальный ремонт здания МБУ «Музей г.Северска» </a:t>
            </a:r>
          </a:p>
          <a:p>
            <a:pPr lvl="0">
              <a:spcBef>
                <a:spcPts val="0"/>
              </a:spcBef>
              <a:buNone/>
            </a:pP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- 28,5 млн.руб. и  МБУ ДО «</a:t>
            </a:r>
            <a:r>
              <a:rPr lang="ru-RU" sz="1400" i="1" dirty="0" err="1" smtClean="0">
                <a:latin typeface="Times New Roman" pitchFamily="18" charset="0"/>
                <a:cs typeface="Times New Roman" pitchFamily="18" charset="0"/>
              </a:rPr>
              <a:t>Самусьская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 ДШИ» -17,0 млн.руб.</a:t>
            </a:r>
            <a:endParaRPr lang="ru-RU" sz="1400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sz="1400" i="1" dirty="0" smtClean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580112" y="3789040"/>
            <a:ext cx="334786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tabLst>
                <a:tab pos="450850" algn="l"/>
              </a:tabLst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Во исполнение Указа Президента РФ от 07.05.2012 №597 средняя заработная плата педагогов школ дополнительного художественного образования составила  </a:t>
            </a:r>
            <a:r>
              <a:rPr lang="ru-RU" sz="11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58,2 тыс.руб. /мес.</a:t>
            </a:r>
            <a:endParaRPr lang="ru-RU" sz="1100" b="1" dirty="0">
              <a:solidFill>
                <a:srgbClr val="99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" name="Таблица 20"/>
          <p:cNvGraphicFramePr>
            <a:graphicFrameLocks noGrp="1"/>
          </p:cNvGraphicFramePr>
          <p:nvPr/>
        </p:nvGraphicFramePr>
        <p:xfrm>
          <a:off x="107504" y="404664"/>
          <a:ext cx="8893174" cy="999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2773"/>
                <a:gridCol w="1422594"/>
                <a:gridCol w="1727643"/>
                <a:gridCol w="1321139"/>
                <a:gridCol w="2439025"/>
              </a:tblGrid>
              <a:tr h="383994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школ дополнительного художественного образования</a:t>
                      </a:r>
                      <a:endParaRPr lang="ru-RU" sz="11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детей</a:t>
                      </a: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Общая численность персонала</a:t>
                      </a:r>
                      <a:endParaRPr lang="ru-RU" sz="11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</a:t>
                      </a:r>
                      <a:r>
                        <a:rPr lang="ru-RU" sz="11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них педагоги</a:t>
                      </a:r>
                      <a:endParaRPr lang="ru-RU" sz="11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Бюджетное финансирование, </a:t>
                      </a:r>
                      <a:r>
                        <a:rPr lang="ru-RU" sz="11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91422" marR="91422" marT="45664" marB="45664"/>
                </a:tc>
              </a:tr>
              <a:tr h="27208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3 338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332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221</a:t>
                      </a:r>
                      <a:endParaRPr lang="ru-RU" sz="14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195,1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</a:tr>
            </a:tbl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5183743"/>
              </p:ext>
            </p:extLst>
          </p:nvPr>
        </p:nvGraphicFramePr>
        <p:xfrm>
          <a:off x="827584" y="4653136"/>
          <a:ext cx="7111242" cy="1527022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4923168"/>
                <a:gridCol w="1094037"/>
                <a:gridCol w="1094037"/>
              </a:tblGrid>
              <a:tr h="53021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688" marB="4568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2024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688" marB="4568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2024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688" marB="4568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8491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«Совершенствование форм и методов профилактики злоупотребления спиртными напитками и психоактивными веществами»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891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3314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669421"/>
              </p:ext>
            </p:extLst>
          </p:nvPr>
        </p:nvGraphicFramePr>
        <p:xfrm>
          <a:off x="5651500" y="546100"/>
          <a:ext cx="3171825" cy="146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91" name="Лист" r:id="rId4" imgW="2914734" imgH="1419120" progId="Excel.Sheet.8">
                  <p:embed/>
                </p:oleObj>
              </mc:Choice>
              <mc:Fallback>
                <p:oleObj name="Лист" r:id="rId4" imgW="2914734" imgH="1419120" progId="Excel.Sheet.8">
                  <p:embed/>
                  <p:pic>
                    <p:nvPicPr>
                      <p:cNvPr id="0" name="Picture 47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546100"/>
                        <a:ext cx="3171825" cy="1462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126290" y="1196752"/>
            <a:ext cx="2366581" cy="576064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0,01%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20108" y="2420888"/>
            <a:ext cx="2373312" cy="1326406"/>
          </a:xfrm>
          <a:prstGeom prst="rect">
            <a:avLst/>
          </a:prstGeom>
          <a:noFill/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распространенности наркомании, алкоголизма, ВИЧ-инфекции в молодежной среде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79512" y="1916832"/>
            <a:ext cx="2376264" cy="432048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61034" y="2583807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3353" name="Прямоугольник 19"/>
          <p:cNvSpPr>
            <a:spLocks noChangeArrowheads="1"/>
          </p:cNvSpPr>
          <p:nvPr/>
        </p:nvSpPr>
        <p:spPr bwMode="auto">
          <a:xfrm>
            <a:off x="3049588" y="1620838"/>
            <a:ext cx="2398712" cy="93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ru-RU" sz="1100">
                <a:latin typeface="Times New Roman" pitchFamily="18" charset="0"/>
                <a:cs typeface="Times New Roman" pitchFamily="18" charset="0"/>
              </a:rPr>
              <a:t>Количество обучающихся, родителей обучающихся и волонтеров, привлеченных к профилактическим мероприятиям, человек</a:t>
            </a:r>
          </a:p>
        </p:txBody>
      </p:sp>
      <p:sp>
        <p:nvSpPr>
          <p:cNvPr id="13354" name="Прямоугольник 24"/>
          <p:cNvSpPr>
            <a:spLocks noChangeArrowheads="1"/>
          </p:cNvSpPr>
          <p:nvPr/>
        </p:nvSpPr>
        <p:spPr bwMode="auto">
          <a:xfrm>
            <a:off x="1043608" y="3894993"/>
            <a:ext cx="56975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 рамках программы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реализованы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мероприятия пропагандирующие здоровый образ жизни, в средствах массовой информации публикуются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статьи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видеоролики            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 рубрики аналогичного содержания </a:t>
            </a:r>
          </a:p>
        </p:txBody>
      </p:sp>
      <p:pic>
        <p:nvPicPr>
          <p:cNvPr id="70702" name="Рисунок 22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/>
          </a:blip>
          <a:srcRect t="4851" b="6950"/>
          <a:stretch>
            <a:fillRect/>
          </a:stretch>
        </p:blipFill>
        <p:spPr bwMode="auto">
          <a:xfrm>
            <a:off x="6516216" y="2708920"/>
            <a:ext cx="2222599" cy="1296144"/>
          </a:xfrm>
          <a:prstGeom prst="ellipse">
            <a:avLst/>
          </a:prstGeom>
          <a:ln w="9525">
            <a:noFill/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sp>
        <p:nvSpPr>
          <p:cNvPr id="24" name="Овал 23"/>
          <p:cNvSpPr/>
          <p:nvPr/>
        </p:nvSpPr>
        <p:spPr bwMode="auto">
          <a:xfrm>
            <a:off x="6588224" y="2348880"/>
            <a:ext cx="2304256" cy="2160240"/>
          </a:xfrm>
          <a:prstGeom prst="ellipse">
            <a:avLst/>
          </a:prstGeom>
          <a:noFill/>
          <a:ln w="1270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27" name="Прямая соединительная линия 26"/>
          <p:cNvCxnSpPr/>
          <p:nvPr/>
        </p:nvCxnSpPr>
        <p:spPr bwMode="auto">
          <a:xfrm>
            <a:off x="7092280" y="2420888"/>
            <a:ext cx="1619250" cy="1541462"/>
          </a:xfrm>
          <a:prstGeom prst="line">
            <a:avLst/>
          </a:prstGeom>
          <a:ln w="174625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Соединительная линия уступом 5"/>
          <p:cNvCxnSpPr>
            <a:stCxn id="13353" idx="0"/>
          </p:cNvCxnSpPr>
          <p:nvPr/>
        </p:nvCxnSpPr>
        <p:spPr>
          <a:xfrm rot="5400000" flipH="1" flipV="1">
            <a:off x="4519613" y="855663"/>
            <a:ext cx="495300" cy="1035050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360" name="Прямоугольник 3"/>
          <p:cNvSpPr>
            <a:spLocks noChangeArrowheads="1"/>
          </p:cNvSpPr>
          <p:nvPr/>
        </p:nvSpPr>
        <p:spPr bwMode="auto">
          <a:xfrm>
            <a:off x="5724129" y="116632"/>
            <a:ext cx="295232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Установленный и достигнутый показатель результативности</a:t>
            </a:r>
          </a:p>
        </p:txBody>
      </p:sp>
      <p:sp>
        <p:nvSpPr>
          <p:cNvPr id="13361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0D7EA00E-931B-47EF-982C-C31E66D26DF2}" type="slidenum">
              <a:rPr lang="ru-RU" smtClean="0"/>
              <a:pPr/>
              <a:t>30</a:t>
            </a:fld>
            <a:endParaRPr lang="ru-RU" smtClean="0"/>
          </a:p>
        </p:txBody>
      </p:sp>
      <p:sp>
        <p:nvSpPr>
          <p:cNvPr id="18" name="Прямоугольник 17"/>
          <p:cNvSpPr/>
          <p:nvPr/>
        </p:nvSpPr>
        <p:spPr>
          <a:xfrm>
            <a:off x="107504" y="116632"/>
            <a:ext cx="3960440" cy="936104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«Профилактика алкоголизма, наркомании, </a:t>
            </a:r>
            <a:r>
              <a:rPr lang="ru-RU" sz="15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токсикомании </a:t>
            </a:r>
            <a:r>
              <a:rPr lang="ru-RU" sz="15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5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ВИЧ-инфекции среди подростков и молодежи»</a:t>
            </a:r>
            <a:endParaRPr lang="ru-RU" sz="15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Рисунок 18" descr="KijX47nx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24554" y="3784319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2483768" y="2564904"/>
            <a:ext cx="2663130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жителей, удовлетворенных благоустройством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г.Северска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от числа участников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онлайн-опросов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официальных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интернет-ресурсах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ЗАТО Северск,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195736" y="692696"/>
            <a:ext cx="2963862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объектов с обновленными элементами благоустройства относительно общего количества объектов, подлежащих обновлению(нарастающим итогом),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7950" y="101600"/>
            <a:ext cx="2160588" cy="1712913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качественного состояния объектов </a:t>
            </a:r>
            <a:r>
              <a:rPr lang="ru-RU" sz="13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благоустройства и озеленения  на территории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г.Северска</a:t>
            </a: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13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14643" y="1844824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2,8%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07504" y="2708921"/>
            <a:ext cx="2490465" cy="129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благоприятной, комфортной </a:t>
            </a:r>
            <a:endPara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безопасной среды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для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проживания и жизнедеятельности населения г. Северска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07504" y="2348880"/>
            <a:ext cx="2489671" cy="369493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843808" y="1628800"/>
            <a:ext cx="2232248" cy="28803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graphicFrame>
        <p:nvGraphicFramePr>
          <p:cNvPr id="14338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27737159"/>
              </p:ext>
            </p:extLst>
          </p:nvPr>
        </p:nvGraphicFramePr>
        <p:xfrm>
          <a:off x="5283200" y="685800"/>
          <a:ext cx="3727450" cy="1433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1910" name="Лист" r:id="rId4" imgW="3558623" imgH="1196424" progId="Excel.Sheet.8">
                  <p:embed/>
                </p:oleObj>
              </mc:Choice>
              <mc:Fallback>
                <p:oleObj name="Лист" r:id="rId4" imgW="3558623" imgH="1196424" progId="Excel.Sheet.8">
                  <p:embed/>
                  <p:pic>
                    <p:nvPicPr>
                      <p:cNvPr id="0" name="Picture 1210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3200" y="685800"/>
                        <a:ext cx="3727450" cy="14335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91914858"/>
              </p:ext>
            </p:extLst>
          </p:nvPr>
        </p:nvGraphicFramePr>
        <p:xfrm>
          <a:off x="5359400" y="2349500"/>
          <a:ext cx="3525838" cy="1522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1911" name="Лист" r:id="rId6" imgW="4213858" imgH="1188648" progId="Excel.Sheet.8">
                  <p:embed/>
                </p:oleObj>
              </mc:Choice>
              <mc:Fallback>
                <p:oleObj name="Лист" r:id="rId6" imgW="4213858" imgH="1188648" progId="Excel.Sheet.8">
                  <p:embed/>
                  <p:pic>
                    <p:nvPicPr>
                      <p:cNvPr id="0" name="Picture 1211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9400" y="2349500"/>
                        <a:ext cx="3525838" cy="15224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Таблица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14974"/>
              </p:ext>
            </p:extLst>
          </p:nvPr>
        </p:nvGraphicFramePr>
        <p:xfrm>
          <a:off x="179512" y="4344335"/>
          <a:ext cx="8496943" cy="1676117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5695948"/>
                <a:gridCol w="928787"/>
                <a:gridCol w="864096"/>
                <a:gridCol w="1008112"/>
              </a:tblGrid>
              <a:tr h="405991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1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2024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2024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0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«Озеленение </a:t>
                      </a:r>
                      <a:r>
                        <a:rPr lang="ru-RU" sz="1000" b="0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0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28,6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28,6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«Благоустройство </a:t>
                      </a:r>
                      <a:r>
                        <a:rPr lang="ru-RU" sz="10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85,4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-0,3</a:t>
                      </a: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 «Создание комфортной среды в местах массового посещения на территории </a:t>
                      </a:r>
                      <a:r>
                        <a:rPr lang="ru-RU" sz="1000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42,2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083">
                <a:tc>
                  <a:txBody>
                    <a:bodyPr/>
                    <a:lstStyle/>
                    <a:p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203,2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197,7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-5,5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413" name="Прямоугольник 3"/>
          <p:cNvSpPr>
            <a:spLocks noChangeArrowheads="1"/>
          </p:cNvSpPr>
          <p:nvPr/>
        </p:nvSpPr>
        <p:spPr bwMode="auto">
          <a:xfrm>
            <a:off x="3203575" y="2381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441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65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18E0B141-1DA2-4448-92FE-97C4D2DFCA20}" type="slidenum">
              <a:rPr lang="ru-RU" smtClean="0"/>
              <a:pPr/>
              <a:t>31</a:t>
            </a:fld>
            <a:endParaRPr lang="ru-RU" smtClean="0"/>
          </a:p>
        </p:txBody>
      </p:sp>
      <p:sp>
        <p:nvSpPr>
          <p:cNvPr id="24" name="Прямоугольник 23"/>
          <p:cNvSpPr/>
          <p:nvPr/>
        </p:nvSpPr>
        <p:spPr>
          <a:xfrm rot="10800000" flipV="1">
            <a:off x="2810471" y="3356993"/>
            <a:ext cx="2232248" cy="261740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70195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Рисунок 2"/>
          <p:cNvPicPr>
            <a:picLocks noChangeAspect="1"/>
          </p:cNvPicPr>
          <p:nvPr/>
        </p:nvPicPr>
        <p:blipFill>
          <a:blip r:embed="rId3" cstate="print"/>
          <a:srcRect l="488" t="12206" r="53464" b="31020"/>
          <a:stretch>
            <a:fillRect/>
          </a:stretch>
        </p:blipFill>
        <p:spPr bwMode="auto">
          <a:xfrm>
            <a:off x="1588" y="3933056"/>
            <a:ext cx="9142412" cy="295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037400026"/>
              </p:ext>
            </p:extLst>
          </p:nvPr>
        </p:nvGraphicFramePr>
        <p:xfrm>
          <a:off x="978474" y="1021823"/>
          <a:ext cx="7697982" cy="38473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1" name="Прямоугольник 30"/>
          <p:cNvSpPr/>
          <p:nvPr/>
        </p:nvSpPr>
        <p:spPr>
          <a:xfrm>
            <a:off x="1124954" y="588575"/>
            <a:ext cx="6399374" cy="2862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важные направления расходования средств в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9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67538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246519B-8E99-47CC-841A-A9B4358EEEB1}" type="slidenum">
              <a:rPr lang="ru-RU" smtClean="0">
                <a:solidFill>
                  <a:schemeClr val="bg1"/>
                </a:solidFill>
              </a:rPr>
              <a:pPr/>
              <a:t>32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3968" y="163324"/>
            <a:ext cx="8797652" cy="37507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Улучшение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качественного состояния объектов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благоустройства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озеленения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 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Номер слайда 1"/>
          <p:cNvSpPr txBox="1">
            <a:spLocks/>
          </p:cNvSpPr>
          <p:nvPr/>
        </p:nvSpPr>
        <p:spPr bwMode="auto">
          <a:xfrm>
            <a:off x="7443788" y="695007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898989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ru-RU" dirty="0" smtClean="0"/>
              <a:t>35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2411760" y="1772816"/>
            <a:ext cx="2952328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предписаний надзорных органов по вопросам состояния и качества содержания объектов улично-дорожной сети,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843808" y="2924944"/>
            <a:ext cx="2374900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Число пассажиров, перевезенных общественным транспортом, тыс.чел.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339752" y="404664"/>
            <a:ext cx="3036242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протяженности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а/ дорог общего пользования местного значения,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отвечающих нормативным требованиям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 общей протяженности а/дорог общего пользования местного значения 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7156" y="131911"/>
            <a:ext cx="2376612" cy="1712913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sz="13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«Дорожная деятельность и транспортное обслуживание  </a:t>
            </a: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Северск»</a:t>
            </a:r>
            <a:endParaRPr lang="ru-RU" sz="13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6710" y="1854113"/>
            <a:ext cx="2377058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11,6%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07505" y="2646365"/>
            <a:ext cx="2376263" cy="12866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Улучшение состояния улично-дорожной сети и качества транспортного обслуживания на территории ЗАТО Северск</a:t>
            </a:r>
            <a:endParaRPr lang="ru-RU" sz="1400" b="1" i="1" dirty="0" smtClean="0"/>
          </a:p>
        </p:txBody>
      </p:sp>
      <p:sp>
        <p:nvSpPr>
          <p:cNvPr id="21" name="Прямоугольник 20"/>
          <p:cNvSpPr/>
          <p:nvPr/>
        </p:nvSpPr>
        <p:spPr>
          <a:xfrm>
            <a:off x="107505" y="2276872"/>
            <a:ext cx="2376264" cy="369493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987824" y="1340768"/>
            <a:ext cx="2160240" cy="199219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987824" y="2492896"/>
            <a:ext cx="2160240" cy="216024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059832" y="3645024"/>
            <a:ext cx="2160240" cy="205302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graphicFrame>
        <p:nvGraphicFramePr>
          <p:cNvPr id="14338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48529978"/>
              </p:ext>
            </p:extLst>
          </p:nvPr>
        </p:nvGraphicFramePr>
        <p:xfrm>
          <a:off x="5625899" y="1734506"/>
          <a:ext cx="3216275" cy="858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327" name="Лист" r:id="rId4" imgW="3571875" imgH="1181290" progId="Excel.Sheet.8">
                  <p:embed/>
                </p:oleObj>
              </mc:Choice>
              <mc:Fallback>
                <p:oleObj name="Лист" r:id="rId4" imgW="3571875" imgH="1181290" progId="Excel.Sheet.8">
                  <p:embed/>
                  <p:pic>
                    <p:nvPicPr>
                      <p:cNvPr id="0" name="Picture 989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25899" y="1734506"/>
                        <a:ext cx="3216275" cy="8588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0680267"/>
              </p:ext>
            </p:extLst>
          </p:nvPr>
        </p:nvGraphicFramePr>
        <p:xfrm>
          <a:off x="5724128" y="431587"/>
          <a:ext cx="3024336" cy="1220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328" name="Лист" r:id="rId6" imgW="3667316" imgH="1524190" progId="Excel.Sheet.8">
                  <p:embed/>
                </p:oleObj>
              </mc:Choice>
              <mc:Fallback>
                <p:oleObj name="Лист" r:id="rId6" imgW="3667316" imgH="1524190" progId="Excel.Sheet.8">
                  <p:embed/>
                  <p:pic>
                    <p:nvPicPr>
                      <p:cNvPr id="0" name="Picture 990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24128" y="431587"/>
                        <a:ext cx="3024336" cy="12207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0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0235307"/>
              </p:ext>
            </p:extLst>
          </p:nvPr>
        </p:nvGraphicFramePr>
        <p:xfrm>
          <a:off x="5617962" y="2978537"/>
          <a:ext cx="3232150" cy="862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329" name="Лист" r:id="rId8" imgW="3571875" imgH="1371600" progId="Excel.Sheet.8">
                  <p:embed/>
                </p:oleObj>
              </mc:Choice>
              <mc:Fallback>
                <p:oleObj name="Лист" r:id="rId8" imgW="3571875" imgH="1371600" progId="Excel.Sheet.8">
                  <p:embed/>
                  <p:pic>
                    <p:nvPicPr>
                      <p:cNvPr id="0" name="Picture 991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7962" y="2978537"/>
                        <a:ext cx="3232150" cy="8620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Таблица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715404"/>
              </p:ext>
            </p:extLst>
          </p:nvPr>
        </p:nvGraphicFramePr>
        <p:xfrm>
          <a:off x="107505" y="4149081"/>
          <a:ext cx="8856536" cy="2072359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5695948"/>
                <a:gridCol w="1072803"/>
                <a:gridCol w="1071531"/>
                <a:gridCol w="1016254"/>
              </a:tblGrid>
              <a:tr h="405991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1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2024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2024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0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«Строительство и ремонт объектов улично-дорожной сети»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405,8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402,1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«Повышение безопасности дорожного движения на территории ЗАТО Северск»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30,6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 «Обеспечение сохранности и доступности автомобильных дорог </a:t>
                      </a:r>
                      <a:r>
                        <a:rPr lang="ru-RU" sz="1000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улучшение транспортной инфраструктуры»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348,0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347,4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-0,6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 «Транспортное обслуживание населения в границах ЗАТО Северск»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083">
                <a:tc>
                  <a:txBody>
                    <a:bodyPr/>
                    <a:lstStyle/>
                    <a:p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833,5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824,7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-8,8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413" name="Прямоугольник 3"/>
          <p:cNvSpPr>
            <a:spLocks noChangeArrowheads="1"/>
          </p:cNvSpPr>
          <p:nvPr/>
        </p:nvSpPr>
        <p:spPr bwMode="auto">
          <a:xfrm>
            <a:off x="3203575" y="2381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441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65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18E0B141-1DA2-4448-92FE-97C4D2DFCA20}" type="slidenum">
              <a:rPr lang="ru-RU" smtClean="0"/>
              <a:pPr/>
              <a:t>33</a:t>
            </a:fld>
            <a:endParaRPr lang="ru-RU" dirty="0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550872682"/>
              </p:ext>
            </p:extLst>
          </p:nvPr>
        </p:nvGraphicFramePr>
        <p:xfrm>
          <a:off x="539552" y="1051550"/>
          <a:ext cx="3672408" cy="55755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5362" name="Диаграмма 25"/>
          <p:cNvGraphicFramePr>
            <a:graphicFrameLocks/>
          </p:cNvGraphicFramePr>
          <p:nvPr>
            <p:extLst/>
          </p:nvPr>
        </p:nvGraphicFramePr>
        <p:xfrm>
          <a:off x="3581400" y="952500"/>
          <a:ext cx="5192713" cy="309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3822" name="Worksheet" r:id="rId9" imgW="6591240" imgH="4257625" progId="Excel.Sheet.8">
                  <p:embed/>
                </p:oleObj>
              </mc:Choice>
              <mc:Fallback>
                <p:oleObj name="Worksheet" r:id="rId9" imgW="6591240" imgH="4257625" progId="Excel.Sheet.8">
                  <p:embed/>
                  <p:pic>
                    <p:nvPicPr>
                      <p:cNvPr id="0" name="Picture 55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1400" y="952500"/>
                        <a:ext cx="5192713" cy="3098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Прямоугольник 28"/>
          <p:cNvSpPr/>
          <p:nvPr/>
        </p:nvSpPr>
        <p:spPr>
          <a:xfrm>
            <a:off x="4834787" y="502717"/>
            <a:ext cx="2965450" cy="4810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Расходы, связанные с автомобильными дорогами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39657" y="715304"/>
            <a:ext cx="3395662" cy="4810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важные направления расходования средств в 2024 году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9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67538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246519B-8E99-47CC-841A-A9B4358EEEB1}" type="slidenum">
              <a:rPr lang="ru-RU" smtClean="0">
                <a:solidFill>
                  <a:schemeClr val="bg1"/>
                </a:solidFill>
              </a:rPr>
              <a:pPr/>
              <a:t>34</a:t>
            </a:fld>
            <a:endParaRPr lang="ru-RU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8183" y="74612"/>
            <a:ext cx="8797652" cy="37507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«Дорожная деятельность и транспортное обслуживание на территории </a:t>
            </a:r>
            <a:endPara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Номер слайда 1"/>
          <p:cNvSpPr txBox="1">
            <a:spLocks/>
          </p:cNvSpPr>
          <p:nvPr/>
        </p:nvSpPr>
        <p:spPr bwMode="auto">
          <a:xfrm>
            <a:off x="6986588" y="649287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898989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ru-RU" dirty="0" smtClean="0"/>
              <a:t>34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755576" y="3068960"/>
            <a:ext cx="31486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Строительство и ремонт объектов </a:t>
            </a: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улично-дорожной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сети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221,6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787" y="3933055"/>
            <a:ext cx="3195375" cy="2558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198687"/>
      </p:ext>
    </p:extLst>
  </p:cSld>
  <p:clrMapOvr>
    <a:masterClrMapping/>
  </p:clrMapOvr>
  <p:transition>
    <p:circl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0170243"/>
              </p:ext>
            </p:extLst>
          </p:nvPr>
        </p:nvGraphicFramePr>
        <p:xfrm>
          <a:off x="111698" y="476672"/>
          <a:ext cx="8785225" cy="1481581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354800"/>
                <a:gridCol w="1171363"/>
                <a:gridCol w="1171363"/>
                <a:gridCol w="1087699"/>
              </a:tblGrid>
              <a:tr h="437383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2024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2024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671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«Повышение энергетической эффективности в муниципальном и жилищном  секторе»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1,4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46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«Развитие сетей энергоснабжения  в ЗАТО Северск»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467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623075111"/>
              </p:ext>
            </p:extLst>
          </p:nvPr>
        </p:nvGraphicFramePr>
        <p:xfrm>
          <a:off x="172524" y="2132856"/>
          <a:ext cx="8863972" cy="18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352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3575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BC6FE948-9760-42ED-98B4-3A007274874C}" type="slidenum">
              <a:rPr lang="ru-RU" smtClean="0">
                <a:solidFill>
                  <a:schemeClr val="bg1"/>
                </a:solidFill>
              </a:rPr>
              <a:pPr/>
              <a:t>35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7324" y="51743"/>
            <a:ext cx="8705155" cy="334814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«Повышение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энергоэффективности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ЗАТО Северск»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4914" name="Picture 2" descr="https://prikolnye-kartinki.ru/img/picture/Aug/04/87dead2656329357f24dce59086d87e6/4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55" b="25364"/>
          <a:stretch/>
        </p:blipFill>
        <p:spPr bwMode="auto">
          <a:xfrm>
            <a:off x="683568" y="3618188"/>
            <a:ext cx="7788180" cy="32169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Номер слайда 1"/>
          <p:cNvSpPr txBox="1">
            <a:spLocks/>
          </p:cNvSpPr>
          <p:nvPr/>
        </p:nvSpPr>
        <p:spPr bwMode="auto">
          <a:xfrm>
            <a:off x="6986588" y="649287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898989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ru-RU" dirty="0" smtClean="0"/>
              <a:t>35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2644775" y="728663"/>
            <a:ext cx="2613025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</a:t>
            </a: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отремонтированной </a:t>
            </a: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площади </a:t>
            </a: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в </a:t>
            </a: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общей площади муниципального жилищного фонда, 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843213" y="2235200"/>
            <a:ext cx="2338387" cy="85408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пустующих жилых помещений муниципального жилищного фонда, по которым осуществляются расходы               на содержание, ед.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160339" y="4005065"/>
          <a:ext cx="8876157" cy="2532903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462249"/>
                <a:gridCol w="1137969"/>
                <a:gridCol w="1137969"/>
                <a:gridCol w="1137970"/>
              </a:tblGrid>
              <a:tr h="481311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2024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2024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2142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(приобретение) жилья и ликвидация  аварийного жилищного фонда в ЗАТО Северск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3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1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оплата</a:t>
                      </a:r>
                      <a:r>
                        <a:rPr lang="ru-RU" sz="110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 по договорам пожизненной ренты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36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1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и управление многоквартирными домами в ЗАТО Северск</a:t>
                      </a: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21,4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21,4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93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1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капитальный и текущий ремонт муниципального жилищного фонда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4,1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4,1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077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1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взносы за капитальный ремонт общего имущества многоквартирных</a:t>
                      </a:r>
                      <a:r>
                        <a:rPr lang="ru-RU" sz="110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домов в части муниципальной доли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11,6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11,5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939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22,6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22,6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7410" name="Диаграмма 17"/>
          <p:cNvGraphicFramePr>
            <a:graphicFrameLocks/>
          </p:cNvGraphicFramePr>
          <p:nvPr/>
        </p:nvGraphicFramePr>
        <p:xfrm>
          <a:off x="5346700" y="736600"/>
          <a:ext cx="3492500" cy="1563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390" name="Worksheet" r:id="rId4" imgW="3512809" imgH="1607904" progId="Excel.Sheet.8">
                  <p:embed/>
                </p:oleObj>
              </mc:Choice>
              <mc:Fallback>
                <p:oleObj name="Worksheet" r:id="rId4" imgW="3512809" imgH="1607904" progId="Excel.Sheet.8">
                  <p:embed/>
                  <p:pic>
                    <p:nvPicPr>
                      <p:cNvPr id="0" name="Picture 538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6700" y="736600"/>
                        <a:ext cx="3492500" cy="1563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187325" y="295275"/>
            <a:ext cx="2018476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«Обеспечение доступным и комфортным жильем граждан»</a:t>
            </a:r>
            <a:endParaRPr lang="ru-RU" sz="14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92912" y="1201522"/>
            <a:ext cx="2012890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0,3%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75388" y="2292134"/>
            <a:ext cx="2030413" cy="11763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доступности и качества жилищного обеспечения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 ЗАТО Северск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84150" y="1834974"/>
            <a:ext cx="202165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2915816" y="1436599"/>
            <a:ext cx="2250814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2915816" y="3068960"/>
            <a:ext cx="2232248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17411" name="Object 56"/>
          <p:cNvGraphicFramePr>
            <a:graphicFrameLocks/>
          </p:cNvGraphicFramePr>
          <p:nvPr/>
        </p:nvGraphicFramePr>
        <p:xfrm>
          <a:off x="5359400" y="2273300"/>
          <a:ext cx="3522663" cy="161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391" name="Worksheet" r:id="rId6" imgW="3550843" imgH="1630584" progId="Excel.Sheet.8">
                  <p:embed/>
                </p:oleObj>
              </mc:Choice>
              <mc:Fallback>
                <p:oleObj name="Worksheet" r:id="rId6" imgW="3550843" imgH="1630584" progId="Excel.Sheet.8">
                  <p:embed/>
                  <p:pic>
                    <p:nvPicPr>
                      <p:cNvPr id="0" name="Picture 539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9400" y="2273300"/>
                        <a:ext cx="3522663" cy="161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65" name="Прямоугольник 3"/>
          <p:cNvSpPr>
            <a:spLocks noChangeArrowheads="1"/>
          </p:cNvSpPr>
          <p:nvPr/>
        </p:nvSpPr>
        <p:spPr bwMode="auto">
          <a:xfrm>
            <a:off x="3203575" y="257175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746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738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D165688-2BC5-4F11-A21B-23CA60D5D9B0}" type="slidenum">
              <a:rPr lang="ru-RU" smtClean="0"/>
              <a:pPr/>
              <a:t>36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2609159" y="1414783"/>
            <a:ext cx="2557140" cy="854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площади благоустроенных муниципальных территорий общего пользования от общей площади муниципальных территорий общего пользования, нарастающим итогом, %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2921000" y="2932260"/>
            <a:ext cx="6297612" cy="42473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 smtClean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316874" y="202799"/>
            <a:ext cx="2018476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«Формирование современной городской среды »</a:t>
            </a:r>
            <a:endParaRPr lang="ru-RU" sz="13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322460" y="1099076"/>
            <a:ext cx="2012890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1,3% </a:t>
            </a:r>
            <a:r>
              <a:rPr lang="ru-RU" sz="1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году</a:t>
            </a:r>
            <a:endParaRPr lang="ru-RU" sz="13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323528" y="2189993"/>
            <a:ext cx="2026289" cy="74226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благоустройства территории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322460" y="1757049"/>
            <a:ext cx="202165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3079661" y="2341939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4" name="Таблица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2919919"/>
              </p:ext>
            </p:extLst>
          </p:nvPr>
        </p:nvGraphicFramePr>
        <p:xfrm>
          <a:off x="288973" y="3077003"/>
          <a:ext cx="8640959" cy="34355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31281"/>
                <a:gridCol w="1009678"/>
              </a:tblGrid>
              <a:tr h="437490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 расходов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9" marB="4574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2024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37" marB="457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514">
                <a:tc>
                  <a:txBody>
                    <a:bodyPr/>
                    <a:lstStyle/>
                    <a:p>
                      <a:r>
                        <a:rPr lang="ru-RU" sz="11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дворовых территорий </a:t>
                      </a:r>
                      <a:r>
                        <a:rPr lang="ru-RU" sz="1100" b="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(в</a:t>
                      </a:r>
                      <a:r>
                        <a:rPr lang="ru-RU" sz="11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ыполнены работы по благоустройству 11 внутриквартальных территорий, оборудованию спортивных и детских игровых площадок, устройству гостевых парковок)</a:t>
                      </a:r>
                      <a:endParaRPr lang="ru-RU" sz="11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4" marR="91444" marT="45749" marB="457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5" marR="91445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863">
                <a:tc>
                  <a:txBody>
                    <a:bodyPr/>
                    <a:lstStyle/>
                    <a:p>
                      <a:r>
                        <a:rPr lang="ru-RU" sz="11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Благоустройство общественных пространств, из них</a:t>
                      </a: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9" marB="457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59,9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5" marR="91445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8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территории между жилым домом  по пр.Коммунистическому №133 и МБДОУ «Детский сад №54» (комплексная спортивная площадка)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5" marR="91445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9,9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5" marR="91445" marT="45733" marB="45733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8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территории МАУ «Северский природный парк» (ремонт наружного ограждения) </a:t>
                      </a:r>
                      <a:endParaRPr lang="ru-RU" sz="1100" b="0" i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5" marR="91445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itchFamily="18" charset="0"/>
                          <a:cs typeface="Times New Roman" pitchFamily="18" charset="0"/>
                        </a:rPr>
                        <a:t>15,0</a:t>
                      </a:r>
                      <a:endParaRPr lang="ru-RU" sz="14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5" marR="91445" marT="45733" marB="45733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8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пешеходной зоны по просп. Коммунистическому</a:t>
                      </a:r>
                      <a:endParaRPr lang="ru-RU" sz="1100" b="0" i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5" marR="91445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itchFamily="18" charset="0"/>
                          <a:cs typeface="Times New Roman" pitchFamily="18" charset="0"/>
                        </a:rPr>
                        <a:t>6,0</a:t>
                      </a:r>
                      <a:endParaRPr lang="ru-RU" sz="14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5" marR="91445" marT="45733" marB="45733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8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1" dirty="0" smtClean="0">
                          <a:latin typeface="Times New Roman" pitchFamily="18" charset="0"/>
                          <a:cs typeface="Times New Roman" pitchFamily="18" charset="0"/>
                        </a:rPr>
                        <a:t>Благоустройство прибрежного парка по ул. Ленина</a:t>
                      </a:r>
                      <a:endParaRPr lang="ru-RU" sz="11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5" marR="91445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40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5" marR="91445" marT="45733" marB="45733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863">
                <a:tc>
                  <a:txBody>
                    <a:bodyPr/>
                    <a:lstStyle/>
                    <a:p>
                      <a:r>
                        <a:rPr lang="ru-RU" sz="11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Аллеи строителей на территории, прилегающей к МБУ «Северский музыкальный театр» 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4" marR="91444" marT="45749" marB="457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25,2</a:t>
                      </a:r>
                      <a:endParaRPr lang="ru-RU" sz="140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5" marR="91445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863">
                <a:tc>
                  <a:txBody>
                    <a:bodyPr/>
                    <a:lstStyle/>
                    <a:p>
                      <a:r>
                        <a:rPr lang="ru-RU" sz="11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Проверка достоверности определения сметной стоимости, проектные и изыскательские работы</a:t>
                      </a:r>
                      <a:endParaRPr lang="ru-RU" sz="11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4" marR="91444" marT="45749" marB="457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40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5" marR="91445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863"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1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4" marR="91444" marT="45749" marB="457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5" marR="91445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5" name="Прямоугольник 3"/>
          <p:cNvSpPr>
            <a:spLocks noChangeArrowheads="1"/>
          </p:cNvSpPr>
          <p:nvPr/>
        </p:nvSpPr>
        <p:spPr bwMode="auto">
          <a:xfrm>
            <a:off x="3203575" y="20638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3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738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024A677-7D16-4863-A5B6-BBF4EAF533EB}" type="slidenum">
              <a:rPr lang="ru-RU" smtClean="0"/>
              <a:pPr/>
              <a:t>37</a:t>
            </a:fld>
            <a:endParaRPr lang="ru-RU" smtClean="0"/>
          </a:p>
        </p:txBody>
      </p:sp>
      <p:sp>
        <p:nvSpPr>
          <p:cNvPr id="37" name="Прямоугольник 36"/>
          <p:cNvSpPr/>
          <p:nvPr/>
        </p:nvSpPr>
        <p:spPr>
          <a:xfrm>
            <a:off x="2533650" y="255588"/>
            <a:ext cx="2682875" cy="7016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благоустроенных дворовых территорий от общего количества дворовых территорий, нарастающим итогом, %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3006390" y="932543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graphicFrame>
        <p:nvGraphicFramePr>
          <p:cNvPr id="39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3491709"/>
              </p:ext>
            </p:extLst>
          </p:nvPr>
        </p:nvGraphicFramePr>
        <p:xfrm>
          <a:off x="5796136" y="404664"/>
          <a:ext cx="2592288" cy="11986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61633121"/>
              </p:ext>
            </p:extLst>
          </p:nvPr>
        </p:nvGraphicFramePr>
        <p:xfrm>
          <a:off x="5796136" y="1742606"/>
          <a:ext cx="2592288" cy="11986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2346325" y="1152525"/>
            <a:ext cx="2820988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отремонтированных дорог,                не соответствовавших нормативам  </a:t>
            </a: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от общей площади дорог, </a:t>
            </a: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483769" y="3284984"/>
            <a:ext cx="2736303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обеспеченных теплоснабжением      и водоснабжением жилых многоквартирных домов, не имеющих приборов учета,  от общего количества многоквартирных домов,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178050" y="2204865"/>
            <a:ext cx="3071813" cy="549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оказанной государственной поддержки субъектам </a:t>
            </a: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малых форм хозяйствования , ед.</a:t>
            </a:r>
          </a:p>
        </p:txBody>
      </p:sp>
      <p:graphicFrame>
        <p:nvGraphicFramePr>
          <p:cNvPr id="19458" name="Диаграмма 17"/>
          <p:cNvGraphicFramePr>
            <a:graphicFrameLocks/>
          </p:cNvGraphicFramePr>
          <p:nvPr/>
        </p:nvGraphicFramePr>
        <p:xfrm>
          <a:off x="5435600" y="1193800"/>
          <a:ext cx="33528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679" name="Worksheet" r:id="rId3" imgW="3535716" imgH="1615464" progId="Excel.Sheet.8">
                  <p:embed/>
                </p:oleObj>
              </mc:Choice>
              <mc:Fallback>
                <p:oleObj name="Worksheet" r:id="rId3" imgW="3535716" imgH="1615464" progId="Excel.Sheet.8">
                  <p:embed/>
                  <p:pic>
                    <p:nvPicPr>
                      <p:cNvPr id="0" name="Picture 797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1193800"/>
                        <a:ext cx="3352800" cy="1143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103188" y="4762500"/>
          <a:ext cx="8583612" cy="1867783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542428"/>
                <a:gridCol w="1038340"/>
                <a:gridCol w="1038340"/>
                <a:gridCol w="964504"/>
              </a:tblGrid>
              <a:tr h="393327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2024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2024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4241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«Содержание и ремонт улично-дорожной сети и благоустройство внегородских территорий ЗАТО Северск»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31,2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31,2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424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«Создание условий для развития субъектов малых форм хозяйствования и обеспечения граждан внегородских территорий услугами теплоснабжения и водоснабжения»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62,9</a:t>
                      </a: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61,8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-1,1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424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1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14,6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14,5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94694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108,7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107,5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-1,2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251521" y="131603"/>
            <a:ext cx="2001696" cy="890587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жизнедеятельности внегородских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территорий»</a:t>
            </a:r>
            <a:endParaRPr lang="ru-RU" sz="14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58689" y="1029238"/>
            <a:ext cx="1994527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1,5%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43059" y="2458377"/>
            <a:ext cx="2010158" cy="11763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комфортной среды проживания на внегородских территориях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31565" y="2016876"/>
            <a:ext cx="202165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987824" y="1700809"/>
            <a:ext cx="2160240" cy="360039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3006390" y="2780929"/>
            <a:ext cx="2160240" cy="360039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2987824" y="4149080"/>
            <a:ext cx="2160240" cy="36004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graphicFrame>
        <p:nvGraphicFramePr>
          <p:cNvPr id="19460" name="Object 66"/>
          <p:cNvGraphicFramePr>
            <a:graphicFrameLocks/>
          </p:cNvGraphicFramePr>
          <p:nvPr/>
        </p:nvGraphicFramePr>
        <p:xfrm>
          <a:off x="5435600" y="3492500"/>
          <a:ext cx="3355975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680" name="Worksheet" r:id="rId5" imgW="3535716" imgH="1417392" progId="Excel.Sheet.8">
                  <p:embed/>
                </p:oleObj>
              </mc:Choice>
              <mc:Fallback>
                <p:oleObj name="Worksheet" r:id="rId5" imgW="3535716" imgH="1417392" progId="Excel.Sheet.8">
                  <p:embed/>
                  <p:pic>
                    <p:nvPicPr>
                      <p:cNvPr id="0" name="Picture 798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3492500"/>
                        <a:ext cx="3355975" cy="1114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523" name="Прямоугольник 33"/>
          <p:cNvSpPr>
            <a:spLocks noChangeArrowheads="1"/>
          </p:cNvSpPr>
          <p:nvPr/>
        </p:nvSpPr>
        <p:spPr bwMode="auto">
          <a:xfrm>
            <a:off x="3183104" y="64976"/>
            <a:ext cx="593697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◊ Границы ЗАТО Северск определены Указом Президента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РФ  от 17.03.1997 № 237</a:t>
            </a:r>
            <a:r>
              <a:rPr lang="ru-RU" sz="1200" dirty="0" smtClean="0"/>
              <a:t>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В соответствии с Указом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п.Самусь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п.Орловка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д.Кижирово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д.Семиозерки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д.Чернильщиково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включены в ЗАТО Северск</a:t>
            </a:r>
          </a:p>
          <a:p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◊ Общая численность населения на этих территориях составляет </a:t>
            </a: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6,2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тыс.человек</a:t>
            </a:r>
            <a:endParaRPr lang="ru-RU" sz="12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524" name="Прямоугольник 3"/>
          <p:cNvSpPr>
            <a:spLocks noChangeArrowheads="1"/>
          </p:cNvSpPr>
          <p:nvPr/>
        </p:nvSpPr>
        <p:spPr bwMode="auto">
          <a:xfrm>
            <a:off x="3276600" y="894557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u="sng" dirty="0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952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738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D1CB740B-F19B-4FB2-87DF-AC2A6BD1D67F}" type="slidenum">
              <a:rPr lang="ru-RU" smtClean="0"/>
              <a:pPr/>
              <a:t>38</a:t>
            </a:fld>
            <a:endParaRPr lang="ru-RU" smtClean="0"/>
          </a:p>
        </p:txBody>
      </p:sp>
      <p:pic>
        <p:nvPicPr>
          <p:cNvPr id="25" name="Рисунок 24" descr="KijX47nx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255528" y="134884"/>
            <a:ext cx="836254" cy="752628"/>
          </a:xfrm>
          <a:prstGeom prst="rect">
            <a:avLst/>
          </a:prstGeom>
        </p:spPr>
      </p:pic>
      <p:graphicFrame>
        <p:nvGraphicFramePr>
          <p:cNvPr id="19851" name="Object 395"/>
          <p:cNvGraphicFramePr>
            <a:graphicFrameLocks/>
          </p:cNvGraphicFramePr>
          <p:nvPr/>
        </p:nvGraphicFramePr>
        <p:xfrm>
          <a:off x="5435600" y="2336800"/>
          <a:ext cx="3346450" cy="1116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681" name="Worksheet" r:id="rId8" imgW="3535716" imgH="1417392" progId="Excel.Sheet.8">
                  <p:embed/>
                </p:oleObj>
              </mc:Choice>
              <mc:Fallback>
                <p:oleObj name="Worksheet" r:id="rId8" imgW="3535716" imgH="1417392" progId="Excel.Sheet.8">
                  <p:embed/>
                  <p:pic>
                    <p:nvPicPr>
                      <p:cNvPr id="0" name="Picture 799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2336800"/>
                        <a:ext cx="3346450" cy="11160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2" name="Прямоугольник 83968"/>
          <p:cNvSpPr>
            <a:spLocks noChangeArrowheads="1"/>
          </p:cNvSpPr>
          <p:nvPr/>
        </p:nvSpPr>
        <p:spPr bwMode="auto">
          <a:xfrm>
            <a:off x="539552" y="4149079"/>
            <a:ext cx="2285048" cy="222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2019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году реализован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проект «Ремонт мемориала славы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воинам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Великой Отечественной войны»              в пос.Самусь, победивший в конкурсе </a:t>
            </a:r>
            <a:r>
              <a:rPr lang="ru-RU" sz="1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проектв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предложенных непосредственно населением (в рамках  инициативного бюджетирования)</a:t>
            </a:r>
          </a:p>
        </p:txBody>
      </p:sp>
      <p:sp>
        <p:nvSpPr>
          <p:cNvPr id="20485" name="Прямоугольник 2"/>
          <p:cNvSpPr>
            <a:spLocks noChangeArrowheads="1"/>
          </p:cNvSpPr>
          <p:nvPr/>
        </p:nvSpPr>
        <p:spPr bwMode="auto">
          <a:xfrm>
            <a:off x="247015" y="1555751"/>
            <a:ext cx="2433638" cy="86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Содержание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~102,06 км. дорог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~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421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дорожного знака</a:t>
            </a:r>
          </a:p>
        </p:txBody>
      </p:sp>
      <p:sp>
        <p:nvSpPr>
          <p:cNvPr id="20486" name="Прямоугольник 6"/>
          <p:cNvSpPr>
            <a:spLocks noChangeArrowheads="1"/>
          </p:cNvSpPr>
          <p:nvPr/>
        </p:nvSpPr>
        <p:spPr bwMode="auto">
          <a:xfrm>
            <a:off x="250824" y="2204865"/>
            <a:ext cx="3169048" cy="674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Текущий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ремонт:</a:t>
            </a: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~10 229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кв.м.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покрытия дорог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7" name="Прямоугольник 8"/>
          <p:cNvSpPr>
            <a:spLocks noChangeArrowheads="1"/>
          </p:cNvSpPr>
          <p:nvPr/>
        </p:nvSpPr>
        <p:spPr bwMode="auto">
          <a:xfrm>
            <a:off x="323528" y="620688"/>
            <a:ext cx="266429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Содержание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ремонт дорог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23,0 </a:t>
            </a:r>
            <a:r>
              <a:rPr lang="ru-RU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20488" name="Прямоугольник 9"/>
          <p:cNvSpPr>
            <a:spLocks noChangeArrowheads="1"/>
          </p:cNvSpPr>
          <p:nvPr/>
        </p:nvSpPr>
        <p:spPr bwMode="auto">
          <a:xfrm>
            <a:off x="3419871" y="782887"/>
            <a:ext cx="25221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Благоустройство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8,2 </a:t>
            </a:r>
            <a:r>
              <a:rPr lang="ru-RU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20489" name="Прямоугольник 11"/>
          <p:cNvSpPr>
            <a:spLocks noChangeArrowheads="1"/>
          </p:cNvSpPr>
          <p:nvPr/>
        </p:nvSpPr>
        <p:spPr bwMode="auto">
          <a:xfrm>
            <a:off x="6732239" y="1628800"/>
            <a:ext cx="2160241" cy="86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Субсидии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ресурсоснабжающим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организациям</a:t>
            </a:r>
          </a:p>
          <a:p>
            <a:pPr>
              <a:lnSpc>
                <a:spcPct val="90000"/>
              </a:lnSpc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444208" y="2636911"/>
            <a:ext cx="2520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Обеспечены коммунальными услугами жилые дома внегородских территорий </a:t>
            </a:r>
          </a:p>
          <a:p>
            <a:pPr algn="ctr">
              <a:lnSpc>
                <a:spcPct val="90000"/>
              </a:lnSpc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ЗАТО Северск</a:t>
            </a:r>
          </a:p>
          <a:p>
            <a:pPr>
              <a:lnSpc>
                <a:spcPct val="90000"/>
              </a:lnSpc>
              <a:defRPr/>
            </a:pPr>
            <a:endParaRPr lang="ru-RU" sz="12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91" name="Прямоугольник 14"/>
          <p:cNvSpPr>
            <a:spLocks noChangeArrowheads="1"/>
          </p:cNvSpPr>
          <p:nvPr/>
        </p:nvSpPr>
        <p:spPr bwMode="auto">
          <a:xfrm>
            <a:off x="6523038" y="795559"/>
            <a:ext cx="24765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Субсидии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61,5 </a:t>
            </a:r>
            <a:r>
              <a:rPr lang="ru-RU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54953" y="636588"/>
            <a:ext cx="2804879" cy="919163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347864" y="620688"/>
            <a:ext cx="2736304" cy="936105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372200" y="637227"/>
            <a:ext cx="2520280" cy="919565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95" name="Прямоугольник 20"/>
          <p:cNvSpPr>
            <a:spLocks noChangeArrowheads="1"/>
          </p:cNvSpPr>
          <p:nvPr/>
        </p:nvSpPr>
        <p:spPr bwMode="auto">
          <a:xfrm>
            <a:off x="3275856" y="1628800"/>
            <a:ext cx="3168352" cy="1643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Обеспечено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содержание внутриквартальных территорий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316,67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тыс.кв.м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питьевой водой при отсутствии центрального водоснабжения                    8 жителей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дер.Семиозерки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противоклещевой обработкой 27,18 га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0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65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1DBEBAE-0943-40F7-9052-922233A4AA4C}" type="slidenum">
              <a:rPr lang="ru-RU" smtClean="0"/>
              <a:pPr/>
              <a:t>39</a:t>
            </a:fld>
            <a:endParaRPr lang="ru-RU" dirty="0" smtClean="0"/>
          </a:p>
        </p:txBody>
      </p:sp>
      <p:sp>
        <p:nvSpPr>
          <p:cNvPr id="23" name="Прямоугольник 22"/>
          <p:cNvSpPr/>
          <p:nvPr/>
        </p:nvSpPr>
        <p:spPr>
          <a:xfrm>
            <a:off x="209550" y="104765"/>
            <a:ext cx="8892480" cy="296228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жизнедеятельности внегородских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Стрелка вниз 32"/>
          <p:cNvSpPr/>
          <p:nvPr/>
        </p:nvSpPr>
        <p:spPr>
          <a:xfrm>
            <a:off x="7596336" y="2276872"/>
            <a:ext cx="216024" cy="360040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3419872" y="4437112"/>
            <a:ext cx="2880320" cy="183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Обеспечено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искусственное осеменение коров в личных подсобных хозяйствах (33 голов скота)</a:t>
            </a: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◊ поддержкой по возмещению части затрат субъектам малых форм хозяйствования </a:t>
            </a: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 содержанию поголовья скота (92 голов скота)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419872" y="3356992"/>
            <a:ext cx="2664296" cy="936104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563888" y="3356992"/>
            <a:ext cx="23762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Поддержка субъектов МФХ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0,4 млн.руб.</a:t>
            </a:r>
            <a:endParaRPr lang="ru-RU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6664" name="Picture 8" descr="https://samus70.ru/upload/000/u1/1/7/528680a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212976"/>
            <a:ext cx="3024336" cy="3096344"/>
          </a:xfrm>
          <a:prstGeom prst="rect">
            <a:avLst/>
          </a:prstGeom>
          <a:noFill/>
        </p:spPr>
      </p:pic>
      <p:pic>
        <p:nvPicPr>
          <p:cNvPr id="326672" name="Picture 16" descr="https://70.img.avito.st/288x216/466234007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3501008"/>
            <a:ext cx="2736304" cy="2808312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7844929"/>
              </p:ext>
            </p:extLst>
          </p:nvPr>
        </p:nvGraphicFramePr>
        <p:xfrm>
          <a:off x="1115616" y="3399144"/>
          <a:ext cx="7416824" cy="1470016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544616"/>
                <a:gridCol w="936104"/>
                <a:gridCol w="936104"/>
              </a:tblGrid>
              <a:tr h="417559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3" marR="91423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2024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3" marR="91423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2024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3" marR="91423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17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«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Экологическое развитие ЗАТО Северск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9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особо охраняемой природной  территории местного значения «Озерный комплекс пос.Самусь ЗАТО Северск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4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1536" name="Прямоугольник 15"/>
          <p:cNvSpPr>
            <a:spLocks noChangeArrowheads="1"/>
          </p:cNvSpPr>
          <p:nvPr/>
        </p:nvSpPr>
        <p:spPr bwMode="auto">
          <a:xfrm>
            <a:off x="2555776" y="836712"/>
            <a:ext cx="2521049" cy="70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Доля населения ЗАТО Северск, получающего информацию по охране окружающей среды (в расчете на 100 тыс.чел), %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37" name="Прямоугольник 16"/>
          <p:cNvSpPr>
            <a:spLocks noChangeArrowheads="1"/>
          </p:cNvSpPr>
          <p:nvPr/>
        </p:nvSpPr>
        <p:spPr bwMode="auto">
          <a:xfrm>
            <a:off x="2906713" y="2060849"/>
            <a:ext cx="2170112" cy="8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Доля площади рекреационной зоны ООПТ, охваченной регулярной санитарной очисткой и уборкой  от отходов, %</a:t>
            </a:r>
          </a:p>
          <a:p>
            <a:pPr algn="r" eaLnBrk="1" hangingPunct="1">
              <a:lnSpc>
                <a:spcPct val="90000"/>
              </a:lnSpc>
            </a:pP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87325" y="69850"/>
            <a:ext cx="2159000" cy="766862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«Охрана окружающей среды»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79512" y="908720"/>
            <a:ext cx="2166501" cy="504056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0,01%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87325" y="2025650"/>
            <a:ext cx="2177962" cy="13313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экологической безопасности </a:t>
            </a: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экологической культуры населения </a:t>
            </a: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</a:t>
            </a: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Северск, </a:t>
            </a: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сохранение особо охраняемых природных территорий местного значения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9512" y="1484784"/>
            <a:ext cx="2153101" cy="432049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987824" y="1700809"/>
            <a:ext cx="2160240" cy="28803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987824" y="2852936"/>
            <a:ext cx="2160240" cy="292998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21506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97538169"/>
              </p:ext>
            </p:extLst>
          </p:nvPr>
        </p:nvGraphicFramePr>
        <p:xfrm>
          <a:off x="5219700" y="762000"/>
          <a:ext cx="3683000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5012" name="Worksheet" r:id="rId4" imgW="4221421" imgH="1577448" progId="Excel.Sheet.8">
                  <p:embed/>
                </p:oleObj>
              </mc:Choice>
              <mc:Fallback>
                <p:oleObj name="Worksheet" r:id="rId4" imgW="4221421" imgH="1577448" progId="Excel.Sheet.8">
                  <p:embed/>
                  <p:pic>
                    <p:nvPicPr>
                      <p:cNvPr id="0" name="Picture 39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762000"/>
                        <a:ext cx="3683000" cy="1244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52" name="Прямоугольник 3"/>
          <p:cNvSpPr>
            <a:spLocks noChangeArrowheads="1"/>
          </p:cNvSpPr>
          <p:nvPr/>
        </p:nvSpPr>
        <p:spPr bwMode="auto">
          <a:xfrm>
            <a:off x="3375025" y="23971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1553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7034213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0D2E613-3A4D-4A3C-AE52-11CECE2BF59F}" type="slidenum">
              <a:rPr lang="ru-RU" smtClean="0"/>
              <a:pPr/>
              <a:t>40</a:t>
            </a:fld>
            <a:endParaRPr lang="ru-RU" smtClean="0"/>
          </a:p>
        </p:txBody>
      </p:sp>
      <p:graphicFrame>
        <p:nvGraphicFramePr>
          <p:cNvPr id="21934" name="Object 430"/>
          <p:cNvGraphicFramePr>
            <a:graphicFrameLocks/>
          </p:cNvGraphicFramePr>
          <p:nvPr/>
        </p:nvGraphicFramePr>
        <p:xfrm>
          <a:off x="5219700" y="2057400"/>
          <a:ext cx="3672780" cy="1239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5013" name="Worksheet" r:id="rId6" imgW="4221421" imgH="1577448" progId="Excel.Sheet.8">
                  <p:embed/>
                </p:oleObj>
              </mc:Choice>
              <mc:Fallback>
                <p:oleObj name="Worksheet" r:id="rId6" imgW="4221421" imgH="1577448" progId="Excel.Sheet.8">
                  <p:embed/>
                  <p:pic>
                    <p:nvPicPr>
                      <p:cNvPr id="0" name="Picture 393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2057400"/>
                        <a:ext cx="3672780" cy="12398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4908" name="Picture 30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5013177"/>
            <a:ext cx="2682115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4922" name="AutoShape 314" descr="https://xn----7sbhlbh0a1awgee.xn--p1ai/uploads/1/19ae5fe40b09b55380547c84fe4aba6da6f24a7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4924" name="AutoShape 316" descr="https://xn----7sbhlbh0a1awgee.xn--p1ai/uploads/1/19ae5fe40b09b55380547c84fe4aba6da6f24a7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4926" name="AutoShape 318" descr="https://xn----7sbhlbh0a1awgee.xn--p1ai/uploads/1/19ae5fe40b09b55380547c84fe4aba6da6f24a7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4928" name="AutoShape 320" descr="https://xn----7sbhlbh0a1awgee.xn--p1ai/uploads/1/19ae5fe40b09b55380547c84fe4aba6da6f24a7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4930" name="AutoShape 322" descr="https://xn----7sbhlbh0a1awgee.xn--p1ai/uploads/1/19ae5fe40b09b55380547c84fe4aba6da6f24a7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4932" name="AutoShape 324" descr="https://xn----7sbhlbh0a1awgee.xn--p1ai/uploads/1/19ae5fe40b09b55380547c84fe4aba6da6f24a7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4934" name="Picture 32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03848" y="5013176"/>
            <a:ext cx="266429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4936" name="AutoShape 328" descr="D:\%D0%9C%D0%BE%D0%B8 %D0%B4%D0%BE%D0%BA%D1%83%D0%BC%D0%B5%D0%BD%D1%82%D1%8B\2024 %D0%B3%D0%BE%D0%B4\%D0%9E%D1%82%D1%87%D0%B5%D1%82%D0%BD%D0%BE%D1%81%D1%82%D1%8C_2024\%D0%9E%D1%82%D1%87%D0%B5%D1%82%D0%BD%D0%BE%D1%81%D1%82%D1%8C %D0%B7%D0%B0 2024 %D0%B3%D0%BE%D0%B4\%D0%A4%D0%BE%D1%82%D0%BE %D0%BA %D1%81%D0%BB%D0%B0%D0%B9%D0%B4%D0%B0%D0%BC\i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4937" name="Picture 32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84168" y="5013176"/>
            <a:ext cx="266429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2624138" y="346075"/>
            <a:ext cx="2416175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преступности, преступлений на 100 тыс. населения,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463800" y="3084513"/>
            <a:ext cx="257175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Выполнено мероприятий, направленных на обеспечение безопасности в период весеннего половодья, % 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330450" y="1743075"/>
            <a:ext cx="2705100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муниципальных учреждений социальной сферы, в которых повысился уровень пожарной безопасности,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87325" y="69850"/>
            <a:ext cx="2159000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«Обеспечение безопасности населения»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92911" y="976682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1,1%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91963" y="2066443"/>
            <a:ext cx="2162175" cy="11763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безопасности населения на территории ЗАТО Северск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01037" y="1596035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807728" y="1184406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835382" y="2422972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22530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62622703"/>
              </p:ext>
            </p:extLst>
          </p:nvPr>
        </p:nvGraphicFramePr>
        <p:xfrm>
          <a:off x="5283200" y="330200"/>
          <a:ext cx="3495675" cy="1322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1081" name="Лист" r:id="rId4" imgW="3581423" imgH="1409670" progId="Excel.Sheet.8">
                  <p:embed/>
                </p:oleObj>
              </mc:Choice>
              <mc:Fallback>
                <p:oleObj name="Лист" r:id="rId4" imgW="3581423" imgH="1409670" progId="Excel.Sheet.8">
                  <p:embed/>
                  <p:pic>
                    <p:nvPicPr>
                      <p:cNvPr id="0" name="Picture 1399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3200" y="330200"/>
                        <a:ext cx="3495675" cy="1322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Прямоугольник 29"/>
          <p:cNvSpPr/>
          <p:nvPr/>
        </p:nvSpPr>
        <p:spPr>
          <a:xfrm>
            <a:off x="2839464" y="3749920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graphicFrame>
        <p:nvGraphicFramePr>
          <p:cNvPr id="22532" name="Object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15079142"/>
              </p:ext>
            </p:extLst>
          </p:nvPr>
        </p:nvGraphicFramePr>
        <p:xfrm>
          <a:off x="5283200" y="3060700"/>
          <a:ext cx="3540125" cy="1171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1082" name="Лист" r:id="rId6" imgW="4257565" imgH="1409670" progId="Excel.Sheet.8">
                  <p:embed/>
                </p:oleObj>
              </mc:Choice>
              <mc:Fallback>
                <p:oleObj name="Лист" r:id="rId6" imgW="4257565" imgH="1409670" progId="Excel.Sheet.8">
                  <p:embed/>
                  <p:pic>
                    <p:nvPicPr>
                      <p:cNvPr id="0" name="Picture 1400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3200" y="3060700"/>
                        <a:ext cx="3540125" cy="1171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Таблица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8468105"/>
              </p:ext>
            </p:extLst>
          </p:nvPr>
        </p:nvGraphicFramePr>
        <p:xfrm>
          <a:off x="179388" y="4437063"/>
          <a:ext cx="8568951" cy="2011588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301132"/>
                <a:gridCol w="1089273"/>
                <a:gridCol w="1089273"/>
                <a:gridCol w="1089273"/>
              </a:tblGrid>
              <a:tr h="446108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2024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2024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67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Профилактика преступлений и иных правонарушений»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12,3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12,3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первичных мер пожарной безопасности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i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33,1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33,0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2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 уровня защиты населения и территории от ЧС мирного и военного времени»</a:t>
                      </a:r>
                      <a:endParaRPr lang="ru-RU" sz="1200" i="0" kern="120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17,8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17,8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14,5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14,3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327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77,7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77,4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-0,3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595" name="Прямоугольник 3"/>
          <p:cNvSpPr>
            <a:spLocks noChangeArrowheads="1"/>
          </p:cNvSpPr>
          <p:nvPr/>
        </p:nvSpPr>
        <p:spPr bwMode="auto">
          <a:xfrm>
            <a:off x="3394075" y="476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259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BF805296-35CB-4811-A6B0-6505DAA81BDB}" type="slidenum">
              <a:rPr lang="ru-RU" smtClean="0"/>
              <a:pPr/>
              <a:t>41</a:t>
            </a:fld>
            <a:endParaRPr lang="ru-RU" smtClean="0"/>
          </a:p>
        </p:txBody>
      </p:sp>
      <p:graphicFrame>
        <p:nvGraphicFramePr>
          <p:cNvPr id="22936" name="Object 40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71349119"/>
              </p:ext>
            </p:extLst>
          </p:nvPr>
        </p:nvGraphicFramePr>
        <p:xfrm>
          <a:off x="5283200" y="1765300"/>
          <a:ext cx="3540125" cy="1171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1083" name="Лист" r:id="rId8" imgW="4257565" imgH="1409670" progId="Excel.Sheet.8">
                  <p:embed/>
                </p:oleObj>
              </mc:Choice>
              <mc:Fallback>
                <p:oleObj name="Лист" r:id="rId8" imgW="4257565" imgH="1409670" progId="Excel.Sheet.8">
                  <p:embed/>
                  <p:pic>
                    <p:nvPicPr>
                      <p:cNvPr id="0" name="Picture 1401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3200" y="1765300"/>
                        <a:ext cx="3540125" cy="1171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Рисунок 2"/>
          <p:cNvPicPr>
            <a:picLocks noChangeAspect="1"/>
          </p:cNvPicPr>
          <p:nvPr/>
        </p:nvPicPr>
        <p:blipFill>
          <a:blip r:embed="rId3" cstate="print"/>
          <a:srcRect t="19295" b="11012"/>
          <a:stretch>
            <a:fillRect/>
          </a:stretch>
        </p:blipFill>
        <p:spPr bwMode="auto">
          <a:xfrm>
            <a:off x="0" y="2108200"/>
            <a:ext cx="9144000" cy="477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Группа 25"/>
          <p:cNvGrpSpPr>
            <a:grpSpLocks/>
          </p:cNvGrpSpPr>
          <p:nvPr/>
        </p:nvGrpSpPr>
        <p:grpSpPr bwMode="auto">
          <a:xfrm>
            <a:off x="209968" y="620688"/>
            <a:ext cx="9036496" cy="4611153"/>
            <a:chOff x="94839" y="41810"/>
            <a:chExt cx="9036163" cy="4544904"/>
          </a:xfrm>
        </p:grpSpPr>
        <p:graphicFrame>
          <p:nvGraphicFramePr>
            <p:cNvPr id="2" name="Схема 1"/>
            <p:cNvGraphicFramePr/>
            <p:nvPr>
              <p:extLst>
                <p:ext uri="{D42A27DB-BD31-4B8C-83A1-F6EECF244321}">
                  <p14:modId xmlns:p14="http://schemas.microsoft.com/office/powerpoint/2010/main" val="1541674736"/>
                </p:ext>
              </p:extLst>
            </p:nvPr>
          </p:nvGraphicFramePr>
          <p:xfrm>
            <a:off x="94839" y="50210"/>
            <a:ext cx="8941656" cy="453650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4" r:lo="rId5" r:qs="rId6" r:cs="rId7"/>
            </a:graphicData>
          </a:graphic>
        </p:graphicFrame>
        <p:sp>
          <p:nvSpPr>
            <p:cNvPr id="64524" name="TextBox 4"/>
            <p:cNvSpPr txBox="1">
              <a:spLocks noChangeArrowheads="1"/>
            </p:cNvSpPr>
            <p:nvPr/>
          </p:nvSpPr>
          <p:spPr bwMode="auto">
            <a:xfrm>
              <a:off x="3723853" y="166452"/>
              <a:ext cx="180004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Защита</a:t>
              </a:r>
              <a:r>
                <a:rPr lang="ru-RU" b="1" dirty="0">
                  <a:latin typeface="Times New Roman" pitchFamily="18" charset="0"/>
                  <a:cs typeface="Times New Roman" pitchFamily="18" charset="0"/>
                </a:rPr>
                <a:t> от ЧС</a:t>
              </a:r>
            </a:p>
          </p:txBody>
        </p:sp>
        <p:sp>
          <p:nvSpPr>
            <p:cNvPr id="64526" name="TextBox 8"/>
            <p:cNvSpPr txBox="1">
              <a:spLocks noChangeArrowheads="1"/>
            </p:cNvSpPr>
            <p:nvPr/>
          </p:nvSpPr>
          <p:spPr bwMode="auto">
            <a:xfrm>
              <a:off x="3651688" y="1063211"/>
              <a:ext cx="1872208" cy="646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Обеспечение деятельности ЕДДС</a:t>
              </a:r>
            </a:p>
            <a:p>
              <a:r>
                <a:rPr lang="ru-RU" sz="1200" b="1" dirty="0" smtClean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16,4 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</a:p>
          </p:txBody>
        </p:sp>
        <p:sp>
          <p:nvSpPr>
            <p:cNvPr id="64529" name="TextBox 11"/>
            <p:cNvSpPr txBox="1">
              <a:spLocks noChangeArrowheads="1"/>
            </p:cNvSpPr>
            <p:nvPr/>
          </p:nvSpPr>
          <p:spPr bwMode="auto">
            <a:xfrm>
              <a:off x="6853928" y="41810"/>
              <a:ext cx="2232248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Профилактика правонарушений</a:t>
              </a:r>
            </a:p>
          </p:txBody>
        </p:sp>
        <p:sp>
          <p:nvSpPr>
            <p:cNvPr id="64530" name="TextBox 12"/>
            <p:cNvSpPr txBox="1">
              <a:spLocks noChangeArrowheads="1"/>
            </p:cNvSpPr>
            <p:nvPr/>
          </p:nvSpPr>
          <p:spPr bwMode="auto">
            <a:xfrm>
              <a:off x="6575320" y="1077514"/>
              <a:ext cx="1986633" cy="10010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Оснащение мест с массовым пребыванием  людей средствами обеспечения безопасности</a:t>
              </a:r>
              <a:endParaRPr lang="ru-RU" sz="1200" dirty="0">
                <a:latin typeface="Times New Roman" pitchFamily="18" charset="0"/>
                <a:cs typeface="Times New Roman" pitchFamily="18" charset="0"/>
              </a:endParaRPr>
            </a:p>
            <a:p>
              <a:r>
                <a:rPr lang="ru-RU" sz="1200" b="1" dirty="0" smtClean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12,0 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</a:p>
          </p:txBody>
        </p:sp>
        <p:sp>
          <p:nvSpPr>
            <p:cNvPr id="64531" name="TextBox 13"/>
            <p:cNvSpPr txBox="1">
              <a:spLocks noChangeArrowheads="1"/>
            </p:cNvSpPr>
            <p:nvPr/>
          </p:nvSpPr>
          <p:spPr bwMode="auto">
            <a:xfrm>
              <a:off x="6647326" y="2614046"/>
              <a:ext cx="1584176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ru-RU" sz="12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3" name="TextBox 12"/>
            <p:cNvSpPr txBox="1">
              <a:spLocks noChangeArrowheads="1"/>
            </p:cNvSpPr>
            <p:nvPr/>
          </p:nvSpPr>
          <p:spPr bwMode="auto">
            <a:xfrm>
              <a:off x="7042847" y="1534855"/>
              <a:ext cx="2088155" cy="2730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endPara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64516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6965950" y="651668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02EC4799-28A6-44FA-934C-1BD80961A185}" type="slidenum">
              <a:rPr lang="ru-RU" smtClean="0">
                <a:solidFill>
                  <a:schemeClr val="bg1"/>
                </a:solidFill>
              </a:rPr>
              <a:pPr/>
              <a:t>42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28568" y="2763248"/>
            <a:ext cx="18960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Пребывание людей на водных  объектах</a:t>
            </a:r>
          </a:p>
          <a:p>
            <a:pPr lvl="0"/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1,4 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775359" y="2844340"/>
            <a:ext cx="20162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Выплаты «народным дружинникам»</a:t>
            </a:r>
          </a:p>
          <a:p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0,3 млн.руб.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268886" y="1945682"/>
            <a:ext cx="211771" cy="211771"/>
          </a:xfrm>
          <a:prstGeom prst="rect">
            <a:avLst/>
          </a:prstGeom>
          <a:scene3d>
            <a:camera prst="orthographicFront"/>
            <a:lightRig rig="chilly" dir="t"/>
          </a:scene3d>
          <a:sp3d z="12700" extrusionH="1700" prstMaterial="dkEdge">
            <a:bevelT w="25400" h="6350" prst="softRound"/>
            <a:bevelB w="0" h="0" prst="convex"/>
          </a:sp3d>
        </p:spPr>
        <p:style>
          <a:lnRef idx="1">
            <a:schemeClr val="accent4">
              <a:hueOff val="-4464770"/>
              <a:satOff val="26899"/>
              <a:lumOff val="2156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5" name="Прямоугольник 24"/>
          <p:cNvSpPr/>
          <p:nvPr/>
        </p:nvSpPr>
        <p:spPr>
          <a:xfrm>
            <a:off x="6392174" y="1923725"/>
            <a:ext cx="211771" cy="211771"/>
          </a:xfrm>
          <a:prstGeom prst="rect">
            <a:avLst/>
          </a:prstGeom>
          <a:scene3d>
            <a:camera prst="orthographicFront"/>
            <a:lightRig rig="chilly" dir="t"/>
          </a:scene3d>
          <a:sp3d z="12700" extrusionH="1700" prstMaterial="dkEdge">
            <a:bevelT w="25400" h="6350" prst="softRound"/>
            <a:bevelB w="0" h="0" prst="convex"/>
          </a:sp3d>
        </p:spPr>
        <p:style>
          <a:lnRef idx="1">
            <a:schemeClr val="accent4">
              <a:hueOff val="-4464770"/>
              <a:satOff val="26899"/>
              <a:lumOff val="2156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6" name="Прямоугольник 25"/>
          <p:cNvSpPr/>
          <p:nvPr/>
        </p:nvSpPr>
        <p:spPr>
          <a:xfrm>
            <a:off x="3273539" y="2841051"/>
            <a:ext cx="211771" cy="211771"/>
          </a:xfrm>
          <a:prstGeom prst="rect">
            <a:avLst/>
          </a:prstGeom>
          <a:scene3d>
            <a:camera prst="orthographicFront"/>
            <a:lightRig rig="chilly" dir="t"/>
          </a:scene3d>
          <a:sp3d z="12700" extrusionH="1700" prstMaterial="dkEdge">
            <a:bevelT w="25400" h="6350" prst="softRound"/>
            <a:bevelB w="0" h="0" prst="convex"/>
          </a:sp3d>
        </p:spPr>
        <p:style>
          <a:lnRef idx="1">
            <a:schemeClr val="accent4">
              <a:hueOff val="-4464770"/>
              <a:satOff val="26899"/>
              <a:lumOff val="2156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Прямоугольник 26"/>
          <p:cNvSpPr/>
          <p:nvPr/>
        </p:nvSpPr>
        <p:spPr>
          <a:xfrm>
            <a:off x="6478917" y="3051004"/>
            <a:ext cx="211771" cy="211771"/>
          </a:xfrm>
          <a:prstGeom prst="rect">
            <a:avLst/>
          </a:prstGeom>
          <a:scene3d>
            <a:camera prst="orthographicFront"/>
            <a:lightRig rig="chilly" dir="t"/>
          </a:scene3d>
          <a:sp3d z="12700" extrusionH="1700" prstMaterial="dkEdge">
            <a:bevelT w="25400" h="6350" prst="softRound"/>
            <a:bevelB w="0" h="0" prst="convex"/>
          </a:sp3d>
        </p:spPr>
        <p:style>
          <a:lnRef idx="1">
            <a:schemeClr val="accent4">
              <a:hueOff val="-4464770"/>
              <a:satOff val="26899"/>
              <a:lumOff val="2156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Прямоугольник 17"/>
          <p:cNvSpPr/>
          <p:nvPr/>
        </p:nvSpPr>
        <p:spPr>
          <a:xfrm>
            <a:off x="209550" y="104765"/>
            <a:ext cx="8892480" cy="296228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«Обеспечение безопасности населения»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14643" y="1200059"/>
            <a:ext cx="2172945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0,9%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41210" y="2278150"/>
            <a:ext cx="2130425" cy="17922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сбалансированности и устойчивости бюджета ЗАТО Северск, повышение качества управления муниципальными финансами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41210" y="1836649"/>
            <a:ext cx="2117803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102330" y="1253017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Comic Sans MS" panose="030F0702030302020204" pitchFamily="66" charset="0"/>
                <a:cs typeface="Times New Roman" pitchFamily="18" charset="0"/>
              </a:rPr>
              <a:t>Показатель 1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059391" y="2602994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212975" y="2032000"/>
            <a:ext cx="3068638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налоговых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неналоговых доходов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ЗАТО Северск в общем объеме собственных доходов (без учета субвенций),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 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341563" y="625475"/>
            <a:ext cx="2951162" cy="600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расходов бюджета, сформированных в рамках муниципальных программ, не менее, % 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195513" y="3332163"/>
            <a:ext cx="3068637" cy="600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балльная оценка финансового менеджмента главных распорядителей бюджетных средств 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3554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0315114"/>
              </p:ext>
            </p:extLst>
          </p:nvPr>
        </p:nvGraphicFramePr>
        <p:xfrm>
          <a:off x="5435600" y="406401"/>
          <a:ext cx="3505200" cy="12944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46" name="Worksheet" r:id="rId4" imgW="4891999" imgH="2735640" progId="Excel.Sheet.8">
                  <p:embed/>
                </p:oleObj>
              </mc:Choice>
              <mc:Fallback>
                <p:oleObj name="Worksheet" r:id="rId4" imgW="4891999" imgH="2735640" progId="Excel.Sheet.8">
                  <p:embed/>
                  <p:pic>
                    <p:nvPicPr>
                      <p:cNvPr id="0" name="Picture 141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406401"/>
                        <a:ext cx="3505200" cy="129440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5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403706"/>
              </p:ext>
            </p:extLst>
          </p:nvPr>
        </p:nvGraphicFramePr>
        <p:xfrm>
          <a:off x="5435600" y="1905000"/>
          <a:ext cx="3511550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47" name="Worksheet" r:id="rId6" imgW="4198514" imgH="1196424" progId="Excel.Sheet.8">
                  <p:embed/>
                </p:oleObj>
              </mc:Choice>
              <mc:Fallback>
                <p:oleObj name="Worksheet" r:id="rId6" imgW="4198514" imgH="1196424" progId="Excel.Sheet.8">
                  <p:embed/>
                  <p:pic>
                    <p:nvPicPr>
                      <p:cNvPr id="0" name="Picture 1413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1905000"/>
                        <a:ext cx="3511550" cy="1104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6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8865560"/>
              </p:ext>
            </p:extLst>
          </p:nvPr>
        </p:nvGraphicFramePr>
        <p:xfrm>
          <a:off x="5499100" y="3200400"/>
          <a:ext cx="3359150" cy="1077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48" name="Worksheet" r:id="rId8" imgW="4183387" imgH="1402056" progId="Excel.Sheet.8">
                  <p:embed/>
                </p:oleObj>
              </mc:Choice>
              <mc:Fallback>
                <p:oleObj name="Worksheet" r:id="rId8" imgW="4183387" imgH="1402056" progId="Excel.Sheet.8">
                  <p:embed/>
                  <p:pic>
                    <p:nvPicPr>
                      <p:cNvPr id="0" name="Picture 1414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9100" y="3200400"/>
                        <a:ext cx="3359150" cy="10779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9801419"/>
              </p:ext>
            </p:extLst>
          </p:nvPr>
        </p:nvGraphicFramePr>
        <p:xfrm>
          <a:off x="153842" y="4605338"/>
          <a:ext cx="8615362" cy="1554234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329843"/>
                <a:gridCol w="1095173"/>
                <a:gridCol w="1017478"/>
                <a:gridCol w="1172868"/>
              </a:tblGrid>
              <a:tr h="457149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2024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2024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4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1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 эффективности управления муниципальными финансами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0,7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0,7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26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«Обеспечение долговой устойчивости бюджета ЗАТО Северск»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28,6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28,6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26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34,0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33,6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-0,4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267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4" name="Прямоугольник 23"/>
          <p:cNvSpPr/>
          <p:nvPr/>
        </p:nvSpPr>
        <p:spPr>
          <a:xfrm>
            <a:off x="3055199" y="3916560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103188" y="88900"/>
            <a:ext cx="2184400" cy="1098550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«Эффективное управление муниципальными финансами»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3132485" y="1251779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3617" name="Прямоугольник 3"/>
          <p:cNvSpPr>
            <a:spLocks noChangeArrowheads="1"/>
          </p:cNvSpPr>
          <p:nvPr/>
        </p:nvSpPr>
        <p:spPr bwMode="auto">
          <a:xfrm>
            <a:off x="3276600" y="16351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3618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19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73CF601-67EB-4953-89F3-3A359E8D6D7B}" type="slidenum">
              <a:rPr lang="ru-RU" smtClean="0"/>
              <a:pPr/>
              <a:t>43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Прямоугольник 12"/>
          <p:cNvSpPr>
            <a:spLocks noChangeArrowheads="1"/>
          </p:cNvSpPr>
          <p:nvPr/>
        </p:nvSpPr>
        <p:spPr bwMode="auto">
          <a:xfrm>
            <a:off x="2051720" y="404664"/>
            <a:ext cx="3816424" cy="70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Доля объектов недвижимости, прошедших </a:t>
            </a:r>
            <a:r>
              <a:rPr lang="ru-RU" sz="1100" dirty="0" err="1">
                <a:latin typeface="Times New Roman" pitchFamily="18" charset="0"/>
                <a:cs typeface="Times New Roman" pitchFamily="18" charset="0"/>
              </a:rPr>
              <a:t>гос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. регистрацию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права собственности, от общего количества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объектов недвижимости, числящихся в Реестре муниципального имущества ЗАТО Северск и подлежащих регистрации,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24582" name="Прямоугольник 16"/>
          <p:cNvSpPr>
            <a:spLocks noChangeArrowheads="1"/>
          </p:cNvSpPr>
          <p:nvPr/>
        </p:nvSpPr>
        <p:spPr bwMode="auto">
          <a:xfrm>
            <a:off x="2123728" y="2420888"/>
            <a:ext cx="3672408" cy="549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Снижение задолженности по арендной плате за пользование земельными участками и муниципальным имуществом по сравнению с базовым значением,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051720" y="1484784"/>
            <a:ext cx="3816424" cy="549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площади земельных участков, являющихся объектами налогообложения земельным налогом, в общей площади территории городского округа,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4578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7606597"/>
              </p:ext>
            </p:extLst>
          </p:nvPr>
        </p:nvGraphicFramePr>
        <p:xfrm>
          <a:off x="5930900" y="330200"/>
          <a:ext cx="2987675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6391" name="Worksheet" r:id="rId4" imgW="4248111" imgH="1438290" progId="Excel.Sheet.8">
                  <p:embed/>
                </p:oleObj>
              </mc:Choice>
              <mc:Fallback>
                <p:oleObj name="Worksheet" r:id="rId4" imgW="4248111" imgH="1438290" progId="Excel.Sheet.8">
                  <p:embed/>
                  <p:pic>
                    <p:nvPicPr>
                      <p:cNvPr id="0" name="Picture 1759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30900" y="330200"/>
                        <a:ext cx="2987675" cy="939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5381155"/>
              </p:ext>
            </p:extLst>
          </p:nvPr>
        </p:nvGraphicFramePr>
        <p:xfrm>
          <a:off x="5930900" y="1257300"/>
          <a:ext cx="2987675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6392" name="Worksheet" r:id="rId6" imgW="4248111" imgH="1647810" progId="Excel.Sheet.8">
                  <p:embed/>
                </p:oleObj>
              </mc:Choice>
              <mc:Fallback>
                <p:oleObj name="Worksheet" r:id="rId6" imgW="4248111" imgH="1647810" progId="Excel.Sheet.8">
                  <p:embed/>
                  <p:pic>
                    <p:nvPicPr>
                      <p:cNvPr id="0" name="Picture 1760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30900" y="1257300"/>
                        <a:ext cx="2987675" cy="904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0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2953"/>
              </p:ext>
            </p:extLst>
          </p:nvPr>
        </p:nvGraphicFramePr>
        <p:xfrm>
          <a:off x="5930900" y="2197100"/>
          <a:ext cx="3014663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6393" name="Worksheet" r:id="rId8" imgW="4267290" imgH="1419120" progId="Excel.Sheet.8">
                  <p:embed/>
                </p:oleObj>
              </mc:Choice>
              <mc:Fallback>
                <p:oleObj name="Worksheet" r:id="rId8" imgW="4267290" imgH="1419120" progId="Excel.Sheet.8">
                  <p:embed/>
                  <p:pic>
                    <p:nvPicPr>
                      <p:cNvPr id="0" name="Picture 1761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30900" y="2197100"/>
                        <a:ext cx="3014663" cy="850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18207"/>
              </p:ext>
            </p:extLst>
          </p:nvPr>
        </p:nvGraphicFramePr>
        <p:xfrm>
          <a:off x="251520" y="3973728"/>
          <a:ext cx="8640960" cy="2506735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583360"/>
                <a:gridCol w="965026"/>
                <a:gridCol w="965026"/>
                <a:gridCol w="1127548"/>
              </a:tblGrid>
              <a:tr h="39137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2024</a:t>
                      </a:r>
                    </a:p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2024</a:t>
                      </a:r>
                    </a:p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19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Признание прав и регулирование отношений по муниципальной собственности ЗАТО Северск»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1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Содержание, обслуживание и строительство муниципального имущества ЗАТО Северск, содержание общего имущества в многоквартирных домах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27,2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25,9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4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устойчивого управления лесами ЗАТО Северск»</a:t>
                      </a:r>
                      <a:endParaRPr lang="ru-RU" sz="11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20,2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 « Территориальное</a:t>
                      </a:r>
                      <a:r>
                        <a:rPr lang="ru-RU" sz="1100" b="0" i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планирование и градостроительное зонирование территории ЗАТО Северск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73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55,8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-0,8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779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106,9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104,4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-2,5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3635896" y="1988840"/>
            <a:ext cx="2160240" cy="28803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635896" y="2924945"/>
            <a:ext cx="2160240" cy="36004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38113" y="228600"/>
            <a:ext cx="1913607" cy="1256184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«Эффективное управление муниципальным имуществом»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79512" y="1556792"/>
            <a:ext cx="1872208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1,5 %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2024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79512" y="2492896"/>
            <a:ext cx="1875379" cy="11223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эффективности управления муниципальной собственностью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635896" y="1052737"/>
            <a:ext cx="2160240" cy="28803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179512" y="2060848"/>
            <a:ext cx="1881045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4643" name="Прямоугольник 3"/>
          <p:cNvSpPr>
            <a:spLocks noChangeArrowheads="1"/>
          </p:cNvSpPr>
          <p:nvPr/>
        </p:nvSpPr>
        <p:spPr bwMode="auto">
          <a:xfrm>
            <a:off x="3354388" y="115888"/>
            <a:ext cx="57324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4644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98F0212-DFC4-4F7F-80C2-8800CAEA849D}" type="slidenum">
              <a:rPr lang="ru-RU" smtClean="0"/>
              <a:pPr/>
              <a:t>44</a:t>
            </a:fld>
            <a:endParaRPr lang="ru-RU" smtClean="0"/>
          </a:p>
        </p:txBody>
      </p:sp>
      <p:sp>
        <p:nvSpPr>
          <p:cNvPr id="22" name="Прямоугольник 16"/>
          <p:cNvSpPr>
            <a:spLocks noChangeArrowheads="1"/>
          </p:cNvSpPr>
          <p:nvPr/>
        </p:nvSpPr>
        <p:spPr bwMode="auto">
          <a:xfrm>
            <a:off x="2123728" y="3356992"/>
            <a:ext cx="3672408" cy="244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Объем рубок лесных насаждений, тыс.м</a:t>
            </a:r>
            <a:r>
              <a:rPr lang="ru-RU" sz="105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635896" y="3645024"/>
            <a:ext cx="2160240" cy="288032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5010" name="Object 434"/>
          <p:cNvGraphicFramePr>
            <a:graphicFrameLocks/>
          </p:cNvGraphicFramePr>
          <p:nvPr/>
        </p:nvGraphicFramePr>
        <p:xfrm>
          <a:off x="5930900" y="3060700"/>
          <a:ext cx="2976563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6394" name="Worksheet" r:id="rId10" imgW="4248111" imgH="1438290" progId="Excel.Sheet.8">
                  <p:embed/>
                </p:oleObj>
              </mc:Choice>
              <mc:Fallback>
                <p:oleObj name="Worksheet" r:id="rId10" imgW="4248111" imgH="1438290" progId="Excel.Sheet.8">
                  <p:embed/>
                  <p:pic>
                    <p:nvPicPr>
                      <p:cNvPr id="0" name="Picture 1762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30900" y="3060700"/>
                        <a:ext cx="2976563" cy="86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Прямоугольник 12"/>
          <p:cNvSpPr>
            <a:spLocks noChangeArrowheads="1"/>
          </p:cNvSpPr>
          <p:nvPr/>
        </p:nvSpPr>
        <p:spPr bwMode="auto">
          <a:xfrm>
            <a:off x="3203848" y="476672"/>
            <a:ext cx="2376264" cy="70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Количество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аттестованных муниципальных информационных систем ЗАТО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Северск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(нарастающим итого),единиц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203848" y="3068960"/>
            <a:ext cx="2304256" cy="100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граждан ЗАТО Северск из числа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опрошенных на официальном сайте ЗАТО Северск,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удовлетворенных проводимой политикой в сфере информатизации ЗАТО Северск,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8304991"/>
              </p:ext>
            </p:extLst>
          </p:nvPr>
        </p:nvGraphicFramePr>
        <p:xfrm>
          <a:off x="971600" y="4425870"/>
          <a:ext cx="7480380" cy="2103894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4248472"/>
                <a:gridCol w="1080120"/>
                <a:gridCol w="1080120"/>
                <a:gridCol w="1071668"/>
              </a:tblGrid>
              <a:tr h="48374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2024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2024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Отклонения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99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Цифровизация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городского хозяйства «Умный город»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</a:t>
                      </a:r>
                      <a:r>
                        <a:rPr lang="ru-RU" sz="1100" kern="1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Импортозамещение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информационных технологиях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8,4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8,4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14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Эффективное управление с использованием информационно-телекоммуникационных технологий в ЗАТО Северск»</a:t>
                      </a:r>
                      <a:endParaRPr lang="ru-RU" sz="11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120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14,9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14,9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3347864" y="4005064"/>
            <a:ext cx="2160240" cy="28803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60937" y="188640"/>
            <a:ext cx="2438855" cy="936104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sz="16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«Цифровое развитие ЗАТО Северск»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60937" y="1196753"/>
            <a:ext cx="2438855" cy="504056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0,2 %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60938" y="2449837"/>
            <a:ext cx="2438854" cy="187970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устойчивой и безопасной информационно-телекоммуникационной инфраструктуры для повышения эффективности муниципального управления ЗАТО Северск и свободного доступа к информации граждан и организаций</a:t>
            </a: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419872" y="1340768"/>
            <a:ext cx="2160240" cy="297485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260936" y="1844825"/>
            <a:ext cx="2438855" cy="504056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4643" name="Прямоугольник 3"/>
          <p:cNvSpPr>
            <a:spLocks noChangeArrowheads="1"/>
          </p:cNvSpPr>
          <p:nvPr/>
        </p:nvSpPr>
        <p:spPr bwMode="auto">
          <a:xfrm>
            <a:off x="3354388" y="115888"/>
            <a:ext cx="57324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4644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6980238" y="646588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98F0212-DFC4-4F7F-80C2-8800CAEA849D}" type="slidenum">
              <a:rPr lang="ru-RU" smtClean="0"/>
              <a:pPr/>
              <a:t>45</a:t>
            </a:fld>
            <a:endParaRPr lang="ru-RU" smtClean="0"/>
          </a:p>
        </p:txBody>
      </p:sp>
      <p:graphicFrame>
        <p:nvGraphicFramePr>
          <p:cNvPr id="172033" name="Object 43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93091618"/>
              </p:ext>
            </p:extLst>
          </p:nvPr>
        </p:nvGraphicFramePr>
        <p:xfrm>
          <a:off x="5580112" y="476672"/>
          <a:ext cx="3397250" cy="1138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967" name="Worksheet" r:id="rId4" imgW="4267290" imgH="1409670" progId="Excel.Sheet.8">
                  <p:embed/>
                </p:oleObj>
              </mc:Choice>
              <mc:Fallback>
                <p:oleObj name="Worksheet" r:id="rId4" imgW="4267290" imgH="1409670" progId="Excel.Sheet.8">
                  <p:embed/>
                  <p:pic>
                    <p:nvPicPr>
                      <p:cNvPr id="0" name="Picture 917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112" y="476672"/>
                        <a:ext cx="3397250" cy="1138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2034" name="Objec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85521011"/>
              </p:ext>
            </p:extLst>
          </p:nvPr>
        </p:nvGraphicFramePr>
        <p:xfrm>
          <a:off x="5652120" y="3212976"/>
          <a:ext cx="3373438" cy="1060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968" name="Worksheet" r:id="rId6" imgW="4267290" imgH="1409670" progId="Excel.Sheet.8">
                  <p:embed/>
                </p:oleObj>
              </mc:Choice>
              <mc:Fallback>
                <p:oleObj name="Worksheet" r:id="rId6" imgW="4267290" imgH="1409670" progId="Excel.Sheet.8">
                  <p:embed/>
                  <p:pic>
                    <p:nvPicPr>
                      <p:cNvPr id="0" name="Picture 918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2120" y="3212976"/>
                        <a:ext cx="3373438" cy="1060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3347864" y="2852936"/>
            <a:ext cx="2160240" cy="225477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172177" name="Object 14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44000354"/>
              </p:ext>
            </p:extLst>
          </p:nvPr>
        </p:nvGraphicFramePr>
        <p:xfrm>
          <a:off x="5580112" y="1772816"/>
          <a:ext cx="3386138" cy="129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969" name="Worksheet" r:id="rId8" imgW="4267290" imgH="1619190" progId="Excel.Sheet.8">
                  <p:embed/>
                </p:oleObj>
              </mc:Choice>
              <mc:Fallback>
                <p:oleObj name="Worksheet" r:id="rId8" imgW="4267290" imgH="1619190" progId="Excel.Sheet.8">
                  <p:embed/>
                  <p:pic>
                    <p:nvPicPr>
                      <p:cNvPr id="0" name="Picture 919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112" y="1772816"/>
                        <a:ext cx="3386138" cy="1298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3347864" y="1916832"/>
            <a:ext cx="22322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Общий состав выполненных мероприятий по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импортозамещению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оборудования и программного обеспечения , %</a:t>
            </a:r>
          </a:p>
          <a:p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87929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2699792" y="422275"/>
            <a:ext cx="2520280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 субъектов малого и среднего предпринимательства в расчете </a:t>
            </a: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на 10 тыс.человек населения         ЗАТО Северск, </a:t>
            </a: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единиц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320925" y="1670050"/>
            <a:ext cx="2921000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занятых в сфере малого и среднего предпринимательства в </a:t>
            </a: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общем числе </a:t>
            </a:r>
          </a:p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занятых ЗАТО </a:t>
            </a: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Северск, %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339751" y="2924944"/>
            <a:ext cx="2902173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субъектов малого и среднего  предпринимательства, получивших финансовую поддержку, от общего числа обратившихся субъектов малого и среднего предпринимательства,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5602" name="Диаграмма 18"/>
          <p:cNvGraphicFramePr>
            <a:graphicFrameLocks/>
          </p:cNvGraphicFramePr>
          <p:nvPr/>
        </p:nvGraphicFramePr>
        <p:xfrm>
          <a:off x="5219700" y="254000"/>
          <a:ext cx="3678238" cy="1319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056" name="Worksheet" r:id="rId4" imgW="4168043" imgH="1364040" progId="Excel.Sheet.8">
                  <p:embed/>
                </p:oleObj>
              </mc:Choice>
              <mc:Fallback>
                <p:oleObj name="Worksheet" r:id="rId4" imgW="4168043" imgH="1364040" progId="Excel.Sheet.8">
                  <p:embed/>
                  <p:pic>
                    <p:nvPicPr>
                      <p:cNvPr id="0" name="Picture 42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254000"/>
                        <a:ext cx="3678238" cy="13192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3" name="Диаграмма 19"/>
          <p:cNvGraphicFramePr>
            <a:graphicFrameLocks/>
          </p:cNvGraphicFramePr>
          <p:nvPr/>
        </p:nvGraphicFramePr>
        <p:xfrm>
          <a:off x="5219700" y="1689100"/>
          <a:ext cx="3690938" cy="1233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057" name="Worksheet" r:id="rId6" imgW="4168043" imgH="1554552" progId="Excel.Sheet.8">
                  <p:embed/>
                </p:oleObj>
              </mc:Choice>
              <mc:Fallback>
                <p:oleObj name="Worksheet" r:id="rId6" imgW="4168043" imgH="1554552" progId="Excel.Sheet.8">
                  <p:embed/>
                  <p:pic>
                    <p:nvPicPr>
                      <p:cNvPr id="0" name="Picture 423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1689100"/>
                        <a:ext cx="3690938" cy="12334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4" name="Диаграмма 20"/>
          <p:cNvGraphicFramePr>
            <a:graphicFrameLocks/>
          </p:cNvGraphicFramePr>
          <p:nvPr/>
        </p:nvGraphicFramePr>
        <p:xfrm>
          <a:off x="5219700" y="2984500"/>
          <a:ext cx="3724275" cy="1274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058" name="Worksheet" r:id="rId8" imgW="4221421" imgH="1424952" progId="Excel.Sheet.8">
                  <p:embed/>
                </p:oleObj>
              </mc:Choice>
              <mc:Fallback>
                <p:oleObj name="Worksheet" r:id="rId8" imgW="4221421" imgH="1424952" progId="Excel.Sheet.8">
                  <p:embed/>
                  <p:pic>
                    <p:nvPicPr>
                      <p:cNvPr id="0" name="Picture 424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2984500"/>
                        <a:ext cx="3724275" cy="12747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Прямоугольник 22"/>
          <p:cNvSpPr/>
          <p:nvPr/>
        </p:nvSpPr>
        <p:spPr>
          <a:xfrm>
            <a:off x="2987824" y="2344561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987824" y="3789040"/>
            <a:ext cx="2160240" cy="432048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144463" y="92075"/>
            <a:ext cx="2339305" cy="677862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предпринимательства»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66231" y="796836"/>
            <a:ext cx="2317537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0,3 %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139790" y="1941512"/>
            <a:ext cx="2343978" cy="777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Содействие развитию предпринимательства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в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3015408" y="1120425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146102" y="1473112"/>
            <a:ext cx="2337666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/>
        </p:nvGraphicFramePr>
        <p:xfrm>
          <a:off x="144463" y="4368800"/>
          <a:ext cx="8676009" cy="215654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723681"/>
                <a:gridCol w="936104"/>
                <a:gridCol w="936104"/>
                <a:gridCol w="1080120"/>
              </a:tblGrid>
              <a:tr h="4857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2024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2024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31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эффективной инфраструктуры поддержки предпринимательства в ЗАТО Северск»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6,7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6,7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3118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«Финансовая, имущественная, информационная и консультационная поддержка субъектов малого и среднего предпринимательства, развитие молодежного предпринимательства</a:t>
                      </a:r>
                      <a:r>
                        <a:rPr lang="ru-RU" sz="11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-0,7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224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«Создание общественной (социальной) среды, благоприятной для развития бизнеса»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5220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20,7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-0,7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5662" name="Прямоугольник 3"/>
          <p:cNvSpPr>
            <a:spLocks noChangeArrowheads="1"/>
          </p:cNvSpPr>
          <p:nvPr/>
        </p:nvSpPr>
        <p:spPr bwMode="auto">
          <a:xfrm>
            <a:off x="3390900" y="44450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5663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095F504E-0E8A-4530-B3B4-547230431685}" type="slidenum">
              <a:rPr lang="ru-RU" smtClean="0"/>
              <a:pPr/>
              <a:t>46</a:t>
            </a:fld>
            <a:endParaRPr lang="ru-RU" smtClean="0"/>
          </a:p>
        </p:txBody>
      </p:sp>
      <p:sp>
        <p:nvSpPr>
          <p:cNvPr id="367901" name="AutoShape 285" descr="D:\%D0%9C%D0%BE%D0%B8 %D0%B4%D0%BE%D0%BA%D1%83%D0%BC%D0%B5%D0%BD%D1%82%D1%8B\2024 %D0%B3%D0%BE%D0%B4\%D0%9E%D1%82%D1%87%D0%B5%D1%82%D0%BD%D0%BE%D1%81%D1%82%D1%8C_2024\%D0%9E%D1%82%D1%87%D0%B5%D1%82%D0%BD%D0%BE%D1%81%D1%82%D1%8C %D0%B7%D0%B0 2024 %D0%B3%D0%BE%D0%B4\%D0%A4%D0%BE%D1%82%D0%BE %D0%BA %D1%81%D0%BB%D0%B0%D0%B9%D0%B4%D0%B0%D0%BC\i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67903" name="AutoShape 287" descr="D:\%D0%9C%D0%BE%D0%B8 %D0%B4%D0%BE%D0%BA%D1%83%D0%BC%D0%B5%D0%BD%D1%82%D1%8B\2024 %D0%B3%D0%BE%D0%B4\%D0%9E%D1%82%D1%87%D0%B5%D1%82%D0%BD%D0%BE%D1%81%D1%82%D1%8C_2024\%D0%9E%D1%82%D1%87%D0%B5%D1%82%D0%BD%D0%BE%D1%81%D1%82%D1%8C %D0%B7%D0%B0 2024 %D0%B3%D0%BE%D0%B4\%D0%A4%D0%BE%D1%82%D0%BE %D0%BA %D1%81%D0%BB%D0%B0%D0%B9%D0%B4%D0%B0%D0%BC\i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67905" name="Picture 28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3528" y="2780928"/>
            <a:ext cx="1657323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6908" name="Picture 12" descr="Презентация бизнес инкубатор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5202986"/>
            <a:ext cx="2880320" cy="1466374"/>
          </a:xfrm>
          <a:prstGeom prst="rect">
            <a:avLst/>
          </a:prstGeom>
          <a:noFill/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030227941"/>
              </p:ext>
            </p:extLst>
          </p:nvPr>
        </p:nvGraphicFramePr>
        <p:xfrm>
          <a:off x="827584" y="548680"/>
          <a:ext cx="8064896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Схема 3"/>
          <p:cNvGraphicFramePr/>
          <p:nvPr/>
        </p:nvGraphicFramePr>
        <p:xfrm>
          <a:off x="0" y="0"/>
          <a:ext cx="0" cy="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65540" name="Прямоугольник 4"/>
          <p:cNvSpPr>
            <a:spLocks noChangeArrowheads="1"/>
          </p:cNvSpPr>
          <p:nvPr/>
        </p:nvSpPr>
        <p:spPr bwMode="auto">
          <a:xfrm>
            <a:off x="2106613" y="0"/>
            <a:ext cx="55483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Инфраструктура поддержки предпринимательства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0" y="0"/>
          <a:ext cx="0" cy="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6554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3518FFA-7B54-4A5C-B722-6655E95DA22B}" type="slidenum">
              <a:rPr lang="ru-RU" smtClean="0"/>
              <a:pPr/>
              <a:t>47</a:t>
            </a:fld>
            <a:endParaRPr lang="ru-RU" dirty="0" smtClean="0"/>
          </a:p>
        </p:txBody>
      </p:sp>
      <p:pic>
        <p:nvPicPr>
          <p:cNvPr id="336902" name="Picture 6" descr="Конкурс для предпринимателей картинки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012160" y="5194996"/>
            <a:ext cx="2736304" cy="1402356"/>
          </a:xfrm>
          <a:prstGeom prst="rect">
            <a:avLst/>
          </a:prstGeom>
          <a:noFill/>
        </p:spPr>
      </p:pic>
      <p:pic>
        <p:nvPicPr>
          <p:cNvPr id="336912" name="Picture 16" descr="https://krasnoslobodsk.gosuslugi.ru/netcat_files/112/320/Programma_MSP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3806554" y="5373216"/>
            <a:ext cx="2205606" cy="1296144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F66FD2B1-A5BC-4079-9B79-4EE0A86327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3938" t="2831"/>
          <a:stretch/>
        </p:blipFill>
        <p:spPr>
          <a:xfrm>
            <a:off x="467544" y="4505326"/>
            <a:ext cx="7949496" cy="23124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6563" name="Заголовок 1"/>
          <p:cNvSpPr>
            <a:spLocks noGrp="1"/>
          </p:cNvSpPr>
          <p:nvPr>
            <p:ph type="title"/>
          </p:nvPr>
        </p:nvSpPr>
        <p:spPr>
          <a:xfrm>
            <a:off x="-12700" y="0"/>
            <a:ext cx="9144000" cy="1143000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Отдельные виды расходов бюджета в муниципальные программы не включаются       и выделяются в отдельную категорию </a:t>
            </a:r>
            <a:r>
              <a:rPr lang="ru-RU" sz="18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800" b="1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непрограммных</a:t>
            </a:r>
            <a:r>
              <a:rPr lang="ru-RU" sz="18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 направлений расходования»</a:t>
            </a:r>
          </a:p>
        </p:txBody>
      </p:sp>
      <p:sp>
        <p:nvSpPr>
          <p:cNvPr id="66564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EBD2512-1E53-4B86-A73D-69826D8BDBCA}" type="slidenum">
              <a:rPr lang="ru-RU" smtClean="0">
                <a:solidFill>
                  <a:schemeClr val="bg1"/>
                </a:solidFill>
              </a:rPr>
              <a:pPr/>
              <a:t>48</a:t>
            </a:fld>
            <a:endParaRPr lang="ru-RU" smtClean="0">
              <a:solidFill>
                <a:schemeClr val="bg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5986568"/>
              </p:ext>
            </p:extLst>
          </p:nvPr>
        </p:nvGraphicFramePr>
        <p:xfrm>
          <a:off x="2339752" y="1052737"/>
          <a:ext cx="6624637" cy="378589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384324"/>
                <a:gridCol w="1008097"/>
                <a:gridCol w="1008097"/>
                <a:gridCol w="1224119"/>
              </a:tblGrid>
              <a:tr h="8356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 расходов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2024, млн.руб.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2024, млн.руб.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млн.руб.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</a:tr>
              <a:tr h="75481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Администрация ЗАТО Северск</a:t>
                      </a: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288,8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287,2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  <a:tr h="75481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Дума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ЗАТО Северск</a:t>
                      </a: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  <a:tr h="75481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Счетная палата ЗАТО Северск</a:t>
                      </a: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18,8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  <a:tr h="644312"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виды: средства резервных фондов, исполнение судебных актов,</a:t>
                      </a:r>
                      <a:r>
                        <a:rPr lang="ru-RU" sz="13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расходы на оплату административных штрафов</a:t>
                      </a:r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</a:tbl>
          </a:graphicData>
        </a:graphic>
      </p:graphicFrame>
      <p:sp>
        <p:nvSpPr>
          <p:cNvPr id="66597" name="TextBox 5"/>
          <p:cNvSpPr txBox="1">
            <a:spLocks noChangeArrowheads="1"/>
          </p:cNvSpPr>
          <p:nvPr/>
        </p:nvSpPr>
        <p:spPr bwMode="auto">
          <a:xfrm>
            <a:off x="107950" y="1916113"/>
            <a:ext cx="20161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Расходы на содержание сотрудников, оплату коммунальных платежей, уплату налогов, приобретение оргтехники, канцелярских товаров и т.п.</a:t>
            </a:r>
          </a:p>
        </p:txBody>
      </p:sp>
      <p:sp>
        <p:nvSpPr>
          <p:cNvPr id="7" name="Левая фигурная скобка 6"/>
          <p:cNvSpPr/>
          <p:nvPr/>
        </p:nvSpPr>
        <p:spPr>
          <a:xfrm>
            <a:off x="1980406" y="1571626"/>
            <a:ext cx="287338" cy="216058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Номер слайда 1"/>
          <p:cNvSpPr txBox="1">
            <a:spLocks/>
          </p:cNvSpPr>
          <p:nvPr/>
        </p:nvSpPr>
        <p:spPr bwMode="auto">
          <a:xfrm>
            <a:off x="6983413" y="649287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898989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ru-RU" dirty="0" smtClean="0"/>
              <a:t>48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3240950"/>
              </p:ext>
            </p:extLst>
          </p:nvPr>
        </p:nvGraphicFramePr>
        <p:xfrm>
          <a:off x="141458" y="1383302"/>
          <a:ext cx="4059697" cy="29173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55457"/>
                <a:gridCol w="875279"/>
                <a:gridCol w="1128961"/>
              </a:tblGrid>
              <a:tr h="533530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1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2024 года</a:t>
                      </a:r>
                      <a:endParaRPr lang="ru-RU" sz="11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2024 год</a:t>
                      </a:r>
                      <a:endParaRPr lang="ru-RU" sz="11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24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Дефицит бюджета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-232,3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-165,4</a:t>
                      </a: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17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Источники финансирования дефицита бюджета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232,3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24"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Привлечение кредитов</a:t>
                      </a:r>
                      <a:endParaRPr lang="ru-RU" sz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128,6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128,6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24"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Погашение кредитов</a:t>
                      </a: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-60,1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-70,1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879"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Изменение остатков на едином счете бюджета</a:t>
                      </a:r>
                      <a:endParaRPr lang="ru-RU" sz="1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163,8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106,9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959598" y="981089"/>
            <a:ext cx="1568233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(млн.руб.)</a:t>
            </a:r>
          </a:p>
        </p:txBody>
      </p:sp>
      <p:sp>
        <p:nvSpPr>
          <p:cNvPr id="68649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D023004-1A4C-44B5-93EE-AEC60C905B1A}" type="slidenum">
              <a:rPr lang="ru-RU" smtClean="0">
                <a:solidFill>
                  <a:schemeClr val="tx1"/>
                </a:solidFill>
              </a:rPr>
              <a:pPr/>
              <a:t>49</a:t>
            </a:fld>
            <a:endParaRPr lang="ru-RU" smtClean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472579"/>
            <a:ext cx="36976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бюджета ЗАТО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0725" name="Picture 309" descr="https://nizhnekatuxovkoe-r20.gosweb.gosuslugi.ru/netcat_files/38/232/nalogovye_stavki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945" y="4520780"/>
            <a:ext cx="3054259" cy="20931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" name="Диаграмма 29"/>
          <p:cNvGraphicFramePr/>
          <p:nvPr>
            <p:extLst>
              <p:ext uri="{D42A27DB-BD31-4B8C-83A1-F6EECF244321}">
                <p14:modId xmlns:p14="http://schemas.microsoft.com/office/powerpoint/2010/main" val="2810561899"/>
              </p:ext>
            </p:extLst>
          </p:nvPr>
        </p:nvGraphicFramePr>
        <p:xfrm>
          <a:off x="3770782" y="1016960"/>
          <a:ext cx="5188161" cy="20410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1" name="Диаграмма 30"/>
          <p:cNvGraphicFramePr/>
          <p:nvPr>
            <p:extLst>
              <p:ext uri="{D42A27DB-BD31-4B8C-83A1-F6EECF244321}">
                <p14:modId xmlns:p14="http://schemas.microsoft.com/office/powerpoint/2010/main" val="1910110491"/>
              </p:ext>
            </p:extLst>
          </p:nvPr>
        </p:nvGraphicFramePr>
        <p:xfrm>
          <a:off x="3767795" y="2699167"/>
          <a:ext cx="5188161" cy="20410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2" name="Диаграмма 31"/>
          <p:cNvGraphicFramePr/>
          <p:nvPr>
            <p:extLst>
              <p:ext uri="{D42A27DB-BD31-4B8C-83A1-F6EECF244321}">
                <p14:modId xmlns:p14="http://schemas.microsoft.com/office/powerpoint/2010/main" val="1614269170"/>
              </p:ext>
            </p:extLst>
          </p:nvPr>
        </p:nvGraphicFramePr>
        <p:xfrm>
          <a:off x="3783496" y="4384772"/>
          <a:ext cx="5188161" cy="20410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4448355" y="1802933"/>
            <a:ext cx="130872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 год</a:t>
            </a:r>
          </a:p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298,7 </a:t>
            </a:r>
            <a:r>
              <a:rPr lang="ru-RU" sz="1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Скругленный прямоугольник 16"/>
          <p:cNvSpPr>
            <a:spLocks noChangeArrowheads="1"/>
          </p:cNvSpPr>
          <p:nvPr/>
        </p:nvSpPr>
        <p:spPr bwMode="auto">
          <a:xfrm>
            <a:off x="5762725" y="446904"/>
            <a:ext cx="2476299" cy="301251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долг ЗАТО Северск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490965" y="5193449"/>
            <a:ext cx="130872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 год</a:t>
            </a:r>
          </a:p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405,1 </a:t>
            </a:r>
            <a:r>
              <a:rPr lang="ru-RU" sz="1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448355" y="3421718"/>
            <a:ext cx="130872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 год</a:t>
            </a:r>
          </a:p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346,6 </a:t>
            </a:r>
            <a:r>
              <a:rPr lang="ru-RU" sz="1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28470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TextBox 1"/>
          <p:cNvSpPr txBox="1">
            <a:spLocks noChangeArrowheads="1"/>
          </p:cNvSpPr>
          <p:nvPr/>
        </p:nvSpPr>
        <p:spPr bwMode="auto">
          <a:xfrm>
            <a:off x="0" y="5661248"/>
            <a:ext cx="8629848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©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Финансовое управление Администрации ЗАТО Северск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//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Адрес:  636070, </a:t>
            </a:r>
            <a:r>
              <a:rPr lang="ru-RU" sz="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пр. </a:t>
            </a: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Коммунистический,51</a:t>
            </a:r>
          </a:p>
          <a:p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Сайт : </a:t>
            </a: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</a:t>
            </a:r>
            <a:r>
              <a:rPr lang="ru-RU" sz="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финансы.зато-северск.рф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Телефон: 8(3823) 77 23 95</a:t>
            </a: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Факс: 8(3823) 99 67 37</a:t>
            </a:r>
          </a:p>
          <a:p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E-mail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uprfin@gov70.ru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  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2771800" y="2852936"/>
            <a:ext cx="6011863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7"/>
          <p:cNvSpPr txBox="1">
            <a:spLocks noChangeArrowheads="1"/>
          </p:cNvSpPr>
          <p:nvPr/>
        </p:nvSpPr>
        <p:spPr bwMode="auto">
          <a:xfrm>
            <a:off x="681906" y="3308474"/>
            <a:ext cx="31321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ru-RU" sz="1400">
                <a:solidFill>
                  <a:srgbClr val="002060"/>
                </a:solidFill>
              </a:rPr>
              <a:t>https://vk.com/finseversknet</a:t>
            </a:r>
            <a:endParaRPr lang="ru-RU" altLang="ru-RU" sz="1400">
              <a:solidFill>
                <a:srgbClr val="002060"/>
              </a:solidFill>
            </a:endParaRPr>
          </a:p>
        </p:txBody>
      </p:sp>
      <p:sp>
        <p:nvSpPr>
          <p:cNvPr id="16" name="TextBox 14"/>
          <p:cNvSpPr txBox="1">
            <a:spLocks noChangeArrowheads="1"/>
          </p:cNvSpPr>
          <p:nvPr/>
        </p:nvSpPr>
        <p:spPr bwMode="auto">
          <a:xfrm>
            <a:off x="6171481" y="3324349"/>
            <a:ext cx="315753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ru-RU" sz="1200">
                <a:solidFill>
                  <a:srgbClr val="002060"/>
                </a:solidFill>
              </a:rPr>
              <a:t>https://ok.ru/group/70000002782640</a:t>
            </a:r>
            <a:endParaRPr lang="ru-RU" altLang="ru-RU" sz="1200">
              <a:solidFill>
                <a:srgbClr val="002060"/>
              </a:solidFill>
            </a:endParaRPr>
          </a:p>
        </p:txBody>
      </p:sp>
      <p:sp>
        <p:nvSpPr>
          <p:cNvPr id="18" name="TextBox 15"/>
          <p:cNvSpPr txBox="1">
            <a:spLocks noChangeArrowheads="1"/>
          </p:cNvSpPr>
          <p:nvPr/>
        </p:nvSpPr>
        <p:spPr bwMode="auto">
          <a:xfrm>
            <a:off x="3482256" y="3324349"/>
            <a:ext cx="31321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ru-RU" sz="1400">
                <a:solidFill>
                  <a:srgbClr val="002060"/>
                </a:solidFill>
              </a:rPr>
              <a:t>https://t.me/finuprzato</a:t>
            </a:r>
          </a:p>
        </p:txBody>
      </p:sp>
      <p:pic>
        <p:nvPicPr>
          <p:cNvPr id="19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645024"/>
            <a:ext cx="1647825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469" y="3697412"/>
            <a:ext cx="1579562" cy="159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Рисунок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419" y="3697412"/>
            <a:ext cx="1638300" cy="166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2309691" y="1994173"/>
            <a:ext cx="701932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3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7014</Words>
  <Application>Microsoft Office PowerPoint</Application>
  <PresentationFormat>Экран (4:3)</PresentationFormat>
  <Paragraphs>1515</Paragraphs>
  <Slides>50</Slides>
  <Notes>47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50</vt:i4>
      </vt:variant>
    </vt:vector>
  </HeadingPairs>
  <TitlesOfParts>
    <vt:vector size="61" baseType="lpstr">
      <vt:lpstr>Batang</vt:lpstr>
      <vt:lpstr>Arial</vt:lpstr>
      <vt:lpstr>Calibri</vt:lpstr>
      <vt:lpstr>Comic Sans MS</vt:lpstr>
      <vt:lpstr>Times New Roman</vt:lpstr>
      <vt:lpstr>Wingdings</vt:lpstr>
      <vt:lpstr>Wingdings 2</vt:lpstr>
      <vt:lpstr>Тема Office</vt:lpstr>
      <vt:lpstr>Лист Microsoft Excel 97-2003</vt:lpstr>
      <vt:lpstr>Лист</vt:lpstr>
      <vt:lpstr>Worksheet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Неналоговые доходы </vt:lpstr>
      <vt:lpstr>Налогоплательщики, обеспечивающие  большую часть налоговых и неналоговых поступлений в бюджет  в 2024 году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Отдельные виды расходов бюджета в муниципальные программы не включаются       и выделяются в отдельную категорию «непрограммных  направлений расходования»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2016-11-14T07:17:02Z</dcterms:created>
  <dcterms:modified xsi:type="dcterms:W3CDTF">2025-04-11T08:38:06Z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