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ppt/charts/chart9.xml" ContentType="application/vnd.openxmlformats-officedocument.drawingml.chart+xml"/>
  <Override PartName="/ppt/theme/themeOverride1.xml" ContentType="application/vnd.openxmlformats-officedocument.themeOverride+xml"/>
  <Override PartName="/ppt/charts/chart10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1.xml" ContentType="application/vnd.openxmlformats-officedocument.drawingml.chart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drawings/drawing4.xml" ContentType="application/vnd.openxmlformats-officedocument.drawingml.chartshapes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charts/chart13.xml" ContentType="application/vnd.openxmlformats-officedocument.drawingml.chart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72" r:id="rId1"/>
  </p:sldMasterIdLst>
  <p:notesMasterIdLst>
    <p:notesMasterId r:id="rId58"/>
  </p:notesMasterIdLst>
  <p:handoutMasterIdLst>
    <p:handoutMasterId r:id="rId59"/>
  </p:handoutMasterIdLst>
  <p:sldIdLst>
    <p:sldId id="500" r:id="rId2"/>
    <p:sldId id="485" r:id="rId3"/>
    <p:sldId id="496" r:id="rId4"/>
    <p:sldId id="489" r:id="rId5"/>
    <p:sldId id="490" r:id="rId6"/>
    <p:sldId id="497" r:id="rId7"/>
    <p:sldId id="492" r:id="rId8"/>
    <p:sldId id="493" r:id="rId9"/>
    <p:sldId id="494" r:id="rId10"/>
    <p:sldId id="495" r:id="rId11"/>
    <p:sldId id="457" r:id="rId12"/>
    <p:sldId id="399" r:id="rId13"/>
    <p:sldId id="400" r:id="rId14"/>
    <p:sldId id="401" r:id="rId15"/>
    <p:sldId id="475" r:id="rId16"/>
    <p:sldId id="281" r:id="rId17"/>
    <p:sldId id="459" r:id="rId18"/>
    <p:sldId id="460" r:id="rId19"/>
    <p:sldId id="404" r:id="rId20"/>
    <p:sldId id="461" r:id="rId21"/>
    <p:sldId id="407" r:id="rId22"/>
    <p:sldId id="408" r:id="rId23"/>
    <p:sldId id="409" r:id="rId24"/>
    <p:sldId id="410" r:id="rId25"/>
    <p:sldId id="411" r:id="rId26"/>
    <p:sldId id="412" r:id="rId27"/>
    <p:sldId id="413" r:id="rId28"/>
    <p:sldId id="414" r:id="rId29"/>
    <p:sldId id="415" r:id="rId30"/>
    <p:sldId id="463" r:id="rId31"/>
    <p:sldId id="444" r:id="rId32"/>
    <p:sldId id="443" r:id="rId33"/>
    <p:sldId id="445" r:id="rId34"/>
    <p:sldId id="446" r:id="rId35"/>
    <p:sldId id="418" r:id="rId36"/>
    <p:sldId id="419" r:id="rId37"/>
    <p:sldId id="477" r:id="rId38"/>
    <p:sldId id="478" r:id="rId39"/>
    <p:sldId id="422" r:id="rId40"/>
    <p:sldId id="423" r:id="rId41"/>
    <p:sldId id="442" r:id="rId42"/>
    <p:sldId id="468" r:id="rId43"/>
    <p:sldId id="426" r:id="rId44"/>
    <p:sldId id="427" r:id="rId45"/>
    <p:sldId id="428" r:id="rId46"/>
    <p:sldId id="464" r:id="rId47"/>
    <p:sldId id="432" r:id="rId48"/>
    <p:sldId id="433" r:id="rId49"/>
    <p:sldId id="434" r:id="rId50"/>
    <p:sldId id="435" r:id="rId51"/>
    <p:sldId id="480" r:id="rId52"/>
    <p:sldId id="481" r:id="rId53"/>
    <p:sldId id="487" r:id="rId54"/>
    <p:sldId id="483" r:id="rId55"/>
    <p:sldId id="488" r:id="rId56"/>
    <p:sldId id="440" r:id="rId57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C75D5"/>
    <a:srgbClr val="760000"/>
    <a:srgbClr val="F7710D"/>
    <a:srgbClr val="A304FC"/>
    <a:srgbClr val="FF9900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396" autoAdjust="0"/>
  </p:normalViewPr>
  <p:slideViewPr>
    <p:cSldViewPr>
      <p:cViewPr varScale="1">
        <p:scale>
          <a:sx n="112" d="100"/>
          <a:sy n="112" d="100"/>
        </p:scale>
        <p:origin x="1002" y="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4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9.xlsx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515626085474423E-2"/>
          <c:y val="2.158070718786323E-2"/>
          <c:w val="0.88840825154949166"/>
          <c:h val="0.5660094266282241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Лист1!$A$7:$A$12</c:f>
              <c:numCache>
                <c:formatCode>General</c:formatCode>
                <c:ptCount val="6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  <c:pt idx="5">
                  <c:v>2026</c:v>
                </c:pt>
              </c:numCache>
            </c:numRef>
          </c:cat>
          <c:val>
            <c:numRef>
              <c:f>Лист1!$B$7:$B$12</c:f>
              <c:numCache>
                <c:formatCode>General</c:formatCode>
                <c:ptCount val="6"/>
                <c:pt idx="0" formatCode="#,##0.0">
                  <c:v>112</c:v>
                </c:pt>
                <c:pt idx="1">
                  <c:v>112.2</c:v>
                </c:pt>
                <c:pt idx="2">
                  <c:v>111.8</c:v>
                </c:pt>
                <c:pt idx="3">
                  <c:v>111.5</c:v>
                </c:pt>
                <c:pt idx="4">
                  <c:v>111.4</c:v>
                </c:pt>
                <c:pt idx="5">
                  <c:v>111.3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02623072"/>
        <c:axId val="203193264"/>
      </c:barChart>
      <c:catAx>
        <c:axId val="202623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3193264"/>
        <c:crosses val="autoZero"/>
        <c:auto val="1"/>
        <c:lblAlgn val="ctr"/>
        <c:lblOffset val="100"/>
        <c:noMultiLvlLbl val="0"/>
      </c:catAx>
      <c:valAx>
        <c:axId val="203193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2623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608959886634766E-3"/>
          <c:y val="4.7738366473952076E-2"/>
          <c:w val="0.99003913333678761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  <c:pt idx="10">
                  <c:v>На 01.01.2025</c:v>
                </c:pt>
              </c:strCache>
            </c:strRef>
          </c:cat>
          <c:val>
            <c:numRef>
              <c:f>Лист1!$B$2:$B$12</c:f>
              <c:numCache>
                <c:formatCode>0.0</c:formatCode>
                <c:ptCount val="11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202.9</c:v>
                </c:pt>
                <c:pt idx="8">
                  <c:v>48.4</c:v>
                </c:pt>
                <c:pt idx="9">
                  <c:v>116.4</c:v>
                </c:pt>
                <c:pt idx="10">
                  <c:v>302.3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  <c:pt idx="10">
                  <c:v>На 01.01.2025</c:v>
                </c:pt>
              </c:strCache>
            </c:strRef>
          </c:cat>
          <c:val>
            <c:numRef>
              <c:f>Лист1!$C$2:$C$12</c:f>
              <c:numCache>
                <c:formatCode>0.0</c:formatCode>
                <c:ptCount val="11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80.3</c:v>
                </c:pt>
                <c:pt idx="8">
                  <c:v>250.3</c:v>
                </c:pt>
                <c:pt idx="9">
                  <c:v>230.2</c:v>
                </c:pt>
                <c:pt idx="10">
                  <c:v>170.1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206056520"/>
        <c:axId val="206056912"/>
      </c:barChart>
      <c:catAx>
        <c:axId val="206056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25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206056912"/>
        <c:crosses val="autoZero"/>
        <c:auto val="1"/>
        <c:lblAlgn val="ctr"/>
        <c:lblOffset val="100"/>
        <c:noMultiLvlLbl val="0"/>
      </c:catAx>
      <c:valAx>
        <c:axId val="206056912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206056520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1.2220445286083511E-2"/>
          <c:w val="1"/>
          <c:h val="0.933710445136496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prstDash val="sysDash"/>
            </a:ln>
          </c:spPr>
          <c:cat>
            <c:numRef>
              <c:f>Лист1!$A$2:$A$12</c:f>
              <c:numCache>
                <c:formatCode>m/d/yyyy</c:formatCode>
                <c:ptCount val="11"/>
                <c:pt idx="0">
                  <c:v>42005</c:v>
                </c:pt>
                <c:pt idx="1">
                  <c:v>42370</c:v>
                </c:pt>
                <c:pt idx="2">
                  <c:v>42736</c:v>
                </c:pt>
                <c:pt idx="3">
                  <c:v>43101</c:v>
                </c:pt>
                <c:pt idx="4">
                  <c:v>43466</c:v>
                </c:pt>
                <c:pt idx="5">
                  <c:v>43831</c:v>
                </c:pt>
                <c:pt idx="6">
                  <c:v>44197</c:v>
                </c:pt>
                <c:pt idx="7">
                  <c:v>44562</c:v>
                </c:pt>
                <c:pt idx="8">
                  <c:v>44927</c:v>
                </c:pt>
                <c:pt idx="9">
                  <c:v>45292</c:v>
                </c:pt>
                <c:pt idx="10">
                  <c:v>45658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50.2</c:v>
                </c:pt>
                <c:pt idx="1">
                  <c:v>90.6</c:v>
                </c:pt>
                <c:pt idx="2">
                  <c:v>91.1</c:v>
                </c:pt>
                <c:pt idx="3">
                  <c:v>128.9</c:v>
                </c:pt>
                <c:pt idx="4">
                  <c:v>165</c:v>
                </c:pt>
                <c:pt idx="5">
                  <c:v>188.4</c:v>
                </c:pt>
                <c:pt idx="6">
                  <c:v>249.6</c:v>
                </c:pt>
                <c:pt idx="7">
                  <c:v>283.2</c:v>
                </c:pt>
                <c:pt idx="8">
                  <c:v>298.7</c:v>
                </c:pt>
                <c:pt idx="9">
                  <c:v>346.6</c:v>
                </c:pt>
                <c:pt idx="10">
                  <c:v>472.4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057696"/>
        <c:axId val="206058088"/>
      </c:lineChart>
      <c:dateAx>
        <c:axId val="20605769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206058088"/>
        <c:crosses val="autoZero"/>
        <c:auto val="1"/>
        <c:lblOffset val="100"/>
        <c:baseTimeUnit val="years"/>
      </c:dateAx>
      <c:valAx>
        <c:axId val="2060580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0605769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626529246015706"/>
          <c:y val="1.4087657040486626E-2"/>
          <c:w val="0.74045197085381365"/>
          <c:h val="0.748522516595395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4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bubble3D val="0"/>
            <c:spPr>
              <a:solidFill>
                <a:srgbClr val="FF66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bubble3D val="0"/>
            <c:spPr>
              <a:solidFill>
                <a:srgbClr val="FC18D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0.40964930571750768"/>
                  <c:y val="0.2257444141801468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23%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506657141602899"/>
                  <c:y val="-0.3634093381106243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en-US" dirty="0" smtClean="0"/>
                      <a:t>37%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ln>
                        <a:noFill/>
                      </a:ln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56059886787113"/>
                      <c:h val="9.2045037621570902E-2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7097775658807196"/>
                  <c:y val="-7.2843300593644938E-2"/>
                </c:manualLayout>
              </c:layout>
              <c:tx>
                <c:rich>
                  <a:bodyPr/>
                  <a:lstStyle/>
                  <a:p>
                    <a:fld id="{D9839E57-2FDE-4481-90B6-F2A2FF42B1E5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244446151609017"/>
                      <c:h val="6.9285759986838058E-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B9A7A904-CEBB-4545-B793-C17AA2505F0D}" type="VALUE">
                      <a:rPr lang="en-US" smtClean="0"/>
                      <a:pPr/>
                      <a:t>[ЗНАЧЕНИЕ]</a:t>
                    </a:fld>
                    <a:r>
                      <a:rPr lang="en-US" smtClean="0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5.4241762854720599E-2"/>
                  <c:y val="7.674312154030452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ln>
                      <a:noFill/>
                    </a:ln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Бюджетные орг-и всех отраслей </c:v>
                </c:pt>
                <c:pt idx="1">
                  <c:v>Субъекты МСП, ТОСЭР</c:v>
                </c:pt>
                <c:pt idx="2">
                  <c:v>АО "СХК", ГК "Росатом"</c:v>
                </c:pt>
                <c:pt idx="3">
                  <c:v>Прочие организации</c:v>
                </c:pt>
                <c:pt idx="4">
                  <c:v>Физические лица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37</c:v>
                </c:pt>
                <c:pt idx="1">
                  <c:v>23</c:v>
                </c:pt>
                <c:pt idx="2">
                  <c:v>21</c:v>
                </c:pt>
                <c:pt idx="3">
                  <c:v>13</c:v>
                </c:pt>
                <c:pt idx="4">
                  <c:v>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0548169020267345E-2"/>
          <c:y val="0.63161370399707661"/>
          <c:w val="0.92025197863004204"/>
          <c:h val="0.28224271409833929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view3D>
      <c:rotX val="40"/>
      <c:rotY val="2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439923906606125E-2"/>
          <c:y val="0"/>
          <c:w val="0.9019402645180371"/>
          <c:h val="0.783088916046365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cene3d>
              <a:camera prst="orthographicFront"/>
              <a:lightRig rig="harsh" dir="t">
                <a:rot lat="0" lon="0" rev="3000000"/>
              </a:lightRig>
            </a:scene3d>
            <a:sp3d>
              <a:bevelT w="82550" h="44450" prst="angle"/>
              <a:bevelB w="82550" h="44450" prst="angle"/>
              <a:contourClr>
                <a:srgbClr val="000000"/>
              </a:contourClr>
            </a:sp3d>
          </c:spPr>
          <c:explosion val="25"/>
          <c:dPt>
            <c:idx val="6"/>
            <c:bubble3D val="0"/>
            <c:spPr>
              <a:solidFill>
                <a:srgbClr val="00FF00"/>
              </a:solidFill>
              <a:scene3d>
                <a:camera prst="orthographicFront"/>
                <a:lightRig rig="harsh" dir="t">
                  <a:rot lat="0" lon="0" rev="3000000"/>
                </a:lightRig>
              </a:scene3d>
              <a:sp3d>
                <a:bevelT w="82550" h="44450" prst="angle"/>
                <a:bevelB w="82550" h="44450" prst="angle"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3.1404763327296657E-2"/>
                  <c:y val="5.5484621156979406E-2"/>
                </c:manualLayout>
              </c:layout>
              <c:tx>
                <c:rich>
                  <a:bodyPr/>
                  <a:lstStyle/>
                  <a:p>
                    <a:fld id="{61897DAD-B0A9-4E0F-8DED-D67E4C0B7537}" type="CATEGORYNAME">
                      <a:rPr lang="ru-RU">
                        <a:solidFill>
                          <a:schemeClr val="bg1"/>
                        </a:solidFill>
                      </a:rPr>
                      <a:pPr/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A74633C9-D1F5-4001-8955-F28039913CB7}" type="PERCENTAGE">
                      <a:rPr lang="ru-RU" baseline="0">
                        <a:solidFill>
                          <a:schemeClr val="bg1"/>
                        </a:solidFill>
                      </a:rPr>
                      <a:pPr/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1.2697755067593491E-2"/>
                  <c:y val="-6.405954583456346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98048739398674"/>
                      <c:h val="0.18406116833686753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7.2544281757773513E-2"/>
                  <c:y val="3.379852577637851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2.0893304250193451E-2"/>
                  <c:y val="1.2323355695321021E-2"/>
                </c:manualLayout>
              </c:layout>
              <c:tx>
                <c:rich>
                  <a:bodyPr/>
                  <a:lstStyle/>
                  <a:p>
                    <a:fld id="{E51B6297-93D4-4FC4-AE86-A691043E15B7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4%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5.6021937071633422E-2"/>
                  <c:y val="4.667533503545838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6.0924085103771092E-2"/>
                  <c:y val="9.0021836176845463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0" dirty="0" smtClean="0">
                        <a:latin typeface="Times New Roman" pitchFamily="18" charset="0"/>
                        <a:cs typeface="Times New Roman" pitchFamily="18" charset="0"/>
                      </a:rPr>
                      <a:t>Госпошлина</a:t>
                    </a:r>
                    <a:r>
                      <a:rPr lang="ru-RU" sz="1000" b="0" dirty="0">
                        <a:latin typeface="Times New Roman" pitchFamily="18" charset="0"/>
                        <a:cs typeface="Times New Roman" pitchFamily="18" charset="0"/>
                      </a:rPr>
                      <a:t>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614617705912253"/>
                      <c:h val="0.18030056855184909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4.1463389948817903E-2"/>
                  <c:y val="-0.1805078882907164"/>
                </c:manualLayout>
              </c:layout>
              <c:tx>
                <c:rich>
                  <a:bodyPr/>
                  <a:lstStyle/>
                  <a:p>
                    <a:pPr>
                      <a:defRPr sz="1000" b="0" baseline="0">
                        <a:latin typeface="Times New Roman" pitchFamily="18" charset="0"/>
                        <a:cs typeface="Times New Roman" pitchFamily="18" charset="0"/>
                      </a:defRPr>
                    </a:pPr>
                    <a:fld id="{EF8CCE86-F6A3-417B-8C2F-9450926D0473}" type="CATEGORYNAME">
                      <a:rPr lang="ru-RU" baseline="0" dirty="0"/>
                      <a:pPr>
                        <a:defRPr sz="1000" b="0" baseline="0"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УСН</c:v>
                </c:pt>
                <c:pt idx="2">
                  <c:v>Патент</c:v>
                </c:pt>
                <c:pt idx="3">
                  <c:v>НИФЛ</c:v>
                </c:pt>
                <c:pt idx="4">
                  <c:v>ЗН</c:v>
                </c:pt>
                <c:pt idx="5">
                  <c:v>Госпошлина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1025.5</c:v>
                </c:pt>
                <c:pt idx="1">
                  <c:v>105.4</c:v>
                </c:pt>
                <c:pt idx="2">
                  <c:v>24.3</c:v>
                </c:pt>
                <c:pt idx="3">
                  <c:v>46.3</c:v>
                </c:pt>
                <c:pt idx="4">
                  <c:v>108.8</c:v>
                </c:pt>
                <c:pt idx="5">
                  <c:v>19.3</c:v>
                </c:pt>
                <c:pt idx="6">
                  <c:v>14.5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63819487166587"/>
          <c:y val="5.9448104799949761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-6.5968456378289794E-3"/>
                  <c:y val="0.308346882397687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87444508958296"/>
                      <c:h val="0.12172899592352984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"/>
                  <c:y val="0.2664821430097539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9972831147775145E-4"/>
                  <c:y val="0.2985928913881363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417056754258677E-16"/>
                  <c:y val="0.3257266286651913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0.2849042414090759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2022</c:v>
                </c:pt>
                <c:pt idx="1">
                  <c:v>Факт 2023</c:v>
                </c:pt>
                <c:pt idx="2">
                  <c:v>Прогноз 2024</c:v>
                </c:pt>
                <c:pt idx="3">
                  <c:v>Прогноз 2025</c:v>
                </c:pt>
                <c:pt idx="4">
                  <c:v>Прогноз 2026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1139.4000000000001</c:v>
                </c:pt>
                <c:pt idx="1">
                  <c:v>1253</c:v>
                </c:pt>
                <c:pt idx="2">
                  <c:v>1344</c:v>
                </c:pt>
                <c:pt idx="3">
                  <c:v>1426</c:v>
                </c:pt>
                <c:pt idx="4">
                  <c:v>1515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593624"/>
        <c:axId val="206594016"/>
      </c:barChart>
      <c:catAx>
        <c:axId val="2065936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6594016"/>
        <c:crosses val="autoZero"/>
        <c:auto val="1"/>
        <c:lblAlgn val="ctr"/>
        <c:lblOffset val="100"/>
        <c:noMultiLvlLbl val="0"/>
      </c:catAx>
      <c:valAx>
        <c:axId val="2065940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6593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60"/>
      <c:rotY val="25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6739857904636492E-3"/>
          <c:w val="0.93312788564397364"/>
          <c:h val="0.876477717647117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explosion val="8"/>
          </c:dPt>
          <c:dPt>
            <c:idx val="2"/>
            <c:bubble3D val="0"/>
            <c:explosion val="12"/>
          </c:dPt>
          <c:dPt>
            <c:idx val="3"/>
            <c:bubble3D val="0"/>
            <c:explosion val="6"/>
          </c:dPt>
          <c:dPt>
            <c:idx val="4"/>
            <c:bubble3D val="0"/>
            <c:explosion val="8"/>
          </c:dPt>
          <c:dLbls>
            <c:dLbl>
              <c:idx val="0"/>
              <c:layout>
                <c:manualLayout>
                  <c:x val="-0.20445019648706908"/>
                  <c:y val="8.7950168352492336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AB806C11-DEBE-4DB2-9B1E-B42BF3391390}" type="CATEGORYNAME">
                      <a:rPr lang="ru-RU" sz="900" dirty="0">
                        <a:solidFill>
                          <a:schemeClr val="bg1"/>
                        </a:solidFill>
                      </a:rPr>
                      <a:pPr>
                        <a:defRPr sz="80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r>
                      <a:rPr lang="ru-RU" sz="900" baseline="0" dirty="0" smtClean="0">
                        <a:solidFill>
                          <a:schemeClr val="bg1"/>
                        </a:solidFill>
                      </a:rPr>
                      <a:t>83%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26797066827773"/>
                      <c:h val="0.3597549622176669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49700447292136984"/>
                  <c:y val="-8.363317259535424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752836452923475"/>
                      <c:h val="0.2014794847879344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13843525349325744"/>
                  <c:y val="1.6421048457587881E-2"/>
                </c:manualLayout>
              </c:layout>
              <c:spPr/>
              <c:txPr>
                <a:bodyPr/>
                <a:lstStyle/>
                <a:p>
                  <a:pPr>
                    <a:defRPr sz="80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810884662923526"/>
                      <c:h val="0.2208921733763423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2.8715517766976107E-2"/>
                  <c:y val="-2.828373558056224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359485420049991"/>
                      <c:h val="0.3196835352471325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2.9394077120480658E-2"/>
                  <c:y val="-0.1239791529102654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574967159778113E-2"/>
                  <c:y val="-0.16364413748872925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Доходы от использования имущества</c:v>
                </c:pt>
                <c:pt idx="1">
                  <c:v>Платежи за пользование природными ресурсами</c:v>
                </c:pt>
                <c:pt idx="2">
                  <c:v>Платные услуги</c:v>
                </c:pt>
                <c:pt idx="3">
                  <c:v>Доходы от продаж мат. и немат. активов</c:v>
                </c:pt>
                <c:pt idx="4">
                  <c:v>Штрафы, санкции, возмещение ущерба</c:v>
                </c:pt>
                <c:pt idx="5">
                  <c:v>Прочие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155.19999999999999</c:v>
                </c:pt>
                <c:pt idx="1">
                  <c:v>4.3</c:v>
                </c:pt>
                <c:pt idx="2">
                  <c:v>7.1</c:v>
                </c:pt>
                <c:pt idx="3">
                  <c:v>12.2</c:v>
                </c:pt>
                <c:pt idx="4">
                  <c:v>6.1</c:v>
                </c:pt>
                <c:pt idx="5">
                  <c:v>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ln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7869612162763242E-2"/>
          <c:y val="0.13179574818239817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-4.0310801632830303E-4"/>
                  <c:y val="0.2525999917786823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1972344705524469E-5"/>
                  <c:y val="0.3171384481040439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1634542441415546E-3"/>
                  <c:y val="0.2636204461953629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7269412214426539E-4"/>
                  <c:y val="0.2441925832602858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073264529846755E-2"/>
                  <c:y val="0.2115320222137519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2022</c:v>
                </c:pt>
                <c:pt idx="1">
                  <c:v>Факт 2023</c:v>
                </c:pt>
                <c:pt idx="2">
                  <c:v>Прогноз 2024</c:v>
                </c:pt>
                <c:pt idx="3">
                  <c:v>Прогноз 2025</c:v>
                </c:pt>
                <c:pt idx="4">
                  <c:v>Прогноз 2026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161</c:v>
                </c:pt>
                <c:pt idx="1">
                  <c:v>338</c:v>
                </c:pt>
                <c:pt idx="2">
                  <c:v>187</c:v>
                </c:pt>
                <c:pt idx="3">
                  <c:v>150</c:v>
                </c:pt>
                <c:pt idx="4">
                  <c:v>137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6913000"/>
        <c:axId val="206913392"/>
      </c:barChart>
      <c:catAx>
        <c:axId val="206913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6913392"/>
        <c:crosses val="autoZero"/>
        <c:auto val="1"/>
        <c:lblAlgn val="ctr"/>
        <c:lblOffset val="100"/>
        <c:noMultiLvlLbl val="0"/>
      </c:catAx>
      <c:valAx>
        <c:axId val="206913392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</a:prst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69130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50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defRPr>
            </a:pPr>
            <a:r>
              <a:rPr lang="ru-RU" sz="15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Прогноз 2024 года</a:t>
            </a:r>
            <a:endParaRPr lang="ru-RU" sz="150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1.8383177550502765E-2"/>
          <c:y val="1.1589858071325483E-2"/>
        </c:manualLayout>
      </c:layout>
      <c:overlay val="0"/>
    </c:title>
    <c:autoTitleDeleted val="0"/>
    <c:view3D>
      <c:rotX val="30"/>
      <c:rotY val="4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26788942642737E-2"/>
          <c:y val="0.15225738806800129"/>
          <c:w val="0.87816086220040879"/>
          <c:h val="0.81225873533530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2024 года</c:v>
                </c:pt>
              </c:strCache>
            </c:strRef>
          </c:tx>
          <c:spPr>
            <a:solidFill>
              <a:srgbClr val="0070C0"/>
            </a:solidFill>
          </c:spPr>
          <c:explosion val="19"/>
          <c:dPt>
            <c:idx val="0"/>
            <c:bubble3D val="0"/>
            <c:explosion val="21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0.14634964801890699"/>
                  <c:y val="-0.20953292516109759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6324063B-557D-497E-9D50-555F7A1B08FA}" type="CATEGORYNAME">
                      <a:rPr lang="ru-RU" b="1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  <a:fld id="{9069911D-7F3C-4599-9D7D-9DE9BBCA696C}" type="PERCENTAGE">
                      <a:rPr lang="ru-RU" b="1" baseline="0"/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75170674834988"/>
                      <c:h val="0.22016130152205307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8.2929004057020366E-4"/>
                  <c:y val="-3.651829484223975E-2"/>
                </c:manualLayout>
              </c:layout>
              <c:spPr/>
              <c:txPr>
                <a:bodyPr/>
                <a:lstStyle/>
                <a:p>
                  <a:pPr>
                    <a:defRPr sz="1200" b="0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4686246982659"/>
                      <c:h val="0.17967621653149649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0.24505875609780794"/>
                  <c:y val="0.13601440117765207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fld id="{30A56AFF-7303-4365-B389-3B98AA8D4A7F}" type="CATEGORYNAME">
                      <a:rPr lang="ru-RU">
                        <a:solidFill>
                          <a:schemeClr val="bg1"/>
                        </a:solidFill>
                      </a:rPr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AAB99765-831D-4F0C-A3D5-DEA8DC5A2D15}" type="PERCENTAGE">
                      <a:rPr lang="ru-RU" baseline="0">
                        <a:solidFill>
                          <a:schemeClr val="bg1"/>
                        </a:solidFill>
                      </a:rPr>
                      <a:pPr>
                        <a:defRPr sz="1200" b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46161678365861"/>
                      <c:h val="0.2234843230432042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3.439620214612181E-2"/>
                  <c:y val="2.5391926938673481E-2"/>
                </c:manualLayout>
              </c:layout>
              <c:tx>
                <c:rich>
                  <a:bodyPr/>
                  <a:lstStyle/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endParaRPr lang="ru-RU" b="0" dirty="0" smtClean="0">
                      <a:solidFill>
                        <a:schemeClr val="tx1"/>
                      </a:solidFill>
                    </a:endParaRPr>
                  </a:p>
                  <a:p>
                    <a:pPr>
                      <a:defRPr sz="1200" b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b="0" dirty="0" smtClean="0">
                        <a:solidFill>
                          <a:schemeClr val="tx1"/>
                        </a:solidFill>
                      </a:rPr>
                      <a:t>Иные МБТ</a:t>
                    </a:r>
                    <a:endParaRPr lang="ru-RU" b="0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08158094431027"/>
                      <c:h val="0.2043572863863534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3175"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1747.2</c:v>
                </c:pt>
                <c:pt idx="1">
                  <c:v>289.5</c:v>
                </c:pt>
                <c:pt idx="2">
                  <c:v>1456.2</c:v>
                </c:pt>
                <c:pt idx="3">
                  <c:v>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defRPr>
            </a:pPr>
            <a:r>
              <a:rPr lang="ru-RU" sz="15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Первоначальный </a:t>
            </a:r>
            <a:r>
              <a:rPr lang="ru-RU" sz="15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</a:t>
            </a:r>
            <a:r>
              <a:rPr lang="ru-RU" sz="15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5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</c:rich>
      </c:tx>
      <c:layout>
        <c:manualLayout>
          <c:xMode val="edge"/>
          <c:yMode val="edge"/>
          <c:x val="1.9664481724253552E-3"/>
          <c:y val="4.14986570119659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6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889531431373525"/>
          <c:y val="0.14949850343425894"/>
          <c:w val="0.82835408134728339"/>
          <c:h val="0.7644330368521146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Первоначальный прогноз 2023 года</c:v>
                </c:pt>
              </c:strCache>
            </c:strRef>
          </c:tx>
          <c:explosion val="25"/>
          <c:dPt>
            <c:idx val="0"/>
            <c:bubble3D val="0"/>
            <c:explosion val="29"/>
            <c:spPr>
              <a:solidFill>
                <a:srgbClr val="C00000"/>
              </a:solidFill>
              <a:ln w="25400">
                <a:solidFill>
                  <a:srgbClr val="C00000"/>
                </a:solidFill>
              </a:ln>
              <a:effectLst/>
              <a:sp3d contourW="25400">
                <a:contourClr>
                  <a:srgbClr val="C00000"/>
                </a:contourClr>
              </a:sp3d>
            </c:spPr>
          </c:dPt>
          <c:dPt>
            <c:idx val="1"/>
            <c:bubble3D val="0"/>
            <c:explosion val="12"/>
            <c:spPr>
              <a:solidFill>
                <a:srgbClr val="00B050"/>
              </a:solidFill>
              <a:ln w="25400">
                <a:solidFill>
                  <a:srgbClr val="00B050"/>
                </a:solidFill>
              </a:ln>
              <a:effectLst/>
              <a:sp3d contourW="25400">
                <a:contourClr>
                  <a:srgbClr val="00B050"/>
                </a:contourClr>
              </a:sp3d>
            </c:spPr>
          </c:dPt>
          <c:dPt>
            <c:idx val="2"/>
            <c:bubble3D val="0"/>
            <c:explosion val="26"/>
            <c:spPr>
              <a:solidFill>
                <a:srgbClr val="0070C0"/>
              </a:solidFill>
              <a:ln w="25400">
                <a:solidFill>
                  <a:srgbClr val="0070C0"/>
                </a:solidFill>
              </a:ln>
              <a:effectLst/>
              <a:sp3d contourW="25400">
                <a:contourClr>
                  <a:srgbClr val="0070C0"/>
                </a:contourClr>
              </a:sp3d>
            </c:spPr>
          </c:dPt>
          <c:dPt>
            <c:idx val="3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0.15971617188734522"/>
                  <c:y val="-0.2746124613605157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0043723212040711E-2"/>
                  <c:y val="-2.1415921106805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4987938748085189"/>
                  <c:y val="0.1680005326205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8861DB3B-CF2C-4C3F-A73B-F9C47CEF459A}" type="CATEGORYNAME">
                      <a:rPr lang="ru-RU">
                        <a:solidFill>
                          <a:schemeClr val="bg1"/>
                        </a:solidFill>
                      </a:rPr>
                      <a:pPr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solidFill>
                          <a:schemeClr val="bg1"/>
                        </a:solidFill>
                      </a:rPr>
                      <a:t>
</a:t>
                    </a:r>
                    <a:fld id="{711A868F-592D-4511-8B12-DAE30CAC86E6}" type="PERCENTAGE">
                      <a:rPr lang="ru-RU" baseline="0">
                        <a:solidFill>
                          <a:schemeClr val="bg1"/>
                        </a:solidFill>
                      </a:rPr>
                      <a:pPr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[ПРОЦЕНТ]</a:t>
                    </a:fld>
                    <a:endParaRPr lang="ru-RU" baseline="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2.5527134411965996E-2"/>
                  <c:y val="7.8324630596600924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0" baseline="0" dirty="0" smtClean="0"/>
                      <a:t>Иные МБТ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1648.4</c:v>
                </c:pt>
                <c:pt idx="1">
                  <c:v>268</c:v>
                </c:pt>
                <c:pt idx="2">
                  <c:v>1456</c:v>
                </c:pt>
                <c:pt idx="3">
                  <c:v>9.9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85375562845961284"/>
          <c:w val="1"/>
          <c:h val="0.146244371540426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563311824658335"/>
          <c:y val="9.3365160281337248E-2"/>
          <c:w val="0.88755503403985592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МБТ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0"/>
              <c:layout>
                <c:manualLayout>
                  <c:x val="-2.9135180836781121E-3"/>
                  <c:y val="0.2900607661950635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4803384288251578E-17"/>
                  <c:y val="0.2915515425822251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1894930695082844E-3"/>
                  <c:y val="0.3289706940774744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9893100389975558E-3"/>
                  <c:y val="0.2742766310773369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5400000" vert="horz" anchorCtr="0"/>
                <a:lstStyle/>
                <a:p>
                  <a:pPr algn="r">
                    <a:defRPr sz="13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8.9679301169927755E-3"/>
                  <c:y val="0.27542000974720493"/>
                </c:manualLayout>
              </c:layout>
              <c:tx>
                <c:rich>
                  <a:bodyPr rot="-5400000" vert="horz" anchorCtr="0"/>
                  <a:lstStyle/>
                  <a:p>
                    <a:pPr algn="r">
                      <a:defRPr sz="1300" b="1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en-US" baseline="0" dirty="0" smtClean="0">
                        <a:solidFill>
                          <a:schemeClr val="bg1"/>
                        </a:solidFill>
                      </a:rPr>
                      <a:t> 374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r">
                  <a:defRPr sz="13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2022</c:v>
                </c:pt>
                <c:pt idx="1">
                  <c:v>Факт 2023</c:v>
                </c:pt>
                <c:pt idx="2">
                  <c:v>Прогноз 2024</c:v>
                </c:pt>
                <c:pt idx="3">
                  <c:v>Прогноз 2025</c:v>
                </c:pt>
                <c:pt idx="4">
                  <c:v>Прогноз 2026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4037</c:v>
                </c:pt>
                <c:pt idx="1">
                  <c:v>4829</c:v>
                </c:pt>
                <c:pt idx="2">
                  <c:v>3501</c:v>
                </c:pt>
                <c:pt idx="3">
                  <c:v>2403</c:v>
                </c:pt>
                <c:pt idx="4">
                  <c:v>2374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4808592"/>
        <c:axId val="208529768"/>
      </c:barChart>
      <c:catAx>
        <c:axId val="2048085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8529768"/>
        <c:crosses val="autoZero"/>
        <c:auto val="1"/>
        <c:lblAlgn val="ctr"/>
        <c:lblOffset val="100"/>
        <c:noMultiLvlLbl val="0"/>
      </c:catAx>
      <c:valAx>
        <c:axId val="2085297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48085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1210798243706245"/>
          <c:y val="3.9410568711563482E-2"/>
          <c:w val="0.39064623753198835"/>
          <c:h val="0.4287850125646998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3"/>
            <c:bubble3D val="0"/>
            <c:explosion val="55"/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4085845409356181E-2"/>
                  <c:y val="-2.0167079265695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2566508762765867E-2"/>
                  <c:y val="-0.1236520508218585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713588002444069E-3"/>
                  <c:y val="-7.3793821141039038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1.3766578302201484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430.8</c:v>
                </c:pt>
                <c:pt idx="1">
                  <c:v>684.5</c:v>
                </c:pt>
                <c:pt idx="2">
                  <c:v>434.6</c:v>
                </c:pt>
                <c:pt idx="3">
                  <c:v>2829.9</c:v>
                </c:pt>
                <c:pt idx="4">
                  <c:v>299</c:v>
                </c:pt>
                <c:pt idx="5">
                  <c:v>315.8</c:v>
                </c:pt>
                <c:pt idx="6">
                  <c:v>92.6</c:v>
                </c:pt>
                <c:pt idx="7">
                  <c:v>70.5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3940794581296022E-2"/>
          <c:y val="0.40483649371981872"/>
          <c:w val="0.94838946334381879"/>
          <c:h val="4.1906527929647955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260387596727449E-2"/>
          <c:y val="0.24431803057617249"/>
          <c:w val="0.34170599305313876"/>
          <c:h val="0.6462110108337677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Национальные проекты</c:v>
                </c:pt>
              </c:strCache>
            </c:strRef>
          </c:tx>
          <c:dPt>
            <c:idx val="0"/>
            <c:bubble3D val="0"/>
            <c:explosion val="7"/>
            <c:spPr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explosion val="6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explosion val="8"/>
            <c:spPr>
              <a:solidFill>
                <a:schemeClr val="accent6">
                  <a:lumMod val="50000"/>
                </a:schemeClr>
              </a:solidFill>
              <a:ln>
                <a:solidFill>
                  <a:schemeClr val="accent6">
                    <a:lumMod val="50000"/>
                  </a:schemeClr>
                </a:solidFill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4"/>
            <c:bubble3D val="0"/>
            <c:explosion val="7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139218733029066"/>
                  <c:y val="2.395694410996539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1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sz="1400" dirty="0" smtClean="0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t>3,3</a:t>
                    </a:r>
                    <a:r>
                      <a:rPr lang="ru-RU" sz="1200" dirty="0" smtClean="0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t> млн руб.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sz="1200" baseline="0" dirty="0" smtClean="0">
                        <a:solidFill>
                          <a:schemeClr val="accent6">
                            <a:lumMod val="50000"/>
                          </a:schemeClr>
                        </a:solidFill>
                      </a:rPr>
                      <a:t> 1,7%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884598760027398"/>
                      <c:h val="0.18952438860548121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3.3979660370750488E-2"/>
                  <c:y val="-2.1294875124211483E-2"/>
                </c:manualLayout>
              </c:layout>
              <c:tx>
                <c:rich>
                  <a:bodyPr/>
                  <a:lstStyle/>
                  <a:p>
                    <a:r>
                      <a:rPr lang="ru-RU" sz="2000" dirty="0" smtClean="0"/>
                      <a:t>180,0</a:t>
                    </a:r>
                    <a:r>
                      <a:rPr lang="ru-RU" dirty="0" smtClean="0"/>
                      <a:t> </a:t>
                    </a:r>
                    <a:r>
                      <a:rPr lang="ru-RU" sz="1200" dirty="0" smtClean="0"/>
                      <a:t>млн руб.</a:t>
                    </a:r>
                  </a:p>
                  <a:p>
                    <a:r>
                      <a:rPr lang="ru-RU" baseline="0" dirty="0" smtClean="0"/>
                      <a:t>90,1%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9.3745885414473332E-2"/>
                  <c:y val="-9.9819831942354623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400" b="1" i="0" u="none" strike="noStrike" kern="1200" baseline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sz="2000" dirty="0" smtClean="0">
                        <a:solidFill>
                          <a:schemeClr val="accent4">
                            <a:lumMod val="50000"/>
                          </a:schemeClr>
                        </a:solidFill>
                      </a:rPr>
                      <a:t>2,2 </a:t>
                    </a:r>
                    <a:r>
                      <a:rPr lang="ru-RU" sz="1200" dirty="0" smtClean="0">
                        <a:solidFill>
                          <a:schemeClr val="accent4">
                            <a:lumMod val="50000"/>
                          </a:schemeClr>
                        </a:solidFill>
                      </a:rPr>
                      <a:t>млн руб.</a:t>
                    </a:r>
                  </a:p>
                  <a:p>
                    <a:pPr>
                      <a:defRPr sz="1400" b="1" i="0" u="none" strike="noStrike" kern="1200" baseline="0">
                        <a:solidFill>
                          <a:schemeClr val="accent4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sz="1200" dirty="0" smtClean="0">
                        <a:solidFill>
                          <a:schemeClr val="accent4">
                            <a:lumMod val="50000"/>
                          </a:schemeClr>
                        </a:solidFill>
                      </a:rPr>
                      <a:t>1,1% </a:t>
                    </a: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908371920849229"/>
                      <c:h val="0.13362534140442636"/>
                    </c:manualLayout>
                  </c15:layout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Демография</c:v>
                </c:pt>
                <c:pt idx="2">
                  <c:v>Жилье и городская среда</c:v>
                </c:pt>
                <c:pt idx="3">
                  <c:v>Безопасные качественные дороги</c:v>
                </c:pt>
                <c:pt idx="4">
                  <c:v>Культура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14.2</c:v>
                </c:pt>
                <c:pt idx="2">
                  <c:v>3.3</c:v>
                </c:pt>
                <c:pt idx="3">
                  <c:v>180</c:v>
                </c:pt>
                <c:pt idx="4">
                  <c:v>2.2000000000000002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400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01246775049685"/>
          <c:y val="0.13724520458757053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360,8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199,7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4232775135068514E-3"/>
                  <c:y val="2.709283322076445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Факт 2023</c:v>
                </c:pt>
                <c:pt idx="1">
                  <c:v>План 2024</c:v>
                </c:pt>
                <c:pt idx="2">
                  <c:v>План 2025</c:v>
                </c:pt>
                <c:pt idx="3">
                  <c:v>План 2026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360.8</c:v>
                </c:pt>
                <c:pt idx="1">
                  <c:v>199.7</c:v>
                </c:pt>
                <c:pt idx="2">
                  <c:v>79.5</c:v>
                </c:pt>
                <c:pt idx="3">
                  <c:v>79.400000000000006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459568"/>
        <c:axId val="323459176"/>
      </c:barChart>
      <c:catAx>
        <c:axId val="3234595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23459176"/>
        <c:crosses val="autoZero"/>
        <c:auto val="1"/>
        <c:lblAlgn val="ctr"/>
        <c:lblOffset val="100"/>
        <c:noMultiLvlLbl val="0"/>
      </c:catAx>
      <c:valAx>
        <c:axId val="32345917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23459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rgbClr val="002060"/>
        </a:solidFill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sz="17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rgbClr val="002060"/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rgbClr val="002060"/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7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7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7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7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>
        <a:solidFill>
          <a:srgbClr val="002060"/>
        </a:solidFill>
      </dgm:spPr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>
        <a:solidFill>
          <a:srgbClr val="002060"/>
        </a:solidFill>
      </dgm:spPr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политики. Сохранение высокой степени долговой устойчивости</a:t>
          </a:r>
          <a:endParaRPr lang="ru-RU" sz="17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7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>
        <a:solidFill>
          <a:srgbClr val="002060"/>
        </a:solidFill>
      </dgm:spPr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7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>
        <a:solidFill>
          <a:srgbClr val="002060"/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>
        <a:solidFill>
          <a:srgbClr val="002060"/>
        </a:solidFill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7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7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7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X="-651" custLinFactNeighborY="52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 custLinFactNeighborX="86" custLinFactNeighborY="128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99039" custLinFactNeighborX="92" custLinFactNeighborY="-6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DC2A19AE-6BBF-40A3-9353-86A33E6B2581}" type="presOf" srcId="{43E6675B-C2EC-465E-BE88-7BFECDCE4355}" destId="{4EB4FEBD-D92A-42E3-BCD8-57D6E5ED813D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B020C034-09B7-4542-AAF3-F1974159D285}" type="presOf" srcId="{96FF4110-615C-45A7-82A7-B60DCA9EC8B3}" destId="{83EFA6CB-7C0D-4521-8935-EDCF0FA8D597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B6149830-52EE-47B8-9D7C-9D3A5CA91DC5}" type="presOf" srcId="{68F4EBDB-DEF0-40A0-A56B-1CD5B262386F}" destId="{5803C9DB-DC48-4A13-8568-7C3FCC6ED40F}" srcOrd="0" destOrd="0" presId="urn:microsoft.com/office/officeart/2005/8/layout/chevron2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C6EF2096-0615-4CE9-9779-3DEE4FD7411D}" type="presOf" srcId="{902F2231-2FD7-47BF-8F3C-592423605387}" destId="{D48C05DF-A781-4524-9B24-FE9E6E3B78C5}" srcOrd="0" destOrd="0" presId="urn:microsoft.com/office/officeart/2005/8/layout/chevron2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06363E34-A951-4A11-B37D-C113AB1CA44E}" type="presOf" srcId="{F3900C61-6D15-48E8-A7C2-8F19FEC952FB}" destId="{734328F6-3F33-4E19-86D4-8E31B472D63C}" srcOrd="0" destOrd="0" presId="urn:microsoft.com/office/officeart/2005/8/layout/chevron2"/>
    <dgm:cxn modelId="{95B70810-8427-46B3-8D7F-804B40D8EEBA}" type="presOf" srcId="{CF9F9273-32F8-4D81-B18D-DE2EE2D9A50A}" destId="{E76AC49C-1E55-4EC4-A47F-75F16DAE9193}" srcOrd="0" destOrd="0" presId="urn:microsoft.com/office/officeart/2005/8/layout/chevron2"/>
    <dgm:cxn modelId="{D651EC60-06E2-48A4-A8E9-8F8211DDFBAA}" type="presOf" srcId="{C027E776-9FA5-4CC5-BFFE-895C8E68E4BA}" destId="{87FAE3C5-40CC-4FFA-9267-A2B5A0D45042}" srcOrd="0" destOrd="0" presId="urn:microsoft.com/office/officeart/2005/8/layout/chevron2"/>
    <dgm:cxn modelId="{3EDDC484-667F-4498-9D9D-1972DEE53AF5}" type="presOf" srcId="{E8E7BB8F-54B1-43CD-BE0E-86B251B5A5EC}" destId="{CFACD03F-94FA-47A4-8714-6235410280C2}" srcOrd="0" destOrd="0" presId="urn:microsoft.com/office/officeart/2005/8/layout/chevron2"/>
    <dgm:cxn modelId="{F38F1440-90A2-4F69-943A-FF4161E3D756}" type="presOf" srcId="{3E8D24CC-2D23-4D4E-ABBC-AF15C9743DBC}" destId="{63E658C5-5BAF-468D-9790-E7345A01F0CE}" srcOrd="0" destOrd="0" presId="urn:microsoft.com/office/officeart/2005/8/layout/chevron2"/>
    <dgm:cxn modelId="{F7087BD3-2BC4-446D-A129-D0299C634DE1}" type="presOf" srcId="{ADAA84FE-B6E3-4205-BC02-FA774D4D1267}" destId="{43FEAE83-A169-460C-B3C7-A9F2C28D1951}" srcOrd="0" destOrd="0" presId="urn:microsoft.com/office/officeart/2005/8/layout/chevron2"/>
    <dgm:cxn modelId="{59A6D3DC-5A16-4B5A-A552-CA16F9716BBF}" type="presOf" srcId="{218A7CB4-A752-4445-88AD-2AC265534A1D}" destId="{690D61F5-6015-4DB6-8B0D-2EEC445B95D5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2E53C5A3-E487-4710-9487-F26417263132}" type="presOf" srcId="{AA0FBA09-39C1-4BE6-9A8B-885114EA25FB}" destId="{4374C2BD-CF89-42E1-B990-973049FD7299}" srcOrd="0" destOrd="0" presId="urn:microsoft.com/office/officeart/2005/8/layout/chevron2"/>
    <dgm:cxn modelId="{23F05993-03AB-4101-844B-44A8508A88C9}" type="presOf" srcId="{BCCDD597-E23C-4559-B53A-F99F0D81BE40}" destId="{2FF120AB-B76E-4D36-936F-8A2AA4B05E89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5598F147-E859-4DB8-9A97-C430EADAA259}" type="presOf" srcId="{A81C668B-22C5-42CF-9FF7-981023CDC6A3}" destId="{CBC2AFE8-4E82-4597-8A07-2FC74AF65068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4CD03BE9-CB49-43FF-842E-A43190B9E1D0}" type="presOf" srcId="{71888E2C-26F1-402E-AEAF-D8DBAFDD796D}" destId="{276E7494-29EA-45D8-8D38-D5FEA4933F2C}" srcOrd="0" destOrd="0" presId="urn:microsoft.com/office/officeart/2005/8/layout/chevron2"/>
    <dgm:cxn modelId="{DC9AB594-0538-45E6-A6FA-EC4DBAFFBADE}" type="presOf" srcId="{FFC56A53-3947-4A27-B37E-03F3E7D343A7}" destId="{CE528C4E-0884-45BB-A76B-113EB3F3D63A}" srcOrd="0" destOrd="0" presId="urn:microsoft.com/office/officeart/2005/8/layout/chevron2"/>
    <dgm:cxn modelId="{F417E048-916B-4C44-AD45-1AC00479720B}" type="presOf" srcId="{3AFB0A72-A741-4218-BF47-B14369CAD78D}" destId="{FE0EDF0A-7FCF-4F94-A626-289E04329A25}" srcOrd="0" destOrd="0" presId="urn:microsoft.com/office/officeart/2005/8/layout/chevron2"/>
    <dgm:cxn modelId="{A6D61456-2B5D-4FF4-8EC9-C8181A2AAA16}" type="presParOf" srcId="{2FF120AB-B76E-4D36-936F-8A2AA4B05E89}" destId="{DFB7870A-506E-4B60-839B-AB0033AC8A9B}" srcOrd="0" destOrd="0" presId="urn:microsoft.com/office/officeart/2005/8/layout/chevron2"/>
    <dgm:cxn modelId="{FFA84E39-DFE1-4117-B623-74871B5A5514}" type="presParOf" srcId="{DFB7870A-506E-4B60-839B-AB0033AC8A9B}" destId="{4374C2BD-CF89-42E1-B990-973049FD7299}" srcOrd="0" destOrd="0" presId="urn:microsoft.com/office/officeart/2005/8/layout/chevron2"/>
    <dgm:cxn modelId="{3F3A9A4A-EE95-4657-A24B-AEDB9EFE2664}" type="presParOf" srcId="{DFB7870A-506E-4B60-839B-AB0033AC8A9B}" destId="{FE0EDF0A-7FCF-4F94-A626-289E04329A25}" srcOrd="1" destOrd="0" presId="urn:microsoft.com/office/officeart/2005/8/layout/chevron2"/>
    <dgm:cxn modelId="{D35E2208-DE9A-440F-BD54-A03D43974524}" type="presParOf" srcId="{2FF120AB-B76E-4D36-936F-8A2AA4B05E89}" destId="{B3FC6B63-ECFD-444A-B8CA-9E6CB7D3B995}" srcOrd="1" destOrd="0" presId="urn:microsoft.com/office/officeart/2005/8/layout/chevron2"/>
    <dgm:cxn modelId="{B42D25C1-D7E4-4BE6-9A6B-61F5AA2D5AD0}" type="presParOf" srcId="{2FF120AB-B76E-4D36-936F-8A2AA4B05E89}" destId="{952B2257-FE38-4644-A5CD-B5C78093F421}" srcOrd="2" destOrd="0" presId="urn:microsoft.com/office/officeart/2005/8/layout/chevron2"/>
    <dgm:cxn modelId="{98262E1A-327F-4839-BF53-C685CF97839F}" type="presParOf" srcId="{952B2257-FE38-4644-A5CD-B5C78093F421}" destId="{734328F6-3F33-4E19-86D4-8E31B472D63C}" srcOrd="0" destOrd="0" presId="urn:microsoft.com/office/officeart/2005/8/layout/chevron2"/>
    <dgm:cxn modelId="{7E7D287A-2937-440F-9DC8-982A7FCE882C}" type="presParOf" srcId="{952B2257-FE38-4644-A5CD-B5C78093F421}" destId="{276E7494-29EA-45D8-8D38-D5FEA4933F2C}" srcOrd="1" destOrd="0" presId="urn:microsoft.com/office/officeart/2005/8/layout/chevron2"/>
    <dgm:cxn modelId="{FDBF285D-7E2C-47FD-A66D-13BD80068711}" type="presParOf" srcId="{2FF120AB-B76E-4D36-936F-8A2AA4B05E89}" destId="{D5820DD0-B543-4666-85ED-4C9B8B7BF292}" srcOrd="3" destOrd="0" presId="urn:microsoft.com/office/officeart/2005/8/layout/chevron2"/>
    <dgm:cxn modelId="{7C9CF963-6336-48B9-94CC-48E964B6BD33}" type="presParOf" srcId="{2FF120AB-B76E-4D36-936F-8A2AA4B05E89}" destId="{8926D646-C521-4C23-9C92-D3156C52C3AD}" srcOrd="4" destOrd="0" presId="urn:microsoft.com/office/officeart/2005/8/layout/chevron2"/>
    <dgm:cxn modelId="{83BE232C-E397-412C-9E69-8ABA365348A4}" type="presParOf" srcId="{8926D646-C521-4C23-9C92-D3156C52C3AD}" destId="{63E658C5-5BAF-468D-9790-E7345A01F0CE}" srcOrd="0" destOrd="0" presId="urn:microsoft.com/office/officeart/2005/8/layout/chevron2"/>
    <dgm:cxn modelId="{58B5606B-B1D8-4AF7-8E89-70E713399C6E}" type="presParOf" srcId="{8926D646-C521-4C23-9C92-D3156C52C3AD}" destId="{5803C9DB-DC48-4A13-8568-7C3FCC6ED40F}" srcOrd="1" destOrd="0" presId="urn:microsoft.com/office/officeart/2005/8/layout/chevron2"/>
    <dgm:cxn modelId="{BAE2DAE0-ACF4-4BB5-B34B-C5EEEDA9B8DC}" type="presParOf" srcId="{2FF120AB-B76E-4D36-936F-8A2AA4B05E89}" destId="{3A81E995-84FD-482D-8E5A-D797AD17F66D}" srcOrd="5" destOrd="0" presId="urn:microsoft.com/office/officeart/2005/8/layout/chevron2"/>
    <dgm:cxn modelId="{3DDA9633-179D-42B0-9ACF-34A51C4D7FB0}" type="presParOf" srcId="{2FF120AB-B76E-4D36-936F-8A2AA4B05E89}" destId="{E63DE3B4-8A55-470C-9396-7126A80BD2D4}" srcOrd="6" destOrd="0" presId="urn:microsoft.com/office/officeart/2005/8/layout/chevron2"/>
    <dgm:cxn modelId="{ADAB4002-5AD7-443F-A4B6-9D2EA2CFD201}" type="presParOf" srcId="{E63DE3B4-8A55-470C-9396-7126A80BD2D4}" destId="{D48C05DF-A781-4524-9B24-FE9E6E3B78C5}" srcOrd="0" destOrd="0" presId="urn:microsoft.com/office/officeart/2005/8/layout/chevron2"/>
    <dgm:cxn modelId="{7F9A22C1-894C-4B3A-A879-E95C3E601A50}" type="presParOf" srcId="{E63DE3B4-8A55-470C-9396-7126A80BD2D4}" destId="{4EB4FEBD-D92A-42E3-BCD8-57D6E5ED813D}" srcOrd="1" destOrd="0" presId="urn:microsoft.com/office/officeart/2005/8/layout/chevron2"/>
    <dgm:cxn modelId="{C22C12DC-02E5-4DC3-BDE9-46449BD922EF}" type="presParOf" srcId="{2FF120AB-B76E-4D36-936F-8A2AA4B05E89}" destId="{207A2C6B-3F79-4E25-93A1-289DF7B5C4AA}" srcOrd="7" destOrd="0" presId="urn:microsoft.com/office/officeart/2005/8/layout/chevron2"/>
    <dgm:cxn modelId="{A90A99B7-D3B4-4AE8-AB1A-372B5F756FEB}" type="presParOf" srcId="{2FF120AB-B76E-4D36-936F-8A2AA4B05E89}" destId="{9D4F554B-EAAD-4FE2-AB7C-2B7F1C6A2A8A}" srcOrd="8" destOrd="0" presId="urn:microsoft.com/office/officeart/2005/8/layout/chevron2"/>
    <dgm:cxn modelId="{9EEDFEB9-9171-4A82-860B-C778517910AE}" type="presParOf" srcId="{9D4F554B-EAAD-4FE2-AB7C-2B7F1C6A2A8A}" destId="{CFACD03F-94FA-47A4-8714-6235410280C2}" srcOrd="0" destOrd="0" presId="urn:microsoft.com/office/officeart/2005/8/layout/chevron2"/>
    <dgm:cxn modelId="{F18A137D-98FF-44F7-B068-B899CDD21065}" type="presParOf" srcId="{9D4F554B-EAAD-4FE2-AB7C-2B7F1C6A2A8A}" destId="{E76AC49C-1E55-4EC4-A47F-75F16DAE9193}" srcOrd="1" destOrd="0" presId="urn:microsoft.com/office/officeart/2005/8/layout/chevron2"/>
    <dgm:cxn modelId="{9D87E8BA-4589-4E2C-B863-EBC8118B32DB}" type="presParOf" srcId="{2FF120AB-B76E-4D36-936F-8A2AA4B05E89}" destId="{0BE67450-81F0-4258-AE7D-C389006C54B6}" srcOrd="9" destOrd="0" presId="urn:microsoft.com/office/officeart/2005/8/layout/chevron2"/>
    <dgm:cxn modelId="{56CB2C97-0C69-439A-84DB-BA011BD958DA}" type="presParOf" srcId="{2FF120AB-B76E-4D36-936F-8A2AA4B05E89}" destId="{5421DA5A-3970-4550-A10B-3B13D7236003}" srcOrd="10" destOrd="0" presId="urn:microsoft.com/office/officeart/2005/8/layout/chevron2"/>
    <dgm:cxn modelId="{B947DCC0-13AD-4590-94EF-AD18B956784A}" type="presParOf" srcId="{5421DA5A-3970-4550-A10B-3B13D7236003}" destId="{CBC2AFE8-4E82-4597-8A07-2FC74AF65068}" srcOrd="0" destOrd="0" presId="urn:microsoft.com/office/officeart/2005/8/layout/chevron2"/>
    <dgm:cxn modelId="{D51BC99A-0BBF-4B6C-BE00-0F1E2DD2A1F0}" type="presParOf" srcId="{5421DA5A-3970-4550-A10B-3B13D7236003}" destId="{87FAE3C5-40CC-4FFA-9267-A2B5A0D45042}" srcOrd="1" destOrd="0" presId="urn:microsoft.com/office/officeart/2005/8/layout/chevron2"/>
    <dgm:cxn modelId="{4558624F-8A00-4FE4-AE06-42826EB85435}" type="presParOf" srcId="{2FF120AB-B76E-4D36-936F-8A2AA4B05E89}" destId="{2E880C90-91A6-4976-9823-07717779E2EC}" srcOrd="11" destOrd="0" presId="urn:microsoft.com/office/officeart/2005/8/layout/chevron2"/>
    <dgm:cxn modelId="{67D597D6-3239-4E76-A7B7-BE54D5D214B0}" type="presParOf" srcId="{2FF120AB-B76E-4D36-936F-8A2AA4B05E89}" destId="{9E98751C-5FB9-4703-BBE2-1AED0F1118C7}" srcOrd="12" destOrd="0" presId="urn:microsoft.com/office/officeart/2005/8/layout/chevron2"/>
    <dgm:cxn modelId="{CAA9CBD5-80CD-48C4-9C0B-6DEE53D8888C}" type="presParOf" srcId="{9E98751C-5FB9-4703-BBE2-1AED0F1118C7}" destId="{43FEAE83-A169-460C-B3C7-A9F2C28D1951}" srcOrd="0" destOrd="0" presId="urn:microsoft.com/office/officeart/2005/8/layout/chevron2"/>
    <dgm:cxn modelId="{4C64CEC6-6D08-49EF-8350-E083EBE0CAB5}" type="presParOf" srcId="{9E98751C-5FB9-4703-BBE2-1AED0F1118C7}" destId="{83EFA6CB-7C0D-4521-8935-EDCF0FA8D597}" srcOrd="1" destOrd="0" presId="urn:microsoft.com/office/officeart/2005/8/layout/chevron2"/>
    <dgm:cxn modelId="{58A4864A-AA06-4095-A20F-0C4B135EB140}" type="presParOf" srcId="{2FF120AB-B76E-4D36-936F-8A2AA4B05E89}" destId="{44772283-BEB0-4CAC-9925-A88E9BA83587}" srcOrd="13" destOrd="0" presId="urn:microsoft.com/office/officeart/2005/8/layout/chevron2"/>
    <dgm:cxn modelId="{D24DE013-B42C-49F0-9B03-541AA5A4FE28}" type="presParOf" srcId="{2FF120AB-B76E-4D36-936F-8A2AA4B05E89}" destId="{E3DA1BA0-0618-4EE0-87C5-7D153DD3CDCF}" srcOrd="14" destOrd="0" presId="urn:microsoft.com/office/officeart/2005/8/layout/chevron2"/>
    <dgm:cxn modelId="{97B40781-9665-4FEB-B705-6F9535DA1E8D}" type="presParOf" srcId="{E3DA1BA0-0618-4EE0-87C5-7D153DD3CDCF}" destId="{690D61F5-6015-4DB6-8B0D-2EEC445B95D5}" srcOrd="0" destOrd="0" presId="urn:microsoft.com/office/officeart/2005/8/layout/chevron2"/>
    <dgm:cxn modelId="{AB43D349-F5A0-4BB2-82D7-ADE484D988DB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7CDEB4-6466-44C9-AAA3-2CA7868D93C2}" type="presOf" srcId="{FFF75145-F87A-4D15-B348-A6FCA9B2A930}" destId="{0F8B3C05-2985-4EA1-B95F-A82E0744B4D0}" srcOrd="0" destOrd="0" presId="urn:microsoft.com/office/officeart/2005/8/layout/hProcess9"/>
    <dgm:cxn modelId="{F4F2C137-FADA-4E2D-87C7-CDC85743E041}" type="presOf" srcId="{850CDA29-7FB7-4366-96EC-C75A76B20CA4}" destId="{8835B2B9-0018-4458-8A17-E315A8E25E20}" srcOrd="0" destOrd="0" presId="urn:microsoft.com/office/officeart/2005/8/layout/hProcess9"/>
    <dgm:cxn modelId="{5BC6FDFD-F394-44D6-930F-08A9E19B87BE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FBF4828-D9A9-46C0-BAF8-652194394FEC}" type="presParOf" srcId="{8835B2B9-0018-4458-8A17-E315A8E25E20}" destId="{B693457C-C494-4A50-9FA7-BB11458DA3E1}" srcOrd="0" destOrd="0" presId="urn:microsoft.com/office/officeart/2005/8/layout/hProcess9"/>
    <dgm:cxn modelId="{BDBFA527-6DC9-4896-A0F3-4F261E32AA4A}" type="presParOf" srcId="{8835B2B9-0018-4458-8A17-E315A8E25E20}" destId="{6718C75E-AC7B-41AB-BB4F-AD508F048CFB}" srcOrd="1" destOrd="0" presId="urn:microsoft.com/office/officeart/2005/8/layout/hProcess9"/>
    <dgm:cxn modelId="{3B6155F2-328A-49E8-8E32-C76C37523618}" type="presParOf" srcId="{6718C75E-AC7B-41AB-BB4F-AD508F048CFB}" destId="{1E7F28CF-C78C-42A1-8ECD-D743D8FC7CE3}" srcOrd="0" destOrd="0" presId="urn:microsoft.com/office/officeart/2005/8/layout/hProcess9"/>
    <dgm:cxn modelId="{199E2283-7289-42C0-8F8E-3B55337638CA}" type="presParOf" srcId="{6718C75E-AC7B-41AB-BB4F-AD508F048CFB}" destId="{871C5271-B43D-4E78-82F5-F9D6E7FF0E54}" srcOrd="1" destOrd="0" presId="urn:microsoft.com/office/officeart/2005/8/layout/hProcess9"/>
    <dgm:cxn modelId="{FC14D00A-5CC3-4105-B820-20CAF56CD0A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4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4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90000"/>
            </a:lnSpc>
          </a:pPr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>
            <a:lnSpc>
              <a:spcPts val="1200"/>
            </a:lnSpc>
          </a:pP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FlipVert="1" custScaleX="12371" custScaleY="30070" custLinFactNeighborX="-8376" custLinFactNeighborY="5544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03753" custScaleY="250000" custLinFactNeighborX="-58079" custLinFactNeighborY="-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31804" custScaleY="250000" custLinFactNeighborX="54378" custLinFactNeighborY="-2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5D5AC-A244-459D-B931-928445098327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EE98F174-54FA-4598-A150-655B74F3A5FB}" type="presOf" srcId="{FFF75145-F87A-4D15-B348-A6FCA9B2A930}" destId="{0F8B3C05-2985-4EA1-B95F-A82E0744B4D0}" srcOrd="0" destOrd="0" presId="urn:microsoft.com/office/officeart/2005/8/layout/hProcess9"/>
    <dgm:cxn modelId="{7F660FBD-5069-4131-9CB3-5F9AB3BFA784}" type="presOf" srcId="{850CDA29-7FB7-4366-96EC-C75A76B20CA4}" destId="{8835B2B9-0018-4458-8A17-E315A8E25E20}" srcOrd="0" destOrd="0" presId="urn:microsoft.com/office/officeart/2005/8/layout/hProcess9"/>
    <dgm:cxn modelId="{50711444-CB63-4CF9-83C8-F05F0899975A}" type="presParOf" srcId="{8835B2B9-0018-4458-8A17-E315A8E25E20}" destId="{B693457C-C494-4A50-9FA7-BB11458DA3E1}" srcOrd="0" destOrd="0" presId="urn:microsoft.com/office/officeart/2005/8/layout/hProcess9"/>
    <dgm:cxn modelId="{B18DCCDC-9091-43A8-AB52-513C30157295}" type="presParOf" srcId="{8835B2B9-0018-4458-8A17-E315A8E25E20}" destId="{6718C75E-AC7B-41AB-BB4F-AD508F048CFB}" srcOrd="1" destOrd="0" presId="urn:microsoft.com/office/officeart/2005/8/layout/hProcess9"/>
    <dgm:cxn modelId="{2206E687-F10B-4FFF-9A77-A2ED217CE4AD}" type="presParOf" srcId="{6718C75E-AC7B-41AB-BB4F-AD508F048CFB}" destId="{1E7F28CF-C78C-42A1-8ECD-D743D8FC7CE3}" srcOrd="0" destOrd="0" presId="urn:microsoft.com/office/officeart/2005/8/layout/hProcess9"/>
    <dgm:cxn modelId="{5C204BB1-1421-469E-AD57-A834E395C543}" type="presParOf" srcId="{6718C75E-AC7B-41AB-BB4F-AD508F048CFB}" destId="{871C5271-B43D-4E78-82F5-F9D6E7FF0E54}" srcOrd="1" destOrd="0" presId="urn:microsoft.com/office/officeart/2005/8/layout/hProcess9"/>
    <dgm:cxn modelId="{18E03391-2FCB-48A2-8BAC-DFE2426D3ED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652CDF-826F-410A-9651-50B2BEA904F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BA3CDDD-7E11-4D3A-894C-4FEF30697A73}" type="presOf" srcId="{5E2FAA9D-4315-4B72-8800-631B8DE57775}" destId="{1E7F28CF-C78C-42A1-8ECD-D743D8FC7CE3}" srcOrd="0" destOrd="0" presId="urn:microsoft.com/office/officeart/2005/8/layout/hProcess9"/>
    <dgm:cxn modelId="{BB2469F4-2F97-4DDE-AD3B-F22BDB4C7252}" type="presOf" srcId="{850CDA29-7FB7-4366-96EC-C75A76B20CA4}" destId="{8835B2B9-0018-4458-8A17-E315A8E25E20}" srcOrd="0" destOrd="0" presId="urn:microsoft.com/office/officeart/2005/8/layout/hProcess9"/>
    <dgm:cxn modelId="{42E2E3C4-DB48-480C-8765-9A0C36A46791}" type="presParOf" srcId="{8835B2B9-0018-4458-8A17-E315A8E25E20}" destId="{B693457C-C494-4A50-9FA7-BB11458DA3E1}" srcOrd="0" destOrd="0" presId="urn:microsoft.com/office/officeart/2005/8/layout/hProcess9"/>
    <dgm:cxn modelId="{D1D7920F-F489-4A01-A6E7-AC2956633DCC}" type="presParOf" srcId="{8835B2B9-0018-4458-8A17-E315A8E25E20}" destId="{6718C75E-AC7B-41AB-BB4F-AD508F048CFB}" srcOrd="1" destOrd="0" presId="urn:microsoft.com/office/officeart/2005/8/layout/hProcess9"/>
    <dgm:cxn modelId="{A708BCE8-6201-4811-901D-340B5AAF12BD}" type="presParOf" srcId="{6718C75E-AC7B-41AB-BB4F-AD508F048CFB}" destId="{1E7F28CF-C78C-42A1-8ECD-D743D8FC7CE3}" srcOrd="0" destOrd="0" presId="urn:microsoft.com/office/officeart/2005/8/layout/hProcess9"/>
    <dgm:cxn modelId="{23C1BF7C-9100-4750-AE73-762877AFDED8}" type="presParOf" srcId="{6718C75E-AC7B-41AB-BB4F-AD508F048CFB}" destId="{871C5271-B43D-4E78-82F5-F9D6E7FF0E54}" srcOrd="1" destOrd="0" presId="urn:microsoft.com/office/officeart/2005/8/layout/hProcess9"/>
    <dgm:cxn modelId="{7DA1C043-9951-427E-8287-5241B52A1F0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 в 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29388A-B664-4193-892C-C0B72E2EB8C1}" type="presOf" srcId="{850CDA29-7FB7-4366-96EC-C75A76B20CA4}" destId="{8835B2B9-0018-4458-8A17-E315A8E25E20}" srcOrd="0" destOrd="0" presId="urn:microsoft.com/office/officeart/2005/8/layout/hProcess9"/>
    <dgm:cxn modelId="{39FD73C5-E0C7-47D4-915A-00DBC703C216}" type="presOf" srcId="{5E2FAA9D-4315-4B72-8800-631B8DE57775}" destId="{1E7F28CF-C78C-42A1-8ECD-D743D8FC7CE3}" srcOrd="0" destOrd="0" presId="urn:microsoft.com/office/officeart/2005/8/layout/hProcess9"/>
    <dgm:cxn modelId="{DB5F3251-7D40-4590-9A86-A90573F84A76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E4E6706-8454-4AAE-B036-966B33691BF1}" type="presParOf" srcId="{8835B2B9-0018-4458-8A17-E315A8E25E20}" destId="{B693457C-C494-4A50-9FA7-BB11458DA3E1}" srcOrd="0" destOrd="0" presId="urn:microsoft.com/office/officeart/2005/8/layout/hProcess9"/>
    <dgm:cxn modelId="{3481A349-3F30-4B40-B1FF-C08886F0BB67}" type="presParOf" srcId="{8835B2B9-0018-4458-8A17-E315A8E25E20}" destId="{6718C75E-AC7B-41AB-BB4F-AD508F048CFB}" srcOrd="1" destOrd="0" presId="urn:microsoft.com/office/officeart/2005/8/layout/hProcess9"/>
    <dgm:cxn modelId="{ECE174E6-EE2A-4DCB-B784-48C958CF9921}" type="presParOf" srcId="{6718C75E-AC7B-41AB-BB4F-AD508F048CFB}" destId="{1E7F28CF-C78C-42A1-8ECD-D743D8FC7CE3}" srcOrd="0" destOrd="0" presId="urn:microsoft.com/office/officeart/2005/8/layout/hProcess9"/>
    <dgm:cxn modelId="{47FB8971-1F8C-4FB8-A5CA-7886F76A7858}" type="presParOf" srcId="{6718C75E-AC7B-41AB-BB4F-AD508F048CFB}" destId="{871C5271-B43D-4E78-82F5-F9D6E7FF0E54}" srcOrd="1" destOrd="0" presId="urn:microsoft.com/office/officeart/2005/8/layout/hProcess9"/>
    <dgm:cxn modelId="{03C1E229-5E50-435B-AC1A-BCDA83D83B0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5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9E6780-575B-4488-A5D7-193ADC0F9D85}" type="presOf" srcId="{5E2FAA9D-4315-4B72-8800-631B8DE57775}" destId="{1E7F28CF-C78C-42A1-8ECD-D743D8FC7CE3}" srcOrd="0" destOrd="0" presId="urn:microsoft.com/office/officeart/2005/8/layout/hProcess9"/>
    <dgm:cxn modelId="{EAB27F4A-C38F-4FBE-A5C3-939C02A67D24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8483D7-7265-4552-868C-41DCCC330626}" type="presOf" srcId="{850CDA29-7FB7-4366-96EC-C75A76B20CA4}" destId="{8835B2B9-0018-4458-8A17-E315A8E25E20}" srcOrd="0" destOrd="0" presId="urn:microsoft.com/office/officeart/2005/8/layout/hProcess9"/>
    <dgm:cxn modelId="{D1C5117E-491B-4436-AFD0-3FFDA85A4954}" type="presParOf" srcId="{8835B2B9-0018-4458-8A17-E315A8E25E20}" destId="{B693457C-C494-4A50-9FA7-BB11458DA3E1}" srcOrd="0" destOrd="0" presId="urn:microsoft.com/office/officeart/2005/8/layout/hProcess9"/>
    <dgm:cxn modelId="{B9FA062A-89E3-43E6-BA1B-53FCB665E0D0}" type="presParOf" srcId="{8835B2B9-0018-4458-8A17-E315A8E25E20}" destId="{6718C75E-AC7B-41AB-BB4F-AD508F048CFB}" srcOrd="1" destOrd="0" presId="urn:microsoft.com/office/officeart/2005/8/layout/hProcess9"/>
    <dgm:cxn modelId="{8A9A6CDD-C008-44ED-8D07-2FCB213DACA7}" type="presParOf" srcId="{6718C75E-AC7B-41AB-BB4F-AD508F048CFB}" destId="{1E7F28CF-C78C-42A1-8ECD-D743D8FC7CE3}" srcOrd="0" destOrd="0" presId="urn:microsoft.com/office/officeart/2005/8/layout/hProcess9"/>
    <dgm:cxn modelId="{F7314D7E-EB05-4041-82F8-AF10AE6E45A5}" type="presParOf" srcId="{6718C75E-AC7B-41AB-BB4F-AD508F048CFB}" destId="{871C5271-B43D-4E78-82F5-F9D6E7FF0E54}" srcOrd="1" destOrd="0" presId="urn:microsoft.com/office/officeart/2005/8/layout/hProcess9"/>
    <dgm:cxn modelId="{F3F67218-CE04-4B1E-8B36-4CE575634616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BE6D6-86B6-4369-AE11-CD43717BB46C}" type="presOf" srcId="{5E2FAA9D-4315-4B72-8800-631B8DE57775}" destId="{1E7F28CF-C78C-42A1-8ECD-D743D8FC7CE3}" srcOrd="0" destOrd="0" presId="urn:microsoft.com/office/officeart/2005/8/layout/hProcess9"/>
    <dgm:cxn modelId="{EDE4DCF2-CB41-44FE-8763-D8A283B9868B}" type="presOf" srcId="{850CDA29-7FB7-4366-96EC-C75A76B20CA4}" destId="{8835B2B9-0018-4458-8A17-E315A8E25E20}" srcOrd="0" destOrd="0" presId="urn:microsoft.com/office/officeart/2005/8/layout/hProcess9"/>
    <dgm:cxn modelId="{6AC8E874-ABED-4DB8-880A-A68CE7AFD02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93902A0-28EB-486E-91FE-ED1C526E9065}" type="presParOf" srcId="{8835B2B9-0018-4458-8A17-E315A8E25E20}" destId="{B693457C-C494-4A50-9FA7-BB11458DA3E1}" srcOrd="0" destOrd="0" presId="urn:microsoft.com/office/officeart/2005/8/layout/hProcess9"/>
    <dgm:cxn modelId="{A640AAF3-109A-4A6D-9E88-CA468F252589}" type="presParOf" srcId="{8835B2B9-0018-4458-8A17-E315A8E25E20}" destId="{6718C75E-AC7B-41AB-BB4F-AD508F048CFB}" srcOrd="1" destOrd="0" presId="urn:microsoft.com/office/officeart/2005/8/layout/hProcess9"/>
    <dgm:cxn modelId="{EA1EC5A1-6298-413E-8A15-A88EA9F90985}" type="presParOf" srcId="{6718C75E-AC7B-41AB-BB4F-AD508F048CFB}" destId="{1E7F28CF-C78C-42A1-8ECD-D743D8FC7CE3}" srcOrd="0" destOrd="0" presId="urn:microsoft.com/office/officeart/2005/8/layout/hProcess9"/>
    <dgm:cxn modelId="{BCEA35B8-FE7C-41FA-97CA-2F962FABD539}" type="presParOf" srcId="{6718C75E-AC7B-41AB-BB4F-AD508F048CFB}" destId="{871C5271-B43D-4E78-82F5-F9D6E7FF0E54}" srcOrd="1" destOrd="0" presId="urn:microsoft.com/office/officeart/2005/8/layout/hProcess9"/>
    <dgm:cxn modelId="{12D589AA-BE35-4CCB-AFE9-5C98910C6107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A21641-2DA8-4700-9591-D18F59AA7452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B7AE6DC7-A1CF-4C71-9713-7D8F0635072C}" type="presOf" srcId="{850CDA29-7FB7-4366-96EC-C75A76B20CA4}" destId="{8835B2B9-0018-4458-8A17-E315A8E25E20}" srcOrd="0" destOrd="0" presId="urn:microsoft.com/office/officeart/2005/8/layout/hProcess9"/>
    <dgm:cxn modelId="{4F9BB3B4-CC71-433C-9E4F-BDAD4811AA64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5E36BF5-3988-4489-A0D5-22F6CCBCF783}" type="presParOf" srcId="{8835B2B9-0018-4458-8A17-E315A8E25E20}" destId="{B693457C-C494-4A50-9FA7-BB11458DA3E1}" srcOrd="0" destOrd="0" presId="urn:microsoft.com/office/officeart/2005/8/layout/hProcess9"/>
    <dgm:cxn modelId="{86758BF4-1CF2-4EC5-BE28-4788BDC9B571}" type="presParOf" srcId="{8835B2B9-0018-4458-8A17-E315A8E25E20}" destId="{6718C75E-AC7B-41AB-BB4F-AD508F048CFB}" srcOrd="1" destOrd="0" presId="urn:microsoft.com/office/officeart/2005/8/layout/hProcess9"/>
    <dgm:cxn modelId="{B81EB50D-09D9-40DE-87ED-06F8DC3F40C5}" type="presParOf" srcId="{6718C75E-AC7B-41AB-BB4F-AD508F048CFB}" destId="{1E7F28CF-C78C-42A1-8ECD-D743D8FC7CE3}" srcOrd="0" destOrd="0" presId="urn:microsoft.com/office/officeart/2005/8/layout/hProcess9"/>
    <dgm:cxn modelId="{1343B7C6-B3D3-406E-8AF1-2CC271E37F7B}" type="presParOf" srcId="{6718C75E-AC7B-41AB-BB4F-AD508F048CFB}" destId="{871C5271-B43D-4E78-82F5-F9D6E7FF0E54}" srcOrd="1" destOrd="0" presId="urn:microsoft.com/office/officeart/2005/8/layout/hProcess9"/>
    <dgm:cxn modelId="{2051D691-FC86-41F5-848D-9536A8D33F4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b="0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 custLinFactNeighborX="725" custLinFactNeighborY="-29436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8357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LinFactNeighborX="29493" custLinFactNeighborY="-48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9A9042-3BB1-4936-BEE3-181F3182ECEA}" type="presOf" srcId="{FFF75145-F87A-4D15-B348-A6FCA9B2A930}" destId="{0F8B3C05-2985-4EA1-B95F-A82E0744B4D0}" srcOrd="0" destOrd="0" presId="urn:microsoft.com/office/officeart/2005/8/layout/hProcess9"/>
    <dgm:cxn modelId="{C6B73E26-0583-40EE-B19E-D61069054127}" type="presOf" srcId="{5E2FAA9D-4315-4B72-8800-631B8DE57775}" destId="{1E7F28CF-C78C-42A1-8ECD-D743D8FC7CE3}" srcOrd="0" destOrd="0" presId="urn:microsoft.com/office/officeart/2005/8/layout/hProcess9"/>
    <dgm:cxn modelId="{4F797FD2-5E2B-430E-A844-22CD638925B1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C58A2B9-2DE9-4FF2-9E13-BF7267F80E3F}" type="presParOf" srcId="{8835B2B9-0018-4458-8A17-E315A8E25E20}" destId="{B693457C-C494-4A50-9FA7-BB11458DA3E1}" srcOrd="0" destOrd="0" presId="urn:microsoft.com/office/officeart/2005/8/layout/hProcess9"/>
    <dgm:cxn modelId="{D989A52B-5E7D-4A87-86C5-A0F17CCBFCCC}" type="presParOf" srcId="{8835B2B9-0018-4458-8A17-E315A8E25E20}" destId="{6718C75E-AC7B-41AB-BB4F-AD508F048CFB}" srcOrd="1" destOrd="0" presId="urn:microsoft.com/office/officeart/2005/8/layout/hProcess9"/>
    <dgm:cxn modelId="{5DBD91F5-76F9-4B8A-907D-AF53ED2CB299}" type="presParOf" srcId="{6718C75E-AC7B-41AB-BB4F-AD508F048CFB}" destId="{1E7F28CF-C78C-42A1-8ECD-D743D8FC7CE3}" srcOrd="0" destOrd="0" presId="urn:microsoft.com/office/officeart/2005/8/layout/hProcess9"/>
    <dgm:cxn modelId="{A71E7D1C-3780-4B07-BA6D-8C2568ABFCF7}" type="presParOf" srcId="{6718C75E-AC7B-41AB-BB4F-AD508F048CFB}" destId="{871C5271-B43D-4E78-82F5-F9D6E7FF0E54}" srcOrd="1" destOrd="0" presId="urn:microsoft.com/office/officeart/2005/8/layout/hProcess9"/>
    <dgm:cxn modelId="{1369560F-64AB-4129-8AE0-3ADF05DEDFC3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5F14ECC-D3D2-4BDC-91AE-5DB295C53453}" type="presOf" srcId="{5E2FAA9D-4315-4B72-8800-631B8DE57775}" destId="{1E7F28CF-C78C-42A1-8ECD-D743D8FC7CE3}" srcOrd="0" destOrd="0" presId="urn:microsoft.com/office/officeart/2005/8/layout/hProcess9"/>
    <dgm:cxn modelId="{64B0286B-6B6B-48D7-AA0E-C1E1B3ADB79E}" type="presOf" srcId="{FFF75145-F87A-4D15-B348-A6FCA9B2A930}" destId="{0F8B3C05-2985-4EA1-B95F-A82E0744B4D0}" srcOrd="0" destOrd="0" presId="urn:microsoft.com/office/officeart/2005/8/layout/hProcess9"/>
    <dgm:cxn modelId="{D6C78197-72DE-426C-B6C5-D6A658667B24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2132BD00-271B-4DFD-B12E-2D06C92046F3}" type="presParOf" srcId="{8835B2B9-0018-4458-8A17-E315A8E25E20}" destId="{B693457C-C494-4A50-9FA7-BB11458DA3E1}" srcOrd="0" destOrd="0" presId="urn:microsoft.com/office/officeart/2005/8/layout/hProcess9"/>
    <dgm:cxn modelId="{EE876B24-DA32-425A-B770-2921D3D7AA0A}" type="presParOf" srcId="{8835B2B9-0018-4458-8A17-E315A8E25E20}" destId="{6718C75E-AC7B-41AB-BB4F-AD508F048CFB}" srcOrd="1" destOrd="0" presId="urn:microsoft.com/office/officeart/2005/8/layout/hProcess9"/>
    <dgm:cxn modelId="{D6BCF03E-1024-4FF4-A745-13DBAC9639C8}" type="presParOf" srcId="{6718C75E-AC7B-41AB-BB4F-AD508F048CFB}" destId="{1E7F28CF-C78C-42A1-8ECD-D743D8FC7CE3}" srcOrd="0" destOrd="0" presId="urn:microsoft.com/office/officeart/2005/8/layout/hProcess9"/>
    <dgm:cxn modelId="{F56D92A5-68C4-42E9-968F-3C1BAD4A5306}" type="presParOf" srcId="{6718C75E-AC7B-41AB-BB4F-AD508F048CFB}" destId="{871C5271-B43D-4E78-82F5-F9D6E7FF0E54}" srcOrd="1" destOrd="0" presId="urn:microsoft.com/office/officeart/2005/8/layout/hProcess9"/>
    <dgm:cxn modelId="{7EB01A29-3511-4563-A80F-6A41074EBE8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LinFactNeighborX="43650" custLinFactNeighborY="2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B1F49D-6FD8-4008-A0B6-255018AD45F4}" type="presOf" srcId="{FFF75145-F87A-4D15-B348-A6FCA9B2A930}" destId="{0F8B3C05-2985-4EA1-B95F-A82E0744B4D0}" srcOrd="0" destOrd="0" presId="urn:microsoft.com/office/officeart/2005/8/layout/hProcess9"/>
    <dgm:cxn modelId="{749859B9-8EDD-40AE-95F9-4F575E2EF235}" type="presOf" srcId="{5E2FAA9D-4315-4B72-8800-631B8DE57775}" destId="{1E7F28CF-C78C-42A1-8ECD-D743D8FC7CE3}" srcOrd="0" destOrd="0" presId="urn:microsoft.com/office/officeart/2005/8/layout/hProcess9"/>
    <dgm:cxn modelId="{113411AA-5522-46E5-9540-29771F32FA30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D3D711D-6698-45B3-9F9A-4D555F669FE0}" type="presParOf" srcId="{8835B2B9-0018-4458-8A17-E315A8E25E20}" destId="{B693457C-C494-4A50-9FA7-BB11458DA3E1}" srcOrd="0" destOrd="0" presId="urn:microsoft.com/office/officeart/2005/8/layout/hProcess9"/>
    <dgm:cxn modelId="{C9C3E7B0-52A2-4AF7-922C-784EA49F1BAC}" type="presParOf" srcId="{8835B2B9-0018-4458-8A17-E315A8E25E20}" destId="{6718C75E-AC7B-41AB-BB4F-AD508F048CFB}" srcOrd="1" destOrd="0" presId="urn:microsoft.com/office/officeart/2005/8/layout/hProcess9"/>
    <dgm:cxn modelId="{1395328E-1D54-4E46-B859-DD1E4571AAF6}" type="presParOf" srcId="{6718C75E-AC7B-41AB-BB4F-AD508F048CFB}" destId="{1E7F28CF-C78C-42A1-8ECD-D743D8FC7CE3}" srcOrd="0" destOrd="0" presId="urn:microsoft.com/office/officeart/2005/8/layout/hProcess9"/>
    <dgm:cxn modelId="{0D9289F0-500C-40CF-A700-DF210FF718E7}" type="presParOf" srcId="{6718C75E-AC7B-41AB-BB4F-AD508F048CFB}" destId="{871C5271-B43D-4E78-82F5-F9D6E7FF0E54}" srcOrd="1" destOrd="0" presId="urn:microsoft.com/office/officeart/2005/8/layout/hProcess9"/>
    <dgm:cxn modelId="{8461ED11-7D31-4208-9D2B-655DEB0F85AA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534FBB-FCF6-4E8F-83EA-5A5EA64E854F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BEB1F120-D418-405F-8D04-868ADE99122B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27EBF4E-9B47-4021-A57F-D317C17CEDCD}" type="presOf" srcId="{850CDA29-7FB7-4366-96EC-C75A76B20CA4}" destId="{8835B2B9-0018-4458-8A17-E315A8E25E20}" srcOrd="0" destOrd="0" presId="urn:microsoft.com/office/officeart/2005/8/layout/hProcess9"/>
    <dgm:cxn modelId="{C7999FBB-8428-4664-AF88-F0355F04ED08}" type="presParOf" srcId="{8835B2B9-0018-4458-8A17-E315A8E25E20}" destId="{B693457C-C494-4A50-9FA7-BB11458DA3E1}" srcOrd="0" destOrd="0" presId="urn:microsoft.com/office/officeart/2005/8/layout/hProcess9"/>
    <dgm:cxn modelId="{C0747517-28ED-4221-9D7A-F3DB107D8F8E}" type="presParOf" srcId="{8835B2B9-0018-4458-8A17-E315A8E25E20}" destId="{6718C75E-AC7B-41AB-BB4F-AD508F048CFB}" srcOrd="1" destOrd="0" presId="urn:microsoft.com/office/officeart/2005/8/layout/hProcess9"/>
    <dgm:cxn modelId="{6B9903C2-B24E-429A-854F-D0C7276DA15B}" type="presParOf" srcId="{6718C75E-AC7B-41AB-BB4F-AD508F048CFB}" destId="{1E7F28CF-C78C-42A1-8ECD-D743D8FC7CE3}" srcOrd="0" destOrd="0" presId="urn:microsoft.com/office/officeart/2005/8/layout/hProcess9"/>
    <dgm:cxn modelId="{96FDA5AD-C11D-408F-B636-C86DCDC11735}" type="presParOf" srcId="{6718C75E-AC7B-41AB-BB4F-AD508F048CFB}" destId="{871C5271-B43D-4E78-82F5-F9D6E7FF0E54}" srcOrd="1" destOrd="0" presId="urn:microsoft.com/office/officeart/2005/8/layout/hProcess9"/>
    <dgm:cxn modelId="{856302F7-4EB3-4A50-8037-9B4FF3866DB4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equation2" loCatId="process" qsTypeId="urn:microsoft.com/office/officeart/2005/8/quickstyle/3d1" qsCatId="3D" csTypeId="urn:microsoft.com/office/officeart/2005/8/colors/colorful1#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общественных пространств</a:t>
          </a:r>
          <a:endParaRPr lang="ru-RU" sz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2024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2E04220-80E9-4917-B7CA-9BE3D58B0F10}" type="pres">
      <dgm:prSet presAssocID="{6226C9B4-8E1D-4450-BCC1-43E3554D5AB7}" presName="Name0" presStyleCnt="0">
        <dgm:presLayoutVars>
          <dgm:dir/>
          <dgm:resizeHandles val="exact"/>
        </dgm:presLayoutVars>
      </dgm:prSet>
      <dgm:spPr/>
    </dgm:pt>
    <dgm:pt modelId="{8747EB2E-C8EA-4E02-A3D1-8CDE8F1FAC24}" type="pres">
      <dgm:prSet presAssocID="{6226C9B4-8E1D-4450-BCC1-43E3554D5AB7}" presName="vNodes" presStyleCnt="0"/>
      <dgm:spPr/>
    </dgm:pt>
    <dgm:pt modelId="{F896ED04-12C7-4EC1-AD4F-3B57B5397ABA}" type="pres">
      <dgm:prSet presAssocID="{349C7ECD-BED8-4363-BF5C-E1E439D08093}" presName="node" presStyleLbl="node1" presStyleIdx="0" presStyleCnt="2" custScaleX="96942" custScaleY="71348" custLinFactNeighborX="-45700" custLinFactNeighborY="-5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2F406B-68D0-4298-ADDC-36439473F7EE}" type="pres">
      <dgm:prSet presAssocID="{6226C9B4-8E1D-4450-BCC1-43E3554D5AB7}" presName="sibTransLast" presStyleLbl="sibTrans2D1" presStyleIdx="0" presStyleCnt="1" custLinFactNeighborX="-7284" custLinFactNeighborY="-19727"/>
      <dgm:spPr/>
      <dgm:t>
        <a:bodyPr/>
        <a:lstStyle/>
        <a:p>
          <a:endParaRPr lang="ru-RU"/>
        </a:p>
      </dgm:t>
    </dgm:pt>
    <dgm:pt modelId="{36F59A85-ACA8-49C9-B883-7842FA35653B}" type="pres">
      <dgm:prSet presAssocID="{6226C9B4-8E1D-4450-BCC1-43E3554D5AB7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5F1865AC-1F3A-4A9F-855E-6E03CD930C83}" type="pres">
      <dgm:prSet presAssocID="{6226C9B4-8E1D-4450-BCC1-43E3554D5AB7}" presName="lastNode" presStyleLbl="node1" presStyleIdx="1" presStyleCnt="2" custScaleX="85669" custScaleY="75946" custLinFactNeighborX="29903" custLinFactNeighborY="77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6EA9E2-78E8-4B1F-BAC0-5A4C4ABE3D20}" type="presOf" srcId="{D531B77A-5335-4C67-B2BC-00D9A0FFF83B}" destId="{292F406B-68D0-4298-ADDC-36439473F7EE}" srcOrd="0" destOrd="0" presId="urn:microsoft.com/office/officeart/2005/8/layout/equation2"/>
    <dgm:cxn modelId="{CCB55870-4D43-4608-A506-0AE2D5F0C137}" type="presOf" srcId="{D531B77A-5335-4C67-B2BC-00D9A0FFF83B}" destId="{36F59A85-ACA8-49C9-B883-7842FA35653B}" srcOrd="1" destOrd="0" presId="urn:microsoft.com/office/officeart/2005/8/layout/equation2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1B615539-F70A-4DF9-99FA-B0BF05435370}" type="presOf" srcId="{349C7ECD-BED8-4363-BF5C-E1E439D08093}" destId="{F896ED04-12C7-4EC1-AD4F-3B57B5397ABA}" srcOrd="0" destOrd="0" presId="urn:microsoft.com/office/officeart/2005/8/layout/equation2"/>
    <dgm:cxn modelId="{C77C2AE1-6AE0-49F8-92D1-D30A4992EC3B}" type="presOf" srcId="{76AEA9F8-E27C-47FB-A2D9-456D2837651C}" destId="{5F1865AC-1F3A-4A9F-855E-6E03CD930C83}" srcOrd="0" destOrd="0" presId="urn:microsoft.com/office/officeart/2005/8/layout/equation2"/>
    <dgm:cxn modelId="{AA03F7D8-22DF-462F-ABF6-97545BE50CA6}" type="presOf" srcId="{6226C9B4-8E1D-4450-BCC1-43E3554D5AB7}" destId="{E2E04220-80E9-4917-B7CA-9BE3D58B0F10}" srcOrd="0" destOrd="0" presId="urn:microsoft.com/office/officeart/2005/8/layout/equation2"/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CA766C8C-2C79-47A4-8C15-6D3B7618540E}" type="presParOf" srcId="{E2E04220-80E9-4917-B7CA-9BE3D58B0F10}" destId="{8747EB2E-C8EA-4E02-A3D1-8CDE8F1FAC24}" srcOrd="0" destOrd="0" presId="urn:microsoft.com/office/officeart/2005/8/layout/equation2"/>
    <dgm:cxn modelId="{4AA75FD0-49A3-439D-AC3F-22B8472A09D0}" type="presParOf" srcId="{8747EB2E-C8EA-4E02-A3D1-8CDE8F1FAC24}" destId="{F896ED04-12C7-4EC1-AD4F-3B57B5397ABA}" srcOrd="0" destOrd="0" presId="urn:microsoft.com/office/officeart/2005/8/layout/equation2"/>
    <dgm:cxn modelId="{31200DC5-161B-40B6-8C90-53A6345BCB0B}" type="presParOf" srcId="{E2E04220-80E9-4917-B7CA-9BE3D58B0F10}" destId="{292F406B-68D0-4298-ADDC-36439473F7EE}" srcOrd="1" destOrd="0" presId="urn:microsoft.com/office/officeart/2005/8/layout/equation2"/>
    <dgm:cxn modelId="{B68B1A39-1A98-4C53-84B5-625A0057ED51}" type="presParOf" srcId="{292F406B-68D0-4298-ADDC-36439473F7EE}" destId="{36F59A85-ACA8-49C9-B883-7842FA35653B}" srcOrd="0" destOrd="0" presId="urn:microsoft.com/office/officeart/2005/8/layout/equation2"/>
    <dgm:cxn modelId="{52093C8D-07A2-430C-AD9D-EBF75E39B4A3}" type="presParOf" srcId="{E2E04220-80E9-4917-B7CA-9BE3D58B0F10}" destId="{5F1865AC-1F3A-4A9F-855E-6E03CD930C8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X="1137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09B0C-0CA6-4C4E-B571-70527CAA84B1}" type="presOf" srcId="{5E2FAA9D-4315-4B72-8800-631B8DE57775}" destId="{1E7F28CF-C78C-42A1-8ECD-D743D8FC7CE3}" srcOrd="0" destOrd="0" presId="urn:microsoft.com/office/officeart/2005/8/layout/hProcess9"/>
    <dgm:cxn modelId="{004309C5-8994-4527-B54E-7125F9381B9E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528DAD0C-4EC7-4C63-B97D-9B185E41D622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D30F38D3-42E2-4BF9-B3E1-D72E508940F5}" type="presParOf" srcId="{8835B2B9-0018-4458-8A17-E315A8E25E20}" destId="{B693457C-C494-4A50-9FA7-BB11458DA3E1}" srcOrd="0" destOrd="0" presId="urn:microsoft.com/office/officeart/2005/8/layout/hProcess9"/>
    <dgm:cxn modelId="{A69BAE67-839D-41A1-8B26-68C3CD366365}" type="presParOf" srcId="{8835B2B9-0018-4458-8A17-E315A8E25E20}" destId="{6718C75E-AC7B-41AB-BB4F-AD508F048CFB}" srcOrd="1" destOrd="0" presId="urn:microsoft.com/office/officeart/2005/8/layout/hProcess9"/>
    <dgm:cxn modelId="{D33D75CC-9018-40B2-B998-5A5CD2E4BBED}" type="presParOf" srcId="{6718C75E-AC7B-41AB-BB4F-AD508F048CFB}" destId="{1E7F28CF-C78C-42A1-8ECD-D743D8FC7CE3}" srcOrd="0" destOrd="0" presId="urn:microsoft.com/office/officeart/2005/8/layout/hProcess9"/>
    <dgm:cxn modelId="{E9AB2CA1-A37E-4924-A93C-A0298B1C332F}" type="presParOf" srcId="{6718C75E-AC7B-41AB-BB4F-AD508F048CFB}" destId="{871C5271-B43D-4E78-82F5-F9D6E7FF0E54}" srcOrd="1" destOrd="0" presId="urn:microsoft.com/office/officeart/2005/8/layout/hProcess9"/>
    <dgm:cxn modelId="{56EC528B-B3F2-460B-B1C4-4C6F9A49965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7BF906C4-26AF-4310-81E9-662534D40890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82D7713-5C89-4E5F-A229-63C23FAA91E2}" type="presOf" srcId="{850CDA29-7FB7-4366-96EC-C75A76B20CA4}" destId="{8835B2B9-0018-4458-8A17-E315A8E25E20}" srcOrd="0" destOrd="0" presId="urn:microsoft.com/office/officeart/2005/8/layout/hProcess9"/>
    <dgm:cxn modelId="{3AFF7EC4-CA7E-4315-88F0-358080AC1FB2}" type="presOf" srcId="{FFF75145-F87A-4D15-B348-A6FCA9B2A930}" destId="{0F8B3C05-2985-4EA1-B95F-A82E0744B4D0}" srcOrd="0" destOrd="0" presId="urn:microsoft.com/office/officeart/2005/8/layout/hProcess9"/>
    <dgm:cxn modelId="{9FA0DE5E-3371-4D74-A100-F95B21AAF616}" type="presParOf" srcId="{8835B2B9-0018-4458-8A17-E315A8E25E20}" destId="{B693457C-C494-4A50-9FA7-BB11458DA3E1}" srcOrd="0" destOrd="0" presId="urn:microsoft.com/office/officeart/2005/8/layout/hProcess9"/>
    <dgm:cxn modelId="{A213E34F-4C11-4E3A-9699-C2BDDBE0BEE6}" type="presParOf" srcId="{8835B2B9-0018-4458-8A17-E315A8E25E20}" destId="{6718C75E-AC7B-41AB-BB4F-AD508F048CFB}" srcOrd="1" destOrd="0" presId="urn:microsoft.com/office/officeart/2005/8/layout/hProcess9"/>
    <dgm:cxn modelId="{0F30477F-FB3B-43E1-A3BB-2834EBA5C078}" type="presParOf" srcId="{6718C75E-AC7B-41AB-BB4F-AD508F048CFB}" destId="{1E7F28CF-C78C-42A1-8ECD-D743D8FC7CE3}" srcOrd="0" destOrd="0" presId="urn:microsoft.com/office/officeart/2005/8/layout/hProcess9"/>
    <dgm:cxn modelId="{79604A71-084C-4FAE-A7AE-D7841FAD2ED2}" type="presParOf" srcId="{6718C75E-AC7B-41AB-BB4F-AD508F048CFB}" destId="{871C5271-B43D-4E78-82F5-F9D6E7FF0E54}" srcOrd="1" destOrd="0" presId="urn:microsoft.com/office/officeart/2005/8/layout/hProcess9"/>
    <dgm:cxn modelId="{21B97532-157B-4BE6-BB23-7E25842091E1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73E41-CB4E-434F-9BF1-9F00512FB00D}" type="presOf" srcId="{850CDA29-7FB7-4366-96EC-C75A76B20CA4}" destId="{8835B2B9-0018-4458-8A17-E315A8E25E20}" srcOrd="0" destOrd="0" presId="urn:microsoft.com/office/officeart/2005/8/layout/hProcess9"/>
    <dgm:cxn modelId="{1D139973-5F5E-4E54-9FF4-4ABF6673A01F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CC09A18C-D466-46F4-8610-FAB5AEB0A35E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3844B13-0A7E-41EF-8EB7-317FF5F4FBFC}" type="presParOf" srcId="{8835B2B9-0018-4458-8A17-E315A8E25E20}" destId="{B693457C-C494-4A50-9FA7-BB11458DA3E1}" srcOrd="0" destOrd="0" presId="urn:microsoft.com/office/officeart/2005/8/layout/hProcess9"/>
    <dgm:cxn modelId="{D616A435-675F-47D1-BF8C-F3D677B2254A}" type="presParOf" srcId="{8835B2B9-0018-4458-8A17-E315A8E25E20}" destId="{6718C75E-AC7B-41AB-BB4F-AD508F048CFB}" srcOrd="1" destOrd="0" presId="urn:microsoft.com/office/officeart/2005/8/layout/hProcess9"/>
    <dgm:cxn modelId="{8113A108-8CD1-450B-B547-10679725058E}" type="presParOf" srcId="{6718C75E-AC7B-41AB-BB4F-AD508F048CFB}" destId="{1E7F28CF-C78C-42A1-8ECD-D743D8FC7CE3}" srcOrd="0" destOrd="0" presId="urn:microsoft.com/office/officeart/2005/8/layout/hProcess9"/>
    <dgm:cxn modelId="{2F57D1F7-8250-4616-AA48-4442D3E6A43F}" type="presParOf" srcId="{6718C75E-AC7B-41AB-BB4F-AD508F048CFB}" destId="{871C5271-B43D-4E78-82F5-F9D6E7FF0E54}" srcOrd="1" destOrd="0" presId="urn:microsoft.com/office/officeart/2005/8/layout/hProcess9"/>
    <dgm:cxn modelId="{78A1AB1C-BEFE-41C9-AC44-D9EF949FDE6D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B5BE78-C7B6-4468-8496-2CE2B49E9F94}" type="presOf" srcId="{FFF75145-F87A-4D15-B348-A6FCA9B2A930}" destId="{0F8B3C05-2985-4EA1-B95F-A82E0744B4D0}" srcOrd="0" destOrd="0" presId="urn:microsoft.com/office/officeart/2005/8/layout/hProcess9"/>
    <dgm:cxn modelId="{848CBC94-3474-46E5-B98E-4BB0C5014609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4A65B347-4FEB-4487-AFD0-A9F0C6DC74E5}" type="presOf" srcId="{850CDA29-7FB7-4366-96EC-C75A76B20CA4}" destId="{8835B2B9-0018-4458-8A17-E315A8E25E20}" srcOrd="0" destOrd="0" presId="urn:microsoft.com/office/officeart/2005/8/layout/hProcess9"/>
    <dgm:cxn modelId="{C357496A-824F-45CD-A527-DF3F68AC85EE}" type="presParOf" srcId="{8835B2B9-0018-4458-8A17-E315A8E25E20}" destId="{B693457C-C494-4A50-9FA7-BB11458DA3E1}" srcOrd="0" destOrd="0" presId="urn:microsoft.com/office/officeart/2005/8/layout/hProcess9"/>
    <dgm:cxn modelId="{62D16EEC-90BF-4C1E-9A1C-602DDE5DCA3B}" type="presParOf" srcId="{8835B2B9-0018-4458-8A17-E315A8E25E20}" destId="{6718C75E-AC7B-41AB-BB4F-AD508F048CFB}" srcOrd="1" destOrd="0" presId="urn:microsoft.com/office/officeart/2005/8/layout/hProcess9"/>
    <dgm:cxn modelId="{D29DF390-A9EF-42CE-81F2-C794B7DEEA33}" type="presParOf" srcId="{6718C75E-AC7B-41AB-BB4F-AD508F048CFB}" destId="{1E7F28CF-C78C-42A1-8ECD-D743D8FC7CE3}" srcOrd="0" destOrd="0" presId="urn:microsoft.com/office/officeart/2005/8/layout/hProcess9"/>
    <dgm:cxn modelId="{556D985A-5323-477B-841D-9E3382876A79}" type="presParOf" srcId="{6718C75E-AC7B-41AB-BB4F-AD508F048CFB}" destId="{871C5271-B43D-4E78-82F5-F9D6E7FF0E54}" srcOrd="1" destOrd="0" presId="urn:microsoft.com/office/officeart/2005/8/layout/hProcess9"/>
    <dgm:cxn modelId="{18D29FFA-2B59-48AD-B2C7-27340CE68AC0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BD50A3A-CED1-486F-819F-16179776AD5C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38045592-C145-434B-A274-DC494CB1BDE6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BC29F36-7D6F-4AB9-A2D8-8EE135FA09F7}" type="presOf" srcId="{5E2FAA9D-4315-4B72-8800-631B8DE57775}" destId="{1E7F28CF-C78C-42A1-8ECD-D743D8FC7CE3}" srcOrd="0" destOrd="0" presId="urn:microsoft.com/office/officeart/2005/8/layout/hProcess9"/>
    <dgm:cxn modelId="{2F53C005-1DBA-4C0C-984E-C322CCF86655}" type="presParOf" srcId="{8835B2B9-0018-4458-8A17-E315A8E25E20}" destId="{B693457C-C494-4A50-9FA7-BB11458DA3E1}" srcOrd="0" destOrd="0" presId="urn:microsoft.com/office/officeart/2005/8/layout/hProcess9"/>
    <dgm:cxn modelId="{4D8CDE75-5D44-41CD-827B-405C7720BFFF}" type="presParOf" srcId="{8835B2B9-0018-4458-8A17-E315A8E25E20}" destId="{6718C75E-AC7B-41AB-BB4F-AD508F048CFB}" srcOrd="1" destOrd="0" presId="urn:microsoft.com/office/officeart/2005/8/layout/hProcess9"/>
    <dgm:cxn modelId="{BF9F7280-00F7-41B0-80AB-E6BFBC54C5D2}" type="presParOf" srcId="{6718C75E-AC7B-41AB-BB4F-AD508F048CFB}" destId="{1E7F28CF-C78C-42A1-8ECD-D743D8FC7CE3}" srcOrd="0" destOrd="0" presId="urn:microsoft.com/office/officeart/2005/8/layout/hProcess9"/>
    <dgm:cxn modelId="{EA1F00B7-3685-4612-86EE-8BB32C951E2C}" type="presParOf" srcId="{6718C75E-AC7B-41AB-BB4F-AD508F048CFB}" destId="{871C5271-B43D-4E78-82F5-F9D6E7FF0E54}" srcOrd="1" destOrd="0" presId="urn:microsoft.com/office/officeart/2005/8/layout/hProcess9"/>
    <dgm:cxn modelId="{11C92841-6265-4E1A-8280-67143C0F9DC9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pPr>
            <a:lnSpc>
              <a:spcPct val="50000"/>
            </a:lnSpc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>
            <a:lnSpc>
              <a:spcPts val="1000"/>
            </a:lnSpc>
            <a:spcAft>
              <a:spcPts val="0"/>
            </a:spcAft>
          </a:pPr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 custLinFactNeighborY="27654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 custScaleY="116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08F2B6-49F1-44BD-A13E-CB44399105CE}" type="presOf" srcId="{5E2FAA9D-4315-4B72-8800-631B8DE57775}" destId="{1E7F28CF-C78C-42A1-8ECD-D743D8FC7CE3}" srcOrd="0" destOrd="0" presId="urn:microsoft.com/office/officeart/2005/8/layout/hProcess9"/>
    <dgm:cxn modelId="{6F100D98-6519-4A6A-9F71-73D11ED92268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AE1AD912-7F22-4AD0-82EE-10DBC63E7972}" type="presOf" srcId="{850CDA29-7FB7-4366-96EC-C75A76B20CA4}" destId="{8835B2B9-0018-4458-8A17-E315A8E25E20}" srcOrd="0" destOrd="0" presId="urn:microsoft.com/office/officeart/2005/8/layout/hProcess9"/>
    <dgm:cxn modelId="{A453E692-970F-48E3-B4F3-C828F08A34EB}" type="presParOf" srcId="{8835B2B9-0018-4458-8A17-E315A8E25E20}" destId="{B693457C-C494-4A50-9FA7-BB11458DA3E1}" srcOrd="0" destOrd="0" presId="urn:microsoft.com/office/officeart/2005/8/layout/hProcess9"/>
    <dgm:cxn modelId="{73C3F8D9-224A-4A8F-B329-642D138D9F9D}" type="presParOf" srcId="{8835B2B9-0018-4458-8A17-E315A8E25E20}" destId="{6718C75E-AC7B-41AB-BB4F-AD508F048CFB}" srcOrd="1" destOrd="0" presId="urn:microsoft.com/office/officeart/2005/8/layout/hProcess9"/>
    <dgm:cxn modelId="{0C3C1317-BC0D-4D64-8349-D5A2865EAC47}" type="presParOf" srcId="{6718C75E-AC7B-41AB-BB4F-AD508F048CFB}" destId="{1E7F28CF-C78C-42A1-8ECD-D743D8FC7CE3}" srcOrd="0" destOrd="0" presId="urn:microsoft.com/office/officeart/2005/8/layout/hProcess9"/>
    <dgm:cxn modelId="{F076E90E-1BA7-493C-A55C-B57760022BB2}" type="presParOf" srcId="{6718C75E-AC7B-41AB-BB4F-AD508F048CFB}" destId="{871C5271-B43D-4E78-82F5-F9D6E7FF0E54}" srcOrd="1" destOrd="0" presId="urn:microsoft.com/office/officeart/2005/8/layout/hProcess9"/>
    <dgm:cxn modelId="{4C9F0FDE-02F7-4C47-9C7A-18A50950EE7B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645667-54C6-4C92-9AE0-017EAC345927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7C068D6-2629-4890-9C3B-3A494C65D8E9}" type="presOf" srcId="{850CDA29-7FB7-4366-96EC-C75A76B20CA4}" destId="{8835B2B9-0018-4458-8A17-E315A8E25E20}" srcOrd="0" destOrd="0" presId="urn:microsoft.com/office/officeart/2005/8/layout/hProcess9"/>
    <dgm:cxn modelId="{80F6ACFB-CFCB-4FB0-8160-C75609C04ED7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C3EFB954-0C2A-43AB-8F3C-6EE270B702EE}" type="presParOf" srcId="{8835B2B9-0018-4458-8A17-E315A8E25E20}" destId="{B693457C-C494-4A50-9FA7-BB11458DA3E1}" srcOrd="0" destOrd="0" presId="urn:microsoft.com/office/officeart/2005/8/layout/hProcess9"/>
    <dgm:cxn modelId="{7FEF0456-B401-4C16-B391-3C116879B80A}" type="presParOf" srcId="{8835B2B9-0018-4458-8A17-E315A8E25E20}" destId="{6718C75E-AC7B-41AB-BB4F-AD508F048CFB}" srcOrd="1" destOrd="0" presId="urn:microsoft.com/office/officeart/2005/8/layout/hProcess9"/>
    <dgm:cxn modelId="{23F60FFF-7086-4420-B979-174F39D313BF}" type="presParOf" srcId="{6718C75E-AC7B-41AB-BB4F-AD508F048CFB}" destId="{1E7F28CF-C78C-42A1-8ECD-D743D8FC7CE3}" srcOrd="0" destOrd="0" presId="urn:microsoft.com/office/officeart/2005/8/layout/hProcess9"/>
    <dgm:cxn modelId="{E9754212-BC2B-425B-8276-6DC788903023}" type="presParOf" srcId="{6718C75E-AC7B-41AB-BB4F-AD508F048CFB}" destId="{871C5271-B43D-4E78-82F5-F9D6E7FF0E54}" srcOrd="1" destOrd="0" presId="urn:microsoft.com/office/officeart/2005/8/layout/hProcess9"/>
    <dgm:cxn modelId="{0202A7A5-EA53-42FF-8ECE-7376D9FE7892}" type="presParOf" srcId="{6718C75E-AC7B-41AB-BB4F-AD508F048CFB}" destId="{0F8B3C05-2985-4EA1-B95F-A82E0744B4D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4718" y="169757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2" y="336049"/>
        <a:ext cx="582021" cy="249438"/>
      </dsp:txXfrm>
    </dsp:sp>
    <dsp:sp modelId="{FE0EDF0A-7FCF-4F94-A626-289E04329A25}">
      <dsp:nvSpPr>
        <dsp:cNvPr id="0" name=""/>
        <dsp:cNvSpPr/>
      </dsp:nvSpPr>
      <dsp:spPr>
        <a:xfrm rot="5400000">
          <a:off x="4455411" y="-3802470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2021" y="97302"/>
        <a:ext cx="8260847" cy="487684"/>
      </dsp:txXfrm>
    </dsp:sp>
    <dsp:sp modelId="{734328F6-3F33-4E19-86D4-8E31B472D63C}">
      <dsp:nvSpPr>
        <dsp:cNvPr id="0" name=""/>
        <dsp:cNvSpPr/>
      </dsp:nvSpPr>
      <dsp:spPr>
        <a:xfrm rot="5400000">
          <a:off x="-124718" y="885171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2" y="1051463"/>
        <a:ext cx="582021" cy="249438"/>
      </dsp:txXfrm>
    </dsp:sp>
    <dsp:sp modelId="{276E7494-29EA-45D8-8D38-D5FEA4933F2C}">
      <dsp:nvSpPr>
        <dsp:cNvPr id="0" name=""/>
        <dsp:cNvSpPr/>
      </dsp:nvSpPr>
      <dsp:spPr>
        <a:xfrm rot="5400000">
          <a:off x="4458008" y="-3147272"/>
          <a:ext cx="535255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политики. Сохранение высокой степени долговой устойчивости</a:t>
          </a:r>
          <a:endParaRPr lang="ru-RU" sz="1700" kern="1200" dirty="0"/>
        </a:p>
      </dsp:txBody>
      <dsp:txXfrm rot="-5400000">
        <a:off x="582022" y="754843"/>
        <a:ext cx="8261100" cy="482997"/>
      </dsp:txXfrm>
    </dsp:sp>
    <dsp:sp modelId="{63E658C5-5BAF-468D-9790-E7345A01F0CE}">
      <dsp:nvSpPr>
        <dsp:cNvPr id="0" name=""/>
        <dsp:cNvSpPr/>
      </dsp:nvSpPr>
      <dsp:spPr>
        <a:xfrm rot="5400000">
          <a:off x="-124718" y="1644177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2" y="1810469"/>
        <a:ext cx="582021" cy="249438"/>
      </dsp:txXfrm>
    </dsp:sp>
    <dsp:sp modelId="{5803C9DB-DC48-4A13-8568-7C3FCC6ED40F}">
      <dsp:nvSpPr>
        <dsp:cNvPr id="0" name=""/>
        <dsp:cNvSpPr/>
      </dsp:nvSpPr>
      <dsp:spPr>
        <a:xfrm rot="5400000">
          <a:off x="4455411" y="-2384174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82021" y="1515598"/>
        <a:ext cx="8260847" cy="487684"/>
      </dsp:txXfrm>
    </dsp:sp>
    <dsp:sp modelId="{D48C05DF-A781-4524-9B24-FE9E6E3B78C5}">
      <dsp:nvSpPr>
        <dsp:cNvPr id="0" name=""/>
        <dsp:cNvSpPr/>
      </dsp:nvSpPr>
      <dsp:spPr>
        <a:xfrm rot="5400000">
          <a:off x="-124718" y="2403184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just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2" y="2569476"/>
        <a:ext cx="582021" cy="249438"/>
      </dsp:txXfrm>
    </dsp:sp>
    <dsp:sp modelId="{4EB4FEBD-D92A-42E3-BCD8-57D6E5ED813D}">
      <dsp:nvSpPr>
        <dsp:cNvPr id="0" name=""/>
        <dsp:cNvSpPr/>
      </dsp:nvSpPr>
      <dsp:spPr>
        <a:xfrm rot="5400000">
          <a:off x="4455411" y="-1582386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just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2021" y="2317386"/>
        <a:ext cx="8260847" cy="487684"/>
      </dsp:txXfrm>
    </dsp:sp>
    <dsp:sp modelId="{CFACD03F-94FA-47A4-8714-6235410280C2}">
      <dsp:nvSpPr>
        <dsp:cNvPr id="0" name=""/>
        <dsp:cNvSpPr/>
      </dsp:nvSpPr>
      <dsp:spPr>
        <a:xfrm rot="5400000">
          <a:off x="-124718" y="3162191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3328483"/>
        <a:ext cx="582021" cy="249438"/>
      </dsp:txXfrm>
    </dsp:sp>
    <dsp:sp modelId="{E76AC49C-1E55-4EC4-A47F-75F16DAE9193}">
      <dsp:nvSpPr>
        <dsp:cNvPr id="0" name=""/>
        <dsp:cNvSpPr/>
      </dsp:nvSpPr>
      <dsp:spPr>
        <a:xfrm rot="5400000">
          <a:off x="4455411" y="-810721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3596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700" kern="1200" dirty="0"/>
        </a:p>
      </dsp:txBody>
      <dsp:txXfrm rot="-5400000">
        <a:off x="582021" y="3089051"/>
        <a:ext cx="8260847" cy="487684"/>
      </dsp:txXfrm>
    </dsp:sp>
    <dsp:sp modelId="{CBC2AFE8-4E82-4597-8A07-2FC74AF65068}">
      <dsp:nvSpPr>
        <dsp:cNvPr id="0" name=""/>
        <dsp:cNvSpPr/>
      </dsp:nvSpPr>
      <dsp:spPr>
        <a:xfrm rot="5400000">
          <a:off x="-124718" y="3921198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4087490"/>
        <a:ext cx="582021" cy="249438"/>
      </dsp:txXfrm>
    </dsp:sp>
    <dsp:sp modelId="{87FAE3C5-40CC-4FFA-9267-A2B5A0D45042}">
      <dsp:nvSpPr>
        <dsp:cNvPr id="0" name=""/>
        <dsp:cNvSpPr/>
      </dsp:nvSpPr>
      <dsp:spPr>
        <a:xfrm rot="5400000">
          <a:off x="4455411" y="-76910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2697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700" kern="1200" dirty="0"/>
        </a:p>
      </dsp:txBody>
      <dsp:txXfrm rot="-5400000">
        <a:off x="582021" y="3822862"/>
        <a:ext cx="8260847" cy="487684"/>
      </dsp:txXfrm>
    </dsp:sp>
    <dsp:sp modelId="{43FEAE83-A169-460C-B3C7-A9F2C28D1951}">
      <dsp:nvSpPr>
        <dsp:cNvPr id="0" name=""/>
        <dsp:cNvSpPr/>
      </dsp:nvSpPr>
      <dsp:spPr>
        <a:xfrm rot="5400000">
          <a:off x="-124718" y="4680205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4846497"/>
        <a:ext cx="582021" cy="249438"/>
      </dsp:txXfrm>
    </dsp:sp>
    <dsp:sp modelId="{83EFA6CB-7C0D-4521-8935-EDCF0FA8D597}">
      <dsp:nvSpPr>
        <dsp:cNvPr id="0" name=""/>
        <dsp:cNvSpPr/>
      </dsp:nvSpPr>
      <dsp:spPr>
        <a:xfrm rot="5400000">
          <a:off x="4455411" y="682095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17981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2021" y="4581867"/>
        <a:ext cx="8260847" cy="487684"/>
      </dsp:txXfrm>
    </dsp:sp>
    <dsp:sp modelId="{690D61F5-6015-4DB6-8B0D-2EEC445B95D5}">
      <dsp:nvSpPr>
        <dsp:cNvPr id="0" name=""/>
        <dsp:cNvSpPr/>
      </dsp:nvSpPr>
      <dsp:spPr>
        <a:xfrm rot="5400000">
          <a:off x="-124718" y="5439211"/>
          <a:ext cx="831459" cy="582021"/>
        </a:xfrm>
        <a:prstGeom prst="chevron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" y="5605503"/>
        <a:ext cx="582021" cy="249438"/>
      </dsp:txXfrm>
    </dsp:sp>
    <dsp:sp modelId="{CE528C4E-0884-45BB-A76B-113EB3F3D63A}">
      <dsp:nvSpPr>
        <dsp:cNvPr id="0" name=""/>
        <dsp:cNvSpPr/>
      </dsp:nvSpPr>
      <dsp:spPr>
        <a:xfrm rot="5400000">
          <a:off x="4455411" y="1441102"/>
          <a:ext cx="540448" cy="82872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shade val="50000"/>
              <a:hueOff val="0"/>
              <a:satOff val="0"/>
              <a:lumOff val="899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7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82021" y="5340874"/>
        <a:ext cx="8260847" cy="4876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358973" y="0"/>
          <a:ext cx="4068366" cy="221457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0552" y="664373"/>
          <a:ext cx="2234236" cy="88583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100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100" i="0" u="none" strike="noStrike" kern="1200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sz="1100" i="0" u="none" strike="noStrike" kern="1200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100" kern="1200" dirty="0"/>
        </a:p>
      </dsp:txBody>
      <dsp:txXfrm>
        <a:off x="143795" y="707616"/>
        <a:ext cx="2147750" cy="799345"/>
      </dsp:txXfrm>
    </dsp:sp>
    <dsp:sp modelId="{0F8B3C05-2985-4EA1-B95F-A82E0744B4D0}">
      <dsp:nvSpPr>
        <dsp:cNvPr id="0" name=""/>
        <dsp:cNvSpPr/>
      </dsp:nvSpPr>
      <dsp:spPr>
        <a:xfrm>
          <a:off x="2451525" y="664373"/>
          <a:ext cx="2234236" cy="88583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sz="1100" kern="1200" dirty="0">
            <a:solidFill>
              <a:schemeClr val="bg1"/>
            </a:solidFill>
          </a:endParaRPr>
        </a:p>
      </dsp:txBody>
      <dsp:txXfrm>
        <a:off x="2494768" y="707616"/>
        <a:ext cx="2147750" cy="7993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 flipV="1">
          <a:off x="941856" y="166655"/>
          <a:ext cx="109136" cy="12370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0" y="0"/>
          <a:ext cx="3546849" cy="1368152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400" b="1" i="0" u="none" strike="noStrike" kern="1200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4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400" i="0" u="none" strike="noStrike" kern="1200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400" kern="1200" dirty="0"/>
        </a:p>
      </dsp:txBody>
      <dsp:txXfrm>
        <a:off x="66788" y="66788"/>
        <a:ext cx="3413273" cy="1234576"/>
      </dsp:txXfrm>
    </dsp:sp>
    <dsp:sp modelId="{0F8B3C05-2985-4EA1-B95F-A82E0744B4D0}">
      <dsp:nvSpPr>
        <dsp:cNvPr id="0" name=""/>
        <dsp:cNvSpPr/>
      </dsp:nvSpPr>
      <dsp:spPr>
        <a:xfrm>
          <a:off x="3883808" y="0"/>
          <a:ext cx="4505787" cy="1368152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pPr lvl="0" algn="ctr" defTabSz="622300">
            <a:lnSpc>
              <a:spcPts val="12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itchFamily="18" charset="0"/>
              <a:cs typeface="Times New Roman" pitchFamily="18" charset="0"/>
            </a:rPr>
            <a:t>Повышение уровня и качества жизни граждан, нуждающихся в социальной поддержке, обеспечение доступности предоставления различных услуг в сфере социального обслуживания и помощи слабо защищенным слоям населения</a:t>
          </a:r>
          <a:endParaRPr lang="ru-RU" sz="1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50596" y="66788"/>
        <a:ext cx="4372211" cy="1234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6868" y="0"/>
          <a:ext cx="7104509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134" y="535785"/>
          <a:ext cx="4002130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8007" y="570658"/>
        <a:ext cx="3932384" cy="644634"/>
      </dsp:txXfrm>
    </dsp:sp>
    <dsp:sp modelId="{0F8B3C05-2985-4EA1-B95F-A82E0744B4D0}">
      <dsp:nvSpPr>
        <dsp:cNvPr id="0" name=""/>
        <dsp:cNvSpPr/>
      </dsp:nvSpPr>
      <dsp:spPr>
        <a:xfrm>
          <a:off x="4352981" y="535785"/>
          <a:ext cx="400213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387854" y="570658"/>
        <a:ext cx="3932384" cy="6446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18418" y="0"/>
          <a:ext cx="7008743" cy="1665309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321" y="499593"/>
          <a:ext cx="3720173" cy="66612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  и семейной политики, физической культуры и спорта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838" y="532110"/>
        <a:ext cx="3655139" cy="601090"/>
      </dsp:txXfrm>
    </dsp:sp>
    <dsp:sp modelId="{0F8B3C05-2985-4EA1-B95F-A82E0744B4D0}">
      <dsp:nvSpPr>
        <dsp:cNvPr id="0" name=""/>
        <dsp:cNvSpPr/>
      </dsp:nvSpPr>
      <dsp:spPr>
        <a:xfrm>
          <a:off x="3907503" y="499593"/>
          <a:ext cx="4336755" cy="66612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 в социально-экономическую, политическую и культурную жизнь общества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40020" y="532110"/>
        <a:ext cx="4271721" cy="6010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42939" y="0"/>
          <a:ext cx="7286648" cy="136815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09979" y="273630"/>
          <a:ext cx="3292920" cy="820891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культуры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50052" y="313703"/>
        <a:ext cx="3212774" cy="740745"/>
      </dsp:txXfrm>
    </dsp:sp>
    <dsp:sp modelId="{0F8B3C05-2985-4EA1-B95F-A82E0744B4D0}">
      <dsp:nvSpPr>
        <dsp:cNvPr id="0" name=""/>
        <dsp:cNvSpPr/>
      </dsp:nvSpPr>
      <dsp:spPr>
        <a:xfrm>
          <a:off x="4131526" y="273630"/>
          <a:ext cx="4031021" cy="820891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171599" y="313703"/>
        <a:ext cx="3950875" cy="7407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04661" y="535785"/>
          <a:ext cx="3416327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39534" y="570658"/>
        <a:ext cx="3346581" cy="644634"/>
      </dsp:txXfrm>
    </dsp:sp>
    <dsp:sp modelId="{0F8B3C05-2985-4EA1-B95F-A82E0744B4D0}">
      <dsp:nvSpPr>
        <dsp:cNvPr id="0" name=""/>
        <dsp:cNvSpPr/>
      </dsp:nvSpPr>
      <dsp:spPr>
        <a:xfrm>
          <a:off x="4142473" y="535785"/>
          <a:ext cx="3982549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Снижение распространенности наркомании, алкоголизма, ВИЧ-инфекции в молодежной среде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7346" y="570658"/>
        <a:ext cx="3912803" cy="6446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214314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051" y="535785"/>
          <a:ext cx="372504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924" y="570658"/>
        <a:ext cx="3655301" cy="644634"/>
      </dsp:txXfrm>
    </dsp:sp>
    <dsp:sp modelId="{0F8B3C05-2985-4EA1-B95F-A82E0744B4D0}">
      <dsp:nvSpPr>
        <dsp:cNvPr id="0" name=""/>
        <dsp:cNvSpPr/>
      </dsp:nvSpPr>
      <dsp:spPr>
        <a:xfrm>
          <a:off x="4085195" y="535785"/>
          <a:ext cx="434243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</a:t>
          </a:r>
          <a:r>
            <a:rPr lang="ru-RU" sz="1200" b="0" u="none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г.Северска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20068" y="570658"/>
        <a:ext cx="4272690" cy="6446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84174" y="0"/>
          <a:ext cx="7165231" cy="1357322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36096" y="192653"/>
          <a:ext cx="371127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969" y="227526"/>
        <a:ext cx="3641525" cy="644634"/>
      </dsp:txXfrm>
    </dsp:sp>
    <dsp:sp modelId="{0F8B3C05-2985-4EA1-B95F-A82E0744B4D0}">
      <dsp:nvSpPr>
        <dsp:cNvPr id="0" name=""/>
        <dsp:cNvSpPr/>
      </dsp:nvSpPr>
      <dsp:spPr>
        <a:xfrm>
          <a:off x="4103306" y="192653"/>
          <a:ext cx="4326377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0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Улучшение состояния улично-дорожной сети и качества транспортного обслуживания на территории ЗАТО Северск</a:t>
          </a:r>
          <a:endParaRPr lang="ru-RU" sz="1200" b="0" kern="1200" dirty="0">
            <a:solidFill>
              <a:schemeClr val="bg1"/>
            </a:solidFill>
          </a:endParaRPr>
        </a:p>
      </dsp:txBody>
      <dsp:txXfrm>
        <a:off x="4138179" y="227526"/>
        <a:ext cx="4256631" cy="6446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71437"/>
          <a:ext cx="7165231" cy="1643074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666582" y="535785"/>
          <a:ext cx="3082103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701455" y="570658"/>
        <a:ext cx="3012357" cy="644634"/>
      </dsp:txXfrm>
    </dsp:sp>
    <dsp:sp modelId="{0F8B3C05-2985-4EA1-B95F-A82E0744B4D0}">
      <dsp:nvSpPr>
        <dsp:cNvPr id="0" name=""/>
        <dsp:cNvSpPr/>
      </dsp:nvSpPr>
      <dsp:spPr>
        <a:xfrm>
          <a:off x="4170170" y="535785"/>
          <a:ext cx="359293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4205043" y="570658"/>
        <a:ext cx="3523184" cy="64463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51519" y="551558"/>
          <a:ext cx="36353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286392" y="586431"/>
        <a:ext cx="3565555" cy="644634"/>
      </dsp:txXfrm>
    </dsp:sp>
    <dsp:sp modelId="{0F8B3C05-2985-4EA1-B95F-A82E0744B4D0}">
      <dsp:nvSpPr>
        <dsp:cNvPr id="0" name=""/>
        <dsp:cNvSpPr/>
      </dsp:nvSpPr>
      <dsp:spPr>
        <a:xfrm>
          <a:off x="4124326" y="535785"/>
          <a:ext cx="4237816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59199" y="570658"/>
        <a:ext cx="4168070" cy="644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220" y="535785"/>
          <a:ext cx="3736864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7093" y="570658"/>
        <a:ext cx="3667118" cy="644634"/>
      </dsp:txXfrm>
    </dsp:sp>
    <dsp:sp modelId="{0F8B3C05-2985-4EA1-B95F-A82E0744B4D0}">
      <dsp:nvSpPr>
        <dsp:cNvPr id="0" name=""/>
        <dsp:cNvSpPr/>
      </dsp:nvSpPr>
      <dsp:spPr>
        <a:xfrm>
          <a:off x="4071250" y="535785"/>
          <a:ext cx="4356212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6123" y="570658"/>
        <a:ext cx="4286466" cy="64463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96ED04-12C7-4EC1-AD4F-3B57B5397ABA}">
      <dsp:nvSpPr>
        <dsp:cNvPr id="0" name=""/>
        <dsp:cNvSpPr/>
      </dsp:nvSpPr>
      <dsp:spPr>
        <a:xfrm>
          <a:off x="51665" y="0"/>
          <a:ext cx="2540624" cy="186986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общественных пространств</a:t>
          </a:r>
          <a:endParaRPr lang="ru-RU" sz="12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23731" y="273835"/>
        <a:ext cx="1796492" cy="1322195"/>
      </dsp:txXfrm>
    </dsp:sp>
    <dsp:sp modelId="{292F406B-68D0-4298-ADDC-36439473F7EE}">
      <dsp:nvSpPr>
        <dsp:cNvPr id="0" name=""/>
        <dsp:cNvSpPr/>
      </dsp:nvSpPr>
      <dsp:spPr>
        <a:xfrm rot="37241">
          <a:off x="3277138" y="286986"/>
          <a:ext cx="1717611" cy="97492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100" kern="1200"/>
        </a:p>
      </dsp:txBody>
      <dsp:txXfrm>
        <a:off x="3277147" y="480387"/>
        <a:ext cx="1425134" cy="584955"/>
      </dsp:txXfrm>
    </dsp:sp>
    <dsp:sp modelId="{5F1865AC-1F3A-4A9F-855E-6E03CD930C83}">
      <dsp:nvSpPr>
        <dsp:cNvPr id="0" name=""/>
        <dsp:cNvSpPr/>
      </dsp:nvSpPr>
      <dsp:spPr>
        <a:xfrm>
          <a:off x="5832654" y="775"/>
          <a:ext cx="2245185" cy="1990368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atin typeface="Times New Roman" pitchFamily="18" charset="0"/>
              <a:cs typeface="Times New Roman" pitchFamily="18" charset="0"/>
            </a:rPr>
            <a:t>Объем финансирования за счет средств вышестоящих бюджетов будет определен при исполнении бюджета в 2024 году</a:t>
          </a:r>
          <a:endParaRPr lang="ru-RU" sz="1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161454" y="292258"/>
        <a:ext cx="1587585" cy="140740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436" y="535785"/>
          <a:ext cx="4053027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внегородским территориям Администрации ЗАТО </a:t>
          </a:r>
          <a:r>
            <a:rPr kumimoji="0" lang="ru-RU" sz="16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36309" y="570658"/>
        <a:ext cx="3983281" cy="644634"/>
      </dsp:txXfrm>
    </dsp:sp>
    <dsp:sp modelId="{0F8B3C05-2985-4EA1-B95F-A82E0744B4D0}">
      <dsp:nvSpPr>
        <dsp:cNvPr id="0" name=""/>
        <dsp:cNvSpPr/>
      </dsp:nvSpPr>
      <dsp:spPr>
        <a:xfrm>
          <a:off x="4273026" y="535785"/>
          <a:ext cx="4155220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sp:txBody>
      <dsp:txXfrm>
        <a:off x="4307899" y="570658"/>
        <a:ext cx="4085474" cy="64463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29219" y="0"/>
          <a:ext cx="7131156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647" y="535785"/>
          <a:ext cx="3730205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520" y="570658"/>
        <a:ext cx="3660459" cy="644634"/>
      </dsp:txXfrm>
    </dsp:sp>
    <dsp:sp modelId="{0F8B3C05-2985-4EA1-B95F-A82E0744B4D0}">
      <dsp:nvSpPr>
        <dsp:cNvPr id="0" name=""/>
        <dsp:cNvSpPr/>
      </dsp:nvSpPr>
      <dsp:spPr>
        <a:xfrm>
          <a:off x="4039498" y="535785"/>
          <a:ext cx="4348449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sp:txBody>
      <dsp:txXfrm>
        <a:off x="4074371" y="570658"/>
        <a:ext cx="4278703" cy="64463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267221" y="535785"/>
          <a:ext cx="3450901" cy="7143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kern="1200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02094" y="570658"/>
        <a:ext cx="3381155" cy="644634"/>
      </dsp:txXfrm>
    </dsp:sp>
    <dsp:sp modelId="{0F8B3C05-2985-4EA1-B95F-A82E0744B4D0}">
      <dsp:nvSpPr>
        <dsp:cNvPr id="0" name=""/>
        <dsp:cNvSpPr/>
      </dsp:nvSpPr>
      <dsp:spPr>
        <a:xfrm>
          <a:off x="4139607" y="535785"/>
          <a:ext cx="4022854" cy="714380"/>
        </a:xfrm>
        <a:prstGeom prst="roundRect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74480" y="570658"/>
        <a:ext cx="3953108" cy="64463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843116" y="365048"/>
          <a:ext cx="6293402" cy="825823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892" y="706521"/>
          <a:ext cx="3742678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6765" y="741394"/>
        <a:ext cx="3672932" cy="644634"/>
      </dsp:txXfrm>
    </dsp:sp>
    <dsp:sp modelId="{0F8B3C05-2985-4EA1-B95F-A82E0744B4D0}">
      <dsp:nvSpPr>
        <dsp:cNvPr id="0" name=""/>
        <dsp:cNvSpPr/>
      </dsp:nvSpPr>
      <dsp:spPr>
        <a:xfrm>
          <a:off x="4064800" y="706521"/>
          <a:ext cx="4362990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sp:txBody>
      <dsp:txXfrm>
        <a:off x="4099673" y="741394"/>
        <a:ext cx="4293244" cy="64463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500198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4789" y="450059"/>
          <a:ext cx="3763950" cy="600079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4082" y="479352"/>
        <a:ext cx="3705364" cy="541493"/>
      </dsp:txXfrm>
    </dsp:sp>
    <dsp:sp modelId="{0F8B3C05-2985-4EA1-B95F-A82E0744B4D0}">
      <dsp:nvSpPr>
        <dsp:cNvPr id="0" name=""/>
        <dsp:cNvSpPr/>
      </dsp:nvSpPr>
      <dsp:spPr>
        <a:xfrm>
          <a:off x="4037106" y="450059"/>
          <a:ext cx="4387787" cy="600079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66399" y="479352"/>
        <a:ext cx="4329201" cy="54149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54551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29" y="470058"/>
          <a:ext cx="3754760" cy="814434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развития информационного общества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39886" y="509815"/>
        <a:ext cx="3675246" cy="734920"/>
      </dsp:txXfrm>
    </dsp:sp>
    <dsp:sp modelId="{0F8B3C05-2985-4EA1-B95F-A82E0744B4D0}">
      <dsp:nvSpPr>
        <dsp:cNvPr id="0" name=""/>
        <dsp:cNvSpPr/>
      </dsp:nvSpPr>
      <dsp:spPr>
        <a:xfrm>
          <a:off x="4052480" y="470058"/>
          <a:ext cx="4377074" cy="814434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ts val="1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устойчивой и безопасной информационно -телекоммуникационной инфраструктуры для повышения эффективности муниципального управления ЗАТО Северск и свободного доступа к информации граждан и организаций</a:t>
          </a:r>
          <a:endParaRPr lang="ru-RU" sz="12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92237" y="509815"/>
        <a:ext cx="4297560" cy="73492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93457C-C494-4A50-9FA7-BB11458DA3E1}">
      <dsp:nvSpPr>
        <dsp:cNvPr id="0" name=""/>
        <dsp:cNvSpPr/>
      </dsp:nvSpPr>
      <dsp:spPr>
        <a:xfrm>
          <a:off x="632226" y="0"/>
          <a:ext cx="7165231" cy="1785950"/>
        </a:xfrm>
        <a:prstGeom prst="rightArrow">
          <a:avLst/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E7F28CF-C78C-42A1-8ECD-D743D8FC7CE3}">
      <dsp:nvSpPr>
        <dsp:cNvPr id="0" name=""/>
        <dsp:cNvSpPr/>
      </dsp:nvSpPr>
      <dsp:spPr>
        <a:xfrm>
          <a:off x="1065943" y="535785"/>
          <a:ext cx="2713304" cy="71438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kumimoji="0" lang="ru-RU" sz="12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kern="1200" dirty="0">
            <a:solidFill>
              <a:schemeClr val="bg1"/>
            </a:solidFill>
          </a:endParaRPr>
        </a:p>
      </dsp:txBody>
      <dsp:txXfrm>
        <a:off x="1100816" y="570658"/>
        <a:ext cx="2643558" cy="644634"/>
      </dsp:txXfrm>
    </dsp:sp>
    <dsp:sp modelId="{0F8B3C05-2985-4EA1-B95F-A82E0744B4D0}">
      <dsp:nvSpPr>
        <dsp:cNvPr id="0" name=""/>
        <dsp:cNvSpPr/>
      </dsp:nvSpPr>
      <dsp:spPr>
        <a:xfrm>
          <a:off x="4200732" y="535785"/>
          <a:ext cx="3163007" cy="7143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 в ЗАТО Северск</a:t>
          </a:r>
        </a:p>
      </dsp:txBody>
      <dsp:txXfrm>
        <a:off x="4235605" y="570658"/>
        <a:ext cx="3093261" cy="64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image" Target="../media/image34.emf"/><Relationship Id="rId4" Type="http://schemas.openxmlformats.org/officeDocument/2006/relationships/image" Target="../media/image37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emf"/><Relationship Id="rId1" Type="http://schemas.openxmlformats.org/officeDocument/2006/relationships/image" Target="../media/image46.emf"/><Relationship Id="rId4" Type="http://schemas.openxmlformats.org/officeDocument/2006/relationships/image" Target="../media/image49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image" Target="../media/image51.emf"/><Relationship Id="rId4" Type="http://schemas.openxmlformats.org/officeDocument/2006/relationships/image" Target="../media/image54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/><Relationship Id="rId2" Type="http://schemas.openxmlformats.org/officeDocument/2006/relationships/image" Target="../media/image74.emf"/><Relationship Id="rId1" Type="http://schemas.openxmlformats.org/officeDocument/2006/relationships/image" Target="../media/image73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82.emf"/><Relationship Id="rId1" Type="http://schemas.openxmlformats.org/officeDocument/2006/relationships/image" Target="../media/image81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2" Type="http://schemas.openxmlformats.org/officeDocument/2006/relationships/image" Target="../media/image85.emf"/><Relationship Id="rId1" Type="http://schemas.openxmlformats.org/officeDocument/2006/relationships/image" Target="../media/image84.emf"/><Relationship Id="rId4" Type="http://schemas.openxmlformats.org/officeDocument/2006/relationships/image" Target="../media/image87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emf"/><Relationship Id="rId1" Type="http://schemas.openxmlformats.org/officeDocument/2006/relationships/image" Target="../media/image91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0.15716</cdr:x>
      <cdr:y>0.57356</cdr:y>
    </cdr:from>
    <cdr:to>
      <cdr:x>0.24967</cdr:x>
      <cdr:y>0.62189</cdr:y>
    </cdr:to>
    <cdr:sp macro="" textlink="">
      <cdr:nvSpPr>
        <cdr:cNvPr id="4" name="TextBox 49"/>
        <cdr:cNvSpPr txBox="1"/>
      </cdr:nvSpPr>
      <cdr:spPr>
        <a:xfrm xmlns:a="http://schemas.openxmlformats.org/drawingml/2006/main">
          <a:off x="1367204" y="3287720"/>
          <a:ext cx="804802" cy="27703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+0,6 %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0.14195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0" y="0"/>
          <a:ext cx="2915816" cy="4924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Доходы 2024 г.</a:t>
          </a:r>
        </a:p>
        <a:p xmlns:a="http://schemas.openxmlformats.org/drawingml/2006/main">
          <a:pPr algn="ctr"/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по плательщикам </a:t>
          </a:r>
          <a:endParaRPr lang="ru-RU" sz="13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0.19824</cdr:x>
      <cdr:y>0.25651</cdr:y>
    </cdr:from>
    <cdr:to>
      <cdr:x>0.31994</cdr:x>
      <cdr:y>0.35114</cdr:y>
    </cdr:to>
    <cdr:cxnSp macro="">
      <cdr:nvCxnSpPr>
        <cdr:cNvPr id="3" name="Прямая со стрелкой 2"/>
        <cdr:cNvCxnSpPr/>
      </cdr:nvCxnSpPr>
      <cdr:spPr>
        <a:xfrm xmlns:a="http://schemas.openxmlformats.org/drawingml/2006/main" flipV="1">
          <a:off x="703726" y="576064"/>
          <a:ext cx="432048" cy="212522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1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0.44165</cdr:x>
      <cdr:y>0.25651</cdr:y>
    </cdr:from>
    <cdr:to>
      <cdr:x>0.52559</cdr:x>
      <cdr:y>0.36538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>
          <a:off x="1567822" y="576064"/>
          <a:ext cx="297971" cy="2445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triangle"/>
        </a:ln>
      </cdr:spPr>
      <cdr:style>
        <a:lnRef xmlns:a="http://schemas.openxmlformats.org/drawingml/2006/main" idx="1">
          <a:schemeClr val="accent6"/>
        </a:lnRef>
        <a:fillRef xmlns:a="http://schemas.openxmlformats.org/drawingml/2006/main" idx="0">
          <a:schemeClr val="accent6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0.02014</cdr:x>
      <cdr:y>0.04051</cdr:y>
    </cdr:from>
    <cdr:to>
      <cdr:x>0.29509</cdr:x>
      <cdr:y>0.41248</cdr:y>
    </cdr:to>
    <cdr:pic>
      <cdr:nvPicPr>
        <cdr:cNvPr id="8" name="Рисунок 7" descr="1f51bef118816e78a2817150d2c9e73e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74460" y="225622"/>
          <a:ext cx="2381315" cy="20716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0.02073</cdr:x>
      <cdr:y>0.13871</cdr:y>
    </cdr:from>
    <cdr:to>
      <cdr:x>0.29292</cdr:x>
      <cdr:y>0.35423</cdr:y>
    </cdr:to>
    <cdr:sp macro="" textlink="">
      <cdr:nvSpPr>
        <cdr:cNvPr id="9" name="TextBox 3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79542" y="772555"/>
          <a:ext cx="2357428" cy="120032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b="1" dirty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расходов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на одного жителя </a:t>
          </a:r>
          <a:endParaRPr lang="ru-RU" b="1" dirty="0" smtClean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/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перв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 план 2023 года 57,7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тыс.рублей</a:t>
          </a:r>
        </a:p>
      </cdr:txBody>
    </cdr:sp>
  </cdr:relSizeAnchor>
  <cdr:relSizeAnchor xmlns:cdr="http://schemas.openxmlformats.org/drawingml/2006/chartDrawing">
    <cdr:from>
      <cdr:x>0.71911</cdr:x>
      <cdr:y>0.03648</cdr:y>
    </cdr:from>
    <cdr:to>
      <cdr:x>1</cdr:x>
      <cdr:y>0.40844</cdr:y>
    </cdr:to>
    <cdr:pic>
      <cdr:nvPicPr>
        <cdr:cNvPr id="11" name="Рисунок 10" descr="1f51bef118816e78a2817150d2c9e73e.png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6228184" y="203162"/>
          <a:ext cx="2432780" cy="20716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0.72781</cdr:x>
      <cdr:y>0.15164</cdr:y>
    </cdr:from>
    <cdr:to>
      <cdr:x>1</cdr:x>
      <cdr:y>0.36715</cdr:y>
    </cdr:to>
    <cdr:sp macro="" textlink="">
      <cdr:nvSpPr>
        <cdr:cNvPr id="12" name="TextBox 37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303527" y="844560"/>
          <a:ext cx="2357437" cy="120032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rtl="0" latinLnBrk="0">
            <a:defRPr lang="ru-RU"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  <a:extLst/>
        </a:lstStyle>
        <a:p xmlns:a="http://schemas.openxmlformats.org/drawingml/2006/main">
          <a:pPr algn="ctr"/>
          <a:r>
            <a:rPr lang="ru-RU" b="1" dirty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расходов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на одного жителя </a:t>
          </a:r>
          <a:endParaRPr lang="ru-RU" b="1" dirty="0" smtClean="0">
            <a:latin typeface="Times New Roman" pitchFamily="18" charset="0"/>
            <a:cs typeface="Times New Roman" pitchFamily="18" charset="0"/>
          </a:endParaRP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в 2024 </a:t>
          </a:r>
          <a:r>
            <a:rPr lang="ru-RU" b="1" dirty="0">
              <a:latin typeface="Times New Roman" pitchFamily="18" charset="0"/>
              <a:cs typeface="Times New Roman" pitchFamily="18" charset="0"/>
            </a:rPr>
            <a:t>году составит </a:t>
          </a:r>
        </a:p>
        <a:p xmlns:a="http://schemas.openxmlformats.org/drawingml/2006/main"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46,1 тыс.рублей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0.3908</cdr:x>
      <cdr:y>0.26399</cdr:y>
    </cdr:from>
    <cdr:to>
      <cdr:x>0.48765</cdr:x>
      <cdr:y>0.32586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573457" y="1259505"/>
          <a:ext cx="885600" cy="29520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50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0.38701</cdr:x>
      <cdr:y>0.42259</cdr:y>
    </cdr:from>
    <cdr:to>
      <cdr:x>0.48386</cdr:x>
      <cdr:y>0.48446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491880" y="2016224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chemeClr val="accent6">
              <a:lumMod val="50000"/>
            </a:schemeClr>
          </a:solidFill>
        </a:ln>
      </cdr:spPr>
      <cdr:style>
        <a:lnRef xmlns:a="http://schemas.openxmlformats.org/drawingml/2006/main" idx="2">
          <a:schemeClr val="accent3">
            <a:shade val="50000"/>
          </a:schemeClr>
        </a:lnRef>
        <a:fillRef xmlns:a="http://schemas.openxmlformats.org/drawingml/2006/main" idx="1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0.38701</cdr:x>
      <cdr:y>0.6037</cdr:y>
    </cdr:from>
    <cdr:to>
      <cdr:x>0.48386</cdr:x>
      <cdr:y>0.66557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3491880" y="2880320"/>
          <a:ext cx="873857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50000"/>
          </a:schemeClr>
        </a:solidFill>
        <a:ln xmlns:a="http://schemas.openxmlformats.org/drawingml/2006/main">
          <a:solidFill>
            <a:schemeClr val="accent3">
              <a:lumMod val="50000"/>
            </a:schemeClr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0.38701</cdr:x>
      <cdr:y>0.7999</cdr:y>
    </cdr:from>
    <cdr:to>
      <cdr:x>0.48386</cdr:x>
      <cdr:y>0.86177</cdr:y>
    </cdr:to>
    <cdr:sp macro="" textlink="">
      <cdr:nvSpPr>
        <cdr:cNvPr id="6" name="Прямоугольник 5"/>
        <cdr:cNvSpPr/>
      </cdr:nvSpPr>
      <cdr:spPr>
        <a:xfrm xmlns:a="http://schemas.openxmlformats.org/drawingml/2006/main">
          <a:off x="3491880" y="3816424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75000"/>
          </a:schemeClr>
        </a:solidFill>
        <a:ln xmlns:a="http://schemas.openxmlformats.org/drawingml/2006/main">
          <a:solidFill>
            <a:schemeClr val="accent4">
              <a:lumMod val="75000"/>
            </a:schemeClr>
          </a:solidFill>
        </a:ln>
      </cdr:spPr>
      <cdr:style>
        <a:lnRef xmlns:a="http://schemas.openxmlformats.org/drawingml/2006/main" idx="2">
          <a:schemeClr val="accent5">
            <a:shade val="50000"/>
          </a:schemeClr>
        </a:lnRef>
        <a:fillRef xmlns:a="http://schemas.openxmlformats.org/drawingml/2006/main" idx="1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0.57056</cdr:x>
      <cdr:y>0.00749</cdr:y>
    </cdr:from>
    <cdr:to>
      <cdr:x>0.76733</cdr:x>
      <cdr:y>0.19203</cdr:y>
    </cdr:to>
    <cdr:sp macro="" textlink="">
      <cdr:nvSpPr>
        <cdr:cNvPr id="23" name="TextBox 1"/>
        <cdr:cNvSpPr txBox="1"/>
      </cdr:nvSpPr>
      <cdr:spPr>
        <a:xfrm xmlns:a="http://schemas.openxmlformats.org/drawingml/2006/main">
          <a:off x="5148064" y="35714"/>
          <a:ext cx="1775412" cy="880459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4 региональных проекта 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ОБ – 130,6 млн руб.</a:t>
          </a:r>
          <a:endParaRPr lang="ru-RU" sz="1400" b="1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0.80168</cdr:x>
      <cdr:y>0.00628</cdr:y>
    </cdr:from>
    <cdr:to>
      <cdr:x>0.99406</cdr:x>
      <cdr:y>0.18193</cdr:y>
    </cdr:to>
    <cdr:sp macro="" textlink="">
      <cdr:nvSpPr>
        <cdr:cNvPr id="24" name="TextBox 1"/>
        <cdr:cNvSpPr txBox="1"/>
      </cdr:nvSpPr>
      <cdr:spPr>
        <a:xfrm xmlns:a="http://schemas.openxmlformats.org/drawingml/2006/main">
          <a:off x="7233421" y="29961"/>
          <a:ext cx="1735803" cy="838044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муниципальные программы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МБ – 69,1 млн руб.</a:t>
          </a:r>
          <a:endParaRPr lang="ru-RU" sz="1400" b="1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0.62255</cdr:x>
      <cdr:y>0.25608</cdr:y>
    </cdr:from>
    <cdr:to>
      <cdr:x>0.7194</cdr:x>
      <cdr:y>0.31795</cdr:y>
    </cdr:to>
    <cdr:sp macro="" textlink="">
      <cdr:nvSpPr>
        <cdr:cNvPr id="11" name="Прямоугольник 10"/>
        <cdr:cNvSpPr/>
      </cdr:nvSpPr>
      <cdr:spPr>
        <a:xfrm xmlns:a="http://schemas.openxmlformats.org/drawingml/2006/main">
          <a:off x="5692584" y="1221775"/>
          <a:ext cx="885600" cy="29520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50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12,8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0.61845</cdr:x>
      <cdr:y>0.42259</cdr:y>
    </cdr:from>
    <cdr:to>
      <cdr:x>0.7153</cdr:x>
      <cdr:y>0.48447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5580112" y="2016224"/>
          <a:ext cx="873857" cy="29523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chemeClr val="accent6">
              <a:lumMod val="50000"/>
            </a:schemeClr>
          </a:solidFill>
        </a:ln>
      </cdr:spPr>
      <cdr:style>
        <a:lnRef xmlns:a="http://schemas.openxmlformats.org/drawingml/2006/main" idx="2">
          <a:schemeClr val="accent3">
            <a:shade val="50000"/>
          </a:schemeClr>
        </a:lnRef>
        <a:fillRef xmlns:a="http://schemas.openxmlformats.org/drawingml/2006/main" idx="1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0.61845</cdr:x>
      <cdr:y>0.6037</cdr:y>
    </cdr:from>
    <cdr:to>
      <cdr:x>0.7153</cdr:x>
      <cdr:y>0.66557</cdr:y>
    </cdr:to>
    <cdr:sp macro="" textlink="">
      <cdr:nvSpPr>
        <cdr:cNvPr id="14" name="Прямоугольник 13"/>
        <cdr:cNvSpPr/>
      </cdr:nvSpPr>
      <cdr:spPr>
        <a:xfrm xmlns:a="http://schemas.openxmlformats.org/drawingml/2006/main">
          <a:off x="5580112" y="2880320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50000"/>
          </a:schemeClr>
        </a:solidFill>
        <a:ln xmlns:a="http://schemas.openxmlformats.org/drawingml/2006/main">
          <a:solidFill>
            <a:schemeClr val="accent3">
              <a:lumMod val="50000"/>
            </a:schemeClr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117,0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0.33545</cdr:x>
      <cdr:y>0.00488</cdr:y>
    </cdr:from>
    <cdr:to>
      <cdr:x>0.54197</cdr:x>
      <cdr:y>0.19133</cdr:y>
    </cdr:to>
    <cdr:sp macro="" textlink="">
      <cdr:nvSpPr>
        <cdr:cNvPr id="26" name="TextBox 1"/>
        <cdr:cNvSpPr txBox="1"/>
      </cdr:nvSpPr>
      <cdr:spPr>
        <a:xfrm xmlns:a="http://schemas.openxmlformats.org/drawingml/2006/main">
          <a:off x="3026706" y="23265"/>
          <a:ext cx="1863384" cy="889572"/>
        </a:xfrm>
        <a:prstGeom xmlns:a="http://schemas.openxmlformats.org/drawingml/2006/main" prst="flowChartOffpageConnector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ru-RU" sz="1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национальных проекта </a:t>
          </a:r>
        </a:p>
        <a:p xmlns:a="http://schemas.openxmlformats.org/drawingml/2006/main">
          <a:pPr algn="ctr"/>
          <a:r>
            <a:rPr lang="ru-RU" sz="14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ФБ – 0,0 млн руб. </a:t>
          </a:r>
          <a:endParaRPr lang="ru-RU" sz="1400" b="1" cap="none" spc="0" dirty="0" smtClean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0.49076</cdr:x>
      <cdr:y>0.28676</cdr:y>
    </cdr:from>
    <cdr:to>
      <cdr:x>0.61845</cdr:x>
      <cdr:y>0.28676</cdr:y>
    </cdr:to>
    <cdr:cxnSp macro="">
      <cdr:nvCxnSpPr>
        <cdr:cNvPr id="28" name="Прямая соединительная линия 27"/>
        <cdr:cNvCxnSpPr/>
      </cdr:nvCxnSpPr>
      <cdr:spPr>
        <a:xfrm xmlns:a="http://schemas.openxmlformats.org/drawingml/2006/main">
          <a:off x="4427984" y="1368152"/>
          <a:ext cx="1152128" cy="0"/>
        </a:xfrm>
        <a:prstGeom xmlns:a="http://schemas.openxmlformats.org/drawingml/2006/main" prst="line">
          <a:avLst/>
        </a:prstGeom>
        <a:ln xmlns:a="http://schemas.openxmlformats.org/drawingml/2006/main" w="12700"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0.48386</cdr:x>
      <cdr:y>0.45353</cdr:y>
    </cdr:from>
    <cdr:to>
      <cdr:x>0.61845</cdr:x>
      <cdr:y>0.45353</cdr:y>
    </cdr:to>
    <cdr:cxnSp macro="">
      <cdr:nvCxnSpPr>
        <cdr:cNvPr id="48" name="Прямая со стрелкой 47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>
          <a:off x="4365736" y="2163818"/>
          <a:ext cx="1214376" cy="24"/>
        </a:xfrm>
        <a:prstGeom xmlns:a="http://schemas.openxmlformats.org/drawingml/2006/main" prst="straightConnector1">
          <a:avLst/>
        </a:prstGeom>
        <a:ln xmlns:a="http://schemas.openxmlformats.org/drawingml/2006/main" w="12700">
          <a:solidFill>
            <a:schemeClr val="accent6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0.48386</cdr:x>
      <cdr:y>0.63464</cdr:y>
    </cdr:from>
    <cdr:to>
      <cdr:x>0.61845</cdr:x>
      <cdr:y>0.63464</cdr:y>
    </cdr:to>
    <cdr:cxnSp macro="">
      <cdr:nvCxnSpPr>
        <cdr:cNvPr id="53" name="Прямая со стрелкой 52"/>
        <cdr:cNvCxnSpPr>
          <a:stCxn xmlns:a="http://schemas.openxmlformats.org/drawingml/2006/main" id="5" idx="3"/>
          <a:endCxn xmlns:a="http://schemas.openxmlformats.org/drawingml/2006/main" id="14" idx="1"/>
        </cdr:cNvCxnSpPr>
      </cdr:nvCxnSpPr>
      <cdr:spPr>
        <a:xfrm xmlns:a="http://schemas.openxmlformats.org/drawingml/2006/main">
          <a:off x="4365737" y="3027914"/>
          <a:ext cx="1214375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3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4"/>
        </a:lnRef>
        <a:fillRef xmlns:a="http://schemas.openxmlformats.org/drawingml/2006/main" idx="0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0.48386</cdr:x>
      <cdr:y>0.83084</cdr:y>
    </cdr:from>
    <cdr:to>
      <cdr:x>0.61514</cdr:x>
      <cdr:y>0.83084</cdr:y>
    </cdr:to>
    <cdr:cxnSp macro="">
      <cdr:nvCxnSpPr>
        <cdr:cNvPr id="55" name="Прямая со стрелкой 54"/>
        <cdr:cNvCxnSpPr>
          <a:stCxn xmlns:a="http://schemas.openxmlformats.org/drawingml/2006/main" id="6" idx="3"/>
        </cdr:cNvCxnSpPr>
      </cdr:nvCxnSpPr>
      <cdr:spPr>
        <a:xfrm xmlns:a="http://schemas.openxmlformats.org/drawingml/2006/main">
          <a:off x="4365736" y="3964042"/>
          <a:ext cx="1184510" cy="0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chemeClr val="accent4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0.86111</cdr:x>
      <cdr:y>0.254</cdr:y>
    </cdr:from>
    <cdr:to>
      <cdr:x>0.95796</cdr:x>
      <cdr:y>0.31587</cdr:y>
    </cdr:to>
    <cdr:sp macro="" textlink="">
      <cdr:nvSpPr>
        <cdr:cNvPr id="59" name="Прямоугольник 58"/>
        <cdr:cNvSpPr/>
      </cdr:nvSpPr>
      <cdr:spPr>
        <a:xfrm xmlns:a="http://schemas.openxmlformats.org/drawingml/2006/main">
          <a:off x="7873966" y="1211845"/>
          <a:ext cx="885600" cy="29520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50000"/>
          </a:schemeClr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1,4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0.86585</cdr:x>
      <cdr:y>0.42259</cdr:y>
    </cdr:from>
    <cdr:to>
      <cdr:x>0.9627</cdr:x>
      <cdr:y>0.48446</cdr:y>
    </cdr:to>
    <cdr:sp macro="" textlink="">
      <cdr:nvSpPr>
        <cdr:cNvPr id="61" name="Прямоугольник 60"/>
        <cdr:cNvSpPr/>
      </cdr:nvSpPr>
      <cdr:spPr>
        <a:xfrm xmlns:a="http://schemas.openxmlformats.org/drawingml/2006/main">
          <a:off x="7812360" y="2016224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50000"/>
          </a:schemeClr>
        </a:solidFill>
        <a:ln xmlns:a="http://schemas.openxmlformats.org/drawingml/2006/main">
          <a:solidFill>
            <a:schemeClr val="accent6">
              <a:lumMod val="50000"/>
            </a:schemeClr>
          </a:solidFill>
        </a:ln>
      </cdr:spPr>
      <cdr:style>
        <a:lnRef xmlns:a="http://schemas.openxmlformats.org/drawingml/2006/main" idx="2">
          <a:schemeClr val="accent3">
            <a:shade val="50000"/>
          </a:schemeClr>
        </a:lnRef>
        <a:fillRef xmlns:a="http://schemas.openxmlformats.org/drawingml/2006/main" idx="1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3,3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0.86585</cdr:x>
      <cdr:y>0.6037</cdr:y>
    </cdr:from>
    <cdr:to>
      <cdr:x>0.9627</cdr:x>
      <cdr:y>0.66557</cdr:y>
    </cdr:to>
    <cdr:sp macro="" textlink="">
      <cdr:nvSpPr>
        <cdr:cNvPr id="62" name="Прямоугольник 61"/>
        <cdr:cNvSpPr/>
      </cdr:nvSpPr>
      <cdr:spPr>
        <a:xfrm xmlns:a="http://schemas.openxmlformats.org/drawingml/2006/main">
          <a:off x="7812360" y="2880320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50000"/>
          </a:schemeClr>
        </a:solidFill>
        <a:ln xmlns:a="http://schemas.openxmlformats.org/drawingml/2006/main">
          <a:solidFill>
            <a:schemeClr val="accent3">
              <a:lumMod val="50000"/>
            </a:schemeClr>
          </a:solidFill>
        </a:ln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63,0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0.85787</cdr:x>
      <cdr:y>0.7999</cdr:y>
    </cdr:from>
    <cdr:to>
      <cdr:x>0.95472</cdr:x>
      <cdr:y>0.86177</cdr:y>
    </cdr:to>
    <cdr:sp macro="" textlink="">
      <cdr:nvSpPr>
        <cdr:cNvPr id="63" name="Прямоугольник 62"/>
        <cdr:cNvSpPr/>
      </cdr:nvSpPr>
      <cdr:spPr>
        <a:xfrm xmlns:a="http://schemas.openxmlformats.org/drawingml/2006/main">
          <a:off x="7740352" y="3816424"/>
          <a:ext cx="873856" cy="29518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75000"/>
          </a:schemeClr>
        </a:solidFill>
        <a:ln xmlns:a="http://schemas.openxmlformats.org/drawingml/2006/main">
          <a:solidFill>
            <a:schemeClr val="accent4">
              <a:lumMod val="75000"/>
            </a:schemeClr>
          </a:solidFill>
        </a:ln>
      </cdr:spPr>
      <cdr:style>
        <a:lnRef xmlns:a="http://schemas.openxmlformats.org/drawingml/2006/main" idx="2">
          <a:schemeClr val="accent5">
            <a:shade val="50000"/>
          </a:schemeClr>
        </a:lnRef>
        <a:fillRef xmlns:a="http://schemas.openxmlformats.org/drawingml/2006/main" idx="1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1,4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0.01407</cdr:x>
      <cdr:y>0.2113</cdr:y>
    </cdr:from>
    <cdr:to>
      <cdr:x>0.17951</cdr:x>
      <cdr:y>0.92503</cdr:y>
    </cdr:to>
    <cdr:cxnSp macro="">
      <cdr:nvCxnSpPr>
        <cdr:cNvPr id="85" name="Соединительная линия уступом 84"/>
        <cdr:cNvCxnSpPr/>
      </cdr:nvCxnSpPr>
      <cdr:spPr>
        <a:xfrm xmlns:a="http://schemas.openxmlformats.org/drawingml/2006/main" rot="5400000">
          <a:off x="-829309" y="1964400"/>
          <a:ext cx="3405254" cy="1492723"/>
        </a:xfrm>
        <a:prstGeom xmlns:a="http://schemas.openxmlformats.org/drawingml/2006/main" prst="bentConnector3">
          <a:avLst>
            <a:gd name="adj1" fmla="val -722"/>
          </a:avLst>
        </a:prstGeom>
        <a:ln xmlns:a="http://schemas.openxmlformats.org/drawingml/2006/main" w="12700">
          <a:solidFill>
            <a:schemeClr val="accent4">
              <a:lumMod val="50000"/>
            </a:schemeClr>
          </a:solidFill>
          <a:headEnd type="oval" w="med" len="med"/>
          <a:tailEnd type="oval" w="med" len="med"/>
        </a:ln>
      </cdr:spPr>
      <cdr:style>
        <a:lnRef xmlns:a="http://schemas.openxmlformats.org/drawingml/2006/main" idx="1">
          <a:schemeClr val="accent5"/>
        </a:lnRef>
        <a:fillRef xmlns:a="http://schemas.openxmlformats.org/drawingml/2006/main" idx="0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0.27528</cdr:x>
      <cdr:y>0.26773</cdr:y>
    </cdr:from>
    <cdr:to>
      <cdr:x>0.38701</cdr:x>
      <cdr:y>0.45353</cdr:y>
    </cdr:to>
    <cdr:cxnSp macro="">
      <cdr:nvCxnSpPr>
        <cdr:cNvPr id="104" name="Прямая со стрелкой 103"/>
        <cdr:cNvCxnSpPr>
          <a:endCxn xmlns:a="http://schemas.openxmlformats.org/drawingml/2006/main" id="4" idx="1"/>
        </cdr:cNvCxnSpPr>
      </cdr:nvCxnSpPr>
      <cdr:spPr>
        <a:xfrm xmlns:a="http://schemas.openxmlformats.org/drawingml/2006/main">
          <a:off x="2483768" y="1277358"/>
          <a:ext cx="1008138" cy="886456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6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0.56258</cdr:x>
      <cdr:y>0.34713</cdr:y>
    </cdr:from>
    <cdr:to>
      <cdr:x>0.77105</cdr:x>
      <cdr:y>0.42259</cdr:y>
    </cdr:to>
    <cdr:sp macro="" textlink="">
      <cdr:nvSpPr>
        <cdr:cNvPr id="111" name="TextBox 110"/>
        <cdr:cNvSpPr txBox="1"/>
      </cdr:nvSpPr>
      <cdr:spPr>
        <a:xfrm xmlns:a="http://schemas.openxmlformats.org/drawingml/2006/main">
          <a:off x="5076056" y="1656184"/>
          <a:ext cx="1880979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>
            <a:lnSpc>
              <a:spcPts val="1040"/>
            </a:lnSpc>
          </a:pPr>
          <a:r>
            <a:rPr lang="ru-RU" sz="1200" b="1" i="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комфортной </a:t>
          </a:r>
        </a:p>
        <a:p xmlns:a="http://schemas.openxmlformats.org/drawingml/2006/main">
          <a:pPr algn="ctr">
            <a:lnSpc>
              <a:spcPts val="1040"/>
            </a:lnSpc>
          </a:pPr>
          <a:r>
            <a:rPr lang="ru-RU" sz="1200" b="1" i="0" dirty="0" err="1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гор.среды</a:t>
          </a:r>
          <a:endParaRPr lang="ru-RU" sz="1200" b="1" i="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0.59033</cdr:x>
      <cdr:y>0.48827</cdr:y>
    </cdr:from>
    <cdr:to>
      <cdr:x>0.74722</cdr:x>
      <cdr:y>0.59096</cdr:y>
    </cdr:to>
    <cdr:sp macro="" textlink="">
      <cdr:nvSpPr>
        <cdr:cNvPr id="112" name="TextBox 111"/>
        <cdr:cNvSpPr txBox="1"/>
      </cdr:nvSpPr>
      <cdr:spPr>
        <a:xfrm xmlns:a="http://schemas.openxmlformats.org/drawingml/2006/main">
          <a:off x="5326418" y="2329565"/>
          <a:ext cx="1415584" cy="4899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300" b="1" i="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Региональная и местная </a:t>
          </a:r>
        </a:p>
        <a:p xmlns:a="http://schemas.openxmlformats.org/drawingml/2006/main">
          <a:pPr algn="ctr"/>
          <a:r>
            <a:rPr lang="ru-RU" sz="1300" b="1" i="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дорожная сеть</a:t>
          </a:r>
          <a:endParaRPr lang="ru-RU" sz="1300" b="1" i="0" dirty="0">
            <a:solidFill>
              <a:schemeClr val="accent3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0.58652</cdr:x>
      <cdr:y>0.72444</cdr:y>
    </cdr:from>
    <cdr:to>
      <cdr:x>0.75212</cdr:x>
      <cdr:y>0.77259</cdr:y>
    </cdr:to>
    <cdr:sp macro="" textlink="">
      <cdr:nvSpPr>
        <cdr:cNvPr id="113" name="TextBox 112"/>
        <cdr:cNvSpPr txBox="1"/>
      </cdr:nvSpPr>
      <cdr:spPr>
        <a:xfrm xmlns:a="http://schemas.openxmlformats.org/drawingml/2006/main">
          <a:off x="5292080" y="3456384"/>
          <a:ext cx="1494172" cy="2297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3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Культурная среда</a:t>
          </a:r>
          <a:endParaRPr lang="ru-RU" sz="1300" b="1" i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0.37097</cdr:x>
      <cdr:y>0.18643</cdr:y>
    </cdr:from>
    <cdr:to>
      <cdr:x>0.51151</cdr:x>
      <cdr:y>0.25416</cdr:y>
    </cdr:to>
    <cdr:sp macro="" textlink="">
      <cdr:nvSpPr>
        <cdr:cNvPr id="80" name="TextBox 32"/>
        <cdr:cNvSpPr txBox="1"/>
      </cdr:nvSpPr>
      <cdr:spPr>
        <a:xfrm xmlns:a="http://schemas.openxmlformats.org/drawingml/2006/main">
          <a:off x="3347170" y="889454"/>
          <a:ext cx="1268104" cy="3231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5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Демография</a:t>
          </a:r>
          <a:endParaRPr lang="ru-RU" sz="1500" b="1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0.35508</cdr:x>
      <cdr:y>0.33204</cdr:y>
    </cdr:from>
    <cdr:to>
      <cdr:x>0.5238</cdr:x>
      <cdr:y>0.43526</cdr:y>
    </cdr:to>
    <cdr:sp macro="" textlink="">
      <cdr:nvSpPr>
        <cdr:cNvPr id="81" name="TextBox 32"/>
        <cdr:cNvSpPr txBox="1"/>
      </cdr:nvSpPr>
      <cdr:spPr>
        <a:xfrm xmlns:a="http://schemas.openxmlformats.org/drawingml/2006/main">
          <a:off x="3203848" y="1584176"/>
          <a:ext cx="1522324" cy="49247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3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Жилье </a:t>
          </a:r>
        </a:p>
        <a:p xmlns:a="http://schemas.openxmlformats.org/drawingml/2006/main">
          <a:pPr algn="ctr"/>
          <a:r>
            <a:rPr lang="ru-RU" sz="13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городская среда</a:t>
          </a:r>
          <a:endParaRPr lang="ru-RU" sz="13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0.35508</cdr:x>
      <cdr:y>0.49805</cdr:y>
    </cdr:from>
    <cdr:to>
      <cdr:x>0.53864</cdr:x>
      <cdr:y>0.60611</cdr:y>
    </cdr:to>
    <cdr:sp macro="" textlink="">
      <cdr:nvSpPr>
        <cdr:cNvPr id="82" name="TextBox 32"/>
        <cdr:cNvSpPr txBox="1"/>
      </cdr:nvSpPr>
      <cdr:spPr>
        <a:xfrm xmlns:a="http://schemas.openxmlformats.org/drawingml/2006/main">
          <a:off x="3203848" y="2376264"/>
          <a:ext cx="1656184" cy="51552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080"/>
            </a:lnSpc>
          </a:pPr>
          <a:r>
            <a:rPr lang="ru-RU" sz="13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Безопасные качественные  </a:t>
          </a:r>
        </a:p>
        <a:p xmlns:a="http://schemas.openxmlformats.org/drawingml/2006/main">
          <a:pPr algn="ctr">
            <a:lnSpc>
              <a:spcPts val="1080"/>
            </a:lnSpc>
          </a:pPr>
          <a:r>
            <a:rPr lang="ru-RU" sz="1300" b="1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дороги</a:t>
          </a:r>
          <a:endParaRPr lang="ru-RU" sz="1300" b="1" dirty="0">
            <a:solidFill>
              <a:schemeClr val="accent3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0.37903</cdr:x>
      <cdr:y>0.70935</cdr:y>
    </cdr:from>
    <cdr:to>
      <cdr:x>0.49026</cdr:x>
      <cdr:y>0.77709</cdr:y>
    </cdr:to>
    <cdr:sp macro="" textlink="">
      <cdr:nvSpPr>
        <cdr:cNvPr id="84" name="TextBox 32"/>
        <cdr:cNvSpPr txBox="1"/>
      </cdr:nvSpPr>
      <cdr:spPr>
        <a:xfrm xmlns:a="http://schemas.openxmlformats.org/drawingml/2006/main">
          <a:off x="3419872" y="3384376"/>
          <a:ext cx="1003604" cy="32319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500" b="1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Культура</a:t>
          </a:r>
          <a:endParaRPr lang="ru-RU" sz="1500" b="1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0.78872</cdr:x>
      <cdr:y>0.16617</cdr:y>
    </cdr:from>
    <cdr:to>
      <cdr:x>0.99615</cdr:x>
      <cdr:y>0.26294</cdr:y>
    </cdr:to>
    <cdr:sp macro="" textlink="">
      <cdr:nvSpPr>
        <cdr:cNvPr id="86" name="TextBox 32"/>
        <cdr:cNvSpPr txBox="1"/>
      </cdr:nvSpPr>
      <cdr:spPr>
        <a:xfrm xmlns:a="http://schemas.openxmlformats.org/drawingml/2006/main">
          <a:off x="7116487" y="792828"/>
          <a:ext cx="1871539" cy="46166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2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</a:t>
          </a:r>
          <a:r>
            <a:rPr lang="ru-RU" sz="1200" b="1" i="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физ.культуры</a:t>
          </a:r>
          <a:r>
            <a:rPr lang="ru-RU" sz="12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 xmlns:a="http://schemas.openxmlformats.org/drawingml/2006/main">
          <a:pPr algn="ctr"/>
          <a:r>
            <a:rPr lang="ru-RU" sz="1200" b="1" i="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спорта</a:t>
          </a:r>
          <a:endParaRPr lang="ru-RU" sz="1200" b="1" i="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0.79402</cdr:x>
      <cdr:y>0.72444</cdr:y>
    </cdr:from>
    <cdr:to>
      <cdr:x>0.99846</cdr:x>
      <cdr:y>0.78528</cdr:y>
    </cdr:to>
    <cdr:sp macro="" textlink="">
      <cdr:nvSpPr>
        <cdr:cNvPr id="87" name="TextBox 1"/>
        <cdr:cNvSpPr txBox="1"/>
      </cdr:nvSpPr>
      <cdr:spPr>
        <a:xfrm xmlns:a="http://schemas.openxmlformats.org/drawingml/2006/main">
          <a:off x="7164288" y="3456384"/>
          <a:ext cx="1844617" cy="2902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ts val="1440"/>
            </a:lnSpc>
          </a:pPr>
          <a:r>
            <a:rPr lang="ru-RU" sz="1300" b="1" i="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культуры</a:t>
          </a:r>
        </a:p>
        <a:p xmlns:a="http://schemas.openxmlformats.org/drawingml/2006/main">
          <a:pPr algn="ctr">
            <a:lnSpc>
              <a:spcPts val="1000"/>
            </a:lnSpc>
          </a:pPr>
          <a:r>
            <a:rPr lang="ru-RU" sz="1300" b="1" i="0" dirty="0" smtClean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 туризма </a:t>
          </a:r>
          <a:endParaRPr lang="ru-RU" sz="1300" b="1" i="0" dirty="0">
            <a:solidFill>
              <a:schemeClr val="accent4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0.7153</cdr:x>
      <cdr:y>0.45353</cdr:y>
    </cdr:from>
    <cdr:to>
      <cdr:x>0.86585</cdr:x>
      <cdr:y>0.45353</cdr:y>
    </cdr:to>
    <cdr:cxnSp macro="">
      <cdr:nvCxnSpPr>
        <cdr:cNvPr id="88" name="Прямая соединительная линия 87"/>
        <cdr:cNvCxnSpPr>
          <a:stCxn xmlns:a="http://schemas.openxmlformats.org/drawingml/2006/main" id="13" idx="3"/>
          <a:endCxn xmlns:a="http://schemas.openxmlformats.org/drawingml/2006/main" id="61" idx="1"/>
        </cdr:cNvCxnSpPr>
      </cdr:nvCxnSpPr>
      <cdr:spPr>
        <a:xfrm xmlns:a="http://schemas.openxmlformats.org/drawingml/2006/main" flipV="1">
          <a:off x="6453969" y="2163818"/>
          <a:ext cx="1358391" cy="24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accent6">
              <a:lumMod val="50000"/>
            </a:schemeClr>
          </a:solidFill>
          <a:headEnd type="oval" w="med" len="med"/>
          <a:tailEnd type="triangle" w="med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0.11714</cdr:x>
      <cdr:y>0.86248</cdr:y>
    </cdr:from>
    <cdr:to>
      <cdr:x>0.22754</cdr:x>
      <cdr:y>0.93794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069665" y="4114985"/>
          <a:ext cx="1008112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0.61845</cdr:x>
      <cdr:y>0.7999</cdr:y>
    </cdr:from>
    <cdr:to>
      <cdr:x>0.71908</cdr:x>
      <cdr:y>0.86185</cdr:y>
    </cdr:to>
    <cdr:sp macro="" textlink="">
      <cdr:nvSpPr>
        <cdr:cNvPr id="44" name="Прямоугольник 43"/>
        <cdr:cNvSpPr/>
      </cdr:nvSpPr>
      <cdr:spPr>
        <a:xfrm xmlns:a="http://schemas.openxmlformats.org/drawingml/2006/main">
          <a:off x="5580112" y="3816424"/>
          <a:ext cx="907962" cy="295570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75000"/>
          </a:schemeClr>
        </a:solidFill>
        <a:ln xmlns:a="http://schemas.openxmlformats.org/drawingml/2006/main">
          <a:solidFill>
            <a:schemeClr val="accent4">
              <a:lumMod val="75000"/>
            </a:schemeClr>
          </a:solidFill>
        </a:ln>
      </cdr:spPr>
      <cdr:style>
        <a:lnRef xmlns:a="http://schemas.openxmlformats.org/drawingml/2006/main" idx="2">
          <a:schemeClr val="accent5">
            <a:shade val="50000"/>
          </a:schemeClr>
        </a:lnRef>
        <a:fillRef xmlns:a="http://schemas.openxmlformats.org/drawingml/2006/main" idx="1">
          <a:schemeClr val="accent5"/>
        </a:fillRef>
        <a:effectRef xmlns:a="http://schemas.openxmlformats.org/drawingml/2006/main" idx="0">
          <a:schemeClr val="accent5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0,8</a:t>
          </a:r>
          <a:endParaRPr lang="ru-RU" sz="15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6" y="12"/>
            <a:ext cx="2919413" cy="493713"/>
          </a:xfrm>
          <a:prstGeom prst="rect">
            <a:avLst/>
          </a:prstGeom>
        </p:spPr>
        <p:txBody>
          <a:bodyPr vert="horz" lIns="90137" tIns="45070" rIns="90137" bIns="4507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7" y="12"/>
            <a:ext cx="2919412" cy="493713"/>
          </a:xfrm>
          <a:prstGeom prst="rect">
            <a:avLst/>
          </a:prstGeom>
        </p:spPr>
        <p:txBody>
          <a:bodyPr vert="horz" lIns="90137" tIns="45070" rIns="90137" bIns="4507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12.01.2024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6" y="9371019"/>
            <a:ext cx="2919413" cy="493712"/>
          </a:xfrm>
          <a:prstGeom prst="rect">
            <a:avLst/>
          </a:prstGeom>
        </p:spPr>
        <p:txBody>
          <a:bodyPr vert="horz" lIns="90137" tIns="45070" rIns="90137" bIns="4507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7" y="9371019"/>
            <a:ext cx="2919412" cy="493712"/>
          </a:xfrm>
          <a:prstGeom prst="rect">
            <a:avLst/>
          </a:prstGeom>
        </p:spPr>
        <p:txBody>
          <a:bodyPr vert="horz" lIns="90137" tIns="45070" rIns="90137" bIns="4507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6" y="12"/>
            <a:ext cx="2919413" cy="493713"/>
          </a:xfrm>
          <a:prstGeom prst="rect">
            <a:avLst/>
          </a:prstGeom>
        </p:spPr>
        <p:txBody>
          <a:bodyPr vert="horz" lIns="90137" tIns="45070" rIns="90137" bIns="4507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7" y="12"/>
            <a:ext cx="2919412" cy="493713"/>
          </a:xfrm>
          <a:prstGeom prst="rect">
            <a:avLst/>
          </a:prstGeom>
        </p:spPr>
        <p:txBody>
          <a:bodyPr vert="horz" lIns="90137" tIns="45070" rIns="90137" bIns="4507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12.01.2024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8188"/>
            <a:ext cx="4941887" cy="3708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137" tIns="45070" rIns="90137" bIns="45070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9" y="4686304"/>
            <a:ext cx="5389567" cy="4440238"/>
          </a:xfrm>
          <a:prstGeom prst="rect">
            <a:avLst/>
          </a:prstGeom>
        </p:spPr>
        <p:txBody>
          <a:bodyPr vert="horz" lIns="90137" tIns="45070" rIns="90137" bIns="45070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6" y="9371019"/>
            <a:ext cx="2919413" cy="493712"/>
          </a:xfrm>
          <a:prstGeom prst="rect">
            <a:avLst/>
          </a:prstGeom>
        </p:spPr>
        <p:txBody>
          <a:bodyPr vert="horz" lIns="90137" tIns="45070" rIns="90137" bIns="4507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7" y="9371019"/>
            <a:ext cx="2919412" cy="493712"/>
          </a:xfrm>
          <a:prstGeom prst="rect">
            <a:avLst/>
          </a:prstGeom>
        </p:spPr>
        <p:txBody>
          <a:bodyPr vert="horz" lIns="90137" tIns="45070" rIns="90137" bIns="4507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602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799790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3628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609460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814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342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284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9D048F-B18A-49A7-8D17-1FFA3C53609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5867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251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32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89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83979B-6C68-4A46-9F92-EA0B8254772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1902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264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944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48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0287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380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/>
              <a:pPr>
                <a:defRPr/>
              </a:pPr>
              <a:t>12.01.2024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55141"/>
      </p:ext>
    </p:extLst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50A98D-581D-493D-BEAB-E93A3C201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589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5" r:id="rId12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gif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oleObject" Target="../embeddings/_____Microsoft_Excel_97-20031.xls"/><Relationship Id="rId7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11.emf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4.xml"/><Relationship Id="rId5" Type="http://schemas.openxmlformats.org/officeDocument/2006/relationships/image" Target="../media/image15.emf"/><Relationship Id="rId4" Type="http://schemas.openxmlformats.org/officeDocument/2006/relationships/oleObject" Target="../embeddings/_____Microsoft_Excel_97-20034.xls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chart" Target="../charts/char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png"/><Relationship Id="rId5" Type="http://schemas.openxmlformats.org/officeDocument/2006/relationships/image" Target="../media/image18.emf"/><Relationship Id="rId4" Type="http://schemas.openxmlformats.org/officeDocument/2006/relationships/oleObject" Target="../embeddings/_____Microsoft_Excel_97-20035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6.xls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5.emf"/><Relationship Id="rId5" Type="http://schemas.openxmlformats.org/officeDocument/2006/relationships/diagramQuickStyle" Target="../diagrams/quickStyle2.xml"/><Relationship Id="rId10" Type="http://schemas.openxmlformats.org/officeDocument/2006/relationships/oleObject" Target="../embeddings/_____Microsoft_Excel_97-20037.xls"/><Relationship Id="rId4" Type="http://schemas.openxmlformats.org/officeDocument/2006/relationships/diagramLayout" Target="../diagrams/layout2.xml"/><Relationship Id="rId9" Type="http://schemas.openxmlformats.org/officeDocument/2006/relationships/image" Target="../media/image24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8.xls"/><Relationship Id="rId13" Type="http://schemas.openxmlformats.org/officeDocument/2006/relationships/image" Target="../media/image28.emf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oleObject" Target="../embeddings/_____Microsoft_Excel_97-20031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27.emf"/><Relationship Id="rId5" Type="http://schemas.openxmlformats.org/officeDocument/2006/relationships/diagramQuickStyle" Target="../diagrams/quickStyle3.xml"/><Relationship Id="rId10" Type="http://schemas.openxmlformats.org/officeDocument/2006/relationships/oleObject" Target="../embeddings/_____Microsoft_Excel_97-20039.xls"/><Relationship Id="rId4" Type="http://schemas.openxmlformats.org/officeDocument/2006/relationships/diagramLayout" Target="../diagrams/layout3.xml"/><Relationship Id="rId9" Type="http://schemas.openxmlformats.org/officeDocument/2006/relationships/image" Target="../media/image26.emf"/><Relationship Id="rId1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image" Target="../media/image4.png"/><Relationship Id="rId3" Type="http://schemas.openxmlformats.org/officeDocument/2006/relationships/image" Target="../media/image33.png"/><Relationship Id="rId7" Type="http://schemas.openxmlformats.org/officeDocument/2006/relationships/diagramColors" Target="../diagrams/colors4.xml"/><Relationship Id="rId12" Type="http://schemas.openxmlformats.org/officeDocument/2006/relationships/image" Target="../media/image3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diagramQuickStyle" Target="../diagrams/quickStyle4.xml"/><Relationship Id="rId11" Type="http://schemas.openxmlformats.org/officeDocument/2006/relationships/oleObject" Target="../embeddings/_____Microsoft_Excel_97-200312.xls"/><Relationship Id="rId5" Type="http://schemas.openxmlformats.org/officeDocument/2006/relationships/diagramLayout" Target="../diagrams/layout4.xml"/><Relationship Id="rId10" Type="http://schemas.openxmlformats.org/officeDocument/2006/relationships/image" Target="../media/image31.emf"/><Relationship Id="rId4" Type="http://schemas.openxmlformats.org/officeDocument/2006/relationships/diagramData" Target="../diagrams/data4.xml"/><Relationship Id="rId9" Type="http://schemas.openxmlformats.org/officeDocument/2006/relationships/oleObject" Target="../embeddings/_____Microsoft_Excel_97-200311.xls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13.xls"/><Relationship Id="rId13" Type="http://schemas.openxmlformats.org/officeDocument/2006/relationships/image" Target="../media/image36.emf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oleObject" Target="../embeddings/_____Microsoft_Excel_97-200315.xls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35.emf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37.emf"/><Relationship Id="rId10" Type="http://schemas.openxmlformats.org/officeDocument/2006/relationships/oleObject" Target="../embeddings/_____Microsoft_Excel_97-200314.xls"/><Relationship Id="rId4" Type="http://schemas.openxmlformats.org/officeDocument/2006/relationships/diagramLayout" Target="../diagrams/layout5.xml"/><Relationship Id="rId9" Type="http://schemas.openxmlformats.org/officeDocument/2006/relationships/image" Target="../media/image34.emf"/><Relationship Id="rId14" Type="http://schemas.openxmlformats.org/officeDocument/2006/relationships/oleObject" Target="../embeddings/_____Microsoft_Excel_97-200316.xls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oleObject" Target="../embeddings/_____Microsoft_Excel_97-200319.xls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40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diagramColors" Target="../diagrams/colors6.xml"/><Relationship Id="rId11" Type="http://schemas.openxmlformats.org/officeDocument/2006/relationships/oleObject" Target="../embeddings/_____Microsoft_Excel_97-200318.xls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4.png"/><Relationship Id="rId10" Type="http://schemas.openxmlformats.org/officeDocument/2006/relationships/image" Target="../media/image39.emf"/><Relationship Id="rId4" Type="http://schemas.openxmlformats.org/officeDocument/2006/relationships/diagramLayout" Target="../diagrams/layout6.xml"/><Relationship Id="rId9" Type="http://schemas.openxmlformats.org/officeDocument/2006/relationships/oleObject" Target="../embeddings/_____Microsoft_Excel_97-200317.xls"/><Relationship Id="rId14" Type="http://schemas.openxmlformats.org/officeDocument/2006/relationships/image" Target="../media/image41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0.xls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45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1.xls"/><Relationship Id="rId13" Type="http://schemas.openxmlformats.org/officeDocument/2006/relationships/image" Target="../media/image48.emf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oleObject" Target="../embeddings/_____Microsoft_Excel_97-200323.xls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vmlDrawing" Target="../drawings/vmlDrawing10.v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47.emf"/><Relationship Id="rId5" Type="http://schemas.openxmlformats.org/officeDocument/2006/relationships/diagramQuickStyle" Target="../diagrams/quickStyle8.xml"/><Relationship Id="rId15" Type="http://schemas.openxmlformats.org/officeDocument/2006/relationships/image" Target="../media/image49.emf"/><Relationship Id="rId10" Type="http://schemas.openxmlformats.org/officeDocument/2006/relationships/oleObject" Target="../embeddings/_____Microsoft_Excel_97-200322.xls"/><Relationship Id="rId4" Type="http://schemas.openxmlformats.org/officeDocument/2006/relationships/diagramLayout" Target="../diagrams/layout8.xml"/><Relationship Id="rId9" Type="http://schemas.openxmlformats.org/officeDocument/2006/relationships/image" Target="../media/image46.emf"/><Relationship Id="rId14" Type="http://schemas.openxmlformats.org/officeDocument/2006/relationships/oleObject" Target="../embeddings/_____Microsoft_Excel_97-200324.xls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25.xls"/><Relationship Id="rId13" Type="http://schemas.openxmlformats.org/officeDocument/2006/relationships/image" Target="../media/image53.emf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oleObject" Target="../embeddings/_____Microsoft_Excel_97-200327.xls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vmlDrawing" Target="../drawings/vmlDrawing11.v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52.emf"/><Relationship Id="rId5" Type="http://schemas.openxmlformats.org/officeDocument/2006/relationships/diagramQuickStyle" Target="../diagrams/quickStyle9.xml"/><Relationship Id="rId15" Type="http://schemas.openxmlformats.org/officeDocument/2006/relationships/image" Target="../media/image54.emf"/><Relationship Id="rId10" Type="http://schemas.openxmlformats.org/officeDocument/2006/relationships/oleObject" Target="../embeddings/_____Microsoft_Excel_97-200326.xls"/><Relationship Id="rId4" Type="http://schemas.openxmlformats.org/officeDocument/2006/relationships/diagramLayout" Target="../diagrams/layout9.xml"/><Relationship Id="rId9" Type="http://schemas.openxmlformats.org/officeDocument/2006/relationships/image" Target="../media/image51.emf"/><Relationship Id="rId14" Type="http://schemas.openxmlformats.org/officeDocument/2006/relationships/oleObject" Target="../embeddings/_____Microsoft_Excel_97-200328.xls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13" Type="http://schemas.openxmlformats.org/officeDocument/2006/relationships/image" Target="../media/image58.emf"/><Relationship Id="rId3" Type="http://schemas.openxmlformats.org/officeDocument/2006/relationships/oleObject" Target="../embeddings/_____Microsoft_Excel_97-200329.xls"/><Relationship Id="rId7" Type="http://schemas.openxmlformats.org/officeDocument/2006/relationships/diagramQuickStyle" Target="../diagrams/quickStyle10.xml"/><Relationship Id="rId12" Type="http://schemas.openxmlformats.org/officeDocument/2006/relationships/oleObject" Target="../embeddings/_____Microsoft_Excel_97-2003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diagramLayout" Target="../diagrams/layout10.xml"/><Relationship Id="rId11" Type="http://schemas.openxmlformats.org/officeDocument/2006/relationships/image" Target="../media/image57.emf"/><Relationship Id="rId5" Type="http://schemas.openxmlformats.org/officeDocument/2006/relationships/diagramData" Target="../diagrams/data10.xml"/><Relationship Id="rId10" Type="http://schemas.openxmlformats.org/officeDocument/2006/relationships/oleObject" Target="../embeddings/_____Microsoft_Excel_97-200330.xls"/><Relationship Id="rId4" Type="http://schemas.openxmlformats.org/officeDocument/2006/relationships/image" Target="../media/image56.emf"/><Relationship Id="rId9" Type="http://schemas.microsoft.com/office/2007/relationships/diagramDrawing" Target="../diagrams/drawing10.xml"/><Relationship Id="rId1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2.xls"/><Relationship Id="rId13" Type="http://schemas.openxmlformats.org/officeDocument/2006/relationships/image" Target="../media/image62.emf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oleObject" Target="../embeddings/_____Microsoft_Excel_97-20033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61.emf"/><Relationship Id="rId5" Type="http://schemas.openxmlformats.org/officeDocument/2006/relationships/diagramQuickStyle" Target="../diagrams/quickStyle11.xml"/><Relationship Id="rId10" Type="http://schemas.openxmlformats.org/officeDocument/2006/relationships/oleObject" Target="../embeddings/_____Microsoft_Excel_97-200333.xls"/><Relationship Id="rId4" Type="http://schemas.openxmlformats.org/officeDocument/2006/relationships/diagramLayout" Target="../diagrams/layout11.xml"/><Relationship Id="rId9" Type="http://schemas.openxmlformats.org/officeDocument/2006/relationships/image" Target="../media/image60.emf"/><Relationship Id="rId1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13" Type="http://schemas.openxmlformats.org/officeDocument/2006/relationships/image" Target="../media/image66.emf"/><Relationship Id="rId3" Type="http://schemas.openxmlformats.org/officeDocument/2006/relationships/oleObject" Target="../embeddings/_____Microsoft_Excel_97-200335.xls"/><Relationship Id="rId7" Type="http://schemas.openxmlformats.org/officeDocument/2006/relationships/diagramQuickStyle" Target="../diagrams/quickStyle12.xml"/><Relationship Id="rId12" Type="http://schemas.openxmlformats.org/officeDocument/2006/relationships/oleObject" Target="../embeddings/_____Microsoft_Excel_97-20033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diagramLayout" Target="../diagrams/layout12.xml"/><Relationship Id="rId11" Type="http://schemas.openxmlformats.org/officeDocument/2006/relationships/image" Target="../media/image65.emf"/><Relationship Id="rId5" Type="http://schemas.openxmlformats.org/officeDocument/2006/relationships/diagramData" Target="../diagrams/data12.xml"/><Relationship Id="rId10" Type="http://schemas.openxmlformats.org/officeDocument/2006/relationships/oleObject" Target="../embeddings/_____Microsoft_Excel_97-200336.xls"/><Relationship Id="rId4" Type="http://schemas.openxmlformats.org/officeDocument/2006/relationships/image" Target="../media/image64.emf"/><Relationship Id="rId9" Type="http://schemas.microsoft.com/office/2007/relationships/diagramDrawing" Target="../diagrams/drawing12.xml"/><Relationship Id="rId1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38.xls"/><Relationship Id="rId13" Type="http://schemas.openxmlformats.org/officeDocument/2006/relationships/image" Target="../media/image70.emf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oleObject" Target="../embeddings/_____Microsoft_Excel_97-20034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69.emf"/><Relationship Id="rId5" Type="http://schemas.openxmlformats.org/officeDocument/2006/relationships/diagramQuickStyle" Target="../diagrams/quickStyle14.xml"/><Relationship Id="rId10" Type="http://schemas.openxmlformats.org/officeDocument/2006/relationships/oleObject" Target="../embeddings/_____Microsoft_Excel_97-200339.xls"/><Relationship Id="rId4" Type="http://schemas.openxmlformats.org/officeDocument/2006/relationships/diagramLayout" Target="../diagrams/layout14.xml"/><Relationship Id="rId9" Type="http://schemas.openxmlformats.org/officeDocument/2006/relationships/image" Target="../media/image68.emf"/><Relationship Id="rId1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1.xls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72.emf"/><Relationship Id="rId5" Type="http://schemas.openxmlformats.org/officeDocument/2006/relationships/diagramQuickStyle" Target="../diagrams/quickStyle15.xml"/><Relationship Id="rId10" Type="http://schemas.openxmlformats.org/officeDocument/2006/relationships/oleObject" Target="../embeddings/_____Microsoft_Excel_97-200342.xls"/><Relationship Id="rId4" Type="http://schemas.openxmlformats.org/officeDocument/2006/relationships/diagramLayout" Target="../diagrams/layout15.xml"/><Relationship Id="rId9" Type="http://schemas.openxmlformats.org/officeDocument/2006/relationships/image" Target="../media/image71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3.xls"/><Relationship Id="rId13" Type="http://schemas.openxmlformats.org/officeDocument/2006/relationships/image" Target="../media/image75.emf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oleObject" Target="../embeddings/_____Microsoft_Excel_97-20034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74.emf"/><Relationship Id="rId5" Type="http://schemas.openxmlformats.org/officeDocument/2006/relationships/diagramQuickStyle" Target="../diagrams/quickStyle16.xml"/><Relationship Id="rId10" Type="http://schemas.openxmlformats.org/officeDocument/2006/relationships/oleObject" Target="../embeddings/_____Microsoft_Excel_97-200344.xls"/><Relationship Id="rId4" Type="http://schemas.openxmlformats.org/officeDocument/2006/relationships/diagramLayout" Target="../diagrams/layout16.xml"/><Relationship Id="rId9" Type="http://schemas.openxmlformats.org/officeDocument/2006/relationships/image" Target="../media/image73.emf"/><Relationship Id="rId1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6.xls"/><Relationship Id="rId13" Type="http://schemas.openxmlformats.org/officeDocument/2006/relationships/image" Target="../media/image83.emf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oleObject" Target="../embeddings/_____Microsoft_Excel_97-20034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diagramColors" Target="../diagrams/colors17.xml"/><Relationship Id="rId11" Type="http://schemas.openxmlformats.org/officeDocument/2006/relationships/image" Target="../media/image82.emf"/><Relationship Id="rId5" Type="http://schemas.openxmlformats.org/officeDocument/2006/relationships/diagramQuickStyle" Target="../diagrams/quickStyle17.xml"/><Relationship Id="rId10" Type="http://schemas.openxmlformats.org/officeDocument/2006/relationships/oleObject" Target="../embeddings/_____Microsoft_Excel_97-200347.xls"/><Relationship Id="rId4" Type="http://schemas.openxmlformats.org/officeDocument/2006/relationships/diagramLayout" Target="../diagrams/layout17.xml"/><Relationship Id="rId9" Type="http://schemas.openxmlformats.org/officeDocument/2006/relationships/image" Target="../media/image81.emf"/><Relationship Id="rId1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49.xls"/><Relationship Id="rId13" Type="http://schemas.openxmlformats.org/officeDocument/2006/relationships/image" Target="../media/image86.emf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oleObject" Target="../embeddings/_____Microsoft_Excel_97-200351.xls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vmlDrawing" Target="../drawings/vmlDrawing19.v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85.emf"/><Relationship Id="rId5" Type="http://schemas.openxmlformats.org/officeDocument/2006/relationships/diagramQuickStyle" Target="../diagrams/quickStyle18.xml"/><Relationship Id="rId15" Type="http://schemas.openxmlformats.org/officeDocument/2006/relationships/image" Target="../media/image87.emf"/><Relationship Id="rId10" Type="http://schemas.openxmlformats.org/officeDocument/2006/relationships/oleObject" Target="../embeddings/_____Microsoft_Excel_97-200350.xls"/><Relationship Id="rId4" Type="http://schemas.openxmlformats.org/officeDocument/2006/relationships/diagramLayout" Target="../diagrams/layout18.xml"/><Relationship Id="rId9" Type="http://schemas.openxmlformats.org/officeDocument/2006/relationships/image" Target="../media/image84.emf"/><Relationship Id="rId14" Type="http://schemas.openxmlformats.org/officeDocument/2006/relationships/oleObject" Target="../embeddings/_____Microsoft_Excel_97-200352.xls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jpeg"/><Relationship Id="rId4" Type="http://schemas.openxmlformats.org/officeDocument/2006/relationships/image" Target="../media/image89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3.xls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diagramColors" Target="../diagrams/colors19.xml"/><Relationship Id="rId11" Type="http://schemas.openxmlformats.org/officeDocument/2006/relationships/image" Target="../media/image92.emf"/><Relationship Id="rId5" Type="http://schemas.openxmlformats.org/officeDocument/2006/relationships/diagramQuickStyle" Target="../diagrams/quickStyle19.xml"/><Relationship Id="rId10" Type="http://schemas.openxmlformats.org/officeDocument/2006/relationships/oleObject" Target="../embeddings/_____Microsoft_Excel_97-200354.xls"/><Relationship Id="rId4" Type="http://schemas.openxmlformats.org/officeDocument/2006/relationships/diagramLayout" Target="../diagrams/layout19.xml"/><Relationship Id="rId9" Type="http://schemas.openxmlformats.org/officeDocument/2006/relationships/image" Target="../media/image91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Excel_97-200355.xls"/><Relationship Id="rId13" Type="http://schemas.openxmlformats.org/officeDocument/2006/relationships/image" Target="../media/image95.emf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12" Type="http://schemas.openxmlformats.org/officeDocument/2006/relationships/oleObject" Target="../embeddings/_____Microsoft_Excel_97-20035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94.emf"/><Relationship Id="rId5" Type="http://schemas.openxmlformats.org/officeDocument/2006/relationships/diagramQuickStyle" Target="../diagrams/quickStyle20.xml"/><Relationship Id="rId10" Type="http://schemas.openxmlformats.org/officeDocument/2006/relationships/oleObject" Target="../embeddings/_____Microsoft_Excel_97-200356.xls"/><Relationship Id="rId4" Type="http://schemas.openxmlformats.org/officeDocument/2006/relationships/diagramLayout" Target="../diagrams/layout20.xml"/><Relationship Id="rId9" Type="http://schemas.openxmlformats.org/officeDocument/2006/relationships/image" Target="../media/image93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https://mediacratia.ru/wp-content/uploads/2021/03/konkurs-proektov-po-predstavleniju-bjudzheta-dlja-grazhdan-startoval-v-podmoskov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50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4" cstate="print">
            <a:lum bright="-16000" contrast="-4000"/>
          </a:blip>
          <a:stretch>
            <a:fillRect/>
          </a:stretch>
        </p:blipFill>
        <p:spPr>
          <a:xfrm>
            <a:off x="0" y="0"/>
            <a:ext cx="727249" cy="8925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-126268" y="5974381"/>
            <a:ext cx="9396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по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Решению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Думы ЗАТО Северск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от 21.12.2023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№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43/1 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«О бюджете городского округа закрытого административно-территориального образования Северск Томской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области на 2024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год и на плановый период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2025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и </a:t>
            </a:r>
            <a:r>
              <a:rPr lang="ru-RU" b="1" dirty="0" smtClean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2026 </a:t>
            </a:r>
            <a:r>
              <a:rPr lang="ru-RU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годов»</a:t>
            </a: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89" b="9601"/>
          <a:stretch/>
        </p:blipFill>
        <p:spPr>
          <a:xfrm>
            <a:off x="6948264" y="-2916"/>
            <a:ext cx="2070711" cy="936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537571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982008" y="739323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2007" y="146098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ОКТЯБРЬ - 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25427" y="2347673"/>
            <a:ext cx="778668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82007" y="3893919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ДЕКАБРЯ – 8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50630" y="491950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50630" y="5711596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899592" y="134776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481914" y="764704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446572" y="4025565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446574" y="317402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481914" y="236788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453368" y="152406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604183" y="764723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596244" y="1524067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589449" y="4034578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624790" y="2391924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589449" y="316641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38201" y="3129784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 ДЕКАБРЯ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Блок-схема: узел 44"/>
          <p:cNvSpPr/>
          <p:nvPr/>
        </p:nvSpPr>
        <p:spPr>
          <a:xfrm>
            <a:off x="439331" y="4922304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591407" y="4951674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446574" y="5783604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590590" y="5783604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9" y="76269"/>
            <a:ext cx="586288" cy="5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6206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 txBox="1">
            <a:spLocks/>
          </p:cNvSpPr>
          <p:nvPr/>
        </p:nvSpPr>
        <p:spPr>
          <a:xfrm>
            <a:off x="0" y="1"/>
            <a:ext cx="9144000" cy="980728"/>
          </a:xfrm>
          <a:prstGeom prst="rect">
            <a:avLst/>
          </a:prstGeom>
          <a:solidFill>
            <a:srgbClr val="0070C0"/>
          </a:solidFill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РАЗВИТИЯ ТЕРРИТОРИИ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3" cstate="print">
            <a:lum bright="-16000" contrast="-4000"/>
          </a:blip>
          <a:stretch>
            <a:fillRect/>
          </a:stretch>
        </p:blipFill>
        <p:spPr>
          <a:xfrm>
            <a:off x="0" y="0"/>
            <a:ext cx="857785" cy="10527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6" r="-27" b="3241"/>
          <a:stretch>
            <a:fillRect/>
          </a:stretch>
        </p:blipFill>
        <p:spPr bwMode="auto">
          <a:xfrm>
            <a:off x="-13578" y="1004889"/>
            <a:ext cx="2639046" cy="308119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91675" y="4333201"/>
            <a:ext cx="4480325" cy="2497382"/>
            <a:chOff x="2735108" y="4354703"/>
            <a:chExt cx="3723000" cy="2112022"/>
          </a:xfrm>
        </p:grpSpPr>
        <p:sp>
          <p:nvSpPr>
            <p:cNvPr id="7" name="Прямоугольник: скругленные противолежащие углы 38">
              <a:extLst>
                <a:ext uri="{FF2B5EF4-FFF2-40B4-BE49-F238E27FC236}">
                  <a16:creationId xmlns="" xmlns:a16="http://schemas.microsoft.com/office/drawing/2014/main" id="{99679EC8-3037-44E6-A487-8D34A94DCA7D}"/>
                </a:ext>
              </a:extLst>
            </p:cNvPr>
            <p:cNvSpPr/>
            <p:nvPr/>
          </p:nvSpPr>
          <p:spPr>
            <a:xfrm>
              <a:off x="2735108" y="4354703"/>
              <a:ext cx="3723000" cy="2112022"/>
            </a:xfrm>
            <a:prstGeom prst="round2DiagRect">
              <a:avLst>
                <a:gd name="adj1" fmla="val 16667"/>
                <a:gd name="adj2" fmla="val 0"/>
              </a:avLst>
            </a:prstGeom>
            <a:gradFill>
              <a:gsLst>
                <a:gs pos="50000">
                  <a:schemeClr val="accent6">
                    <a:lumMod val="20000"/>
                    <a:lumOff val="8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35108" y="4406458"/>
              <a:ext cx="3657875" cy="1964517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10" name="Рисунок 9" descr="\\Ser2015\obmen\Шипунов П А\ФОТО для СТЭНДА\Дороги 2022\Солнечная\IMG_20220516_102421.jpg"/>
          <p:cNvPicPr/>
          <p:nvPr/>
        </p:nvPicPr>
        <p:blipFill rotWithShape="1">
          <a:blip r:embed="rId6" cstate="print"/>
          <a:srcRect l="36893" t="17658" r="31710" b="35291"/>
          <a:stretch/>
        </p:blipFill>
        <p:spPr bwMode="auto">
          <a:xfrm>
            <a:off x="2625468" y="1095645"/>
            <a:ext cx="2952328" cy="2984439"/>
          </a:xfrm>
          <a:prstGeom prst="rect">
            <a:avLst/>
          </a:prstGeom>
          <a:solidFill>
            <a:srgbClr val="0099FF"/>
          </a:solidFill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78" r="-1"/>
          <a:stretch/>
        </p:blipFill>
        <p:spPr>
          <a:xfrm>
            <a:off x="5436096" y="1073051"/>
            <a:ext cx="3770953" cy="2944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2518" name="Picture 6" descr="https://www.atomic-energy.ru/files/images/2021/04/zapusk-kaskadnoj-linii-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42676"/>
            <a:ext cx="4132546" cy="2111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2516" name="Picture 4" descr="https://yandex-images.clstorage.net/G48QaV218/1b5303z0/RLLZRNgLkwORM6ZMByYMPvCjYwkwsjwSZ9wM9T6YPCYtqFPBIB2-L174jR4uAirWgPLo_Ni9HKX_ItW7Q2vIIOEm7NCMzyeyFLZi_YJmjA6ggrbdAaP5siINqND-aRzDjRjW51bqjGgIOitJPDWdJ-GmiVjNjalgPvZh73WdTACnwcpHSgmhlzEhR0uWp19_sLAXutFC6LPTvrySzyqaYSvdU2QGSZ3betp5ao73_WYidI-pvU84UJ0CoZ83PitiR9OKV3g7wpWDsqe7hactTaKT1_mysavB4t6sECwaKlGYTVOHhake-1qpW0kcB--kM5U_OA8ueWLf4BJPpj5YYPXRqSb5CDG28nLmS5Z1jczBgvf7soH4k6L9H7FNKPmB-n9QdjRaXtp724rI7oe_9CJFb5ue_fqj7yLC_TYNK4AVI-uk2njxJbPC9mnm5j9-McGV21Ch6WPSbh-jzTt4Q_p-4qbHih1aW4iLaz13TScwdZ1p3M4JsExQEv1FXzqAZMPJlKjYYgeCgXT6BibcD9AAp4uho8giM74eM347CkF4r0B21lh8KjjYaynet_yXg8bsyRz8aYIO8SG-5f2rQ9WzSjfYeTCFEcP3C6bEP1wyYvX6w7GL8cDuL_F_OOnzO51gRGcJv3q72AkpPqX9ReCHHYj_LQsDzvAijVYPmKDnwihkybhCBtGz9mgWRn-9gjJX-YBDG9Cizq8g_Dj4YavNs5fHuh94G7t6mg0EnXcytb45b84ZkD8wQk12TylzlJLrZwpZgmQAgTR5lubdv9FjtGnyo5mwUyxf0sz4-QJYTGCVp3h_OOm52XisBHxk4nT_mC-92hIdQ6CNJB3qsocw6eVJCKKW42O364f3jDyQYlT4gXJ5oaFsPDKd2wpiykzhVvaLDVp7-ejLTSatFkP1jIk8n_uDbGIQ3ydP-GJX8su2GJqDpwLA5vpFN15OU9Bn21GzyUNjvo2gH4hq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743" y="3789040"/>
            <a:ext cx="3478606" cy="13159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74248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000773"/>
              </p:ext>
            </p:extLst>
          </p:nvPr>
        </p:nvGraphicFramePr>
        <p:xfrm>
          <a:off x="4067945" y="1073125"/>
          <a:ext cx="4968552" cy="191418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944215"/>
                <a:gridCol w="720080"/>
                <a:gridCol w="720080"/>
                <a:gridCol w="720080"/>
                <a:gridCol w="864097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Ввод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8,8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24,44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тыс.кв.м.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2 670,69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2 696,29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2 705,09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2 729,53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354706" y="512478"/>
            <a:ext cx="3929262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5076056" y="512478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723767974"/>
              </p:ext>
            </p:extLst>
          </p:nvPr>
        </p:nvGraphicFramePr>
        <p:xfrm>
          <a:off x="211220" y="1144489"/>
          <a:ext cx="3784716" cy="2016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9512" y="2852936"/>
            <a:ext cx="4104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постоянного населения,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тыс.чел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98927" cy="691073"/>
          </a:xfrm>
          <a:prstGeom prst="rect">
            <a:avLst/>
          </a:prstGeom>
        </p:spPr>
      </p:pic>
      <p:sp>
        <p:nvSpPr>
          <p:cNvPr id="9" name="Скругленный прямоугольник 16"/>
          <p:cNvSpPr>
            <a:spLocks noChangeArrowheads="1"/>
          </p:cNvSpPr>
          <p:nvPr/>
        </p:nvSpPr>
        <p:spPr bwMode="auto">
          <a:xfrm>
            <a:off x="827584" y="3429000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Иные экономические показатели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375473"/>
              </p:ext>
            </p:extLst>
          </p:nvPr>
        </p:nvGraphicFramePr>
        <p:xfrm>
          <a:off x="350489" y="3933056"/>
          <a:ext cx="8429684" cy="264796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933854"/>
                <a:gridCol w="1123958"/>
                <a:gridCol w="1123958"/>
                <a:gridCol w="1123958"/>
                <a:gridCol w="1123956"/>
              </a:tblGrid>
              <a:tr h="433163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09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отгруженной продукции собственного производства по организациям ЗАТО </a:t>
                      </a:r>
                      <a:r>
                        <a:rPr lang="ru-RU" sz="1400" kern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Северск</a:t>
                      </a:r>
                      <a:r>
                        <a:rPr lang="ru-RU" sz="14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млн.руб.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33 597,5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36 043,8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40 718,3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43 567,6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141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капитал, млн.руб.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34 017,7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68 872,2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55 587,9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44 737,3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55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млн.руб.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13 607,0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14 290,9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14 892,0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15 518,4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Протяженность улично-дорожной сети, км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234,28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234,57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234,82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234,82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8992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552158"/>
              </p:ext>
            </p:extLst>
          </p:nvPr>
        </p:nvGraphicFramePr>
        <p:xfrm>
          <a:off x="539552" y="679549"/>
          <a:ext cx="5328097" cy="295050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370421"/>
                <a:gridCol w="677263"/>
                <a:gridCol w="677263"/>
                <a:gridCol w="677263"/>
                <a:gridCol w="925887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2024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2025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2026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26 590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27 557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28 188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28 418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6 362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6 342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6 355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начисленная заработная плата одного работника списочного состава,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54 255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57 309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60 538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63 337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 заработная плата одного работника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b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42 062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44 005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45 613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47 496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96001" y="99662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занятости и безработицы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4500405"/>
              </p:ext>
            </p:extLst>
          </p:nvPr>
        </p:nvGraphicFramePr>
        <p:xfrm>
          <a:off x="5924227" y="660735"/>
          <a:ext cx="2936875" cy="318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80" name="Лист" r:id="rId3" imgW="3040400" imgH="3131784" progId="Excel.Sheet.8">
                  <p:embed/>
                </p:oleObj>
              </mc:Choice>
              <mc:Fallback>
                <p:oleObj name="Лист" r:id="rId3" imgW="3040400" imgH="3131784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4227" y="660735"/>
                        <a:ext cx="2936875" cy="318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Box 10"/>
          <p:cNvSpPr txBox="1">
            <a:spLocks noChangeArrowheads="1"/>
          </p:cNvSpPr>
          <p:nvPr/>
        </p:nvSpPr>
        <p:spPr bwMode="auto">
          <a:xfrm>
            <a:off x="8075314" y="2235535"/>
            <a:ext cx="857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23 %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6" name="TextBox 11"/>
          <p:cNvSpPr txBox="1">
            <a:spLocks noChangeArrowheads="1"/>
          </p:cNvSpPr>
          <p:nvPr/>
        </p:nvSpPr>
        <p:spPr bwMode="auto">
          <a:xfrm>
            <a:off x="8125011" y="1323022"/>
            <a:ext cx="857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77 %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72405"/>
              </p:ext>
            </p:extLst>
          </p:nvPr>
        </p:nvGraphicFramePr>
        <p:xfrm>
          <a:off x="388878" y="5157192"/>
          <a:ext cx="8429685" cy="1639782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1,03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 (октябрь 2023),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2,9%</a:t>
                      </a:r>
                      <a:endParaRPr lang="ru-RU" sz="12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b="0" i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2052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20909"/>
              </p:ext>
            </p:extLst>
          </p:nvPr>
        </p:nvGraphicFramePr>
        <p:xfrm>
          <a:off x="4841677" y="3979332"/>
          <a:ext cx="4121150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81" name="Лист" r:id="rId5" imgW="5174018" imgH="975456" progId="Excel.Sheet.8">
                  <p:embed/>
                </p:oleObj>
              </mc:Choice>
              <mc:Fallback>
                <p:oleObj name="Лист" r:id="rId5" imgW="5174018" imgH="975456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1677" y="3979332"/>
                        <a:ext cx="4121150" cy="12969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504303" y="37662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1888632"/>
              </p:ext>
            </p:extLst>
          </p:nvPr>
        </p:nvGraphicFramePr>
        <p:xfrm>
          <a:off x="539552" y="4015166"/>
          <a:ext cx="4302125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82" name="Лист" r:id="rId7" imgW="3322419" imgH="731592" progId="Excel.Sheet.8">
                  <p:embed/>
                </p:oleObj>
              </mc:Choice>
              <mc:Fallback>
                <p:oleObj name="Лист" r:id="rId7" imgW="3322419" imgH="731592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015166"/>
                        <a:ext cx="4302125" cy="1017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3" y="37769"/>
            <a:ext cx="586288" cy="5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471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 txBox="1">
            <a:spLocks/>
          </p:cNvSpPr>
          <p:nvPr/>
        </p:nvSpPr>
        <p:spPr>
          <a:xfrm>
            <a:off x="0" y="0"/>
            <a:ext cx="9144000" cy="1844824"/>
          </a:xfrm>
          <a:prstGeom prst="rect">
            <a:avLst/>
          </a:prstGeom>
          <a:solidFill>
            <a:srgbClr val="0070C0"/>
          </a:solidFill>
        </p:spPr>
        <p:txBody>
          <a:bodyPr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ОСНОВНЫЕ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ХАРАКТЕРИСТИКИ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marL="0" indent="0"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ЗАТО СЕВЕРСК,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ОСНОВНЫЕ ЗАДАЧИ 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И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ПРИОРИТЕТНЫЕ НАПРАВЛЕНИЯ БЮДЖЕТНОЙ </a:t>
            </a:r>
            <a:endParaRPr lang="ru-RU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НАЛОГОВОЙ ПОЛИТИКИ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gerb.gif"/>
          <p:cNvPicPr>
            <a:picLocks noChangeAspect="1"/>
          </p:cNvPicPr>
          <p:nvPr/>
        </p:nvPicPr>
        <p:blipFill>
          <a:blip r:embed="rId3" cstate="print">
            <a:lum bright="-16000" contrast="-4000"/>
          </a:blip>
          <a:stretch>
            <a:fillRect/>
          </a:stretch>
        </p:blipFill>
        <p:spPr>
          <a:xfrm>
            <a:off x="0" y="0"/>
            <a:ext cx="857785" cy="10527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132856"/>
            <a:ext cx="8452262" cy="43676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0695087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процесс 3"/>
          <p:cNvSpPr/>
          <p:nvPr/>
        </p:nvSpPr>
        <p:spPr>
          <a:xfrm rot="10800000">
            <a:off x="0" y="-8853"/>
            <a:ext cx="9154040" cy="78125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388232" y="-13397"/>
            <a:ext cx="8588523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2024-2026 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0847297"/>
              </p:ext>
            </p:extLst>
          </p:nvPr>
        </p:nvGraphicFramePr>
        <p:xfrm>
          <a:off x="107504" y="692696"/>
          <a:ext cx="8869251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Номер слайда 75"/>
          <p:cNvSpPr>
            <a:spLocks noGrp="1"/>
          </p:cNvSpPr>
          <p:nvPr>
            <p:ph type="sldNum" sz="quarter" idx="12"/>
          </p:nvPr>
        </p:nvSpPr>
        <p:spPr bwMode="auto">
          <a:xfrm>
            <a:off x="8607425" y="6492875"/>
            <a:ext cx="563563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49" y="76268"/>
            <a:ext cx="698927" cy="69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7790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4210" y="117120"/>
            <a:ext cx="7920880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ПАРАМЕТРЫ</a:t>
            </a:r>
            <a:b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2024-2026 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5287" y="1558580"/>
            <a:ext cx="748923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2024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2936" y="2928303"/>
            <a:ext cx="74892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2025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3862307" y="2025246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0" name="Прямоугольник 39"/>
          <p:cNvSpPr/>
          <p:nvPr/>
        </p:nvSpPr>
        <p:spPr>
          <a:xfrm>
            <a:off x="1080254" y="2048930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1" name="Группа 40"/>
          <p:cNvGrpSpPr/>
          <p:nvPr/>
        </p:nvGrpSpPr>
        <p:grpSpPr>
          <a:xfrm>
            <a:off x="1106237" y="1664162"/>
            <a:ext cx="2160240" cy="659758"/>
            <a:chOff x="122342" y="135"/>
            <a:chExt cx="2080362" cy="673603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43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803" tIns="0" rIns="64803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ДОХОДЫ </a:t>
              </a:r>
            </a:p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5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031,9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млн руб.</a:t>
              </a:r>
              <a:endParaRPr lang="ru-RU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endParaRPr>
            </a:p>
          </p:txBody>
        </p:sp>
      </p:grpSp>
      <p:sp>
        <p:nvSpPr>
          <p:cNvPr id="44" name="Прямоугольник 43"/>
          <p:cNvSpPr/>
          <p:nvPr/>
        </p:nvSpPr>
        <p:spPr>
          <a:xfrm>
            <a:off x="3514725" y="2189163"/>
            <a:ext cx="287338" cy="1174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45" name="Группа 44"/>
          <p:cNvGrpSpPr/>
          <p:nvPr/>
        </p:nvGrpSpPr>
        <p:grpSpPr>
          <a:xfrm>
            <a:off x="3986066" y="1657761"/>
            <a:ext cx="2199917" cy="634415"/>
            <a:chOff x="121841" y="-40732"/>
            <a:chExt cx="2052224" cy="752399"/>
          </a:xfrm>
          <a:solidFill>
            <a:schemeClr val="accent5">
              <a:lumMod val="5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46" name="Скругленный прямоугольник 45"/>
            <p:cNvSpPr/>
            <p:nvPr/>
          </p:nvSpPr>
          <p:spPr>
            <a:xfrm>
              <a:off x="121841" y="-40732"/>
              <a:ext cx="2044108" cy="752399"/>
            </a:xfrm>
            <a:prstGeom prst="roundRect">
              <a:avLst/>
            </a:prstGeom>
            <a:grpFill/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Скругленный прямоугольник 4"/>
            <p:cNvSpPr/>
            <p:nvPr/>
          </p:nvSpPr>
          <p:spPr>
            <a:xfrm>
              <a:off x="126044" y="-35879"/>
              <a:ext cx="2048021" cy="717483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538" tIns="0" rIns="64538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РАСХОДЫ </a:t>
              </a:r>
            </a:p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ysClr val="window" lastClr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5 </a:t>
              </a:r>
              <a:r>
                <a:rPr lang="ru-RU" b="1" dirty="0" smtClean="0">
                  <a:solidFill>
                    <a:sysClr val="window" lastClr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157,7 </a:t>
              </a:r>
              <a:r>
                <a:rPr lang="ru-RU" b="1" dirty="0" smtClean="0">
                  <a:solidFill>
                    <a:sysClr val="window" lastClr="FFFFFF"/>
                  </a:solidFill>
                  <a:latin typeface="Times New Roman"/>
                </a:rPr>
                <a:t>млн </a:t>
              </a: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руб.</a:t>
              </a:r>
              <a:endParaRPr lang="ru-RU" sz="2100" b="1" dirty="0">
                <a:solidFill>
                  <a:sysClr val="window" lastClr="FFFFFF"/>
                </a:solidFill>
                <a:latin typeface="Times New Roman"/>
              </a:endParaRPr>
            </a:p>
          </p:txBody>
        </p:sp>
      </p:grpSp>
      <p:sp>
        <p:nvSpPr>
          <p:cNvPr id="48" name="Равно 47"/>
          <p:cNvSpPr/>
          <p:nvPr/>
        </p:nvSpPr>
        <p:spPr>
          <a:xfrm>
            <a:off x="6482252" y="1817342"/>
            <a:ext cx="432237" cy="415808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7138680" y="1715967"/>
            <a:ext cx="1814709" cy="681609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50" name="Скругленный прямоугольник 4"/>
          <p:cNvSpPr/>
          <p:nvPr/>
        </p:nvSpPr>
        <p:spPr>
          <a:xfrm>
            <a:off x="7236276" y="1761555"/>
            <a:ext cx="1731423" cy="527382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125,8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млн руб.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3923515" y="3198441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3" name="Прямоугольник 52"/>
          <p:cNvSpPr/>
          <p:nvPr/>
        </p:nvSpPr>
        <p:spPr>
          <a:xfrm>
            <a:off x="1042930" y="3232051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4" name="Группа 53"/>
          <p:cNvGrpSpPr/>
          <p:nvPr/>
        </p:nvGrpSpPr>
        <p:grpSpPr>
          <a:xfrm>
            <a:off x="1089329" y="2799621"/>
            <a:ext cx="2160240" cy="689141"/>
            <a:chOff x="122342" y="135"/>
            <a:chExt cx="2080362" cy="673603"/>
          </a:xfrm>
          <a:solidFill>
            <a:schemeClr val="accent6">
              <a:lumMod val="5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55" name="Скругленный прямоугольник 54"/>
            <p:cNvSpPr/>
            <p:nvPr/>
          </p:nvSpPr>
          <p:spPr>
            <a:xfrm>
              <a:off x="122342" y="135"/>
              <a:ext cx="2080362" cy="673603"/>
            </a:xfrm>
            <a:prstGeom prst="roundRect">
              <a:avLst/>
            </a:prstGeom>
            <a:grpFill/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56" name="Скругленный прямоугольник 4"/>
            <p:cNvSpPr/>
            <p:nvPr/>
          </p:nvSpPr>
          <p:spPr>
            <a:xfrm>
              <a:off x="155225" y="33018"/>
              <a:ext cx="2014596" cy="607837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803" tIns="0" rIns="64803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ДОХОДЫ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3 979 млн руб.</a:t>
              </a:r>
              <a:endParaRPr lang="ru-RU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endParaRPr>
            </a:p>
          </p:txBody>
        </p:sp>
      </p:grpSp>
      <p:sp>
        <p:nvSpPr>
          <p:cNvPr id="58" name="Прямоугольник 57"/>
          <p:cNvSpPr/>
          <p:nvPr/>
        </p:nvSpPr>
        <p:spPr>
          <a:xfrm>
            <a:off x="3524250" y="3127375"/>
            <a:ext cx="285750" cy="1174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4021758" y="2782427"/>
            <a:ext cx="2191217" cy="647242"/>
            <a:chOff x="121841" y="5604"/>
            <a:chExt cx="2044108" cy="744258"/>
          </a:xfrm>
          <a:solidFill>
            <a:schemeClr val="accent5">
              <a:lumMod val="5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60" name="Скругленный прямоугольник 59"/>
            <p:cNvSpPr/>
            <p:nvPr/>
          </p:nvSpPr>
          <p:spPr>
            <a:xfrm>
              <a:off x="121841" y="5604"/>
              <a:ext cx="2044108" cy="744258"/>
            </a:xfrm>
            <a:prstGeom prst="roundRect">
              <a:avLst/>
            </a:prstGeom>
            <a:grpFill/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538" tIns="0" rIns="64538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РАСХОДЫ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3 979 млн руб.</a:t>
              </a:r>
              <a:endParaRPr lang="ru-RU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endParaRP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3978708" y="4387730"/>
            <a:ext cx="2439216" cy="378778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 w="15875" cap="flat" cmpd="sng" algn="ctr">
            <a:solidFill>
              <a:srgbClr val="AD0101">
                <a:shade val="50000"/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35400" h="16350" prst="relaxedInset"/>
            <a:contourClr>
              <a:sysClr val="window" lastClr="FFFFFF"/>
            </a:contourClr>
          </a:sp3d>
        </p:spPr>
        <p:style>
          <a:lnRef idx="1">
            <a:scrgbClr r="0" g="0" b="0"/>
          </a:lnRef>
          <a:fillRef idx="1">
            <a:scrgbClr r="0" g="0" b="0"/>
          </a:fillRef>
          <a:effectRef idx="2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3" name="Прямоугольник 62"/>
          <p:cNvSpPr/>
          <p:nvPr/>
        </p:nvSpPr>
        <p:spPr>
          <a:xfrm>
            <a:off x="1050503" y="4393592"/>
            <a:ext cx="2310728" cy="380262"/>
          </a:xfrm>
          <a:prstGeom prst="rect">
            <a:avLst/>
          </a:prstGeom>
          <a:solidFill>
            <a:sysClr val="window" lastClr="FFFFFF">
              <a:alpha val="90000"/>
              <a:hueOff val="0"/>
              <a:satOff val="0"/>
              <a:lumOff val="0"/>
              <a:alphaOff val="0"/>
            </a:sys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4" name="Группа 63"/>
          <p:cNvGrpSpPr/>
          <p:nvPr/>
        </p:nvGrpSpPr>
        <p:grpSpPr>
          <a:xfrm>
            <a:off x="1089329" y="3974132"/>
            <a:ext cx="2160240" cy="681959"/>
            <a:chOff x="122342" y="10765"/>
            <a:chExt cx="2080362" cy="562677"/>
          </a:xfrm>
          <a:solidFill>
            <a:schemeClr val="accent6">
              <a:lumMod val="5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65" name="Скругленный прямоугольник 64"/>
            <p:cNvSpPr/>
            <p:nvPr/>
          </p:nvSpPr>
          <p:spPr>
            <a:xfrm>
              <a:off x="122342" y="10765"/>
              <a:ext cx="2080362" cy="562677"/>
            </a:xfrm>
            <a:prstGeom prst="roundRect">
              <a:avLst/>
            </a:prstGeom>
            <a:grpFill/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</p:sp>
        <p:sp>
          <p:nvSpPr>
            <p:cNvPr id="66" name="Скругленный прямоугольник 4"/>
            <p:cNvSpPr/>
            <p:nvPr/>
          </p:nvSpPr>
          <p:spPr>
            <a:xfrm>
              <a:off x="200225" y="33018"/>
              <a:ext cx="1969597" cy="540424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803" tIns="0" rIns="64803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ДОХОДЫ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4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025,2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млн руб.</a:t>
              </a:r>
              <a:endParaRPr lang="ru-RU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endParaRPr>
            </a:p>
          </p:txBody>
        </p:sp>
      </p:grpSp>
      <p:sp>
        <p:nvSpPr>
          <p:cNvPr id="67" name="Прямоугольник 66"/>
          <p:cNvSpPr/>
          <p:nvPr/>
        </p:nvSpPr>
        <p:spPr>
          <a:xfrm>
            <a:off x="3497263" y="4259263"/>
            <a:ext cx="287337" cy="11906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68" name="Группа 67"/>
          <p:cNvGrpSpPr/>
          <p:nvPr/>
        </p:nvGrpSpPr>
        <p:grpSpPr>
          <a:xfrm>
            <a:off x="4030824" y="3960089"/>
            <a:ext cx="2191217" cy="704271"/>
            <a:chOff x="130381" y="41936"/>
            <a:chExt cx="2044108" cy="674911"/>
          </a:xfr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</p:grpSpPr>
        <p:sp>
          <p:nvSpPr>
            <p:cNvPr id="69" name="Скругленный прямоугольник 68"/>
            <p:cNvSpPr/>
            <p:nvPr/>
          </p:nvSpPr>
          <p:spPr>
            <a:xfrm>
              <a:off x="130381" y="55393"/>
              <a:ext cx="2044108" cy="661454"/>
            </a:xfrm>
            <a:prstGeom prst="round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  <a:effectLst/>
            <a:sp3d>
              <a:bevelT w="139700" h="1397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70" name="Скругленный прямоугольник 4"/>
            <p:cNvSpPr/>
            <p:nvPr/>
          </p:nvSpPr>
          <p:spPr>
            <a:xfrm>
              <a:off x="158173" y="41936"/>
              <a:ext cx="1971444" cy="67159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4538" tIns="0" rIns="64538" bIns="0" spcCol="1270" anchor="ctr"/>
            <a:lstStyle/>
            <a:p>
              <a:pPr algn="ctr" defTabSz="800100" eaLnBrk="1" fontAlgn="auto" hangingPunct="1">
                <a:spcAft>
                  <a:spcPts val="0"/>
                </a:spcAft>
                <a:defRPr/>
              </a:pPr>
              <a:r>
                <a:rPr lang="ru-RU" b="1" dirty="0">
                  <a:solidFill>
                    <a:sysClr val="window" lastClr="FFFFFF"/>
                  </a:solidFill>
                  <a:latin typeface="Times New Roman"/>
                </a:rPr>
                <a:t>РАСХОДЫ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4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025,2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</a:rPr>
                <a:t>млн руб.</a:t>
              </a:r>
              <a:endParaRPr lang="ru-RU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68625" y="3923194"/>
            <a:ext cx="74892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kern="0" dirty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9" y="76268"/>
            <a:ext cx="698927" cy="69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2387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971600" y="4509120"/>
            <a:ext cx="7429861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Покрытие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дефицита бюджета обеспечивается за счет соответствующих источников.   Согласно бюджетному законодательству в ЗАТО Северск утверждены следующие источники покрытия дефицита: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кредиты;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Иные источники (средства от продажи акций и иных форм участия в капитале);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1560" y="76268"/>
            <a:ext cx="8358187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47595"/>
              </p:ext>
            </p:extLst>
          </p:nvPr>
        </p:nvGraphicFramePr>
        <p:xfrm>
          <a:off x="179513" y="1122292"/>
          <a:ext cx="8574271" cy="32814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58090"/>
                <a:gridCol w="1245834"/>
                <a:gridCol w="1172549"/>
                <a:gridCol w="1099266"/>
                <a:gridCol w="1099265"/>
                <a:gridCol w="1099267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2026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Профицит (+)/дефицит (-)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-125,8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-64,4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185,9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228,4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-154,5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-98,5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-229,3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-228,4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Иные источники 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Изменение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остатков средств на счетах по учету средств бюджета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-112,3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308304" y="836712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35618" y="4509120"/>
            <a:ext cx="103991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9" y="76268"/>
            <a:ext cx="698927" cy="69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65163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/>
          </p:nvPr>
        </p:nvGraphicFramePr>
        <p:xfrm>
          <a:off x="306279" y="-199957"/>
          <a:ext cx="8699619" cy="5732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>
            <p:extLst/>
          </p:nvPr>
        </p:nvGraphicFramePr>
        <p:xfrm>
          <a:off x="569927" y="-118189"/>
          <a:ext cx="8347228" cy="4156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3937" y="3451076"/>
            <a:ext cx="9727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лн руб.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499" y="5156051"/>
            <a:ext cx="25935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01.01.2023 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298,7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млн руб.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15816" y="5207147"/>
            <a:ext cx="3276570" cy="93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01.01.2024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346,6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2530936" y="5217693"/>
            <a:ext cx="836773" cy="851142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17051" y="1014211"/>
            <a:ext cx="2714644" cy="42862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Коммерческие кредиты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0560" y="1728168"/>
            <a:ext cx="2714644" cy="42862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Бюджетные кредиты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5793534" y="5355685"/>
            <a:ext cx="926928" cy="736931"/>
          </a:xfrm>
          <a:prstGeom prst="downArrow">
            <a:avLst>
              <a:gd name="adj1" fmla="val 50000"/>
              <a:gd name="adj2" fmla="val 50518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glow rad="63500">
              <a:schemeClr val="dk1">
                <a:tint val="30000"/>
                <a:shade val="95000"/>
                <a:satMod val="300000"/>
                <a:alpha val="5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" rtlCol="0" anchor="ctr"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ru-RU" sz="1600" b="1" dirty="0" smtClean="0">
              <a:ln/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192386" y="5238793"/>
            <a:ext cx="3143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01.01.2025 </a:t>
            </a:r>
          </a:p>
          <a:p>
            <a:pPr lvl="0"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472,4 млн руб.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6"/>
          <p:cNvSpPr>
            <a:spLocks noChangeArrowheads="1"/>
          </p:cNvSpPr>
          <p:nvPr/>
        </p:nvSpPr>
        <p:spPr bwMode="auto">
          <a:xfrm>
            <a:off x="231702" y="23384"/>
            <a:ext cx="8893652" cy="89654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МУНИЦИПАЛЬНЫЙ ДОЛГ</a:t>
            </a:r>
          </a:p>
        </p:txBody>
      </p:sp>
      <p:sp>
        <p:nvSpPr>
          <p:cNvPr id="22" name="TextBox 49"/>
          <p:cNvSpPr txBox="1"/>
          <p:nvPr/>
        </p:nvSpPr>
        <p:spPr>
          <a:xfrm>
            <a:off x="6876910" y="942316"/>
            <a:ext cx="8248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+47,9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49"/>
          <p:cNvSpPr txBox="1"/>
          <p:nvPr/>
        </p:nvSpPr>
        <p:spPr>
          <a:xfrm>
            <a:off x="6189316" y="1171785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+15,5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49"/>
          <p:cNvSpPr txBox="1"/>
          <p:nvPr/>
        </p:nvSpPr>
        <p:spPr>
          <a:xfrm>
            <a:off x="332486" y="3051811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+40,4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5194317" y="1397498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+33,6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49"/>
          <p:cNvSpPr txBox="1"/>
          <p:nvPr/>
        </p:nvSpPr>
        <p:spPr>
          <a:xfrm>
            <a:off x="4494246" y="1863051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+61,2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49"/>
          <p:cNvSpPr txBox="1"/>
          <p:nvPr/>
        </p:nvSpPr>
        <p:spPr>
          <a:xfrm>
            <a:off x="3761353" y="2085296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+23,4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49"/>
          <p:cNvSpPr txBox="1"/>
          <p:nvPr/>
        </p:nvSpPr>
        <p:spPr>
          <a:xfrm>
            <a:off x="2937966" y="2393073"/>
            <a:ext cx="838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+36,1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49"/>
          <p:cNvSpPr txBox="1"/>
          <p:nvPr/>
        </p:nvSpPr>
        <p:spPr>
          <a:xfrm>
            <a:off x="2250648" y="2635905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+37,8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49"/>
          <p:cNvSpPr txBox="1"/>
          <p:nvPr/>
        </p:nvSpPr>
        <p:spPr>
          <a:xfrm>
            <a:off x="1604137" y="2780928"/>
            <a:ext cx="8267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+0,5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Box 49"/>
          <p:cNvSpPr txBox="1"/>
          <p:nvPr/>
        </p:nvSpPr>
        <p:spPr>
          <a:xfrm>
            <a:off x="6931471" y="1430057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+16 %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49"/>
          <p:cNvSpPr txBox="1"/>
          <p:nvPr/>
        </p:nvSpPr>
        <p:spPr>
          <a:xfrm>
            <a:off x="6186208" y="1612667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+5,5%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Box 49"/>
          <p:cNvSpPr txBox="1"/>
          <p:nvPr/>
        </p:nvSpPr>
        <p:spPr>
          <a:xfrm>
            <a:off x="5339646" y="1826541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+13,5%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TextBox 49"/>
          <p:cNvSpPr txBox="1"/>
          <p:nvPr/>
        </p:nvSpPr>
        <p:spPr>
          <a:xfrm>
            <a:off x="4592896" y="2313250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+32,5%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9"/>
          <p:cNvSpPr txBox="1"/>
          <p:nvPr/>
        </p:nvSpPr>
        <p:spPr>
          <a:xfrm>
            <a:off x="3783259" y="2503929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+14,2%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TextBox 49"/>
          <p:cNvSpPr txBox="1"/>
          <p:nvPr/>
        </p:nvSpPr>
        <p:spPr>
          <a:xfrm>
            <a:off x="3057442" y="2789793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+28%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9"/>
          <p:cNvSpPr txBox="1"/>
          <p:nvPr/>
        </p:nvSpPr>
        <p:spPr>
          <a:xfrm>
            <a:off x="2261602" y="3140118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+41,5%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9"/>
          <p:cNvSpPr txBox="1"/>
          <p:nvPr/>
        </p:nvSpPr>
        <p:spPr>
          <a:xfrm>
            <a:off x="604269" y="3514158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+80,5 %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937" y="68280"/>
            <a:ext cx="8358187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https://wiki.cuspu.edu.ua/images/thumb/7/7a/%D0%92%D0%BE%D1%81%D0%BA%D0%BB%D0%B8%D1%86%D0%B0%D1%82%D0%B5%D0%BB%D1%8C%D0%BD%D1%8B%D0%B9_%D0%B7%D0%BD%D0%B0%D0%BA1.jpg/672px-%D0%92%D0%BE%D1%81%D0%BA%D0%BB%D0%B8%D1%86%D0%B0%D1%82%D0%B5%D0%BB%D1%8C%D0%BD%D1%8B%D0%B9_%D0%B7%D0%BD%D0%B0%D0%BA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" name="TextBox 49"/>
          <p:cNvSpPr txBox="1"/>
          <p:nvPr/>
        </p:nvSpPr>
        <p:spPr>
          <a:xfrm>
            <a:off x="7361581" y="420251"/>
            <a:ext cx="8248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+125,8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7774000" y="951362"/>
            <a:ext cx="8048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+36,3%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9" y="7626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0894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2" y="4509120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147285" y="-135324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200" b="1" dirty="0" smtClean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200" b="1" dirty="0" smtClean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2024-2026 </a:t>
            </a:r>
            <a:r>
              <a:rPr lang="ru-RU" sz="22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200" b="1" cap="all" dirty="0">
              <a:ln>
                <a:solidFill>
                  <a:srgbClr val="002060"/>
                </a:solidFill>
              </a:ln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11875" y="3696491"/>
            <a:ext cx="91711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3643312" y="4927727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44,9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707828"/>
              </p:ext>
            </p:extLst>
          </p:nvPr>
        </p:nvGraphicFramePr>
        <p:xfrm>
          <a:off x="1331640" y="795291"/>
          <a:ext cx="7310438" cy="3452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05" name="Лист" r:id="rId4" imgW="6972401" imgH="3362310" progId="Excel.Sheet.8">
                  <p:embed/>
                </p:oleObj>
              </mc:Choice>
              <mc:Fallback>
                <p:oleObj name="Лист" r:id="rId4" imgW="6972401" imgH="3362310" progId="Excel.Sheet.8">
                  <p:embed/>
                  <p:pic>
                    <p:nvPicPr>
                      <p:cNvPr id="0" name="Picture 147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795291"/>
                        <a:ext cx="7310438" cy="3452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647954470"/>
              </p:ext>
            </p:extLst>
          </p:nvPr>
        </p:nvGraphicFramePr>
        <p:xfrm>
          <a:off x="6300192" y="3177223"/>
          <a:ext cx="2915816" cy="3501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147285" y="837866"/>
            <a:ext cx="1760419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</a:t>
            </a:r>
          </a:p>
          <a:p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13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доходы от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использования </a:t>
            </a:r>
            <a:r>
              <a:rPr lang="ru-RU" sz="1300" dirty="0" err="1" smtClean="0">
                <a:latin typeface="Times New Roman" pitchFamily="18" charset="0"/>
                <a:cs typeface="Times New Roman" pitchFamily="18" charset="0"/>
              </a:rPr>
              <a:t>мун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имущества,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штрафы, санкции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 др.;</a:t>
            </a: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субвенции,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МБТ, прочие безвозмездные поступления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20371" y="1208604"/>
            <a:ext cx="797809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5 325,0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63062" y="1533608"/>
            <a:ext cx="780385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3 979,0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30836" y="1521859"/>
            <a:ext cx="823888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4 025,2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26661" y="837866"/>
            <a:ext cx="830098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6 424,1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98523" y="1146007"/>
            <a:ext cx="764539" cy="32316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5 031,9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686" y="4457406"/>
            <a:ext cx="2400126" cy="2175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37"/>
          <p:cNvSpPr txBox="1">
            <a:spLocks noChangeArrowheads="1"/>
          </p:cNvSpPr>
          <p:nvPr/>
        </p:nvSpPr>
        <p:spPr bwMode="auto">
          <a:xfrm>
            <a:off x="385686" y="5048073"/>
            <a:ext cx="235743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перв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план 2023 года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42,1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тыс.рублей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49" y="7626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34916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256112" y="50348"/>
            <a:ext cx="8780384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ДИНАМИКА НАЛОГОВЫХ ДОХОДОВ БЮДЖЕТА ЗАТО СЕВЕРСК</a:t>
            </a:r>
            <a:endParaRPr lang="ru-RU" sz="2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82500"/>
              </p:ext>
            </p:extLst>
          </p:nvPr>
        </p:nvGraphicFramePr>
        <p:xfrm>
          <a:off x="3430328" y="1575813"/>
          <a:ext cx="5390144" cy="3690795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096842"/>
                <a:gridCol w="886051"/>
                <a:gridCol w="886051"/>
                <a:gridCol w="793008"/>
                <a:gridCol w="864096"/>
                <a:gridCol w="864096"/>
              </a:tblGrid>
              <a:tr h="44685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2022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2024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2025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2026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8629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854,6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988,6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1 025,5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1 093,2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1 170,7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12,7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9017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Патент</a:t>
                      </a:r>
                      <a:endParaRPr lang="ru-RU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13,8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107,0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81,8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52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17,7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274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1 139,4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1 253,1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1 343,6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1 426,3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1 514,9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7438850"/>
              </p:ext>
            </p:extLst>
          </p:nvPr>
        </p:nvGraphicFramePr>
        <p:xfrm>
          <a:off x="202693" y="1196752"/>
          <a:ext cx="3062943" cy="221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430328" y="836712"/>
            <a:ext cx="5390144" cy="64807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2022-2026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3354923" y="5445224"/>
            <a:ext cx="55030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НДФЛ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в  2024 году 33,73%, в 2025 – 33,91%, в 2026 – 34,32%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Акцизы: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дифференцированный норматив 0,34656%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УСН: 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норматив зачисления в бюджет ЗАТО Северск - 30%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7564" y="764704"/>
            <a:ext cx="30718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sz="1400" b="1" kern="0" dirty="0" smtClean="0">
                <a:ln w="1905"/>
                <a:latin typeface="Times New Roman" pitchFamily="18" charset="0"/>
                <a:cs typeface="Times New Roman" pitchFamily="18" charset="0"/>
              </a:rPr>
              <a:t>Структура налоговых доходов        в 202</a:t>
            </a:r>
            <a:r>
              <a:rPr lang="ru-RU" sz="1400" b="1" kern="0" dirty="0">
                <a:ln w="1905"/>
                <a:latin typeface="Times New Roman" pitchFamily="18" charset="0"/>
                <a:cs typeface="Times New Roman" pitchFamily="18" charset="0"/>
              </a:rPr>
              <a:t>4</a:t>
            </a:r>
            <a:r>
              <a:rPr sz="1400" b="1" kern="0" dirty="0" smtClean="0">
                <a:ln w="1905"/>
                <a:latin typeface="Times New Roman" pitchFamily="18" charset="0"/>
                <a:cs typeface="Times New Roman" pitchFamily="18" charset="0"/>
              </a:rPr>
              <a:t> году</a:t>
            </a:r>
            <a:endParaRPr sz="1400" b="1" kern="0" dirty="0">
              <a:ln w="1905"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5847" y="3789040"/>
            <a:ext cx="2857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ДИНАМИКА НАЛОГОВЫХ ДОХОДОВ</a:t>
            </a:r>
          </a:p>
        </p:txBody>
      </p:sp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3312954329"/>
              </p:ext>
            </p:extLst>
          </p:nvPr>
        </p:nvGraphicFramePr>
        <p:xfrm>
          <a:off x="41730" y="4437112"/>
          <a:ext cx="3388598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49"/>
          <p:cNvSpPr txBox="1"/>
          <p:nvPr/>
        </p:nvSpPr>
        <p:spPr>
          <a:xfrm>
            <a:off x="734241" y="4810427"/>
            <a:ext cx="576064" cy="307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114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49"/>
          <p:cNvSpPr txBox="1"/>
          <p:nvPr/>
        </p:nvSpPr>
        <p:spPr>
          <a:xfrm>
            <a:off x="1378862" y="4755631"/>
            <a:ext cx="5557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+91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49"/>
          <p:cNvSpPr txBox="1"/>
          <p:nvPr/>
        </p:nvSpPr>
        <p:spPr>
          <a:xfrm>
            <a:off x="2003165" y="4687317"/>
            <a:ext cx="480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+82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49"/>
          <p:cNvSpPr txBox="1"/>
          <p:nvPr/>
        </p:nvSpPr>
        <p:spPr>
          <a:xfrm>
            <a:off x="2577247" y="4617131"/>
            <a:ext cx="480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+89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49"/>
          <p:cNvSpPr txBox="1"/>
          <p:nvPr/>
        </p:nvSpPr>
        <p:spPr>
          <a:xfrm>
            <a:off x="734241" y="4548818"/>
            <a:ext cx="5760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+9%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V="1">
            <a:off x="955252" y="4755630"/>
            <a:ext cx="355052" cy="70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1498429" y="4687316"/>
            <a:ext cx="355052" cy="70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2105511" y="4617130"/>
            <a:ext cx="355052" cy="70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2688367" y="4570699"/>
            <a:ext cx="355052" cy="70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49"/>
          <p:cNvSpPr txBox="1"/>
          <p:nvPr/>
        </p:nvSpPr>
        <p:spPr>
          <a:xfrm>
            <a:off x="1323126" y="4438233"/>
            <a:ext cx="5760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+7%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49"/>
          <p:cNvSpPr txBox="1"/>
          <p:nvPr/>
        </p:nvSpPr>
        <p:spPr>
          <a:xfrm>
            <a:off x="1934607" y="4376678"/>
            <a:ext cx="5760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+6%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2510670" y="4340131"/>
            <a:ext cx="5760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+6%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9" y="7626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50860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78519" y="6962"/>
            <a:ext cx="8665481" cy="85723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ДИНАМИКА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ДОХОДОВ БЮДЖЕТА ЗАТО СЕВЕРСК</a:t>
            </a:r>
            <a:endParaRPr lang="ru-RU" sz="2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596419" y="836712"/>
            <a:ext cx="5307927" cy="64807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sz="17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17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17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2022-2026 годах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178016" y="764704"/>
            <a:ext cx="3608380" cy="2752180"/>
            <a:chOff x="-88625" y="-588647"/>
            <a:chExt cx="3608380" cy="4736447"/>
          </a:xfrm>
        </p:grpSpPr>
        <p:graphicFrame>
          <p:nvGraphicFramePr>
            <p:cNvPr id="9" name="Объект 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72937279"/>
                </p:ext>
              </p:extLst>
            </p:nvPr>
          </p:nvGraphicFramePr>
          <p:xfrm>
            <a:off x="-88625" y="154899"/>
            <a:ext cx="3608380" cy="399290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10" name="Прямоугольник 9"/>
            <p:cNvSpPr/>
            <p:nvPr/>
          </p:nvSpPr>
          <p:spPr>
            <a:xfrm>
              <a:off x="-27775" y="-588647"/>
              <a:ext cx="3357554" cy="9004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sz="1400" b="1" kern="0" dirty="0" smtClean="0">
                  <a:ln w="1905"/>
                  <a:latin typeface="Times New Roman" pitchFamily="18" charset="0"/>
                  <a:cs typeface="Times New Roman" pitchFamily="18" charset="0"/>
                </a:rPr>
                <a:t>Структура неналоговых доходов           в 202</a:t>
              </a:r>
              <a:r>
                <a:rPr lang="ru-RU" sz="1400" b="1" kern="0" dirty="0">
                  <a:ln w="1905"/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lang="ru-RU" sz="1400" b="1" kern="0" dirty="0" smtClean="0">
                  <a:ln w="1905"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sz="1400" b="1" kern="0" dirty="0" smtClean="0">
                  <a:ln w="1905"/>
                  <a:latin typeface="Times New Roman" pitchFamily="18" charset="0"/>
                  <a:cs typeface="Times New Roman" pitchFamily="18" charset="0"/>
                </a:rPr>
                <a:t>году</a:t>
              </a:r>
              <a:endParaRPr sz="1400" b="1" kern="0" dirty="0">
                <a:ln w="1905"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21015" y="3933056"/>
            <a:ext cx="33575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ДОХОДОВ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506529"/>
              </p:ext>
            </p:extLst>
          </p:nvPr>
        </p:nvGraphicFramePr>
        <p:xfrm>
          <a:off x="3596420" y="1497166"/>
          <a:ext cx="5248604" cy="4926601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447058"/>
                <a:gridCol w="819942"/>
                <a:gridCol w="745401"/>
                <a:gridCol w="745401"/>
                <a:gridCol w="745401"/>
                <a:gridCol w="745401"/>
              </a:tblGrid>
              <a:tr h="40657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2023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05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05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107,3</a:t>
                      </a:r>
                    </a:p>
                    <a:p>
                      <a:pPr algn="ctr"/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125,8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155,2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130,8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119,0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0410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при пользовании 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</a:p>
                    <a:p>
                      <a:pPr algn="ctr"/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12,8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4,3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компенсации затрат гос-ва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3,9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994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возме-щение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ущерба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146,4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622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412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160,6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337,5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187,0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136,5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2365150032"/>
              </p:ext>
            </p:extLst>
          </p:nvPr>
        </p:nvGraphicFramePr>
        <p:xfrm>
          <a:off x="51850" y="4293096"/>
          <a:ext cx="3549917" cy="2245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extBox 49"/>
          <p:cNvSpPr txBox="1"/>
          <p:nvPr/>
        </p:nvSpPr>
        <p:spPr>
          <a:xfrm>
            <a:off x="611560" y="5081682"/>
            <a:ext cx="6310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+177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49"/>
          <p:cNvSpPr txBox="1"/>
          <p:nvPr/>
        </p:nvSpPr>
        <p:spPr>
          <a:xfrm>
            <a:off x="1403648" y="5113677"/>
            <a:ext cx="6310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-151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49"/>
          <p:cNvSpPr txBox="1"/>
          <p:nvPr/>
        </p:nvSpPr>
        <p:spPr>
          <a:xfrm>
            <a:off x="2034701" y="5235570"/>
            <a:ext cx="6310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-37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49"/>
          <p:cNvSpPr txBox="1"/>
          <p:nvPr/>
        </p:nvSpPr>
        <p:spPr>
          <a:xfrm>
            <a:off x="2665754" y="5543347"/>
            <a:ext cx="6310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-13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49"/>
          <p:cNvSpPr txBox="1"/>
          <p:nvPr/>
        </p:nvSpPr>
        <p:spPr>
          <a:xfrm>
            <a:off x="599532" y="4509778"/>
            <a:ext cx="577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ост в 2р.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 стрелкой 22"/>
          <p:cNvCxnSpPr>
            <a:endCxn id="20" idx="3"/>
          </p:cNvCxnSpPr>
          <p:nvPr/>
        </p:nvCxnSpPr>
        <p:spPr>
          <a:xfrm>
            <a:off x="2244055" y="5145306"/>
            <a:ext cx="421699" cy="244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" name="TextBox 49"/>
          <p:cNvSpPr txBox="1"/>
          <p:nvPr/>
        </p:nvSpPr>
        <p:spPr>
          <a:xfrm>
            <a:off x="1596366" y="4722812"/>
            <a:ext cx="606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-45%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49"/>
          <p:cNvSpPr txBox="1"/>
          <p:nvPr/>
        </p:nvSpPr>
        <p:spPr>
          <a:xfrm>
            <a:off x="2274846" y="4978938"/>
            <a:ext cx="606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-20%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49"/>
          <p:cNvSpPr txBox="1"/>
          <p:nvPr/>
        </p:nvSpPr>
        <p:spPr>
          <a:xfrm>
            <a:off x="2866925" y="5215845"/>
            <a:ext cx="606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-9%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2779341" y="5375954"/>
            <a:ext cx="482126" cy="122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28" name="Рисунок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49" y="7626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657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16748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22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011599"/>
              </p:ext>
            </p:extLst>
          </p:nvPr>
        </p:nvGraphicFramePr>
        <p:xfrm>
          <a:off x="271273" y="2984651"/>
          <a:ext cx="8322193" cy="1905000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33035"/>
                <a:gridCol w="1059253"/>
                <a:gridCol w="1224136"/>
                <a:gridCol w="1080120"/>
                <a:gridCol w="1152128"/>
                <a:gridCol w="1152128"/>
                <a:gridCol w="1121393"/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2022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Перв. прогноз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Факт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 202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Дотации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1 617,8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1 648,4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1 696,4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1 747,2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832,3</a:t>
                      </a: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803,4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Субсидии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603,9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268,0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160,6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289,5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106,0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106,0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Субвенции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1 447,6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1 456,0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1 480,3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1 456,2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1 456,2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3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456,2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200" dirty="0" smtClean="0"/>
                        <a:t>Иные МБТ</a:t>
                      </a:r>
                      <a:endParaRPr lang="ru-RU" sz="12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367,5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9,9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491,3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</a:rPr>
                        <a:t>ВСЕГО, млн.руб.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4 036,8</a:t>
                      </a:r>
                      <a:endParaRPr lang="ru-RU" sz="13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3 382,3</a:t>
                      </a: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3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828,6</a:t>
                      </a:r>
                      <a:endParaRPr lang="ru-RU" sz="13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3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501,3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2 402,7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2 373,8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9246643"/>
              </p:ext>
            </p:extLst>
          </p:nvPr>
        </p:nvGraphicFramePr>
        <p:xfrm>
          <a:off x="4716016" y="548680"/>
          <a:ext cx="417646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83607"/>
              </p:ext>
            </p:extLst>
          </p:nvPr>
        </p:nvGraphicFramePr>
        <p:xfrm>
          <a:off x="251520" y="476672"/>
          <a:ext cx="4520675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052455" y="4834027"/>
            <a:ext cx="335758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5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651427482"/>
              </p:ext>
            </p:extLst>
          </p:nvPr>
        </p:nvGraphicFramePr>
        <p:xfrm>
          <a:off x="2404383" y="4978043"/>
          <a:ext cx="4392488" cy="1772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49"/>
          <p:cNvSpPr txBox="1"/>
          <p:nvPr/>
        </p:nvSpPr>
        <p:spPr>
          <a:xfrm>
            <a:off x="3169833" y="5438123"/>
            <a:ext cx="8321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792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49"/>
          <p:cNvSpPr txBox="1"/>
          <p:nvPr/>
        </p:nvSpPr>
        <p:spPr>
          <a:xfrm>
            <a:off x="3985087" y="5563670"/>
            <a:ext cx="8321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328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49"/>
          <p:cNvSpPr txBox="1"/>
          <p:nvPr/>
        </p:nvSpPr>
        <p:spPr>
          <a:xfrm>
            <a:off x="4804149" y="5685564"/>
            <a:ext cx="832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-1 098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49"/>
          <p:cNvSpPr txBox="1"/>
          <p:nvPr/>
        </p:nvSpPr>
        <p:spPr>
          <a:xfrm>
            <a:off x="5632504" y="5862638"/>
            <a:ext cx="8321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-29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3435492" y="5413371"/>
            <a:ext cx="339418" cy="54473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49"/>
          <p:cNvSpPr txBox="1"/>
          <p:nvPr/>
        </p:nvSpPr>
        <p:spPr>
          <a:xfrm>
            <a:off x="3059832" y="5157192"/>
            <a:ext cx="805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+16%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49"/>
          <p:cNvSpPr txBox="1"/>
          <p:nvPr/>
        </p:nvSpPr>
        <p:spPr>
          <a:xfrm>
            <a:off x="5018221" y="5427953"/>
            <a:ext cx="805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-31%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49"/>
          <p:cNvSpPr txBox="1"/>
          <p:nvPr/>
        </p:nvSpPr>
        <p:spPr>
          <a:xfrm>
            <a:off x="4195301" y="5271281"/>
            <a:ext cx="805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-28%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4297138" y="5488665"/>
            <a:ext cx="380865" cy="60486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088672" y="5670711"/>
            <a:ext cx="380865" cy="60486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880200" y="5745900"/>
            <a:ext cx="380865" cy="60486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49"/>
          <p:cNvSpPr txBox="1"/>
          <p:nvPr/>
        </p:nvSpPr>
        <p:spPr>
          <a:xfrm>
            <a:off x="5819532" y="5488665"/>
            <a:ext cx="8050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-1%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46707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/>
          </p:nvPr>
        </p:nvGraphicFramePr>
        <p:xfrm>
          <a:off x="0" y="352192"/>
          <a:ext cx="8660964" cy="5569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04448" y="6356350"/>
            <a:ext cx="539552" cy="501650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kumimoji="0"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696791"/>
              </p:ext>
            </p:extLst>
          </p:nvPr>
        </p:nvGraphicFramePr>
        <p:xfrm>
          <a:off x="467544" y="2780928"/>
          <a:ext cx="8424936" cy="3673287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462087"/>
                <a:gridCol w="1171274"/>
                <a:gridCol w="1277753"/>
                <a:gridCol w="1171274"/>
                <a:gridCol w="1171274"/>
                <a:gridCol w="1171274"/>
              </a:tblGrid>
              <a:tr h="395478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</a:t>
                      </a:r>
                      <a:r>
                        <a:rPr lang="ru-RU" sz="10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2026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048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349,5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407,1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430,8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393,1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450,9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0,0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,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898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27,8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35,1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32,3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22,0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21,6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627,3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894,0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684,5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423,9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429,2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898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414,1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582,3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434,6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210,1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195,0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0,2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0,4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3051,0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3 </a:t>
                      </a:r>
                      <a:r>
                        <a:rPr lang="ru-RU" sz="1200" b="0" i="0" u="none" strike="noStrike" dirty="0" smtClean="0">
                          <a:latin typeface="Times New Roman"/>
                        </a:rPr>
                        <a:t>397,1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829,9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384,8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latin typeface="Times New Roman"/>
                        </a:rPr>
                        <a:t>2 </a:t>
                      </a:r>
                      <a:r>
                        <a:rPr lang="ru-RU" sz="1200" b="1" i="0" u="none" strike="noStrike" dirty="0" smtClean="0">
                          <a:latin typeface="Times New Roman"/>
                        </a:rPr>
                        <a:t>372,9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445,3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580,1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299,0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212,2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207,3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136,6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104,5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92,6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65,6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65,6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055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246,1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347,3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315,8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206,8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201,2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898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19,2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12,1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37,8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60,3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81,3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19229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5 317,1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6 359,7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5</a:t>
                      </a:r>
                      <a:r>
                        <a:rPr lang="ru-RU" sz="1200" b="1" i="0" u="none" strike="noStrike" baseline="0" dirty="0" smtClean="0">
                          <a:latin typeface="Times New Roman"/>
                        </a:rPr>
                        <a:t> 157,7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3 979,0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latin typeface="Times New Roman"/>
                        </a:rPr>
                        <a:t>4 025,2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3" name="Заголовок 1"/>
          <p:cNvSpPr txBox="1">
            <a:spLocks/>
          </p:cNvSpPr>
          <p:nvPr/>
        </p:nvSpPr>
        <p:spPr>
          <a:xfrm>
            <a:off x="251520" y="0"/>
            <a:ext cx="8974776" cy="5486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715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692468" y="3861915"/>
            <a:ext cx="2839972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62609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38753" y="165321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68676" y="3788100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3 537,4 </a:t>
            </a:r>
            <a:r>
              <a:rPr lang="ru-RU" sz="1600" b="1" dirty="0" err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руб. или 68,6% об общего объема расходов</a:t>
            </a:r>
            <a:endParaRPr lang="ru-RU" sz="16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991314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179,2 </a:t>
            </a:r>
            <a:r>
              <a:rPr lang="ru-RU" sz="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руб. или 3,5 % от общего объема расходов</a:t>
            </a:r>
            <a:endParaRPr lang="ru-RU" sz="1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500063" y="571500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92468" y="4052180"/>
            <a:ext cx="268027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3 301,6 млн.руб.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2024– 2026 годы сформирован по программно-целевому 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муниципальных программ и Комплексной программы развития систем коммунальной инфраструктуры, охватывающих все сферы социально-экономического жизни 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496" name="Object 256"/>
          <p:cNvGraphicFramePr>
            <a:graphicFrameLocks/>
          </p:cNvGraphicFramePr>
          <p:nvPr/>
        </p:nvGraphicFramePr>
        <p:xfrm>
          <a:off x="323528" y="1844824"/>
          <a:ext cx="8597900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3" name="Worksheet" r:id="rId4" imgW="7458100" imgH="1533600" progId="Excel.Sheet.8">
                  <p:embed/>
                </p:oleObj>
              </mc:Choice>
              <mc:Fallback>
                <p:oleObj name="Worksheet" r:id="rId4" imgW="7458100" imgH="1533600" progId="Excel.Sheet.8">
                  <p:embed/>
                  <p:pic>
                    <p:nvPicPr>
                      <p:cNvPr id="0" name="Picture 29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844824"/>
                        <a:ext cx="8597900" cy="180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77819" y="-467048"/>
            <a:ext cx="8428906" cy="7512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</a:t>
            </a:r>
            <a:r>
              <a:rPr lang="ru-RU" sz="19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9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9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 задач социально-экономического развития ЗАТО </a:t>
            </a:r>
            <a:r>
              <a:rPr lang="ru-RU" sz="19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 на 2024 год</a:t>
            </a:r>
            <a:r>
              <a:rPr lang="ru-RU" sz="19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9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900" dirty="0"/>
          </a:p>
        </p:txBody>
      </p:sp>
      <p:pic>
        <p:nvPicPr>
          <p:cNvPr id="1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2339752" cy="221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04664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2656"/>
            <a:ext cx="258061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91" y="332656"/>
            <a:ext cx="24288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67544" y="1124744"/>
            <a:ext cx="16561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(3 514,0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980728"/>
            <a:ext cx="1584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Городская среда и инженерная инфраструктура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(1 072,6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16016" y="908720"/>
            <a:ext cx="18722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(238,1 млн 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948264" y="1052736"/>
            <a:ext cx="17281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(8,1 млн.руб.)</a:t>
            </a:r>
            <a:endParaRPr lang="ru-RU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1079612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7504" y="2636912"/>
            <a:ext cx="2143125" cy="381642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1"/>
          <p:cNvSpPr>
            <a:spLocks noChangeArrowheads="1"/>
          </p:cNvSpPr>
          <p:nvPr/>
        </p:nvSpPr>
        <p:spPr bwMode="auto">
          <a:xfrm>
            <a:off x="251520" y="2708920"/>
            <a:ext cx="1779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образования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(2 416,8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2"/>
          <p:cNvSpPr>
            <a:spLocks noChangeArrowheads="1"/>
          </p:cNvSpPr>
          <p:nvPr/>
        </p:nvSpPr>
        <p:spPr bwMode="auto">
          <a:xfrm>
            <a:off x="208863" y="4572158"/>
            <a:ext cx="2062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благоприятного социального климата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(90,2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18"/>
          <p:cNvSpPr>
            <a:spLocks noChangeArrowheads="1"/>
          </p:cNvSpPr>
          <p:nvPr/>
        </p:nvSpPr>
        <p:spPr bwMode="auto">
          <a:xfrm>
            <a:off x="251520" y="3562275"/>
            <a:ext cx="221513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спорта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(428,4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19"/>
          <p:cNvSpPr>
            <a:spLocks noChangeArrowheads="1"/>
          </p:cNvSpPr>
          <p:nvPr/>
        </p:nvSpPr>
        <p:spPr bwMode="auto">
          <a:xfrm>
            <a:off x="231107" y="4118412"/>
            <a:ext cx="18914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политика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145,2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0"/>
          <p:cNvSpPr>
            <a:spLocks noChangeArrowheads="1"/>
          </p:cNvSpPr>
          <p:nvPr/>
        </p:nvSpPr>
        <p:spPr bwMode="auto">
          <a:xfrm>
            <a:off x="217165" y="3112221"/>
            <a:ext cx="2071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туризма (431,5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3217" y="5162850"/>
            <a:ext cx="1928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(</a:t>
            </a:r>
            <a:r>
              <a:rPr lang="ru-RU" sz="1200" u="sng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1,9 млн руб.)</a:t>
            </a:r>
            <a:endParaRPr lang="ru-RU" sz="1200" u="sng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" name="Стрелка вправо 26"/>
          <p:cNvSpPr/>
          <p:nvPr/>
        </p:nvSpPr>
        <p:spPr>
          <a:xfrm rot="5400000">
            <a:off x="3383868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5400000">
            <a:off x="5688124" y="2312876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5400000">
            <a:off x="7920372" y="2384884"/>
            <a:ext cx="216024" cy="288032"/>
          </a:xfrm>
          <a:prstGeom prst="rightArrow">
            <a:avLst/>
          </a:prstGeom>
          <a:solidFill>
            <a:srgbClr val="0070C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318390" y="2634978"/>
            <a:ext cx="2502594" cy="410445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6" name="Прямоугольник 17"/>
          <p:cNvSpPr>
            <a:spLocks noChangeArrowheads="1"/>
          </p:cNvSpPr>
          <p:nvPr/>
        </p:nvSpPr>
        <p:spPr bwMode="auto">
          <a:xfrm>
            <a:off x="2488016" y="3008345"/>
            <a:ext cx="23042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бл-ва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озеленения (190,1млн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Прямоугольник 24"/>
          <p:cNvSpPr>
            <a:spLocks noChangeArrowheads="1"/>
          </p:cNvSpPr>
          <p:nvPr/>
        </p:nvSpPr>
        <p:spPr bwMode="auto">
          <a:xfrm>
            <a:off x="2478832" y="3552932"/>
            <a:ext cx="25202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энергоэффектив-ности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98,2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25"/>
          <p:cNvSpPr>
            <a:spLocks noChangeArrowheads="1"/>
          </p:cNvSpPr>
          <p:nvPr/>
        </p:nvSpPr>
        <p:spPr bwMode="auto">
          <a:xfrm>
            <a:off x="2487608" y="5241649"/>
            <a:ext cx="243115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Северск (21,7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26"/>
          <p:cNvSpPr>
            <a:spLocks noChangeArrowheads="1"/>
          </p:cNvSpPr>
          <p:nvPr/>
        </p:nvSpPr>
        <p:spPr bwMode="auto">
          <a:xfrm>
            <a:off x="2472742" y="3916549"/>
            <a:ext cx="2520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(78,4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>
            <a:spLocks noChangeArrowheads="1"/>
          </p:cNvSpPr>
          <p:nvPr/>
        </p:nvSpPr>
        <p:spPr bwMode="auto">
          <a:xfrm>
            <a:off x="2445296" y="5817121"/>
            <a:ext cx="257517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городской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среды (41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Прямоугольник 23"/>
          <p:cNvSpPr>
            <a:spLocks noChangeArrowheads="1"/>
          </p:cNvSpPr>
          <p:nvPr/>
        </p:nvSpPr>
        <p:spPr bwMode="auto">
          <a:xfrm>
            <a:off x="2464138" y="4824753"/>
            <a:ext cx="25031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коммун.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инфрастр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 (20,9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14"/>
          <p:cNvSpPr>
            <a:spLocks noChangeArrowheads="1"/>
          </p:cNvSpPr>
          <p:nvPr/>
        </p:nvSpPr>
        <p:spPr bwMode="auto">
          <a:xfrm>
            <a:off x="2471692" y="6233910"/>
            <a:ext cx="24311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среды 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(1,4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Прямоугольник 12"/>
          <p:cNvSpPr>
            <a:spLocks noChangeArrowheads="1"/>
          </p:cNvSpPr>
          <p:nvPr/>
        </p:nvSpPr>
        <p:spPr bwMode="auto">
          <a:xfrm>
            <a:off x="2480994" y="4431381"/>
            <a:ext cx="22510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населения (67,9 млн.руб.)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934755" y="2620069"/>
            <a:ext cx="2089373" cy="208252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ямоугольник 15"/>
          <p:cNvSpPr>
            <a:spLocks noChangeArrowheads="1"/>
          </p:cNvSpPr>
          <p:nvPr/>
        </p:nvSpPr>
        <p:spPr bwMode="auto">
          <a:xfrm>
            <a:off x="4942178" y="3273840"/>
            <a:ext cx="197218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</a:t>
            </a:r>
            <a:r>
              <a:rPr lang="ru-RU" sz="1200" u="sng" dirty="0">
                <a:latin typeface="Times New Roman" pitchFamily="18" charset="0"/>
                <a:cs typeface="Times New Roman" pitchFamily="18" charset="0"/>
              </a:rPr>
              <a:t>финансами 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(76,5 млн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Прямоугольник 16"/>
          <p:cNvSpPr>
            <a:spLocks noChangeArrowheads="1"/>
          </p:cNvSpPr>
          <p:nvPr/>
        </p:nvSpPr>
        <p:spPr bwMode="auto">
          <a:xfrm>
            <a:off x="4934755" y="2728729"/>
            <a:ext cx="2157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имуществом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(147,9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млнруб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994747" y="3883770"/>
            <a:ext cx="1728192" cy="64633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</a:p>
          <a:p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(13,7 </a:t>
            </a:r>
            <a:r>
              <a:rPr lang="ru-RU" sz="1200" u="sng" dirty="0" err="1" smtClean="0"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 руб.)</a:t>
            </a:r>
            <a:endParaRPr lang="ru-RU" sz="12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7092280" y="2708920"/>
            <a:ext cx="1571625" cy="78581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Прямоугольник 13"/>
          <p:cNvSpPr>
            <a:spLocks noChangeArrowheads="1"/>
          </p:cNvSpPr>
          <p:nvPr/>
        </p:nvSpPr>
        <p:spPr bwMode="auto">
          <a:xfrm>
            <a:off x="7092280" y="2780928"/>
            <a:ext cx="185908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предпринимательства (8,1 млн.руб.)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0" name="Рисунок 4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4775" y="4653136"/>
            <a:ext cx="2949225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Прямоугольник 44"/>
          <p:cNvSpPr>
            <a:spLocks noChangeArrowheads="1"/>
          </p:cNvSpPr>
          <p:nvPr/>
        </p:nvSpPr>
        <p:spPr bwMode="auto">
          <a:xfrm>
            <a:off x="6444208" y="4941168"/>
            <a:ext cx="2448272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объем на исполнение программ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4 832,8 млн руб.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Непрограммные расходы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324,9 млн руб.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24"/>
          <p:cNvSpPr>
            <a:spLocks noChangeArrowheads="1"/>
          </p:cNvSpPr>
          <p:nvPr/>
        </p:nvSpPr>
        <p:spPr bwMode="auto">
          <a:xfrm>
            <a:off x="2466653" y="263497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трансп.обсл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ru-RU" sz="1200" u="sng" dirty="0" smtClean="0">
                <a:latin typeface="Times New Roman" pitchFamily="18" charset="0"/>
                <a:cs typeface="Times New Roman" pitchFamily="18" charset="0"/>
              </a:rPr>
              <a:t>553,0 млн руб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83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44403"/>
            <a:ext cx="8435280" cy="99412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771684"/>
              </p:ext>
            </p:extLst>
          </p:nvPr>
        </p:nvGraphicFramePr>
        <p:xfrm>
          <a:off x="393108" y="2407101"/>
          <a:ext cx="7978933" cy="4117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6259"/>
                <a:gridCol w="970097"/>
                <a:gridCol w="799844"/>
                <a:gridCol w="799844"/>
                <a:gridCol w="799844"/>
                <a:gridCol w="85304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</a:t>
                      </a: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</a:t>
                      </a:r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дено</a:t>
                      </a:r>
                      <a:endParaRPr lang="ru-RU" sz="115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2 622,1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2 905,9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2 416,8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2 098,7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2 087,3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400,1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468,8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428,4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306,6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300,1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588,8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798,8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431,5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293,4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289,2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 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84,0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90,2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117,3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133,8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145,2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0,4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821,6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4 391,7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3 514,0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2 860,3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2 838,6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69,1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  <p:pic>
        <p:nvPicPr>
          <p:cNvPr id="11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97" y="776128"/>
            <a:ext cx="2162080" cy="159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285" y="1008406"/>
            <a:ext cx="2265530" cy="121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https://sun9-7.userapi.com/impf/c625420/v625420953/9da6/_wk0rnCkfHU.jpg?size=2560x1920&amp;quality=96&amp;sign=d8e85c1d01a1418e92a96465c4b943db&amp;c_uniq_tag=0cKiM9KUwXmlxZ8sq0Ns1Jse7gs6pdQRC3ArD-Za0hQ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19163"/>
            <a:ext cx="1798985" cy="1349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830189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55576" y="154009"/>
            <a:ext cx="8572500" cy="461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</a:p>
        </p:txBody>
      </p:sp>
      <p:sp>
        <p:nvSpPr>
          <p:cNvPr id="11269" name="TextBox 17"/>
          <p:cNvSpPr txBox="1">
            <a:spLocks noChangeArrowheads="1"/>
          </p:cNvSpPr>
          <p:nvPr/>
        </p:nvSpPr>
        <p:spPr bwMode="auto">
          <a:xfrm>
            <a:off x="4931596" y="817403"/>
            <a:ext cx="42124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дошкольных образовательных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организаций (численность детей – 4 679 человек);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18 общеобразовательных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школ (численность учащихся – 11 906 человек);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 учреждение дополнительного образования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численность обучающихся –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1 557 человек)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2492896"/>
            <a:ext cx="3786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</a:p>
        </p:txBody>
      </p:sp>
      <p:sp>
        <p:nvSpPr>
          <p:cNvPr id="11271" name="Прямоугольник 15"/>
          <p:cNvSpPr>
            <a:spLocks noChangeArrowheads="1"/>
          </p:cNvSpPr>
          <p:nvPr/>
        </p:nvSpPr>
        <p:spPr bwMode="auto">
          <a:xfrm>
            <a:off x="366716" y="4094674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323528" y="3795963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070003" y="288222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053318" y="4480435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8" name="Схема 27"/>
          <p:cNvGraphicFramePr/>
          <p:nvPr>
            <p:extLst>
              <p:ext uri="{D42A27DB-BD31-4B8C-83A1-F6EECF244321}">
                <p14:modId xmlns:p14="http://schemas.microsoft.com/office/powerpoint/2010/main" val="1795382707"/>
              </p:ext>
            </p:extLst>
          </p:nvPr>
        </p:nvGraphicFramePr>
        <p:xfrm>
          <a:off x="322958" y="548680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1620394"/>
              </p:ext>
            </p:extLst>
          </p:nvPr>
        </p:nvGraphicFramePr>
        <p:xfrm>
          <a:off x="4531990" y="2418011"/>
          <a:ext cx="4232275" cy="1020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34" name="Worksheet" r:id="rId8" imgW="4257565" imgH="1000080" progId="Excel.Sheet.8">
                  <p:embed/>
                </p:oleObj>
              </mc:Choice>
              <mc:Fallback>
                <p:oleObj name="Worksheet" r:id="rId8" imgW="4257565" imgH="1000080" progId="Excel.Sheet.8">
                  <p:embed/>
                  <p:pic>
                    <p:nvPicPr>
                      <p:cNvPr id="0" name="Picture 37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1990" y="2418011"/>
                        <a:ext cx="4232275" cy="102019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634920"/>
              </p:ext>
            </p:extLst>
          </p:nvPr>
        </p:nvGraphicFramePr>
        <p:xfrm>
          <a:off x="4680074" y="4158283"/>
          <a:ext cx="4283075" cy="792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35" name="Worksheet" r:id="rId10" imgW="4286199" imgH="571590" progId="Excel.Sheet.8">
                  <p:embed/>
                </p:oleObj>
              </mc:Choice>
              <mc:Fallback>
                <p:oleObj name="Worksheet" r:id="rId10" imgW="4286199" imgH="571590" progId="Excel.Sheet.8">
                  <p:embed/>
                  <p:pic>
                    <p:nvPicPr>
                      <p:cNvPr id="0" name="Picture 37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074" y="4158283"/>
                        <a:ext cx="4283075" cy="7923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4646417" y="3486140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20" name="TextBox 24"/>
          <p:cNvSpPr txBox="1">
            <a:spLocks noChangeArrowheads="1"/>
          </p:cNvSpPr>
          <p:nvPr/>
        </p:nvSpPr>
        <p:spPr bwMode="auto">
          <a:xfrm>
            <a:off x="4646416" y="5041984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847" y="126479"/>
            <a:ext cx="620597" cy="61362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680074" y="5670698"/>
            <a:ext cx="428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2,0 тыс.руб. в месяц </a:t>
            </a:r>
          </a:p>
          <a:p>
            <a:pPr algn="ctr"/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29827" y="5649233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</a:t>
            </a:r>
          </a:p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составит:</a:t>
            </a:r>
          </a:p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детском саду –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19,3 тыс.руб. в месяц;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школах –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8,2 тыс.руб. в месяц </a:t>
            </a:r>
          </a:p>
        </p:txBody>
      </p:sp>
    </p:spTree>
    <p:extLst>
      <p:ext uri="{BB962C8B-B14F-4D97-AF65-F5344CB8AC3E}">
        <p14:creationId xmlns:p14="http://schemas.microsoft.com/office/powerpoint/2010/main" val="8789085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674126"/>
              </p:ext>
            </p:extLst>
          </p:nvPr>
        </p:nvGraphicFramePr>
        <p:xfrm>
          <a:off x="251520" y="1196752"/>
          <a:ext cx="8712968" cy="5521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6068"/>
                <a:gridCol w="968108"/>
                <a:gridCol w="893638"/>
                <a:gridCol w="1042577"/>
                <a:gridCol w="1042577"/>
              </a:tblGrid>
              <a:tr h="636154">
                <a:tc>
                  <a:txBody>
                    <a:bodyPr/>
                    <a:lstStyle/>
                    <a:p>
                      <a:pPr algn="ctr"/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2024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2025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2026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6361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2 725,3</a:t>
                      </a:r>
                      <a:endParaRPr lang="ru-RU" sz="15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2 285,4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1 972,7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1 961,2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337192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1 287,6</a:t>
                      </a:r>
                      <a:endParaRPr lang="ru-RU" sz="15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1 062,0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860,5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853,2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454396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1 411,0</a:t>
                      </a:r>
                      <a:endParaRPr lang="ru-RU" sz="15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1 180,0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1 083,9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1 080,3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454396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качественного дополнительного образования (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МБУ ДО «Центр «Поиск» )</a:t>
                      </a:r>
                      <a:endParaRPr lang="ru-RU" sz="1200" kern="1200" baseline="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5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43,4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28,3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27,7</a:t>
                      </a:r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423428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участие в региональном проекте «Патриотическое воспитание граждан РФ»</a:t>
                      </a: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6,8</a:t>
                      </a:r>
                      <a:endParaRPr lang="ru-RU" sz="15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endParaRPr lang="ru-RU" sz="1500" b="1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61,7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454396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участие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региональном проекте «Цифровая образовательная среда»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5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5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3411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3 «Организация деятельности МАУ «РЦО» 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82,1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4543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2726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38,7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41,2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  <a:tr h="272638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2 905,9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2 416,8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2 098,7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2 087,3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12" marB="45712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27585" y="116632"/>
            <a:ext cx="857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604719"/>
            <a:ext cx="8136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целенаправленного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интересах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1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endParaRPr lang="ru-RU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666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656093" y="172144"/>
            <a:ext cx="85725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009468667"/>
              </p:ext>
            </p:extLst>
          </p:nvPr>
        </p:nvGraphicFramePr>
        <p:xfrm>
          <a:off x="323528" y="1124744"/>
          <a:ext cx="8389596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319" name="Прямоугольник 10"/>
          <p:cNvSpPr>
            <a:spLocks noChangeArrowheads="1"/>
          </p:cNvSpPr>
          <p:nvPr/>
        </p:nvSpPr>
        <p:spPr bwMode="auto">
          <a:xfrm>
            <a:off x="180653" y="2947272"/>
            <a:ext cx="35718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граждан, получающих социальную поддержку,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0" name="Прямоугольник 13"/>
          <p:cNvSpPr>
            <a:spLocks noChangeArrowheads="1"/>
          </p:cNvSpPr>
          <p:nvPr/>
        </p:nvSpPr>
        <p:spPr bwMode="auto">
          <a:xfrm>
            <a:off x="323528" y="4854131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социально ориентированных некоммерческих организаций, которым предоставлена поддержка, от общего количества обратившихся социально ориентированных некоммерческих организаций,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1" name="Прямоугольник 20"/>
          <p:cNvSpPr>
            <a:spLocks noChangeArrowheads="1"/>
          </p:cNvSpPr>
          <p:nvPr/>
        </p:nvSpPr>
        <p:spPr bwMode="auto">
          <a:xfrm>
            <a:off x="236746" y="3810680"/>
            <a:ext cx="35718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детей-сирот и детей, оставшихся без попечения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родителей, приемных родителей,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получивших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социальную поддержку,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чел.</a:t>
            </a:r>
            <a:endParaRPr lang="ru-RU" sz="1200" dirty="0">
              <a:latin typeface="Calibri" pitchFamily="34" charset="0"/>
            </a:endParaRPr>
          </a:p>
        </p:txBody>
      </p:sp>
      <p:sp>
        <p:nvSpPr>
          <p:cNvPr id="13322" name="Прямоугольник 25"/>
          <p:cNvSpPr>
            <a:spLocks noChangeArrowheads="1"/>
          </p:cNvSpPr>
          <p:nvPr/>
        </p:nvSpPr>
        <p:spPr bwMode="auto">
          <a:xfrm>
            <a:off x="2098382" y="2557364"/>
            <a:ext cx="482453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показатели  результативности программы</a:t>
            </a:r>
            <a:endParaRPr lang="ru-RU" sz="1400" b="1" dirty="0">
              <a:latin typeface="Calibri" pitchFamily="34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895403" y="3101205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920968" y="509623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864317" y="4035551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590817"/>
              </p:ext>
            </p:extLst>
          </p:nvPr>
        </p:nvGraphicFramePr>
        <p:xfrm>
          <a:off x="4524053" y="2938820"/>
          <a:ext cx="4232275" cy="6558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56" name="Worksheet" r:id="rId8" imgW="4257565" imgH="600210" progId="Excel.Sheet.8">
                  <p:embed/>
                </p:oleObj>
              </mc:Choice>
              <mc:Fallback>
                <p:oleObj name="Worksheet" r:id="rId8" imgW="4257565" imgH="600210" progId="Excel.Sheet.8">
                  <p:embed/>
                  <p:pic>
                    <p:nvPicPr>
                      <p:cNvPr id="0" name="Picture 55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053" y="2938820"/>
                        <a:ext cx="4232275" cy="6558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7997773"/>
              </p:ext>
            </p:extLst>
          </p:nvPr>
        </p:nvGraphicFramePr>
        <p:xfrm>
          <a:off x="4536753" y="5178783"/>
          <a:ext cx="4032250" cy="7201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57" name="Worksheet" r:id="rId10" imgW="4219477" imgH="695250" progId="Excel.Sheet.8">
                  <p:embed/>
                </p:oleObj>
              </mc:Choice>
              <mc:Fallback>
                <p:oleObj name="Worksheet" r:id="rId10" imgW="4219477" imgH="695250" progId="Excel.Sheet.8">
                  <p:embed/>
                  <p:pic>
                    <p:nvPicPr>
                      <p:cNvPr id="0" name="Picture 55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6753" y="5178783"/>
                        <a:ext cx="4032250" cy="72012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5551149"/>
              </p:ext>
            </p:extLst>
          </p:nvPr>
        </p:nvGraphicFramePr>
        <p:xfrm>
          <a:off x="4524053" y="3942120"/>
          <a:ext cx="4105275" cy="909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58" name="Worksheet" r:id="rId12" imgW="4210022" imgH="895320" progId="Excel.Sheet.8">
                  <p:embed/>
                </p:oleObj>
              </mc:Choice>
              <mc:Fallback>
                <p:oleObj name="Worksheet" r:id="rId12" imgW="4210022" imgH="895320" progId="Excel.Sheet.8">
                  <p:embed/>
                  <p:pic>
                    <p:nvPicPr>
                      <p:cNvPr id="0" name="Picture 55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4053" y="3942120"/>
                        <a:ext cx="4105275" cy="909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Рисунок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496" y="807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801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Рисунок 17" descr="Lid5bbezT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179"/>
            <a:ext cx="2786062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297834"/>
              </p:ext>
            </p:extLst>
          </p:nvPr>
        </p:nvGraphicFramePr>
        <p:xfrm>
          <a:off x="439636" y="4308475"/>
          <a:ext cx="8389596" cy="213229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1147928"/>
                <a:gridCol w="1160888"/>
                <a:gridCol w="1080120"/>
              </a:tblGrid>
              <a:tr h="51912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16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социальных мер (льгот) для отдельных категорий граждан и поддержка социально ориентированных некоммерческих организаций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5303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2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Опека детей-сирот и детей, оставшихся без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003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71500" y="40529"/>
            <a:ext cx="85725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социального климата в ЗАТО Северск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3" name="TextBox 17"/>
          <p:cNvSpPr txBox="1">
            <a:spLocks noChangeArrowheads="1"/>
          </p:cNvSpPr>
          <p:nvPr/>
        </p:nvSpPr>
        <p:spPr bwMode="auto">
          <a:xfrm>
            <a:off x="866167" y="752425"/>
            <a:ext cx="71437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</p:txBody>
      </p:sp>
      <p:sp>
        <p:nvSpPr>
          <p:cNvPr id="73735" name="Прямоугольник 12"/>
          <p:cNvSpPr>
            <a:spLocks noChangeArrowheads="1"/>
          </p:cNvSpPr>
          <p:nvPr/>
        </p:nvSpPr>
        <p:spPr bwMode="auto">
          <a:xfrm>
            <a:off x="366897" y="2098941"/>
            <a:ext cx="1800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предоставление скидки по оплате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коммунальных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услуг жителям внегородских территорий</a:t>
            </a:r>
            <a:endParaRPr lang="ru-RU" sz="1200" dirty="0">
              <a:latin typeface="Calibri" pitchFamily="34" charset="0"/>
            </a:endParaRPr>
          </a:p>
        </p:txBody>
      </p:sp>
      <p:grpSp>
        <p:nvGrpSpPr>
          <p:cNvPr id="73736" name="Группа 13"/>
          <p:cNvGrpSpPr>
            <a:grpSpLocks/>
          </p:cNvGrpSpPr>
          <p:nvPr/>
        </p:nvGrpSpPr>
        <p:grpSpPr bwMode="auto">
          <a:xfrm>
            <a:off x="6496909" y="1335652"/>
            <a:ext cx="2857500" cy="2357438"/>
            <a:chOff x="654269" y="3714752"/>
            <a:chExt cx="3591251" cy="3143248"/>
          </a:xfrm>
        </p:grpSpPr>
        <p:pic>
          <p:nvPicPr>
            <p:cNvPr id="73740" name="Рисунок 14" descr="Lid5bbezT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269" y="3714752"/>
              <a:ext cx="3591251" cy="3143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3741" name="Прямоугольник 15"/>
            <p:cNvSpPr>
              <a:spLocks noChangeArrowheads="1"/>
            </p:cNvSpPr>
            <p:nvPr/>
          </p:nvSpPr>
          <p:spPr bwMode="auto">
            <a:xfrm>
              <a:off x="1071538" y="4786322"/>
              <a:ext cx="2214578" cy="7686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lang="ru-RU" sz="1200" b="1" dirty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>
                <a:latin typeface="Calibri" pitchFamily="34" charset="0"/>
              </a:endParaRPr>
            </a:p>
          </p:txBody>
        </p:sp>
      </p:grpSp>
      <p:sp>
        <p:nvSpPr>
          <p:cNvPr id="73737" name="TextBox 19"/>
          <p:cNvSpPr txBox="1">
            <a:spLocks noChangeArrowheads="1"/>
          </p:cNvSpPr>
          <p:nvPr/>
        </p:nvSpPr>
        <p:spPr bwMode="auto">
          <a:xfrm>
            <a:off x="7500938" y="40005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  <p:pic>
        <p:nvPicPr>
          <p:cNvPr id="13" name="Picture 2" descr=" 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762" y="1449170"/>
            <a:ext cx="2437667" cy="2437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812266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5067060" y="3966282"/>
            <a:ext cx="2759067" cy="2522917"/>
            <a:chOff x="5766215" y="375943"/>
            <a:chExt cx="2571391" cy="2428892"/>
          </a:xfrm>
        </p:grpSpPr>
        <p:pic>
          <p:nvPicPr>
            <p:cNvPr id="25" name="Рисунок 24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827584" y="0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080" y="4436121"/>
            <a:ext cx="23325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</a:t>
            </a: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203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</a:t>
            </a:r>
            <a:endParaRPr lang="ru-RU"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 составит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7,9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79512" y="2852936"/>
            <a:ext cx="3571875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</a:p>
        </p:txBody>
      </p:sp>
      <p:sp>
        <p:nvSpPr>
          <p:cNvPr id="14346" name="Прямоугольник 14"/>
          <p:cNvSpPr>
            <a:spLocks noChangeArrowheads="1"/>
          </p:cNvSpPr>
          <p:nvPr/>
        </p:nvSpPr>
        <p:spPr bwMode="auto">
          <a:xfrm>
            <a:off x="129059" y="2106610"/>
            <a:ext cx="36508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851920" y="299695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3857622" y="230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5" name="Диаграмма 15"/>
          <p:cNvGraphicFramePr>
            <a:graphicFrameLocks/>
          </p:cNvGraphicFramePr>
          <p:nvPr>
            <p:extLst/>
          </p:nvPr>
        </p:nvGraphicFramePr>
        <p:xfrm>
          <a:off x="4305300" y="2070100"/>
          <a:ext cx="4260850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6" name="Worksheet" r:id="rId9" imgW="4286199" imgH="628560" progId="Excel.Sheet.8">
                  <p:embed/>
                </p:oleObj>
              </mc:Choice>
              <mc:Fallback>
                <p:oleObj name="Worksheet" r:id="rId9" imgW="4286199" imgH="628560" progId="Excel.Sheet.8">
                  <p:embed/>
                  <p:pic>
                    <p:nvPicPr>
                      <p:cNvPr id="0" name="Picture 38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2070100"/>
                        <a:ext cx="4260850" cy="601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16"/>
          <p:cNvGraphicFramePr>
            <a:graphicFrameLocks/>
          </p:cNvGraphicFramePr>
          <p:nvPr>
            <p:extLst/>
          </p:nvPr>
        </p:nvGraphicFramePr>
        <p:xfrm>
          <a:off x="4279900" y="2997200"/>
          <a:ext cx="4264025" cy="5758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777" name="Worksheet" r:id="rId11" imgW="4267290" imgH="609660" progId="Excel.Sheet.8">
                  <p:embed/>
                </p:oleObj>
              </mc:Choice>
              <mc:Fallback>
                <p:oleObj name="Worksheet" r:id="rId11" imgW="4267290" imgH="609660" progId="Excel.Sheet.8">
                  <p:embed/>
                  <p:pic>
                    <p:nvPicPr>
                      <p:cNvPr id="0" name="Picture 38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997200"/>
                        <a:ext cx="4264025" cy="57581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Группа 16"/>
          <p:cNvGrpSpPr/>
          <p:nvPr/>
        </p:nvGrpSpPr>
        <p:grpSpPr>
          <a:xfrm>
            <a:off x="1411075" y="4176787"/>
            <a:ext cx="2357454" cy="2075216"/>
            <a:chOff x="5766215" y="375943"/>
            <a:chExt cx="2571391" cy="2428892"/>
          </a:xfrm>
        </p:grpSpPr>
        <p:pic>
          <p:nvPicPr>
            <p:cNvPr id="21" name="Рисунок 20" descr="1f51bef118816e78a2817150d2c9e73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66215" y="375943"/>
              <a:ext cx="2571391" cy="2428892"/>
            </a:xfrm>
            <a:prstGeom prst="rect">
              <a:avLst/>
            </a:prstGeom>
          </p:spPr>
        </p:pic>
        <p:sp>
          <p:nvSpPr>
            <p:cNvPr id="22" name="Прямоугольник 21"/>
            <p:cNvSpPr/>
            <p:nvPr/>
          </p:nvSpPr>
          <p:spPr>
            <a:xfrm>
              <a:off x="6072199" y="928670"/>
              <a:ext cx="2071702" cy="3962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sz="1600" b="1" dirty="0" smtClean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544685" y="4818307"/>
            <a:ext cx="19535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 группа: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в возрасте от 5 до 18 лет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10767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71500" y="116632"/>
            <a:ext cx="85725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</a:t>
            </a: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спорта в ЗАТО Северск»</a:t>
            </a:r>
            <a:endParaRPr lang="ru-RU" sz="22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113771" y="870966"/>
            <a:ext cx="9001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стипендий одарённым спортсменам.</a:t>
            </a:r>
          </a:p>
        </p:txBody>
      </p:sp>
      <p:sp>
        <p:nvSpPr>
          <p:cNvPr id="74756" name="TextBox 6"/>
          <p:cNvSpPr txBox="1">
            <a:spLocks noChangeArrowheads="1"/>
          </p:cNvSpPr>
          <p:nvPr/>
        </p:nvSpPr>
        <p:spPr bwMode="auto">
          <a:xfrm>
            <a:off x="7380312" y="221007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231866"/>
              </p:ext>
            </p:extLst>
          </p:nvPr>
        </p:nvGraphicFramePr>
        <p:xfrm>
          <a:off x="323528" y="2570116"/>
          <a:ext cx="8424936" cy="375190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680520"/>
                <a:gridCol w="1224136"/>
                <a:gridCol w="1296144"/>
                <a:gridCol w="1224136"/>
              </a:tblGrid>
              <a:tr h="50255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318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26,5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13,5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13,5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34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3,3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и капитальный ремонт  объектов спортивного назначения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9,0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0,0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региональный проект  «Спорт –норма жизни»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14,2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13,1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13,1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401,1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293,1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286,6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397,7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293,1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286,6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4343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3,4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62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0,8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00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428,4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306,6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300,1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1863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79512" y="66025"/>
            <a:ext cx="8675406" cy="400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29876687"/>
              </p:ext>
            </p:extLst>
          </p:nvPr>
        </p:nvGraphicFramePr>
        <p:xfrm>
          <a:off x="611560" y="359941"/>
          <a:ext cx="8245580" cy="1665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2117" y="3156377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детей школьного возраста,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охваченных организованными формами отдыха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оздоровления,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72816"/>
            <a:ext cx="35718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право 17"/>
          <p:cNvSpPr/>
          <p:nvPr/>
        </p:nvSpPr>
        <p:spPr>
          <a:xfrm>
            <a:off x="3692034" y="346156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3687677" y="2005476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2283" y="5707058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получении социальной выплаты, семей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794" y="4385684"/>
            <a:ext cx="371475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</a:p>
        </p:txBody>
      </p:sp>
      <p:sp>
        <p:nvSpPr>
          <p:cNvPr id="24" name="Стрелка вправо 23"/>
          <p:cNvSpPr/>
          <p:nvPr/>
        </p:nvSpPr>
        <p:spPr>
          <a:xfrm>
            <a:off x="3730373" y="4616013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3701433" y="5991110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25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2985418"/>
              </p:ext>
            </p:extLst>
          </p:nvPr>
        </p:nvGraphicFramePr>
        <p:xfrm>
          <a:off x="4279900" y="1879600"/>
          <a:ext cx="4264025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14" name="Worksheet" r:id="rId8" imgW="4286199" imgH="600210" progId="Excel.Sheet.8">
                  <p:embed/>
                </p:oleObj>
              </mc:Choice>
              <mc:Fallback>
                <p:oleObj name="Worksheet" r:id="rId8" imgW="4286199" imgH="600210" progId="Excel.Sheet.8">
                  <p:embed/>
                  <p:pic>
                    <p:nvPicPr>
                      <p:cNvPr id="0" name="Picture 73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879600"/>
                        <a:ext cx="4264025" cy="582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598508"/>
              </p:ext>
            </p:extLst>
          </p:nvPr>
        </p:nvGraphicFramePr>
        <p:xfrm>
          <a:off x="4279900" y="3501008"/>
          <a:ext cx="4264025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15" name="Worksheet" r:id="rId10" imgW="4286199" imgH="581040" progId="Excel.Sheet.8">
                  <p:embed/>
                </p:oleObj>
              </mc:Choice>
              <mc:Fallback>
                <p:oleObj name="Worksheet" r:id="rId10" imgW="4286199" imgH="581040" progId="Excel.Sheet.8">
                  <p:embed/>
                  <p:pic>
                    <p:nvPicPr>
                      <p:cNvPr id="0" name="Picture 73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501008"/>
                        <a:ext cx="4264025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578009"/>
              </p:ext>
            </p:extLst>
          </p:nvPr>
        </p:nvGraphicFramePr>
        <p:xfrm>
          <a:off x="4279900" y="4495800"/>
          <a:ext cx="4264025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16" name="Worksheet" r:id="rId12" imgW="4286199" imgH="600210" progId="Excel.Sheet.8">
                  <p:embed/>
                </p:oleObj>
              </mc:Choice>
              <mc:Fallback>
                <p:oleObj name="Worksheet" r:id="rId12" imgW="4286199" imgH="600210" progId="Excel.Sheet.8">
                  <p:embed/>
                  <p:pic>
                    <p:nvPicPr>
                      <p:cNvPr id="0" name="Picture 73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4495800"/>
                        <a:ext cx="4264025" cy="585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7886635"/>
              </p:ext>
            </p:extLst>
          </p:nvPr>
        </p:nvGraphicFramePr>
        <p:xfrm>
          <a:off x="4279900" y="5803900"/>
          <a:ext cx="420052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17" name="Worksheet" r:id="rId14" imgW="4229201" imgH="581040" progId="Excel.Sheet.8">
                  <p:embed/>
                </p:oleObj>
              </mc:Choice>
              <mc:Fallback>
                <p:oleObj name="Worksheet" r:id="rId14" imgW="4229201" imgH="581040" progId="Excel.Sheet.8">
                  <p:embed/>
                  <p:pic>
                    <p:nvPicPr>
                      <p:cNvPr id="0" name="Picture 73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5803900"/>
                        <a:ext cx="4200525" cy="55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577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347747"/>
              </p:ext>
            </p:extLst>
          </p:nvPr>
        </p:nvGraphicFramePr>
        <p:xfrm>
          <a:off x="340503" y="3140968"/>
          <a:ext cx="8461034" cy="334457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860634"/>
                <a:gridCol w="1296144"/>
                <a:gridCol w="1152128"/>
                <a:gridCol w="1152128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выдача молодым семьям социальных выплат на приобретение (строительство)</a:t>
                      </a:r>
                      <a:r>
                        <a:rPr lang="ru-RU" sz="12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118,8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4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4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0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85,6</a:t>
                      </a:r>
                      <a:endParaRPr lang="ru-RU" sz="14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  <a:endParaRPr lang="ru-RU" sz="14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20,7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145,3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251520" y="116661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75780" name="TextBox 17"/>
          <p:cNvSpPr txBox="1">
            <a:spLocks noChangeArrowheads="1"/>
          </p:cNvSpPr>
          <p:nvPr/>
        </p:nvSpPr>
        <p:spPr bwMode="auto">
          <a:xfrm>
            <a:off x="146991" y="801259"/>
            <a:ext cx="435466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</a:pPr>
            <a:r>
              <a:rPr lang="ru-RU" sz="1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</a:p>
        </p:txBody>
      </p:sp>
      <p:sp>
        <p:nvSpPr>
          <p:cNvPr id="75781" name="TextBox 6"/>
          <p:cNvSpPr txBox="1">
            <a:spLocks noChangeArrowheads="1"/>
          </p:cNvSpPr>
          <p:nvPr/>
        </p:nvSpPr>
        <p:spPr bwMode="auto">
          <a:xfrm>
            <a:off x="7770035" y="281077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  <p:pic>
        <p:nvPicPr>
          <p:cNvPr id="193538" name="Picture 2" descr="https://gas-kvas.com/grafic/uploads/posts/2023-10/1696573076_gas-kvas-com-p-kartinki-molodezhnie-3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222" y="524169"/>
            <a:ext cx="4065073" cy="22866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18284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32656"/>
          <a:ext cx="857252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427984" y="4556800"/>
            <a:ext cx="39290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 дополнительного художественного образования)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составит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3 250 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3,4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0" y="1772816"/>
            <a:ext cx="37147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Увеличение числа посещений организаций культуры, тыс. чел.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79912" y="1988840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0" y="3717032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благоустроенных, капитально отремонтированных, реконструированных объектов туристской инфраструктуры,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779912" y="3861048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9" name="Рисунок 11" descr="20598484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4941168"/>
            <a:ext cx="2436595" cy="1588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1105127" y="5199521"/>
            <a:ext cx="1857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6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дети в возрасте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от 6 до 17 лет</a:t>
            </a:r>
          </a:p>
        </p:txBody>
      </p:sp>
      <p:graphicFrame>
        <p:nvGraphicFramePr>
          <p:cNvPr id="15" name="Диаграмма 19"/>
          <p:cNvGraphicFramePr>
            <a:graphicFrameLocks/>
          </p:cNvGraphicFramePr>
          <p:nvPr>
            <p:extLst/>
          </p:nvPr>
        </p:nvGraphicFramePr>
        <p:xfrm>
          <a:off x="4279900" y="1765300"/>
          <a:ext cx="4225925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24" name="Worksheet" r:id="rId9" imgW="4257565" imgH="800010" progId="Excel.Sheet.8">
                  <p:embed/>
                </p:oleObj>
              </mc:Choice>
              <mc:Fallback>
                <p:oleObj name="Worksheet" r:id="rId9" imgW="4257565" imgH="800010" progId="Excel.Sheet.8">
                  <p:embed/>
                  <p:pic>
                    <p:nvPicPr>
                      <p:cNvPr id="0" name="Picture 550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765300"/>
                        <a:ext cx="4225925" cy="74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356100" y="3644900"/>
          <a:ext cx="4181475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25" name="Worksheet" r:id="rId11" imgW="4276745" imgH="990630" progId="Excel.Sheet.8">
                  <p:embed/>
                </p:oleObj>
              </mc:Choice>
              <mc:Fallback>
                <p:oleObj name="Worksheet" r:id="rId11" imgW="4276745" imgH="990630" progId="Excel.Sheet.8">
                  <p:embed/>
                  <p:pic>
                    <p:nvPicPr>
                      <p:cNvPr id="0" name="Picture 551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644900"/>
                        <a:ext cx="4181475" cy="696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0" y="2492896"/>
            <a:ext cx="35718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культуры, здания которых находятся в аварийном состоянии или требуют капитального ремонта,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общем количестве муниципальных учреждений культуры, 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779912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390" name="Object 6"/>
          <p:cNvGraphicFramePr>
            <a:graphicFrameLocks/>
          </p:cNvGraphicFramePr>
          <p:nvPr/>
        </p:nvGraphicFramePr>
        <p:xfrm>
          <a:off x="4356100" y="2705100"/>
          <a:ext cx="4178300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26" name="Worksheet" r:id="rId13" imgW="4286199" imgH="819180" progId="Excel.Sheet.8">
                  <p:embed/>
                </p:oleObj>
              </mc:Choice>
              <mc:Fallback>
                <p:oleObj name="Worksheet" r:id="rId13" imgW="4286199" imgH="819180" progId="Excel.Sheet.8">
                  <p:embed/>
                  <p:pic>
                    <p:nvPicPr>
                      <p:cNvPr id="0" name="Picture 552"/>
                      <p:cNvPicPr>
                        <a:picLocks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2705100"/>
                        <a:ext cx="4178300" cy="638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Рисунок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22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053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67544" y="18864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</a:p>
        </p:txBody>
      </p:sp>
      <p:sp>
        <p:nvSpPr>
          <p:cNvPr id="76803" name="TextBox 6"/>
          <p:cNvSpPr txBox="1">
            <a:spLocks noChangeArrowheads="1"/>
          </p:cNvSpPr>
          <p:nvPr/>
        </p:nvSpPr>
        <p:spPr bwMode="auto">
          <a:xfrm>
            <a:off x="7956376" y="2420888"/>
            <a:ext cx="9937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964435"/>
              </p:ext>
            </p:extLst>
          </p:nvPr>
        </p:nvGraphicFramePr>
        <p:xfrm>
          <a:off x="611560" y="2708920"/>
          <a:ext cx="8352928" cy="388576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72032"/>
                <a:gridCol w="1332624"/>
                <a:gridCol w="1224136"/>
                <a:gridCol w="1224136"/>
              </a:tblGrid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418,5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282,3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smtClean="0">
                          <a:latin typeface="Times New Roman"/>
                        </a:rPr>
                        <a:t>278,1</a:t>
                      </a:r>
                      <a:endParaRPr lang="ru-RU" sz="1400" b="1" i="0" u="none" strike="noStrike" dirty="0" smtClean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565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художественного образования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132,6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83,7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83,7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265,6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191,8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187,5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71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развитие материально-технической базы учреждений</a:t>
                      </a:r>
                      <a:r>
                        <a:rPr lang="ru-RU" sz="1300" b="0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0,6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0,5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0,5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166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мероприятий, поддержка творческой деятельности учреждений культуры, их работников и иных организаций в сфере культуры</a:t>
                      </a:r>
                      <a:endParaRPr lang="ru-RU" sz="13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16,6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6,3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6,3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 «Развитие туризма на территории ЗАТО Северск»</a:t>
                      </a:r>
                      <a:endParaRPr lang="ru-RU" sz="1300" b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0,05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8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13,0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11,1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11,1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4358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431,5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293,4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289,2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112809"/>
            <a:ext cx="620597" cy="613623"/>
          </a:xfrm>
          <a:prstGeom prst="rect">
            <a:avLst/>
          </a:prstGeom>
        </p:spPr>
      </p:pic>
      <p:pic>
        <p:nvPicPr>
          <p:cNvPr id="195588" name="Picture 4" descr="https://avatars.mds.yandex.net/i?id=e4ffb4e6a720088ea9cd47d26436e38c22c3e4dd-984913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04476"/>
            <a:ext cx="3350252" cy="162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5590" name="Picture 6" descr="http://gazeta-zarya.ru/wp-content/uploads/2023/10/i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333"/>
          <a:stretch/>
        </p:blipFill>
        <p:spPr bwMode="auto">
          <a:xfrm>
            <a:off x="4506641" y="619577"/>
            <a:ext cx="4004035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4304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830359"/>
          <a:ext cx="8461032" cy="171503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1194141"/>
                <a:gridCol w="1152128"/>
                <a:gridCol w="11521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«Мониторинг распространения 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 среди подростков и молодежи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0"/>
            <a:ext cx="8572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токсикомании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ВИЧ-инфекции среди подростков и молодежи ЗАТО Северск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17414" name="Прямоугольник 11"/>
          <p:cNvSpPr>
            <a:spLocks noChangeArrowheads="1"/>
          </p:cNvSpPr>
          <p:nvPr/>
        </p:nvSpPr>
        <p:spPr bwMode="auto">
          <a:xfrm>
            <a:off x="2339752" y="1988840"/>
            <a:ext cx="3714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Численность молодежи в возрасте от 13 до 18 лет, относящихся к «группе риска»,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  <p:sp>
        <p:nvSpPr>
          <p:cNvPr id="14" name="Стрелка вправо 13"/>
          <p:cNvSpPr/>
          <p:nvPr/>
        </p:nvSpPr>
        <p:spPr>
          <a:xfrm rot="5400000">
            <a:off x="3995936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8" name="TextBox 8"/>
          <p:cNvSpPr txBox="1">
            <a:spLocks noChangeArrowheads="1"/>
          </p:cNvSpPr>
          <p:nvPr/>
        </p:nvSpPr>
        <p:spPr bwMode="auto">
          <a:xfrm>
            <a:off x="7500938" y="4473575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7558" name="Object 15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546712"/>
              </p:ext>
            </p:extLst>
          </p:nvPr>
        </p:nvGraphicFramePr>
        <p:xfrm>
          <a:off x="2123728" y="3284984"/>
          <a:ext cx="42418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24" name="Worksheet" r:id="rId8" imgW="4257565" imgH="1190700" progId="Excel.Sheet.8">
                  <p:embed/>
                </p:oleObj>
              </mc:Choice>
              <mc:Fallback>
                <p:oleObj name="Worksheet" r:id="rId8" imgW="4257565" imgH="1190700" progId="Excel.Sheet.8">
                  <p:embed/>
                  <p:pic>
                    <p:nvPicPr>
                      <p:cNvPr id="0" name="Picture 18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3284984"/>
                        <a:ext cx="4241800" cy="109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1797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99392"/>
            <a:ext cx="8136903" cy="114300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  <a:b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НАПРАВЛЕННЫЕ НА МОДЕРНИЗАЦИЮ ГОРОДСКОЙ СРЕДЫ </a:t>
            </a:r>
            <a:b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ИНЖЕНЕРНЫХ ИНФРАСТРУКТУР</a:t>
            </a: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746396"/>
              </p:ext>
            </p:extLst>
          </p:nvPr>
        </p:nvGraphicFramePr>
        <p:xfrm>
          <a:off x="251518" y="1124744"/>
          <a:ext cx="8712969" cy="5112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581"/>
                <a:gridCol w="761295"/>
                <a:gridCol w="845299"/>
                <a:gridCol w="832931"/>
                <a:gridCol w="832931"/>
                <a:gridCol w="868932"/>
              </a:tblGrid>
              <a:tr h="691222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</a:p>
                  </a:txBody>
                  <a:tcPr/>
                </a:tc>
              </a:tr>
              <a:tr h="246927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err="1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0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188,7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0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517,5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772,6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13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20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01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1 013,5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1 446,2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1 072,5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629,3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618,4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901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24,0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20,8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346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54340" y="9467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-121907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жителей, удовлетворенных благоустройством города Северск от числа участников онлайн-опросов на официальных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интернет-ресурсах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029" y="4309757"/>
            <a:ext cx="378618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объектов с обновленными элементами благоустройства относительно общего количества объектов, подлежащих обновлению (нарастающим итогом),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322" y="5571350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выданных за год предписаний надзорных органов, направленных на улучшение санитарного состояния города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0" y="1988840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обращений жителей города в ландшафтную комиссию с целью сноса или формовочной обрезки деревьев на территории города Северска,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3842509" y="2313975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3833216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386892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3833216" y="3421723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1976201"/>
              </p:ext>
            </p:extLst>
          </p:nvPr>
        </p:nvGraphicFramePr>
        <p:xfrm>
          <a:off x="4279900" y="2057400"/>
          <a:ext cx="4184650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94" name="Worksheet" r:id="rId8" imgW="4286199" imgH="819180" progId="Excel.Sheet.8">
                  <p:embed/>
                </p:oleObj>
              </mc:Choice>
              <mc:Fallback>
                <p:oleObj name="Worksheet" r:id="rId8" imgW="4286199" imgH="819180" progId="Excel.Sheet.8">
                  <p:embed/>
                  <p:pic>
                    <p:nvPicPr>
                      <p:cNvPr id="0" name="Picture 698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057400"/>
                        <a:ext cx="4184650" cy="938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4312625"/>
              </p:ext>
            </p:extLst>
          </p:nvPr>
        </p:nvGraphicFramePr>
        <p:xfrm>
          <a:off x="4279900" y="3200400"/>
          <a:ext cx="4156075" cy="732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95" name="Worksheet" r:id="rId10" imgW="4276745" imgH="619110" progId="Excel.Sheet.8">
                  <p:embed/>
                </p:oleObj>
              </mc:Choice>
              <mc:Fallback>
                <p:oleObj name="Worksheet" r:id="rId10" imgW="4276745" imgH="619110" progId="Excel.Sheet.8">
                  <p:embed/>
                  <p:pic>
                    <p:nvPicPr>
                      <p:cNvPr id="0" name="Picture 69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200400"/>
                        <a:ext cx="4156075" cy="7326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3834193"/>
              </p:ext>
            </p:extLst>
          </p:nvPr>
        </p:nvGraphicFramePr>
        <p:xfrm>
          <a:off x="4343400" y="4432300"/>
          <a:ext cx="426085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96" name="Worksheet" r:id="rId12" imgW="4257565" imgH="600210" progId="Excel.Sheet.8">
                  <p:embed/>
                </p:oleObj>
              </mc:Choice>
              <mc:Fallback>
                <p:oleObj name="Worksheet" r:id="rId12" imgW="4257565" imgH="600210" progId="Excel.Sheet.8">
                  <p:embed/>
                  <p:pic>
                    <p:nvPicPr>
                      <p:cNvPr id="0" name="Picture 700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432300"/>
                        <a:ext cx="4260850" cy="55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6720087"/>
              </p:ext>
            </p:extLst>
          </p:nvPr>
        </p:nvGraphicFramePr>
        <p:xfrm>
          <a:off x="4343400" y="5511800"/>
          <a:ext cx="4187825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697" name="Worksheet" r:id="rId14" imgW="4286199" imgH="819180" progId="Excel.Sheet.8">
                  <p:embed/>
                </p:oleObj>
              </mc:Choice>
              <mc:Fallback>
                <p:oleObj name="Worksheet" r:id="rId14" imgW="4286199" imgH="819180" progId="Excel.Sheet.8">
                  <p:embed/>
                  <p:pic>
                    <p:nvPicPr>
                      <p:cNvPr id="0" name="Picture 701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5511800"/>
                        <a:ext cx="4187825" cy="698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Рисунок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8909" y="176377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озеленения города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Северска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467544" y="1087472"/>
            <a:ext cx="3672408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endParaRPr lang="ru-RU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2024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34,0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млн.руб.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благоустройство внутриквартальных территорий;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43,2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строительство муниципального общественного кладбища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4,3 млн.руб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животных без владельцев  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875218" y="3668222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715369"/>
              </p:ext>
            </p:extLst>
          </p:nvPr>
        </p:nvGraphicFramePr>
        <p:xfrm>
          <a:off x="444190" y="4122639"/>
          <a:ext cx="8496944" cy="20116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«Озеленение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города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39,7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 на территории города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515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УЖКХ ТиС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141,2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98" y="163607"/>
            <a:ext cx="620597" cy="61362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380" y="851526"/>
            <a:ext cx="3755594" cy="2816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42937" y="-22833"/>
            <a:ext cx="8501063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«Дорожная деятельность и транспортное обслуживание на территории ЗАТО Северск»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210890" y="3205515"/>
            <a:ext cx="39290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Транспортный риск (число лиц, погибших в дорожно-транспортных происшествиях,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тыс. транспортных средств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1757" y="4309757"/>
            <a:ext cx="378618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исполненных предписаний надзорных органов по вопросам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 и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содержания объектов улично-дорожной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1757" y="5571350"/>
            <a:ext cx="3786187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 пассажиров, перевезенных общественным транспортом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 (год), млн.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2898" y="1916832"/>
            <a:ext cx="3929062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 общего пользования местного значения, не отвечающих нормативным требованиям, в общей протяженности автомобильных дорог общего пользования местного значения,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трелка вправо 23"/>
          <p:cNvSpPr/>
          <p:nvPr/>
        </p:nvSpPr>
        <p:spPr>
          <a:xfrm>
            <a:off x="4143372" y="2313975"/>
            <a:ext cx="428628" cy="428628"/>
          </a:xfrm>
          <a:prstGeom prst="rightArrow">
            <a:avLst/>
          </a:prstGeom>
          <a:solidFill>
            <a:srgbClr val="C0000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143372" y="570084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4143372" y="4561282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4143372" y="335699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6" name="Диаграмма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695561"/>
              </p:ext>
            </p:extLst>
          </p:nvPr>
        </p:nvGraphicFramePr>
        <p:xfrm>
          <a:off x="5003800" y="1841500"/>
          <a:ext cx="35877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14" name="Worksheet" r:id="rId8" imgW="4267290" imgH="1028700" progId="Excel.Sheet.8">
                  <p:embed/>
                </p:oleObj>
              </mc:Choice>
              <mc:Fallback>
                <p:oleObj name="Worksheet" r:id="rId8" imgW="4267290" imgH="1028700" progId="Excel.Sheet.8">
                  <p:embed/>
                  <p:pic>
                    <p:nvPicPr>
                      <p:cNvPr id="0" name="Picture 69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1841500"/>
                        <a:ext cx="3587750" cy="792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3851796"/>
              </p:ext>
            </p:extLst>
          </p:nvPr>
        </p:nvGraphicFramePr>
        <p:xfrm>
          <a:off x="5003800" y="2984500"/>
          <a:ext cx="356552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15" name="Worksheet" r:id="rId10" imgW="4276745" imgH="1038150" progId="Excel.Sheet.8">
                  <p:embed/>
                </p:oleObj>
              </mc:Choice>
              <mc:Fallback>
                <p:oleObj name="Worksheet" r:id="rId10" imgW="4276745" imgH="1038150" progId="Excel.Sheet.8">
                  <p:embed/>
                  <p:pic>
                    <p:nvPicPr>
                      <p:cNvPr id="0" name="Picture 695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3800" y="2984500"/>
                        <a:ext cx="3565525" cy="788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2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9452753"/>
              </p:ext>
            </p:extLst>
          </p:nvPr>
        </p:nvGraphicFramePr>
        <p:xfrm>
          <a:off x="5004048" y="4221088"/>
          <a:ext cx="3528640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16" name="Worksheet" r:id="rId12" imgW="3581423" imgH="609660" progId="Excel.Sheet.8">
                  <p:embed/>
                </p:oleObj>
              </mc:Choice>
              <mc:Fallback>
                <p:oleObj name="Worksheet" r:id="rId12" imgW="3581423" imgH="609660" progId="Excel.Sheet.8">
                  <p:embed/>
                  <p:pic>
                    <p:nvPicPr>
                      <p:cNvPr id="0" name="Picture 696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221088"/>
                        <a:ext cx="3528640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2535863"/>
              </p:ext>
            </p:extLst>
          </p:nvPr>
        </p:nvGraphicFramePr>
        <p:xfrm>
          <a:off x="5004048" y="5445224"/>
          <a:ext cx="3557588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17" name="Worksheet" r:id="rId14" imgW="4267290" imgH="1019250" progId="Excel.Sheet.8">
                  <p:embed/>
                </p:oleObj>
              </mc:Choice>
              <mc:Fallback>
                <p:oleObj name="Worksheet" r:id="rId14" imgW="4267290" imgH="1019250" progId="Excel.Sheet.8">
                  <p:embed/>
                  <p:pic>
                    <p:nvPicPr>
                      <p:cNvPr id="0" name="Picture 697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5445224"/>
                        <a:ext cx="3557588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Рисунок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49476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75" y="0"/>
            <a:ext cx="7858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«Дорожная деятельность и транспортное обслуживание на территории ЗАТО Северск»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193012" y="1383747"/>
            <a:ext cx="460851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2024 год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180,0 млн.руб.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ремонт автодорог;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10,1 млн.руб.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содержание дорог 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пром.зоны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17,0 млн.руб.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разметку дорог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852" name="TextBox 9"/>
          <p:cNvSpPr txBox="1">
            <a:spLocks noChangeArrowheads="1"/>
          </p:cNvSpPr>
          <p:nvPr/>
        </p:nvSpPr>
        <p:spPr bwMode="auto">
          <a:xfrm>
            <a:off x="7906634" y="343437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857625"/>
              </p:ext>
            </p:extLst>
          </p:nvPr>
        </p:nvGraphicFramePr>
        <p:xfrm>
          <a:off x="345794" y="3866418"/>
          <a:ext cx="8496944" cy="246888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5040560"/>
                <a:gridCol w="1080120"/>
                <a:gridCol w="1224136"/>
                <a:gridCol w="1152128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886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«Строительство и ремонт объектов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180,0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63,0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63,0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3257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 на территории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27,9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latin typeface="Times New Roman"/>
                        </a:rPr>
                        <a:t>5,9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14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«Обеспечение сохранности и доступности автомобильных дорог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улучшение транспортной инфраструктуры»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301,6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253,0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258,8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262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«Транспортное обслуживание населения в границах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11,0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7,3</a:t>
                      </a: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4000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 УКС Администрации ЗАТО Северск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32,5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32,1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32,1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553,0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361,3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latin typeface="Times New Roman"/>
                        </a:rPr>
                        <a:t>367,1</a:t>
                      </a:r>
                      <a:endParaRPr lang="ru-RU" sz="12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337BCF70-B10E-40C2-952E-E1452E1E7B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908720"/>
            <a:ext cx="3808120" cy="2335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90281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60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0747"/>
              </p:ext>
            </p:extLst>
          </p:nvPr>
        </p:nvGraphicFramePr>
        <p:xfrm>
          <a:off x="0" y="5300663"/>
          <a:ext cx="4229100" cy="120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06" name="Worksheet" r:id="rId3" imgW="4286199" imgH="933390" progId="Excel.Sheet.8">
                  <p:embed/>
                </p:oleObj>
              </mc:Choice>
              <mc:Fallback>
                <p:oleObj name="Worksheet" r:id="rId3" imgW="4286199" imgH="933390" progId="Excel.Sheet.8">
                  <p:embed/>
                  <p:pic>
                    <p:nvPicPr>
                      <p:cNvPr id="0" name="Picture 563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300663"/>
                        <a:ext cx="4229100" cy="120808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00" y="2000250"/>
            <a:ext cx="2286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458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5759022"/>
              </p:ext>
            </p:extLst>
          </p:nvPr>
        </p:nvGraphicFramePr>
        <p:xfrm>
          <a:off x="0" y="1854200"/>
          <a:ext cx="4254500" cy="121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07" name="Worksheet" r:id="rId10" imgW="4286199" imgH="1238220" progId="Excel.Sheet.8">
                  <p:embed/>
                </p:oleObj>
              </mc:Choice>
              <mc:Fallback>
                <p:oleObj name="Worksheet" r:id="rId10" imgW="4286199" imgH="1238220" progId="Excel.Sheet.8">
                  <p:embed/>
                  <p:pic>
                    <p:nvPicPr>
                      <p:cNvPr id="0" name="Picture 56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854200"/>
                        <a:ext cx="4254500" cy="1216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1392779"/>
              </p:ext>
            </p:extLst>
          </p:nvPr>
        </p:nvGraphicFramePr>
        <p:xfrm>
          <a:off x="0" y="3708400"/>
          <a:ext cx="4355976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08" name="Worksheet" r:id="rId12" imgW="4257565" imgH="1028700" progId="Excel.Sheet.8">
                  <p:embed/>
                </p:oleObj>
              </mc:Choice>
              <mc:Fallback>
                <p:oleObj name="Worksheet" r:id="rId12" imgW="4257565" imgH="1028700" progId="Excel.Sheet.8">
                  <p:embed/>
                  <p:pic>
                    <p:nvPicPr>
                      <p:cNvPr id="0" name="Picture 565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708400"/>
                        <a:ext cx="4355976" cy="979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38" y="3429000"/>
            <a:ext cx="22145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357938" y="5214938"/>
            <a:ext cx="221456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9466" name="Группа 29"/>
          <p:cNvGrpSpPr>
            <a:grpSpLocks/>
          </p:cNvGrpSpPr>
          <p:nvPr/>
        </p:nvGrpSpPr>
        <p:grpSpPr bwMode="auto">
          <a:xfrm>
            <a:off x="4143375" y="1714500"/>
            <a:ext cx="2038350" cy="160496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264" y="2357337"/>
              <a:ext cx="285806" cy="714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13"/>
              <a:ext cx="285806" cy="7142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202" y="3143007"/>
              <a:ext cx="285806" cy="71425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264" y="2762075"/>
              <a:ext cx="285806" cy="7142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238" y="1857364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238" y="2252581"/>
              <a:ext cx="1714836" cy="46187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238" y="2635098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238" y="3000157"/>
              <a:ext cx="1714836" cy="46188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lang="ru-RU" sz="120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88" y="1714500"/>
            <a:ext cx="214312" cy="15716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68" name="Группа 40"/>
          <p:cNvGrpSpPr>
            <a:grpSpLocks/>
          </p:cNvGrpSpPr>
          <p:nvPr/>
        </p:nvGrpSpPr>
        <p:grpSpPr bwMode="auto">
          <a:xfrm>
            <a:off x="4214813" y="3714749"/>
            <a:ext cx="2059409" cy="1337336"/>
            <a:chOff x="4286248" y="3896029"/>
            <a:chExt cx="2090566" cy="1226748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305" y="4000877"/>
              <a:ext cx="285239" cy="7135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363"/>
              <a:ext cx="285238" cy="71355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575742" y="4360497"/>
              <a:ext cx="1801072" cy="7622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47" y="3896029"/>
              <a:ext cx="1714655" cy="46162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err="1">
                  <a:latin typeface="Times New Roman" pitchFamily="18" charset="0"/>
                  <a:cs typeface="Times New Roman" pitchFamily="18" charset="0"/>
                </a:rPr>
                <a:t>Теплоэнергия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88" y="3587750"/>
            <a:ext cx="214312" cy="142542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pSp>
        <p:nvGrpSpPr>
          <p:cNvPr id="19470" name="Группа 42"/>
          <p:cNvGrpSpPr>
            <a:grpSpLocks/>
          </p:cNvGrpSpPr>
          <p:nvPr/>
        </p:nvGrpSpPr>
        <p:grpSpPr bwMode="auto">
          <a:xfrm>
            <a:off x="4286252" y="5301208"/>
            <a:ext cx="2445989" cy="1263045"/>
            <a:chOff x="4286248" y="3909632"/>
            <a:chExt cx="2482994" cy="1158149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306" y="4000836"/>
              <a:ext cx="285238" cy="713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127"/>
              <a:ext cx="285239" cy="71327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576320" y="4305798"/>
              <a:ext cx="2192922" cy="7619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муниципальными бюджетными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учреждениями и ОМСУ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76320" y="3909632"/>
              <a:ext cx="1714654" cy="4235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25" y="5214938"/>
            <a:ext cx="214313" cy="131040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9892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625929"/>
              </p:ext>
            </p:extLst>
          </p:nvPr>
        </p:nvGraphicFramePr>
        <p:xfrm>
          <a:off x="323528" y="4149080"/>
          <a:ext cx="8424936" cy="14630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112568"/>
                <a:gridCol w="1080120"/>
                <a:gridCol w="1080120"/>
                <a:gridCol w="1152128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18382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«Повышение энергетической эффективности в муниципальном </a:t>
                      </a:r>
                    </a:p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 жилищном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75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«Развитие сетей энергоснабжения в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8038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46628" y="116661"/>
            <a:ext cx="85725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174075" y="1499300"/>
            <a:ext cx="554461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организацию уличного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освещения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модернизацию освещения пешеходных переходов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строительство сетей газоснабжения от ГРС к участкам ТОР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TextBox 5"/>
          <p:cNvSpPr txBox="1">
            <a:spLocks noChangeArrowheads="1"/>
          </p:cNvSpPr>
          <p:nvPr/>
        </p:nvSpPr>
        <p:spPr bwMode="auto">
          <a:xfrm>
            <a:off x="7740352" y="378904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202754" name="Picture 2" descr="https://cf2.ppt-online.org/files2/slide/k/K0N1MD6mYScoksUCAIJy3hRTtZ8XGn2bjwQqBge79r/slide-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2" t="35849" r="11306" b="3774"/>
          <a:stretch/>
        </p:blipFill>
        <p:spPr bwMode="auto">
          <a:xfrm>
            <a:off x="5572739" y="1052736"/>
            <a:ext cx="3446389" cy="2520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369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39001" y="53399"/>
            <a:ext cx="8635392" cy="369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47466506"/>
              </p:ext>
            </p:extLst>
          </p:nvPr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107504" y="2437201"/>
            <a:ext cx="3643312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аварийного жилищного фонда в общей площади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066" y="3750726"/>
            <a:ext cx="3786188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помещений, находящихся                           в муниципальной собственности, требующих проведения ремонта, в общей площади муниципального жилищного фонда,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6472" y="5045987"/>
            <a:ext cx="371475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МКД, в которых выполнен выборочный капитальный ремонт, от общего количества МКД, включенных в Региональную программу капитального ремонта,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0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888762" y="5429664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821903" y="385331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21903" y="247886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572000" y="2413000"/>
          <a:ext cx="3868738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769" name="Worksheet" r:id="rId8" imgW="4221421" imgH="601992" progId="Excel.Sheet.8">
                  <p:embed/>
                </p:oleObj>
              </mc:Choice>
              <mc:Fallback>
                <p:oleObj name="Worksheet" r:id="rId8" imgW="4221421" imgH="601992" progId="Excel.Sheet.8">
                  <p:embed/>
                  <p:pic>
                    <p:nvPicPr>
                      <p:cNvPr id="0" name="Picture 23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413000"/>
                        <a:ext cx="3868738" cy="722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635500" y="3708400"/>
          <a:ext cx="3863975" cy="656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770" name="Worksheet" r:id="rId10" imgW="4229201" imgH="609552" progId="Excel.Sheet.8">
                  <p:embed/>
                </p:oleObj>
              </mc:Choice>
              <mc:Fallback>
                <p:oleObj name="Worksheet" r:id="rId10" imgW="4229201" imgH="609552" progId="Excel.Sheet.8">
                  <p:embed/>
                  <p:pic>
                    <p:nvPicPr>
                      <p:cNvPr id="0" name="Picture 23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5500" y="3708400"/>
                        <a:ext cx="3863975" cy="6567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635500" y="5156200"/>
          <a:ext cx="369570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771" name="Worksheet" r:id="rId12" imgW="4206294" imgH="784944" progId="Excel.Sheet.8">
                  <p:embed/>
                </p:oleObj>
              </mc:Choice>
              <mc:Fallback>
                <p:oleObj name="Worksheet" r:id="rId12" imgW="4206294" imgH="784944" progId="Excel.Sheet.8">
                  <p:embed/>
                  <p:pic>
                    <p:nvPicPr>
                      <p:cNvPr id="0" name="Picture 23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5500" y="5156200"/>
                        <a:ext cx="3695700" cy="769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609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764228"/>
              </p:ext>
            </p:extLst>
          </p:nvPr>
        </p:nvGraphicFramePr>
        <p:xfrm>
          <a:off x="330840" y="3284984"/>
          <a:ext cx="8280919" cy="2857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968552"/>
                <a:gridCol w="1152128"/>
                <a:gridCol w="1084881"/>
                <a:gridCol w="1075358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71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оплата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 по договорам пожизненной ренты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жилых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помещений, находящихся в муниципальной собственности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в многоквартирных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домах в части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71500" y="18864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80901" name="TextBox 5"/>
          <p:cNvSpPr txBox="1">
            <a:spLocks noChangeArrowheads="1"/>
          </p:cNvSpPr>
          <p:nvPr/>
        </p:nvSpPr>
        <p:spPr bwMode="auto">
          <a:xfrm>
            <a:off x="7603648" y="298437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9875"/>
            <a:ext cx="620597" cy="613623"/>
          </a:xfrm>
          <a:prstGeom prst="rect">
            <a:avLst/>
          </a:prstGeom>
        </p:spPr>
      </p:pic>
      <p:pic>
        <p:nvPicPr>
          <p:cNvPr id="212994" name="Picture 2" descr="https://teploblokstroy.ru/wp-content/uploads/2017/07/11.0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4" b="9504"/>
          <a:stretch/>
        </p:blipFill>
        <p:spPr bwMode="auto">
          <a:xfrm>
            <a:off x="2195736" y="904738"/>
            <a:ext cx="4632722" cy="207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05931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18" name="Диаграмма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4835395"/>
              </p:ext>
            </p:extLst>
          </p:nvPr>
        </p:nvGraphicFramePr>
        <p:xfrm>
          <a:off x="4343400" y="3784600"/>
          <a:ext cx="4270375" cy="1106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51" name="Worksheet" r:id="rId3" imgW="4257565" imgH="1000080" progId="Excel.Sheet.8">
                  <p:embed/>
                </p:oleObj>
              </mc:Choice>
              <mc:Fallback>
                <p:oleObj name="Worksheet" r:id="rId3" imgW="4257565" imgH="1000080" progId="Excel.Sheet.8">
                  <p:embed/>
                  <p:pic>
                    <p:nvPicPr>
                      <p:cNvPr id="0" name="Picture 55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3784600"/>
                        <a:ext cx="4270375" cy="1106488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0" y="2455861"/>
            <a:ext cx="3643312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-71438" y="3783011"/>
            <a:ext cx="3786188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0" y="5514199"/>
            <a:ext cx="37147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благоустройству </a:t>
            </a: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дворовых территорий, %</a:t>
            </a:r>
          </a:p>
        </p:txBody>
      </p:sp>
      <p:sp>
        <p:nvSpPr>
          <p:cNvPr id="21514" name="Прямоугольник 16"/>
          <p:cNvSpPr>
            <a:spLocks noChangeArrowheads="1"/>
          </p:cNvSpPr>
          <p:nvPr/>
        </p:nvSpPr>
        <p:spPr bwMode="auto">
          <a:xfrm>
            <a:off x="2143125" y="1928813"/>
            <a:ext cx="42148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>
              <a:latin typeface="Calibri" pitchFamily="34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3714750" y="5715016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14750" y="4085438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714750" y="2656678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7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7246037"/>
              </p:ext>
            </p:extLst>
          </p:nvPr>
        </p:nvGraphicFramePr>
        <p:xfrm>
          <a:off x="4427984" y="2349500"/>
          <a:ext cx="4031804" cy="92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52" name="Worksheet" r:id="rId10" imgW="4286199" imgH="866700" progId="Excel.Sheet.8">
                  <p:embed/>
                </p:oleObj>
              </mc:Choice>
              <mc:Fallback>
                <p:oleObj name="Worksheet" r:id="rId10" imgW="4286199" imgH="866700" progId="Excel.Sheet.8">
                  <p:embed/>
                  <p:pic>
                    <p:nvPicPr>
                      <p:cNvPr id="0" name="Picture 55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2349500"/>
                        <a:ext cx="4031804" cy="9255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1944036"/>
              </p:ext>
            </p:extLst>
          </p:nvPr>
        </p:nvGraphicFramePr>
        <p:xfrm>
          <a:off x="4419600" y="5626100"/>
          <a:ext cx="4151313" cy="67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53" name="Worksheet" r:id="rId12" imgW="4276745" imgH="619110" progId="Excel.Sheet.8">
                  <p:embed/>
                </p:oleObj>
              </mc:Choice>
              <mc:Fallback>
                <p:oleObj name="Worksheet" r:id="rId12" imgW="4276745" imgH="619110" progId="Excel.Sheet.8">
                  <p:embed/>
                  <p:pic>
                    <p:nvPicPr>
                      <p:cNvPr id="0" name="Picture 55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5626100"/>
                        <a:ext cx="4151313" cy="6731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366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7"/>
          <a:stretch/>
        </p:blipFill>
        <p:spPr>
          <a:xfrm>
            <a:off x="1246132" y="2302687"/>
            <a:ext cx="6444208" cy="2720361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18730"/>
              </p:ext>
            </p:extLst>
          </p:nvPr>
        </p:nvGraphicFramePr>
        <p:xfrm>
          <a:off x="395536" y="5157192"/>
          <a:ext cx="8424936" cy="1554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1048583"/>
                <a:gridCol w="1152128"/>
                <a:gridCol w="1152128"/>
              </a:tblGrid>
              <a:tr h="42289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общественных</a:t>
                      </a:r>
                      <a:r>
                        <a:rPr lang="ru-RU" sz="1200" b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пространств, из них: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5,1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 проект «Формирование комфортной городской среды»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738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40,9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315087997"/>
              </p:ext>
            </p:extLst>
          </p:nvPr>
        </p:nvGraphicFramePr>
        <p:xfrm>
          <a:off x="467544" y="357736"/>
          <a:ext cx="8856984" cy="1991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1925" name="TextBox 7"/>
          <p:cNvSpPr txBox="1">
            <a:spLocks noChangeArrowheads="1"/>
          </p:cNvSpPr>
          <p:nvPr/>
        </p:nvSpPr>
        <p:spPr bwMode="auto">
          <a:xfrm>
            <a:off x="7668344" y="4869160"/>
            <a:ext cx="128180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sp>
        <p:nvSpPr>
          <p:cNvPr id="2" name="AutoShape 2" descr="ÐÑÐ¾ÐµÐºÑ Â«Ð¤Ð¾ÑÐ¼Ð¸ÑÐ¾Ð²Ð°Ð½Ð¸Ðµ ÐºÐ¾Ð¼ÑÐ¾ÑÑÐ½Ð¾Ð¹ Ð³Ð¾ÑÐ¾Ð´ÑÐºÐ¾Ð¹ ÑÑÐµÐ´ÑÂ» | ÐÐ´Ð¼Ð¸Ð½Ð¸ÑÑÑÐ°ÑÐ¸Ñ Ð¢Ð¾Ð¼ÑÐºÐ¾Ð¹  Ð¾Ð±Ð»Ð°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47195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67764565"/>
              </p:ext>
            </p:extLst>
          </p:nvPr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22535" name="Прямоугольник 9"/>
          <p:cNvSpPr>
            <a:spLocks noChangeArrowheads="1"/>
          </p:cNvSpPr>
          <p:nvPr/>
        </p:nvSpPr>
        <p:spPr bwMode="auto">
          <a:xfrm>
            <a:off x="1928813" y="2214563"/>
            <a:ext cx="55006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600" b="1">
              <a:latin typeface="Calibri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780928"/>
            <a:ext cx="300037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дорог,     не соответствовавших нормативам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(по отношению к общей </a:t>
            </a:r>
            <a:r>
              <a:rPr lang="ru-RU" sz="1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площади дорог), </a:t>
            </a: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52144" y="5292736"/>
            <a:ext cx="3286125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Доля обеспеченных теплоснабжением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водоснабжением жилых многоквартирных домов,      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 имеющих приборов учета,   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от общего количества многоквартирных домов, %</a:t>
            </a:r>
            <a:endParaRPr lang="ru-RU" sz="1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80909" y="3942563"/>
            <a:ext cx="3071813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малых форм хозяйствования , ед.</a:t>
            </a:r>
          </a:p>
        </p:txBody>
      </p:sp>
      <p:sp>
        <p:nvSpPr>
          <p:cNvPr id="26" name="Стрелка вправо 25"/>
          <p:cNvSpPr/>
          <p:nvPr/>
        </p:nvSpPr>
        <p:spPr>
          <a:xfrm>
            <a:off x="3563888" y="5517232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78" name="Object 6"/>
          <p:cNvGraphicFramePr>
            <a:graphicFrameLocks/>
          </p:cNvGraphicFramePr>
          <p:nvPr/>
        </p:nvGraphicFramePr>
        <p:xfrm>
          <a:off x="4711700" y="3924300"/>
          <a:ext cx="373380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16" name="Worksheet" r:id="rId8" imgW="4213858" imgH="708696" progId="Excel.Sheet.8">
                  <p:embed/>
                </p:oleObj>
              </mc:Choice>
              <mc:Fallback>
                <p:oleObj name="Worksheet" r:id="rId8" imgW="4213858" imgH="708696" progId="Excel.Sheet.8">
                  <p:embed/>
                  <p:pic>
                    <p:nvPicPr>
                      <p:cNvPr id="0" name="Picture 55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1700" y="3924300"/>
                        <a:ext cx="3733800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3563888" y="4149080"/>
            <a:ext cx="428628" cy="428628"/>
          </a:xfrm>
          <a:prstGeom prst="rightArrow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924944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5480" name="Object 8"/>
          <p:cNvGraphicFramePr>
            <a:graphicFrameLocks/>
          </p:cNvGraphicFramePr>
          <p:nvPr/>
        </p:nvGraphicFramePr>
        <p:xfrm>
          <a:off x="4711700" y="2844800"/>
          <a:ext cx="361156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17" name="Worksheet" r:id="rId10" imgW="4206294" imgH="990576" progId="Excel.Sheet.8">
                  <p:embed/>
                </p:oleObj>
              </mc:Choice>
              <mc:Fallback>
                <p:oleObj name="Worksheet" r:id="rId10" imgW="4206294" imgH="990576" progId="Excel.Sheet.8">
                  <p:embed/>
                  <p:pic>
                    <p:nvPicPr>
                      <p:cNvPr id="0" name="Picture 55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1700" y="2844800"/>
                        <a:ext cx="3611563" cy="793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797" name="Object 325"/>
          <p:cNvGraphicFramePr>
            <a:graphicFrameLocks/>
          </p:cNvGraphicFramePr>
          <p:nvPr/>
        </p:nvGraphicFramePr>
        <p:xfrm>
          <a:off x="4787900" y="5219700"/>
          <a:ext cx="3557588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18" name="Worksheet" r:id="rId12" imgW="4198514" imgH="609552" progId="Excel.Sheet.8">
                  <p:embed/>
                </p:oleObj>
              </mc:Choice>
              <mc:Fallback>
                <p:oleObj name="Worksheet" r:id="rId12" imgW="4198514" imgH="609552" progId="Excel.Sheet.8">
                  <p:embed/>
                  <p:pic>
                    <p:nvPicPr>
                      <p:cNvPr id="0" name="Picture 55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5219700"/>
                        <a:ext cx="3557588" cy="649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5171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783057"/>
              </p:ext>
            </p:extLst>
          </p:nvPr>
        </p:nvGraphicFramePr>
        <p:xfrm>
          <a:off x="452837" y="2199178"/>
          <a:ext cx="8132034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712927"/>
                <a:gridCol w="806369"/>
                <a:gridCol w="806369"/>
                <a:gridCol w="806369"/>
              </a:tblGrid>
              <a:tr h="44431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дено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«Содержание и ремонт улично-дорожной сети и благоустройство внегородских территорий ЗАТО Северск»,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50419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Основное мероприятие: содержание и ремонт улично-дорожной сети внегородских территорий ЗАТО Северск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«Создание условий для развития субъектов малых форм хозяйствования и обеспечения граждан внегородских территорий услугами теплоснабжения и водоснабжения»,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30,5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711805">
                <a:tc>
                  <a:txBody>
                    <a:bodyPr/>
                    <a:lstStyle/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КПМ «Возмещение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ресурсоснабжающим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организациям затрат в связи с оказанием услуг в сфере теплоснабжения и водоснабжения гражданам на внегородских территориях ЗАТО Северск»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21,3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6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  <a:tr h="29658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12" y="93007"/>
            <a:ext cx="90352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территорий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899592" y="1340768"/>
            <a:ext cx="302433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950" name="TextBox 7"/>
          <p:cNvSpPr txBox="1">
            <a:spLocks noChangeArrowheads="1"/>
          </p:cNvSpPr>
          <p:nvPr/>
        </p:nvSpPr>
        <p:spPr bwMode="auto">
          <a:xfrm>
            <a:off x="7648766" y="1923415"/>
            <a:ext cx="129614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-1406633" y="469616"/>
            <a:ext cx="5148064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kumimoji="0" lang="ru-RU" sz="1400" b="1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>
              <a:spcBef>
                <a:spcPct val="0"/>
              </a:spcBef>
            </a:pPr>
            <a:r>
              <a:rPr kumimoji="0" lang="ru-RU" sz="1400" b="1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 программы: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26366" y="1373696"/>
            <a:ext cx="8784976" cy="36933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Формирование комфортной среды проживания на внегородских территориях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198"/>
            <a:ext cx="620597" cy="61362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173200"/>
              </p:ext>
            </p:extLst>
          </p:nvPr>
        </p:nvGraphicFramePr>
        <p:xfrm>
          <a:off x="71406" y="4929198"/>
          <a:ext cx="8533042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6658"/>
                <a:gridCol w="1224136"/>
                <a:gridCol w="1080120"/>
                <a:gridCol w="1152128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Экологическое развитие ЗАТО </a:t>
                      </a:r>
                      <a:r>
                        <a:rPr lang="ru-RU" sz="1200" kern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38959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559" name="Прямоугольник 15"/>
          <p:cNvSpPr>
            <a:spLocks noChangeArrowheads="1"/>
          </p:cNvSpPr>
          <p:nvPr/>
        </p:nvSpPr>
        <p:spPr bwMode="auto">
          <a:xfrm>
            <a:off x="107504" y="2308225"/>
            <a:ext cx="310147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детей в возрасте от 5 до 18 лет, принимающих участие в экологических мероприятиях, от численности детей этой же возрастной группы, обучающихся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образовательных учреждениях,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0" name="Прямоугольник 16"/>
          <p:cNvSpPr>
            <a:spLocks noChangeArrowheads="1"/>
          </p:cNvSpPr>
          <p:nvPr/>
        </p:nvSpPr>
        <p:spPr bwMode="auto">
          <a:xfrm>
            <a:off x="107504" y="3620160"/>
            <a:ext cx="32454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Показатель 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рекреационной зоны ООПТ, охваченной регулярной санитарной очисткой 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уборкой от отходов, %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580904" y="3667456"/>
            <a:ext cx="428628" cy="428628"/>
          </a:xfrm>
          <a:prstGeom prst="rightArrow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563888" y="2535564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7" name="Прямоугольник 21"/>
          <p:cNvSpPr>
            <a:spLocks noChangeArrowheads="1"/>
          </p:cNvSpPr>
          <p:nvPr/>
        </p:nvSpPr>
        <p:spPr bwMode="auto">
          <a:xfrm>
            <a:off x="1928813" y="2000250"/>
            <a:ext cx="5357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23568" name="TextBox 11"/>
          <p:cNvSpPr txBox="1">
            <a:spLocks noChangeArrowheads="1"/>
          </p:cNvSpPr>
          <p:nvPr/>
        </p:nvSpPr>
        <p:spPr bwMode="auto">
          <a:xfrm>
            <a:off x="7572375" y="4572000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4" name="Диаграмма 17"/>
          <p:cNvGraphicFramePr>
            <a:graphicFrameLocks/>
          </p:cNvGraphicFramePr>
          <p:nvPr>
            <p:extLst/>
          </p:nvPr>
        </p:nvGraphicFramePr>
        <p:xfrm>
          <a:off x="4064000" y="2298700"/>
          <a:ext cx="4241800" cy="92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56" name="Worksheet" r:id="rId8" imgW="4257565" imgH="800010" progId="Excel.Sheet.8">
                  <p:embed/>
                </p:oleObj>
              </mc:Choice>
              <mc:Fallback>
                <p:oleObj name="Worksheet" r:id="rId8" imgW="4257565" imgH="800010" progId="Excel.Sheet.8">
                  <p:embed/>
                  <p:pic>
                    <p:nvPicPr>
                      <p:cNvPr id="0" name="Picture 370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0" y="2298700"/>
                        <a:ext cx="4241800" cy="925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Диаграмма 18"/>
          <p:cNvGraphicFramePr>
            <a:graphicFrameLocks/>
          </p:cNvGraphicFramePr>
          <p:nvPr>
            <p:extLst/>
          </p:nvPr>
        </p:nvGraphicFramePr>
        <p:xfrm>
          <a:off x="4140200" y="3429000"/>
          <a:ext cx="4237038" cy="998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57" name="Worksheet" r:id="rId10" imgW="4438554" imgH="943110" progId="Excel.Sheet.8">
                  <p:embed/>
                </p:oleObj>
              </mc:Choice>
              <mc:Fallback>
                <p:oleObj name="Worksheet" r:id="rId10" imgW="4438554" imgH="943110" progId="Excel.Sheet.8">
                  <p:embed/>
                  <p:pic>
                    <p:nvPicPr>
                      <p:cNvPr id="0" name="Picture 371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3429000"/>
                        <a:ext cx="4237038" cy="998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3619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2159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467544" y="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583" name="Прямоугольник 9"/>
          <p:cNvSpPr>
            <a:spLocks noChangeArrowheads="1"/>
          </p:cNvSpPr>
          <p:nvPr/>
        </p:nvSpPr>
        <p:spPr bwMode="auto">
          <a:xfrm>
            <a:off x="1785938" y="2143125"/>
            <a:ext cx="50720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>
              <a:latin typeface="Calibri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2615836"/>
            <a:ext cx="35718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Уровень преступности, преступлений на 100 тыс. населения, ед.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171" y="511773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Мероприятия, направленные на обеспечение безопасности в период весеннего половодья, % выполненных мероприятий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3866785"/>
            <a:ext cx="3571875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муниципальных учреждений социальной сферы, в которых повысился уровень пожарной безопасности,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право 26"/>
          <p:cNvSpPr/>
          <p:nvPr/>
        </p:nvSpPr>
        <p:spPr>
          <a:xfrm>
            <a:off x="3722787" y="273031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3722787" y="4067602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3722787" y="5318551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4" name="Диаграмма 21"/>
          <p:cNvGraphicFramePr>
            <a:graphicFrameLocks/>
          </p:cNvGraphicFramePr>
          <p:nvPr>
            <p:extLst/>
          </p:nvPr>
        </p:nvGraphicFramePr>
        <p:xfrm>
          <a:off x="4427984" y="2705101"/>
          <a:ext cx="3888432" cy="651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90" name="Worksheet" r:id="rId8" imgW="3600332" imgH="819180" progId="Excel.Sheet.8">
                  <p:embed/>
                </p:oleObj>
              </mc:Choice>
              <mc:Fallback>
                <p:oleObj name="Worksheet" r:id="rId8" imgW="3600332" imgH="819180" progId="Excel.Sheet.8">
                  <p:embed/>
                  <p:pic>
                    <p:nvPicPr>
                      <p:cNvPr id="0" name="Picture 551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2705101"/>
                        <a:ext cx="3888432" cy="6518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Диаграмма 22"/>
          <p:cNvGraphicFramePr>
            <a:graphicFrameLocks/>
          </p:cNvGraphicFramePr>
          <p:nvPr>
            <p:extLst/>
          </p:nvPr>
        </p:nvGraphicFramePr>
        <p:xfrm>
          <a:off x="4572000" y="4005263"/>
          <a:ext cx="3851275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91" name="Worksheet" r:id="rId10" imgW="4181388" imgH="581040" progId="Excel.Sheet.8">
                  <p:embed/>
                </p:oleObj>
              </mc:Choice>
              <mc:Fallback>
                <p:oleObj name="Worksheet" r:id="rId10" imgW="4181388" imgH="581040" progId="Excel.Sheet.8">
                  <p:embed/>
                  <p:pic>
                    <p:nvPicPr>
                      <p:cNvPr id="0" name="Picture 552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005263"/>
                        <a:ext cx="3851275" cy="566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24"/>
          <p:cNvGraphicFramePr>
            <a:graphicFrameLocks/>
          </p:cNvGraphicFramePr>
          <p:nvPr>
            <p:extLst/>
          </p:nvPr>
        </p:nvGraphicFramePr>
        <p:xfrm>
          <a:off x="4499992" y="5156200"/>
          <a:ext cx="3893121" cy="721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92" name="Worksheet" r:id="rId12" imgW="4276745" imgH="628560" progId="Excel.Sheet.8">
                  <p:embed/>
                </p:oleObj>
              </mc:Choice>
              <mc:Fallback>
                <p:oleObj name="Worksheet" r:id="rId12" imgW="4276745" imgH="628560" progId="Excel.Sheet.8">
                  <p:embed/>
                  <p:pic>
                    <p:nvPicPr>
                      <p:cNvPr id="0" name="Picture 553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5156200"/>
                        <a:ext cx="3893121" cy="721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36198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09818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91776"/>
              </p:ext>
            </p:extLst>
          </p:nvPr>
        </p:nvGraphicFramePr>
        <p:xfrm>
          <a:off x="310298" y="3212976"/>
          <a:ext cx="8533042" cy="352839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8626"/>
                <a:gridCol w="1368152"/>
                <a:gridCol w="1224136"/>
                <a:gridCol w="1152128"/>
              </a:tblGrid>
              <a:tr h="50847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508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 на территории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84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в том числе: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064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муниципальных </a:t>
                      </a:r>
                      <a:r>
                        <a:rPr lang="ru-RU" sz="12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учреждениях</a:t>
                      </a:r>
                      <a:endParaRPr lang="ru-RU" sz="1200" b="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118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ЗАТО Северск от чрезвычайных ситуаций мирного и военного времени», в том числе: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16,2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819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76454" y="219719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83974" name="TextBox 6"/>
          <p:cNvSpPr txBox="1">
            <a:spLocks noChangeArrowheads="1"/>
          </p:cNvSpPr>
          <p:nvPr/>
        </p:nvSpPr>
        <p:spPr bwMode="auto">
          <a:xfrm>
            <a:off x="7799130" y="2852936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852"/>
            <a:ext cx="620597" cy="613623"/>
          </a:xfrm>
          <a:prstGeom prst="rect">
            <a:avLst/>
          </a:prstGeom>
        </p:spPr>
      </p:pic>
      <p:pic>
        <p:nvPicPr>
          <p:cNvPr id="196610" name="Picture 2" descr="https://vuzopedia.ru/storage/app/uploads/public/637/ccc/78e/637ccc78e3c125448754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11474"/>
            <a:ext cx="4177430" cy="2349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2" name="Picture 4" descr="https://xn--80abmi5aecftcl4j.xn----7sbhlbh0a1awgee.xn--p1ai/uploads/388/thumbs/news/medium_3c1675a1c012e5b68db3497e66cd603b10f5b17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09" y="965778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4" name="Picture 6" descr="https://xn--80abmi5aecftcl4j.xn----7sbhlbh0a1awgee.xn--p1ai/uploads/388/thumbs/news/medium_25fb97a6f23218b2f47f1487cbe22b7e701a1ba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96520"/>
            <a:ext cx="1779712" cy="177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31404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vuzopedia.ru/storage/app/uploads/public/630/3e7/63e/6303e763e14c37207191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862013"/>
            <a:ext cx="41783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9920"/>
            <a:ext cx="346392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139083"/>
              </p:ext>
            </p:extLst>
          </p:nvPr>
        </p:nvGraphicFramePr>
        <p:xfrm>
          <a:off x="323528" y="3312758"/>
          <a:ext cx="8325530" cy="2921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035"/>
                <a:gridCol w="645506"/>
                <a:gridCol w="762345"/>
                <a:gridCol w="911582"/>
                <a:gridCol w="1093587"/>
                <a:gridCol w="1039475"/>
              </a:tblGrid>
              <a:tr h="444468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3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2023</a:t>
                      </a:r>
                    </a:p>
                    <a:p>
                      <a:pPr algn="ctr"/>
                      <a:endParaRPr lang="ru-RU" sz="1150" baseline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2026</a:t>
                      </a:r>
                    </a:p>
                  </a:txBody>
                  <a:tcPr/>
                </a:tc>
              </a:tr>
              <a:tr h="20917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81,0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90,8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89,4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120,3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6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01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</a:t>
                      </a:r>
                      <a:r>
                        <a:rPr lang="ru-RU" sz="125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ДЕЙСТВУЮЩЕЙ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166,2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192,2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211,9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15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2,7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4,7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4,9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89" y="226297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5787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61236788"/>
              </p:ext>
            </p:extLst>
          </p:nvPr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27584" y="41353"/>
            <a:ext cx="85725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101671"/>
              </p:ext>
            </p:extLst>
          </p:nvPr>
        </p:nvGraphicFramePr>
        <p:xfrm>
          <a:off x="71406" y="4500570"/>
          <a:ext cx="8533042" cy="1887492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1228127"/>
                <a:gridCol w="1152128"/>
                <a:gridCol w="1152128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2026</a:t>
                      </a:r>
                      <a:endParaRPr lang="ru-RU" sz="12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эффективности управления муниципальными финансами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долговой устойчивости бюджета ЗАТО Северск»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0" y="1495987"/>
            <a:ext cx="42862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87624" y="3284984"/>
            <a:ext cx="257175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A304FC"/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211960" y="1475846"/>
            <a:ext cx="42827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налоговых и неналоговых доходов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(за исключением поступлений по доп. нормативам отчислений) в общем объеме собственных доходов,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4" name="Диаграмма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6849752"/>
              </p:ext>
            </p:extLst>
          </p:nvPr>
        </p:nvGraphicFramePr>
        <p:xfrm>
          <a:off x="4419600" y="3281846"/>
          <a:ext cx="3239715" cy="864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29" name="Worksheet" r:id="rId8" imgW="3535716" imgH="609552" progId="Excel.Sheet.8">
                  <p:embed/>
                </p:oleObj>
              </mc:Choice>
              <mc:Fallback>
                <p:oleObj name="Worksheet" r:id="rId8" imgW="3535716" imgH="609552" progId="Excel.Sheet.8">
                  <p:embed/>
                  <p:pic>
                    <p:nvPicPr>
                      <p:cNvPr id="0" name="Picture 56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3281846"/>
                        <a:ext cx="3239715" cy="8640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1" name="TextBox 10"/>
          <p:cNvSpPr txBox="1">
            <a:spLocks noChangeArrowheads="1"/>
          </p:cNvSpPr>
          <p:nvPr/>
        </p:nvSpPr>
        <p:spPr bwMode="auto">
          <a:xfrm>
            <a:off x="7500938" y="4214813"/>
            <a:ext cx="9937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0" y="2082800"/>
          <a:ext cx="4139952" cy="1202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0" name="Worksheet" r:id="rId10" imgW="4221421" imgH="1966032" progId="Excel.Sheet.8">
                  <p:embed/>
                </p:oleObj>
              </mc:Choice>
              <mc:Fallback>
                <p:oleObj name="Worksheet" r:id="rId10" imgW="4221421" imgH="1966032" progId="Excel.Sheet.8">
                  <p:embed/>
                  <p:pic>
                    <p:nvPicPr>
                      <p:cNvPr id="0" name="Picture 56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082800"/>
                        <a:ext cx="4139952" cy="12021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Диаграмма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4633515"/>
              </p:ext>
            </p:extLst>
          </p:nvPr>
        </p:nvGraphicFramePr>
        <p:xfrm>
          <a:off x="4419600" y="2349500"/>
          <a:ext cx="4184848" cy="863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31" name="Worksheet" r:id="rId12" imgW="4099537" imgH="815400" progId="Excel.Sheet.8">
                  <p:embed/>
                </p:oleObj>
              </mc:Choice>
              <mc:Fallback>
                <p:oleObj name="Worksheet" r:id="rId12" imgW="4099537" imgH="815400" progId="Excel.Sheet.8">
                  <p:embed/>
                  <p:pic>
                    <p:nvPicPr>
                      <p:cNvPr id="0" name="Picture 56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2349500"/>
                        <a:ext cx="4184848" cy="8634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35" y="1722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263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15329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285728"/>
          <a:ext cx="8429684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556792"/>
            <a:ext cx="3571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государственную регистрацию права собственности, от общего количества объектов недвижимости, числящихся в Реестре муниципального имущества ЗАТО Северск и подлежащих регистрации, %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32" name="Прямоугольник 16"/>
          <p:cNvSpPr>
            <a:spLocks noChangeArrowheads="1"/>
          </p:cNvSpPr>
          <p:nvPr/>
        </p:nvSpPr>
        <p:spPr bwMode="auto">
          <a:xfrm>
            <a:off x="107504" y="3789040"/>
            <a:ext cx="357187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Снижение задолженности по арендной плате за пользование земельными участками и муниципальным имуществом по сравнению с базовым значением, %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924944"/>
            <a:ext cx="357187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площади земельных участков, являющихся объектами налогообложения земельным налогом,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общей площади территории городского округа,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861897" y="193516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3851920" y="3140968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3851920" y="4797152"/>
            <a:ext cx="428628" cy="428628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17" name="Диаграмма 18"/>
          <p:cNvGraphicFramePr>
            <a:graphicFrameLocks/>
          </p:cNvGraphicFramePr>
          <p:nvPr>
            <p:extLst/>
          </p:nvPr>
        </p:nvGraphicFramePr>
        <p:xfrm>
          <a:off x="4279900" y="1841500"/>
          <a:ext cx="427355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53" name="Worksheet" r:id="rId8" imgW="4286199" imgH="609660" progId="Excel.Sheet.8">
                  <p:embed/>
                </p:oleObj>
              </mc:Choice>
              <mc:Fallback>
                <p:oleObj name="Worksheet" r:id="rId8" imgW="4286199" imgH="609660" progId="Excel.Sheet.8">
                  <p:embed/>
                  <p:pic>
                    <p:nvPicPr>
                      <p:cNvPr id="0" name="Picture 737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1841500"/>
                        <a:ext cx="4273550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Диаграмма 19"/>
          <p:cNvGraphicFramePr>
            <a:graphicFrameLocks/>
          </p:cNvGraphicFramePr>
          <p:nvPr>
            <p:extLst/>
          </p:nvPr>
        </p:nvGraphicFramePr>
        <p:xfrm>
          <a:off x="4203700" y="2984500"/>
          <a:ext cx="4071938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54" name="Worksheet" r:id="rId10" imgW="4238656" imgH="638280" progId="Excel.Sheet.8">
                  <p:embed/>
                </p:oleObj>
              </mc:Choice>
              <mc:Fallback>
                <p:oleObj name="Worksheet" r:id="rId10" imgW="4238656" imgH="638280" progId="Excel.Sheet.8">
                  <p:embed/>
                  <p:pic>
                    <p:nvPicPr>
                      <p:cNvPr id="0" name="Picture 738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3700" y="2984500"/>
                        <a:ext cx="4071938" cy="703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Диаграмма 20"/>
          <p:cNvGraphicFramePr>
            <a:graphicFrameLocks/>
          </p:cNvGraphicFramePr>
          <p:nvPr>
            <p:extLst/>
          </p:nvPr>
        </p:nvGraphicFramePr>
        <p:xfrm>
          <a:off x="4211638" y="4005263"/>
          <a:ext cx="425132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55" name="Worksheet" r:id="rId12" imgW="4257565" imgH="600210" progId="Excel.Sheet.8">
                  <p:embed/>
                </p:oleObj>
              </mc:Choice>
              <mc:Fallback>
                <p:oleObj name="Worksheet" r:id="rId12" imgW="4257565" imgH="600210" progId="Excel.Sheet.8">
                  <p:embed/>
                  <p:pic>
                    <p:nvPicPr>
                      <p:cNvPr id="0" name="Picture 73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38" y="4005263"/>
                        <a:ext cx="4251325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Прямоугольник 16"/>
          <p:cNvSpPr>
            <a:spLocks noChangeArrowheads="1"/>
          </p:cNvSpPr>
          <p:nvPr/>
        </p:nvSpPr>
        <p:spPr bwMode="auto">
          <a:xfrm>
            <a:off x="179512" y="4869160"/>
            <a:ext cx="35718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4: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рубок лесных насаждений, тыс. м3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8" name="Object 8"/>
          <p:cNvGraphicFramePr>
            <a:graphicFrameLocks/>
          </p:cNvGraphicFramePr>
          <p:nvPr/>
        </p:nvGraphicFramePr>
        <p:xfrm>
          <a:off x="4279900" y="4724400"/>
          <a:ext cx="42513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56" name="Worksheet" r:id="rId14" imgW="4267290" imgH="609660" progId="Excel.Sheet.8">
                  <p:embed/>
                </p:oleObj>
              </mc:Choice>
              <mc:Fallback>
                <p:oleObj name="Worksheet" r:id="rId14" imgW="4267290" imgH="609660" progId="Excel.Sheet.8">
                  <p:embed/>
                  <p:pic>
                    <p:nvPicPr>
                      <p:cNvPr id="0" name="Picture 740"/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4724400"/>
                        <a:ext cx="4251325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Стрелка вправо 24"/>
          <p:cNvSpPr/>
          <p:nvPr/>
        </p:nvSpPr>
        <p:spPr>
          <a:xfrm>
            <a:off x="3851920" y="407707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A304FC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19686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72082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967768"/>
              </p:ext>
            </p:extLst>
          </p:nvPr>
        </p:nvGraphicFramePr>
        <p:xfrm>
          <a:off x="489810" y="3501008"/>
          <a:ext cx="8389596" cy="304653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1259924"/>
                <a:gridCol w="1224136"/>
                <a:gridCol w="1152128"/>
              </a:tblGrid>
              <a:tr h="48146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814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31,3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9,0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9,0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740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Содержание, обслуживание и строительство муниципального имущества ЗАТО Северск, содержание общего имущества в многоквартирных домах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41,3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41,7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40,2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3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3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41,3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41,7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latin typeface="Times New Roman"/>
                        </a:rPr>
                        <a:t>40,1</a:t>
                      </a:r>
                      <a:endParaRPr lang="ru-RU" sz="1400" b="0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17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устойчивого управления лесами ЗАТО Северск</a:t>
                      </a:r>
                      <a:r>
                        <a:rPr lang="ru-RU" sz="13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3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21,3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14,8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16,7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247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54,0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25,3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23,5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88881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3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147,9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90,8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latin typeface="Times New Roman"/>
                        </a:rPr>
                        <a:t>89,4</a:t>
                      </a:r>
                      <a:endParaRPr lang="ru-RU" sz="1400" b="1" i="0" u="none" strike="noStrike" dirty="0">
                        <a:latin typeface="Times New Roman"/>
                      </a:endParaRPr>
                    </a:p>
                  </a:txBody>
                  <a:tcPr marL="9525" marR="9525" marT="9525" marB="0"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05834" y="188640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</a:p>
        </p:txBody>
      </p:sp>
      <p:sp>
        <p:nvSpPr>
          <p:cNvPr id="86020" name="TextBox 7"/>
          <p:cNvSpPr txBox="1">
            <a:spLocks noChangeArrowheads="1"/>
          </p:cNvSpPr>
          <p:nvPr/>
        </p:nvSpPr>
        <p:spPr bwMode="auto">
          <a:xfrm>
            <a:off x="7978642" y="3212976"/>
            <a:ext cx="87786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37706"/>
            <a:ext cx="620597" cy="613623"/>
          </a:xfrm>
          <a:prstGeom prst="rect">
            <a:avLst/>
          </a:prstGeom>
        </p:spPr>
      </p:pic>
      <p:pic>
        <p:nvPicPr>
          <p:cNvPr id="197634" name="Picture 2" descr="https://xn--b1afiqmqhf8c.xn----7sbhlbh0a1awgee.xn--p1ai/uploads/384/thumbs/news/medium_915c11a9403ad522f4a0144ace94c47bd07f99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265" y="751552"/>
            <a:ext cx="2654448" cy="26544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636" name="Picture 4" descr="https://xn--b1afiqmqhf8c.xn----7sbhlbh0a1awgee.xn--p1ai/uploads/384/thumbs/news/medium_f1acc264ac44a298de57294539e1da8c54a3e35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776" y="716203"/>
            <a:ext cx="2518672" cy="251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023166"/>
            <a:ext cx="3173536" cy="2382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14738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08044" y="101743"/>
            <a:ext cx="8424936" cy="369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«Цифровое развитие ЗАТО Северск»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246600803"/>
              </p:ext>
            </p:extLst>
          </p:nvPr>
        </p:nvGraphicFramePr>
        <p:xfrm>
          <a:off x="467544" y="245688"/>
          <a:ext cx="8429684" cy="1754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631" name="Прямоугольник 12"/>
          <p:cNvSpPr>
            <a:spLocks noChangeArrowheads="1"/>
          </p:cNvSpPr>
          <p:nvPr/>
        </p:nvSpPr>
        <p:spPr bwMode="auto">
          <a:xfrm>
            <a:off x="179512" y="1911264"/>
            <a:ext cx="35718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Количество аттестованных муниципальных информационных систем ЗАТО Северск (нарастающим итогом), </a:t>
            </a:r>
            <a:r>
              <a:rPr lang="ru-RU" sz="1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единиц</a:t>
            </a:r>
            <a:endParaRPr lang="ru-RU" sz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1" y="2780928"/>
            <a:ext cx="35718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Доля граждан ЗАТО Северск из числа опрошенных, удовлетворенных проводимой политикой в сфере информатизации ЗАТО Северск,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трелка вправо 21"/>
          <p:cNvSpPr/>
          <p:nvPr/>
        </p:nvSpPr>
        <p:spPr>
          <a:xfrm>
            <a:off x="3995936" y="208288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067944" y="3068960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1" name="Диаграмма 18"/>
          <p:cNvGraphicFramePr>
            <a:graphicFrameLocks/>
          </p:cNvGraphicFramePr>
          <p:nvPr>
            <p:extLst/>
          </p:nvPr>
        </p:nvGraphicFramePr>
        <p:xfrm>
          <a:off x="4394200" y="1905000"/>
          <a:ext cx="4238625" cy="70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6" name="Worksheet" r:id="rId8" imgW="4257565" imgH="600210" progId="Excel.Sheet.8">
                  <p:embed/>
                </p:oleObj>
              </mc:Choice>
              <mc:Fallback>
                <p:oleObj name="Worksheet" r:id="rId8" imgW="4257565" imgH="600210" progId="Excel.Sheet.8">
                  <p:embed/>
                  <p:pic>
                    <p:nvPicPr>
                      <p:cNvPr id="0" name="Picture 37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1905000"/>
                        <a:ext cx="4238625" cy="703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Диаграмма 19"/>
          <p:cNvGraphicFramePr>
            <a:graphicFrameLocks/>
          </p:cNvGraphicFramePr>
          <p:nvPr>
            <p:extLst/>
          </p:nvPr>
        </p:nvGraphicFramePr>
        <p:xfrm>
          <a:off x="4394200" y="2984500"/>
          <a:ext cx="4273550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67" name="Worksheet" r:id="rId10" imgW="4286199" imgH="619110" progId="Excel.Sheet.8">
                  <p:embed/>
                </p:oleObj>
              </mc:Choice>
              <mc:Fallback>
                <p:oleObj name="Worksheet" r:id="rId10" imgW="4286199" imgH="619110" progId="Excel.Sheet.8">
                  <p:embed/>
                  <p:pic>
                    <p:nvPicPr>
                      <p:cNvPr id="0" name="Picture 37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984500"/>
                        <a:ext cx="4273550" cy="722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620597" cy="613623"/>
          </a:xfrm>
          <a:prstGeom prst="rect">
            <a:avLst/>
          </a:prstGeom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994502"/>
              </p:ext>
            </p:extLst>
          </p:nvPr>
        </p:nvGraphicFramePr>
        <p:xfrm>
          <a:off x="395536" y="4326259"/>
          <a:ext cx="8424937" cy="226537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860945"/>
                <a:gridCol w="1211757"/>
                <a:gridCol w="1069197"/>
                <a:gridCol w="1283038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427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Цифровизация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городского хозяйства «Умный город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Импортозамещение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информационных технологиях»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«Эффективное управление с использованием информационно-телекоммуникационных технологий в ЗАТО Северск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2930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7870978" y="3952875"/>
            <a:ext cx="82391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100" b="1" dirty="0" err="1"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38135413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51520" y="2207516"/>
            <a:ext cx="314325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44364" y="3492504"/>
            <a:ext cx="335756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занятых в сфере малого и среднего предпринимательства, включая индивидуальных предпринимателей, чел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4941168"/>
            <a:ext cx="307181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общем числе занятых ЗАТО </a:t>
            </a:r>
            <a:r>
              <a:rPr lang="ru-RU" sz="12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%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трелка вправо 19"/>
          <p:cNvSpPr/>
          <p:nvPr/>
        </p:nvSpPr>
        <p:spPr>
          <a:xfrm>
            <a:off x="3707904" y="2408333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3707904" y="3786190"/>
            <a:ext cx="428628" cy="428628"/>
          </a:xfrm>
          <a:prstGeom prst="rightArrow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3707904" y="5157192"/>
            <a:ext cx="428628" cy="428628"/>
          </a:xfrm>
          <a:prstGeom prst="rightArrow">
            <a:avLst/>
          </a:prstGeom>
          <a:solidFill>
            <a:srgbClr val="A304FC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3" name="Диаграмма 16"/>
          <p:cNvGraphicFramePr>
            <a:graphicFrameLocks/>
          </p:cNvGraphicFramePr>
          <p:nvPr>
            <p:extLst/>
          </p:nvPr>
        </p:nvGraphicFramePr>
        <p:xfrm>
          <a:off x="4279900" y="2197100"/>
          <a:ext cx="41878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784" name="Worksheet" r:id="rId8" imgW="4213858" imgH="815400" progId="Excel.Sheet.8">
                  <p:embed/>
                </p:oleObj>
              </mc:Choice>
              <mc:Fallback>
                <p:oleObj name="Worksheet" r:id="rId8" imgW="4213858" imgH="815400" progId="Excel.Sheet.8">
                  <p:embed/>
                  <p:pic>
                    <p:nvPicPr>
                      <p:cNvPr id="0" name="Picture 236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2197100"/>
                        <a:ext cx="4187825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7"/>
          <p:cNvGraphicFramePr>
            <a:graphicFrameLocks/>
          </p:cNvGraphicFramePr>
          <p:nvPr>
            <p:extLst/>
          </p:nvPr>
        </p:nvGraphicFramePr>
        <p:xfrm>
          <a:off x="4279900" y="3479800"/>
          <a:ext cx="418465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785" name="Worksheet" r:id="rId10" imgW="4213858" imgH="815400" progId="Excel.Sheet.8">
                  <p:embed/>
                </p:oleObj>
              </mc:Choice>
              <mc:Fallback>
                <p:oleObj name="Worksheet" r:id="rId10" imgW="4213858" imgH="815400" progId="Excel.Sheet.8">
                  <p:embed/>
                  <p:pic>
                    <p:nvPicPr>
                      <p:cNvPr id="0" name="Picture 237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9900" y="3479800"/>
                        <a:ext cx="4184650" cy="79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Диаграмма 18"/>
          <p:cNvGraphicFramePr>
            <a:graphicFrameLocks/>
          </p:cNvGraphicFramePr>
          <p:nvPr>
            <p:extLst/>
          </p:nvPr>
        </p:nvGraphicFramePr>
        <p:xfrm>
          <a:off x="4292600" y="4965700"/>
          <a:ext cx="4125913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786" name="Worksheet" r:id="rId12" imgW="4206294" imgH="617328" progId="Excel.Sheet.8">
                  <p:embed/>
                </p:oleObj>
              </mc:Choice>
              <mc:Fallback>
                <p:oleObj name="Worksheet" r:id="rId12" imgW="4206294" imgH="617328" progId="Excel.Sheet.8">
                  <p:embed/>
                  <p:pic>
                    <p:nvPicPr>
                      <p:cNvPr id="0" name="Picture 238"/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600" y="4965700"/>
                        <a:ext cx="4125913" cy="768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606898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71500" y="79535"/>
            <a:ext cx="85725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236296" y="2996952"/>
            <a:ext cx="1296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(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337105"/>
              </p:ext>
            </p:extLst>
          </p:nvPr>
        </p:nvGraphicFramePr>
        <p:xfrm>
          <a:off x="395536" y="3501007"/>
          <a:ext cx="8136904" cy="233560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992529"/>
                <a:gridCol w="1144375"/>
              </a:tblGrid>
              <a:tr h="47461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614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 в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138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F7710D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1" name="Picture 2" descr="ÐÐ¸Ð·Ð½ÐµÑÐ¼ÐµÐ½Ñ Ð¸Ð·Ð¾Ð¼ÐµÑÑÐ¸ÑÐµÑÐºÐ¸Ðµ Ð¸ÐºÐ¾Ð½ÐºÐ¸ Ñ Ð¼ÑÐ¶ÑÐºÐ¸Ð¼Ð¸ Ð¸ Ð¶ÐµÐ½ÑÐºÐ¸Ð¼Ð¸ Ð»Ð¸ÑÐ°Ð¼Ð¸ Ð¸ Ð´ÐµÐ½ÑÐ³Ð¸ Ð¸ Ð±Ð¸Ð·Ð½ÐµÑ ÑÐ¸Ð¼Ð²Ð¾Ð»Ñ Ð¸Ð·Ð¾Ð»Ð¸ÑÐ¾Ð²Ð°Ð½Ñ ÐÐµÑÐ¿Ð»Ð°ÑÐ½ÑÐµ Ð²ÐµÐºÑÐ¾ÑÑ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548680"/>
            <a:ext cx="3168352" cy="2376264"/>
          </a:xfrm>
          <a:prstGeom prst="rect">
            <a:avLst/>
          </a:prstGeom>
          <a:noFill/>
        </p:spPr>
      </p:pic>
      <p:pic>
        <p:nvPicPr>
          <p:cNvPr id="10" name="Picture 4" descr="https://rv-news.ru/wp-content/uploads/2022/04/881_n1998835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4859378" cy="2520280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065"/>
            <a:ext cx="620597" cy="613623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dminliv.ru/files/uploads/images/2019/34a6879aae09342b52575d2d3159a3be1141e28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219"/>
          <a:stretch/>
        </p:blipFill>
        <p:spPr bwMode="auto">
          <a:xfrm>
            <a:off x="258216" y="4887744"/>
            <a:ext cx="3847808" cy="194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760" y="556889"/>
            <a:ext cx="1618455" cy="1145058"/>
          </a:xfrm>
          <a:prstGeom prst="rect">
            <a:avLst/>
          </a:prstGeom>
          <a:noFill/>
        </p:spPr>
      </p:pic>
      <p:sp>
        <p:nvSpPr>
          <p:cNvPr id="11" name="Блок-схема: процесс 10"/>
          <p:cNvSpPr/>
          <p:nvPr/>
        </p:nvSpPr>
        <p:spPr>
          <a:xfrm rot="10800000">
            <a:off x="0" y="0"/>
            <a:ext cx="9154040" cy="62068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0" y="1"/>
            <a:ext cx="9144000" cy="6206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ИНТЕГРАЦИЯ МУНИЦИПАЛЬНЫХ ПРОГРАММ В НАЦИОНАЛЬНЫЕ И РЕГИОНАЛЬНЫЕ ПРОЕКТЫ</a:t>
            </a:r>
            <a:endParaRPr lang="ru-RU" sz="1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4232246028"/>
              </p:ext>
            </p:extLst>
          </p:nvPr>
        </p:nvGraphicFramePr>
        <p:xfrm>
          <a:off x="174195" y="755417"/>
          <a:ext cx="9022780" cy="4771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027916" y="2871226"/>
            <a:ext cx="16561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0"/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</a:t>
            </a:r>
          </a:p>
          <a:p>
            <a:pPr algn="ctr"/>
            <a:r>
              <a:rPr lang="ru-RU" sz="2400" b="1" dirty="0" smtClean="0">
                <a:ln w="0"/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199,7</a:t>
            </a:r>
          </a:p>
          <a:p>
            <a:pPr algn="ctr"/>
            <a:r>
              <a:rPr lang="ru-RU" sz="2400" b="1" dirty="0" smtClean="0">
                <a:ln w="0"/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 руб.</a:t>
            </a:r>
            <a:endParaRPr lang="ru-RU" sz="2400" b="1" dirty="0">
              <a:ln w="0"/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Соединительная линия уступом 26"/>
          <p:cNvCxnSpPr/>
          <p:nvPr/>
        </p:nvCxnSpPr>
        <p:spPr>
          <a:xfrm>
            <a:off x="1979712" y="1772817"/>
            <a:ext cx="1656184" cy="369331"/>
          </a:xfrm>
          <a:prstGeom prst="bentConnector3">
            <a:avLst>
              <a:gd name="adj1" fmla="val 50000"/>
            </a:avLst>
          </a:prstGeom>
          <a:ln w="1270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Соединительная линия уступом 30"/>
          <p:cNvCxnSpPr/>
          <p:nvPr/>
        </p:nvCxnSpPr>
        <p:spPr>
          <a:xfrm>
            <a:off x="3131840" y="3645024"/>
            <a:ext cx="398365" cy="1"/>
          </a:xfrm>
          <a:prstGeom prst="straightConnector1">
            <a:avLst/>
          </a:prstGeom>
          <a:ln w="12700">
            <a:solidFill>
              <a:schemeClr val="accent3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431409" y="1653208"/>
            <a:ext cx="169687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Спорт-норма жизни</a:t>
            </a:r>
            <a:endParaRPr lang="ru-RU" sz="13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220136" y="4725144"/>
            <a:ext cx="3415760" cy="425660"/>
          </a:xfrm>
          <a:prstGeom prst="bentConnector3">
            <a:avLst>
              <a:gd name="adj1" fmla="val 76473"/>
            </a:avLst>
          </a:prstGeom>
          <a:ln w="12700">
            <a:solidFill>
              <a:schemeClr val="accent4">
                <a:lumMod val="50000"/>
              </a:schemeClr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8" name="TextBox 1"/>
          <p:cNvSpPr txBox="1"/>
          <p:nvPr/>
        </p:nvSpPr>
        <p:spPr>
          <a:xfrm>
            <a:off x="7384464" y="2327152"/>
            <a:ext cx="1625767" cy="32250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000"/>
              </a:lnSpc>
            </a:pPr>
            <a:r>
              <a:rPr lang="ru-RU" sz="13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</a:p>
          <a:p>
            <a:pPr algn="ctr">
              <a:lnSpc>
                <a:spcPts val="1000"/>
              </a:lnSpc>
            </a:pPr>
            <a:r>
              <a:rPr lang="ru-RU" sz="13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</a:t>
            </a:r>
            <a:r>
              <a:rPr lang="ru-RU" sz="13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гор.среды</a:t>
            </a:r>
            <a:endParaRPr lang="ru-RU" sz="13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1"/>
          <p:cNvSpPr txBox="1"/>
          <p:nvPr/>
        </p:nvSpPr>
        <p:spPr>
          <a:xfrm>
            <a:off x="7553232" y="3140968"/>
            <a:ext cx="1588912" cy="504056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000"/>
              </a:lnSpc>
            </a:pPr>
            <a:r>
              <a:rPr lang="ru-RU" sz="13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Дорожная </a:t>
            </a:r>
            <a:r>
              <a:rPr lang="ru-RU" sz="1300" b="1" dirty="0" err="1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</a:t>
            </a:r>
            <a:r>
              <a:rPr lang="ru-RU" sz="13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ts val="1000"/>
              </a:lnSpc>
            </a:pPr>
            <a:r>
              <a:rPr lang="ru-RU" sz="13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трансп.</a:t>
            </a:r>
          </a:p>
          <a:p>
            <a:pPr algn="ctr">
              <a:lnSpc>
                <a:spcPts val="1000"/>
              </a:lnSpc>
            </a:pPr>
            <a:r>
              <a:rPr lang="ru-RU" sz="13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</a:t>
            </a:r>
            <a:endParaRPr lang="ru-RU" sz="13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6632128" y="2088808"/>
            <a:ext cx="1263001" cy="0"/>
          </a:xfrm>
          <a:prstGeom prst="line">
            <a:avLst/>
          </a:prstGeom>
          <a:ln w="1270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6577626" y="3789040"/>
            <a:ext cx="1372003" cy="0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6670993" y="4725144"/>
            <a:ext cx="1224136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054956" y="1531820"/>
            <a:ext cx="11521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14,2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млн руб.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7,1%</a:t>
            </a: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5" name="Диаграмма 54"/>
          <p:cNvGraphicFramePr/>
          <p:nvPr>
            <p:extLst>
              <p:ext uri="{D42A27DB-BD31-4B8C-83A1-F6EECF244321}">
                <p14:modId xmlns:p14="http://schemas.microsoft.com/office/powerpoint/2010/main" val="1716110305"/>
              </p:ext>
            </p:extLst>
          </p:nvPr>
        </p:nvGraphicFramePr>
        <p:xfrm>
          <a:off x="4126540" y="4953872"/>
          <a:ext cx="4779352" cy="1505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2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660704" y="6470115"/>
            <a:ext cx="2483296" cy="365125"/>
          </a:xfrm>
        </p:spPr>
        <p:txBody>
          <a:bodyPr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kumimoji="0"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640" y="706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8378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Блок-схема: процесс 13"/>
          <p:cNvSpPr/>
          <p:nvPr/>
        </p:nvSpPr>
        <p:spPr>
          <a:xfrm rot="10800000">
            <a:off x="6400" y="-77408"/>
            <a:ext cx="9154040" cy="554079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3634" y="117793"/>
            <a:ext cx="856895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200" b="1" spc="50" dirty="0" smtClean="0">
                <a:ln w="13500">
                  <a:solidFill>
                    <a:srgbClr val="002060">
                      <a:alpha val="65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«БЮДЖЕТ РАЗВИТИЯ» и  КАПИТАЛЬНЫЙ РЕМОНТ </a:t>
            </a:r>
            <a:endParaRPr lang="ru-RU" sz="2200" b="1" spc="50" dirty="0">
              <a:ln w="13500">
                <a:solidFill>
                  <a:srgbClr val="002060">
                    <a:alpha val="6500"/>
                  </a:srgbClr>
                </a:solidFill>
                <a:prstDash val="solid"/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61456" y="620688"/>
            <a:ext cx="827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kumimoji="0" lang="ru-RU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лн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руб.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527849"/>
              </p:ext>
            </p:extLst>
          </p:nvPr>
        </p:nvGraphicFramePr>
        <p:xfrm>
          <a:off x="156512" y="980728"/>
          <a:ext cx="8708752" cy="25922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35487"/>
                <a:gridCol w="1044097"/>
                <a:gridCol w="1152128"/>
                <a:gridCol w="1152128"/>
                <a:gridCol w="1124912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 2023г.</a:t>
                      </a:r>
                      <a:endParaRPr lang="ru-RU" sz="13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2024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2025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2026 г.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030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1. «Бюджет развития», в том числе: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332,7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145,8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40,0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37,9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- строительство, реконструкция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227,9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25,3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23,2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7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- приобретение оборудования</a:t>
                      </a:r>
                      <a:endParaRPr lang="ru-RU" sz="17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104,8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36,3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8860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2. Капитальный ремонт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91,8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466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(1+2):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424,5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179,1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198631" y="4149079"/>
          <a:ext cx="8640961" cy="193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63854"/>
                <a:gridCol w="1477107"/>
              </a:tblGrid>
              <a:tr h="1497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Объекты</a:t>
                      </a:r>
                      <a:r>
                        <a:rPr lang="ru-RU" sz="1800" b="1" spc="50" baseline="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spc="50" dirty="0" smtClean="0">
                          <a:ln w="13500">
                            <a:solidFill>
                              <a:schemeClr val="accent1">
                                <a:shade val="2500"/>
                                <a:alpha val="6500"/>
                              </a:schemeClr>
                            </a:solidFill>
                            <a:prstDash val="solid"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капитального строительства (2024г.):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Сумма,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0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1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280143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СТРОИТЕЛЬСТВО ВСЕГО, из них</a:t>
                      </a:r>
                      <a:endParaRPr lang="ru-RU" sz="15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109,5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3678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сетей газоснабжения от ГРС к участкам ТОСЭР "Северск" </a:t>
                      </a:r>
                      <a:endParaRPr lang="ru-RU" sz="17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общественного кладбища</a:t>
                      </a: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43,2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системы видеонаблюдения на территории г. </a:t>
                      </a:r>
                      <a:r>
                        <a:rPr lang="ru-RU" sz="17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Северска</a:t>
                      </a:r>
                      <a:endParaRPr lang="ru-RU" sz="17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97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пожарных резервуаров  в пос.Самусь  и пос. Орловка</a:t>
                      </a: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" y="7065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0302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174074"/>
              </p:ext>
            </p:extLst>
          </p:nvPr>
        </p:nvGraphicFramePr>
        <p:xfrm>
          <a:off x="251520" y="1039618"/>
          <a:ext cx="5959521" cy="548572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4959726"/>
                <a:gridCol w="999795"/>
              </a:tblGrid>
              <a:tr h="7674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  <a:endParaRPr lang="ru-RU" sz="1400" u="none" strike="noStrike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2024 год</a:t>
                      </a:r>
                    </a:p>
                    <a:p>
                      <a:pPr algn="ctr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 руб.</a:t>
                      </a:r>
                      <a:endParaRPr lang="ru-RU" sz="1400" b="0" i="0" u="none" strike="noStrike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34770">
                <a:tc>
                  <a:txBody>
                    <a:bodyPr/>
                    <a:lstStyle/>
                    <a:p>
                      <a:pPr marL="10800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капитальный</a:t>
                      </a:r>
                      <a:r>
                        <a:rPr lang="ru-RU" sz="1500" u="none" strike="noStrik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ремонт,</a:t>
                      </a:r>
                      <a:r>
                        <a:rPr lang="ru-RU" sz="15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том числе:</a:t>
                      </a:r>
                      <a:endParaRPr lang="ru-RU" sz="1500" b="0" i="0" u="none" strike="noStrike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33,3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35829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ОБЪЕКТОВ СОЦИАЛЬНОГО НАЗНАЧЕНИЯ, из них: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16,1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905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кровли здания МБУДО ДЮСШ гимнастики им.Р.Кузнецова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3886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зданий МБОУ «СОШ № 89», «СОШ № 90»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90566">
                <a:tc>
                  <a:txBody>
                    <a:bodyPr/>
                    <a:lstStyle/>
                    <a:p>
                      <a:pPr marL="0" marR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зданий МБУ «Музей г. </a:t>
                      </a:r>
                      <a:r>
                        <a:rPr lang="ru-RU" sz="14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Северска</a:t>
                      </a: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», МБУДО  «</a:t>
                      </a:r>
                      <a:r>
                        <a:rPr lang="ru-RU" sz="14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Самусьская</a:t>
                      </a: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ДШИ»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8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444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400" u="none" strike="noStrike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подтрибунного</a:t>
                      </a: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помещения стадиона «Янтарь» (ПИР)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35171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ОБЪЕКТОВ ЖКХ, из них: 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16,6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396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сетей теплоснабжения, объектов водоснабжения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8,2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31697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муниципального жилищного фонда в ЗАТО Северск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4515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котла центральной</a:t>
                      </a:r>
                      <a:r>
                        <a:rPr lang="ru-RU" sz="1400" u="none" strike="noStrik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котельной</a:t>
                      </a:r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пос.Самусь</a:t>
                      </a:r>
                      <a:endParaRPr lang="ru-RU" sz="14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3,0</a:t>
                      </a:r>
                      <a:endParaRPr lang="ru-RU" sz="18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  <a:tr h="5944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Капитальный ремонт административных зданий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8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160192" y="731840"/>
            <a:ext cx="21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(млн руб.)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процесс 9"/>
          <p:cNvSpPr/>
          <p:nvPr/>
        </p:nvSpPr>
        <p:spPr>
          <a:xfrm rot="10800000">
            <a:off x="0" y="0"/>
            <a:ext cx="9154040" cy="62068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07504" y="89774"/>
            <a:ext cx="914400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ОБЪЕКТЫ КАПИТАЛЬНОГО РЕМОНТА</a:t>
            </a: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640" y="7065"/>
            <a:ext cx="620597" cy="613623"/>
          </a:xfrm>
          <a:prstGeom prst="rect">
            <a:avLst/>
          </a:prstGeom>
        </p:spPr>
      </p:pic>
      <p:sp>
        <p:nvSpPr>
          <p:cNvPr id="8" name="Номер слайда 12"/>
          <p:cNvSpPr txBox="1">
            <a:spLocks/>
          </p:cNvSpPr>
          <p:nvPr/>
        </p:nvSpPr>
        <p:spPr>
          <a:xfrm>
            <a:off x="8651598" y="7015965"/>
            <a:ext cx="576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9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appreal.org/wp-content/uploads/2019/11/5-1-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703774"/>
            <a:ext cx="259228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https://cdn.culture.ru/images/008e532f-00a5-5e06-849a-56b74fa914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687133"/>
            <a:ext cx="2661967" cy="1922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https://avatars.mds.yandex.net/get-altay/1879929/2a0000016e0858a4ffd9fe7b167a9bd88d07/XXX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731840"/>
            <a:ext cx="2661967" cy="1922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4753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05442" y="310507"/>
            <a:ext cx="85725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НЕПРОГРАММНЫЕ НАПРАВЛЕНИЯ РАСХОДОВ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617972"/>
              </p:ext>
            </p:extLst>
          </p:nvPr>
        </p:nvGraphicFramePr>
        <p:xfrm>
          <a:off x="107505" y="1484784"/>
          <a:ext cx="8928991" cy="4464499"/>
        </p:xfrm>
        <a:graphic>
          <a:graphicData uri="http://schemas.openxmlformats.org/drawingml/2006/table">
            <a:tbl>
              <a:tblPr>
                <a:tableStyleId>{E8034E78-7F5D-4C2E-B375-FC64B27BC917}</a:tableStyleId>
              </a:tblPr>
              <a:tblGrid>
                <a:gridCol w="4820075"/>
                <a:gridCol w="1422318"/>
                <a:gridCol w="1343299"/>
                <a:gridCol w="1343299"/>
              </a:tblGrid>
              <a:tr h="606396">
                <a:tc rowSpan="2"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 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2025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Утверждено</a:t>
                      </a:r>
                    </a:p>
                    <a:p>
                      <a:pPr algn="ctr">
                        <a:spcAft>
                          <a:spcPts val="30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2026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</a:tr>
              <a:tr h="471643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млн.рублей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3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Непрограммные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расходы,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них: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324,9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297,1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356,3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9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231,9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184,9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181,9</a:t>
                      </a: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Дума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Счетная палата ЗАТО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УЖКХ ТиС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Управление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имущественыых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отношений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Финансовое управление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63,2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126,3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условно утвержденные расходы (ст.184.1 БК РФ)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60,2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123,3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188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фонд непредвиденных расходов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17,5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48039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i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резервный фонд по предупреждению и ликвидации </a:t>
                      </a: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ЧС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1,3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1,0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324" marR="68324" marT="0" marB="0" anchor="ctr"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620597" cy="6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22949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  <a:fontScheme name="NewsPrint">
    <a:majorFont>
      <a:latin typeface="Impact"/>
      <a:ea typeface=""/>
      <a:cs typeface=""/>
      <a:font script="Jpan" typeface="HGP創英角ｺﾞｼｯｸUB"/>
      <a:font script="Hang" typeface="HY견고딕"/>
      <a:font script="Hans" typeface="微软雅黑"/>
      <a:font script="Hant" typeface="微軟正黑體"/>
      <a:font script="Arab" typeface="Tahoma"/>
      <a:font script="Hebr" typeface="To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NewsPrint">
    <a:fillStyleLst>
      <a:solidFill>
        <a:schemeClr val="phClr"/>
      </a:solidFill>
      <a:gradFill rotWithShape="1">
        <a:gsLst>
          <a:gs pos="0">
            <a:schemeClr val="phClr">
              <a:tint val="37000"/>
              <a:hueMod val="100000"/>
              <a:satMod val="200000"/>
              <a:lumMod val="88000"/>
            </a:schemeClr>
          </a:gs>
          <a:gs pos="100000">
            <a:schemeClr val="phClr">
              <a:tint val="53000"/>
              <a:shade val="100000"/>
              <a:hueMod val="100000"/>
              <a:satMod val="350000"/>
              <a:lumMod val="79000"/>
            </a:schemeClr>
          </a:gs>
        </a:gsLst>
        <a:lin ang="5400000" scaled="1"/>
      </a:gradFill>
      <a:gradFill rotWithShape="1">
        <a:gsLst>
          <a:gs pos="0">
            <a:schemeClr val="phClr">
              <a:tint val="83000"/>
              <a:shade val="100000"/>
              <a:alpha val="100000"/>
              <a:hueMod val="100000"/>
              <a:satMod val="220000"/>
              <a:lumMod val="90000"/>
            </a:schemeClr>
          </a:gs>
          <a:gs pos="76000">
            <a:schemeClr val="phClr">
              <a:shade val="100000"/>
            </a:schemeClr>
          </a:gs>
          <a:gs pos="100000">
            <a:schemeClr val="phClr">
              <a:shade val="93000"/>
              <a:alpha val="100000"/>
              <a:satMod val="100000"/>
              <a:lumMod val="93000"/>
            </a:schemeClr>
          </a:gs>
        </a:gsLst>
        <a:path path="circle">
          <a:fillToRect l="15000" t="15000" r="100000" b="100000"/>
        </a:path>
      </a:gradFill>
    </a:fillStyleLst>
    <a:lnStyleLst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12700" dir="5280000" rotWithShape="0">
            <a:srgbClr val="000000">
              <a:alpha val="40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3000"/>
            </a:schemeClr>
          </a:gs>
          <a:gs pos="100000">
            <a:schemeClr val="phClr">
              <a:shade val="55000"/>
            </a:schemeClr>
          </a:gs>
        </a:gsLst>
        <a:lin ang="5400000" scaled="1"/>
      </a:gradFill>
      <a:blipFill rotWithShape="1">
        <a:blip xmlns:r="http://schemas.openxmlformats.org/officeDocument/2006/relationships" r:embed="rId1">
          <a:duotone>
            <a:schemeClr val="phClr">
              <a:shade val="20000"/>
              <a:satMod val="350000"/>
              <a:lumMod val="125000"/>
            </a:schemeClr>
            <a:schemeClr val="phClr">
              <a:tint val="90000"/>
              <a:satMod val="25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6441</Words>
  <Application>Microsoft Office PowerPoint</Application>
  <PresentationFormat>Экран (4:3)</PresentationFormat>
  <Paragraphs>1848</Paragraphs>
  <Slides>56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56</vt:i4>
      </vt:variant>
    </vt:vector>
  </HeadingPairs>
  <TitlesOfParts>
    <vt:vector size="66" baseType="lpstr">
      <vt:lpstr>Batang</vt:lpstr>
      <vt:lpstr>Arial</vt:lpstr>
      <vt:lpstr>Calibri</vt:lpstr>
      <vt:lpstr>Calibri Light</vt:lpstr>
      <vt:lpstr>Segoe UI</vt:lpstr>
      <vt:lpstr>Times New Roman</vt:lpstr>
      <vt:lpstr>Wingdings</vt:lpstr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Приоритетные направления расходов</vt:lpstr>
      <vt:lpstr>  Группировка муниципальных программ по их направленности  на решение задач социально-экономического развития ЗАТО Северск на 2024 год </vt:lpstr>
      <vt:lpstr>МУНИЦИПАЛЬНЫЕ ПРОГРАММЫ, НАПРАВЛЕННЫЕ   НА МОДЕРНИЗАЦИЮ СОЦИАЛЬНЫХ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 НАПРАВЛЕННЫЕ НА МОДЕРНИЗАЦИЮ ГОРОДСКОЙ СРЕДЫ  И ИНЖЕНЕРНЫХ ИНФРАСТРУКТУР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2024-01-12T04:00:08Z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