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charts/chart3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403" r:id="rId2"/>
    <p:sldId id="262" r:id="rId3"/>
    <p:sldId id="359" r:id="rId4"/>
    <p:sldId id="360" r:id="rId5"/>
    <p:sldId id="344" r:id="rId6"/>
    <p:sldId id="404" r:id="rId7"/>
    <p:sldId id="275" r:id="rId8"/>
    <p:sldId id="395" r:id="rId9"/>
    <p:sldId id="281" r:id="rId10"/>
    <p:sldId id="283" r:id="rId11"/>
    <p:sldId id="389" r:id="rId12"/>
    <p:sldId id="401" r:id="rId13"/>
    <p:sldId id="391" r:id="rId14"/>
    <p:sldId id="399" r:id="rId15"/>
    <p:sldId id="392" r:id="rId16"/>
    <p:sldId id="369" r:id="rId17"/>
    <p:sldId id="330" r:id="rId18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304FC"/>
    <a:srgbClr val="FF9900"/>
    <a:srgbClr val="760000"/>
    <a:srgbClr val="FFFFFF"/>
    <a:srgbClr val="FFC9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2C8C85-51F0-491E-9774-3900AFEF0FD7}" styleName="Светлый стиль 2 - акцент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5" autoAdjust="0"/>
    <p:restoredTop sz="99425" autoAdjust="0"/>
  </p:normalViewPr>
  <p:slideViewPr>
    <p:cSldViewPr>
      <p:cViewPr varScale="1">
        <p:scale>
          <a:sx n="89" d="100"/>
          <a:sy n="89" d="100"/>
        </p:scale>
        <p:origin x="1310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2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1027917513657524E-3"/>
          <c:y val="3.6990793786116388E-2"/>
          <c:w val="0.99003913333678761"/>
          <c:h val="0.71489094443613765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Коммерческий кредит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solidFill>
                <a:schemeClr val="accent1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1">
                  <a:lumMod val="50000"/>
                </a:schemeClr>
              </a:contourClr>
            </a:sp3d>
          </c:spPr>
          <c:invertIfNegative val="0"/>
          <c:dLbls>
            <c:dLbl>
              <c:idx val="5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188,4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  <c:pt idx="10">
                  <c:v>На 01.01.2025</c:v>
                </c:pt>
              </c:strCache>
            </c:strRef>
          </c:cat>
          <c:val>
            <c:numRef>
              <c:f>Лист1!$B$2:$B$12</c:f>
              <c:numCache>
                <c:formatCode>0.0</c:formatCode>
                <c:ptCount val="11"/>
                <c:pt idx="0">
                  <c:v>50.2</c:v>
                </c:pt>
                <c:pt idx="1">
                  <c:v>52.7</c:v>
                </c:pt>
                <c:pt idx="2">
                  <c:v>20</c:v>
                </c:pt>
                <c:pt idx="3">
                  <c:v>81.5</c:v>
                </c:pt>
                <c:pt idx="4">
                  <c:v>48.5</c:v>
                </c:pt>
                <c:pt idx="5">
                  <c:v>188.4</c:v>
                </c:pt>
                <c:pt idx="6">
                  <c:v>209</c:v>
                </c:pt>
                <c:pt idx="7">
                  <c:v>202.9</c:v>
                </c:pt>
                <c:pt idx="8">
                  <c:v>48.4</c:v>
                </c:pt>
                <c:pt idx="9">
                  <c:v>146.4</c:v>
                </c:pt>
                <c:pt idx="10">
                  <c:v>332.3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Бюджетный кредит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2">
                  <a:lumMod val="50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flat">
              <a:contourClr>
                <a:schemeClr val="accent2">
                  <a:lumMod val="50000"/>
                </a:schemeClr>
              </a:contourClr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-5400000"/>
              <a:lstStyle/>
              <a:p>
                <a:pPr>
                  <a:defRPr sz="1400" b="1">
                    <a:solidFill>
                      <a:schemeClr val="bg1"/>
                    </a:solidFill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Лист1!$A$2:$A$12</c:f>
              <c:strCache>
                <c:ptCount val="11"/>
                <c:pt idx="0">
                  <c:v>На 01.01.2015</c:v>
                </c:pt>
                <c:pt idx="1">
                  <c:v>На 01.01.2016</c:v>
                </c:pt>
                <c:pt idx="2">
                  <c:v>На 01.01.2017</c:v>
                </c:pt>
                <c:pt idx="3">
                  <c:v>На 01.01.2018</c:v>
                </c:pt>
                <c:pt idx="4">
                  <c:v>На 01.01.2019</c:v>
                </c:pt>
                <c:pt idx="5">
                  <c:v>На 01.01.2020</c:v>
                </c:pt>
                <c:pt idx="6">
                  <c:v>На 01.01.2021</c:v>
                </c:pt>
                <c:pt idx="7">
                  <c:v>На 01.01.2022</c:v>
                </c:pt>
                <c:pt idx="8">
                  <c:v>На 01.01.2023</c:v>
                </c:pt>
                <c:pt idx="9">
                  <c:v>На 01.01.2024</c:v>
                </c:pt>
                <c:pt idx="10">
                  <c:v>На 01.01.2025</c:v>
                </c:pt>
              </c:strCache>
            </c:strRef>
          </c:cat>
          <c:val>
            <c:numRef>
              <c:f>Лист1!$C$2:$C$12</c:f>
              <c:numCache>
                <c:formatCode>0.0</c:formatCode>
                <c:ptCount val="11"/>
                <c:pt idx="0">
                  <c:v>0</c:v>
                </c:pt>
                <c:pt idx="1">
                  <c:v>37.9</c:v>
                </c:pt>
                <c:pt idx="2">
                  <c:v>71.099999999999994</c:v>
                </c:pt>
                <c:pt idx="3">
                  <c:v>47.4</c:v>
                </c:pt>
                <c:pt idx="4">
                  <c:v>116.5</c:v>
                </c:pt>
                <c:pt idx="5">
                  <c:v>0</c:v>
                </c:pt>
                <c:pt idx="6">
                  <c:v>40.6</c:v>
                </c:pt>
                <c:pt idx="7">
                  <c:v>80.3</c:v>
                </c:pt>
                <c:pt idx="8">
                  <c:v>250.3</c:v>
                </c:pt>
                <c:pt idx="9">
                  <c:v>230.2</c:v>
                </c:pt>
                <c:pt idx="10">
                  <c:v>170.1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4"/>
        <c:overlap val="100"/>
        <c:axId val="223924408"/>
        <c:axId val="223930288"/>
      </c:barChart>
      <c:catAx>
        <c:axId val="22392440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5400000" spcFirstLastPara="1" vertOverflow="ellipsis" vert="horz" wrap="square" anchor="ctr" anchorCtr="1"/>
          <a:lstStyle/>
          <a:p>
            <a:pPr>
              <a:defRPr sz="1250" b="1" i="0" u="none" strike="noStrike" kern="1200" baseline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+mn-ea"/>
                <a:cs typeface="Times New Roman" pitchFamily="18" charset="0"/>
              </a:defRPr>
            </a:pPr>
            <a:endParaRPr lang="ru-RU"/>
          </a:p>
        </c:txPr>
        <c:crossAx val="223930288"/>
        <c:crosses val="autoZero"/>
        <c:auto val="1"/>
        <c:lblAlgn val="ctr"/>
        <c:lblOffset val="100"/>
        <c:noMultiLvlLbl val="0"/>
      </c:catAx>
      <c:valAx>
        <c:axId val="223930288"/>
        <c:scaling>
          <c:orientation val="minMax"/>
        </c:scaling>
        <c:delete val="1"/>
        <c:axPos val="l"/>
        <c:numFmt formatCode="0.0" sourceLinked="1"/>
        <c:majorTickMark val="out"/>
        <c:minorTickMark val="none"/>
        <c:tickLblPos val="none"/>
        <c:crossAx val="223924408"/>
        <c:crosses val="autoZero"/>
        <c:crossBetween val="between"/>
      </c:valAx>
      <c:spPr>
        <a:noFill/>
        <a:ln>
          <a:noFill/>
        </a:ln>
        <a:effectLst/>
        <a:scene3d>
          <a:camera prst="orthographicFront"/>
          <a:lightRig rig="threePt" dir="t"/>
        </a:scene3d>
        <a:sp3d prstMaterial="dkEdge"/>
      </c:spPr>
    </c:plotArea>
    <c:plotVisOnly val="1"/>
    <c:dispBlanksAs val="gap"/>
    <c:showDLblsOverMax val="0"/>
  </c:chart>
  <c:spPr>
    <a:noFill/>
    <a:ln w="6350" cap="flat" cmpd="sng" algn="ctr">
      <a:noFill/>
      <a:round/>
    </a:ln>
    <a:effectLst/>
  </c:spPr>
  <c:txPr>
    <a:bodyPr/>
    <a:lstStyle/>
    <a:p>
      <a:pPr>
        <a:defRPr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50314075746952658"/>
          <c:y val="0.10397891113259385"/>
          <c:w val="0.34958845222915813"/>
          <c:h val="0.383180012162395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spPr>
              <a:solidFill>
                <a:srgbClr val="CC0000"/>
              </a:solidFill>
            </c:spPr>
          </c:dPt>
          <c:dPt>
            <c:idx val="1"/>
            <c:bubble3D val="0"/>
            <c:spPr>
              <a:solidFill>
                <a:srgbClr val="003366"/>
              </a:solidFill>
            </c:spPr>
          </c:dPt>
          <c:dPt>
            <c:idx val="2"/>
            <c:bubble3D val="0"/>
            <c:spPr>
              <a:solidFill>
                <a:srgbClr val="00CC99"/>
              </a:solidFill>
            </c:spPr>
          </c:dPt>
          <c:dPt>
            <c:idx val="3"/>
            <c:bubble3D val="0"/>
            <c:explosion val="44"/>
          </c:dPt>
          <c:dPt>
            <c:idx val="4"/>
            <c:bubble3D val="0"/>
            <c:spPr>
              <a:solidFill>
                <a:srgbClr val="FF6600"/>
              </a:solidFill>
            </c:spPr>
          </c:dPt>
          <c:dPt>
            <c:idx val="5"/>
            <c:bubble3D val="0"/>
            <c:spPr>
              <a:solidFill>
                <a:srgbClr val="9966FF"/>
              </a:solidFill>
            </c:spPr>
          </c:dPt>
          <c:dPt>
            <c:idx val="6"/>
            <c:bubble3D val="0"/>
            <c:spPr>
              <a:solidFill>
                <a:srgbClr val="00B0F0"/>
              </a:solidFill>
            </c:spPr>
          </c:dPt>
          <c:dLbls>
            <c:dLbl>
              <c:idx val="0"/>
              <c:layout>
                <c:manualLayout>
                  <c:x val="1.2200143078761209E-2"/>
                  <c:y val="-2.8328927249706083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-1.0597472288472643E-2"/>
                  <c:y val="-1.262231828042498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9588439753192864E-3"/>
                  <c:y val="-2.8064253225595172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773169822666301E-2"/>
                  <c:y val="-0.12137180379390018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1.0713588002444069E-3"/>
                  <c:y val="-7.3793821141036951E-5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>
                <c:manualLayout>
                  <c:x val="1.3766578302201234E-2"/>
                  <c:y val="-1.0376405545582681E-2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3.3641405275440441E-2"/>
                  <c:y val="1.0264702566014001E-3"/>
                </c:manualLayout>
              </c:layout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Лист1!$A$2:$A$12</c:f>
              <c:strCache>
                <c:ptCount val="8"/>
                <c:pt idx="0">
                  <c:v>Общегосударственные расходы</c:v>
                </c:pt>
                <c:pt idx="1">
                  <c:v>Нац.экономика</c:v>
                </c:pt>
                <c:pt idx="2">
                  <c:v>ЖКХ</c:v>
                </c:pt>
                <c:pt idx="3">
                  <c:v>Образование</c:v>
                </c:pt>
                <c:pt idx="4">
                  <c:v>Культура</c:v>
                </c:pt>
                <c:pt idx="5">
                  <c:v>Физ.культура</c:v>
                </c:pt>
                <c:pt idx="6">
                  <c:v>Соц.политика</c:v>
                </c:pt>
                <c:pt idx="7">
                  <c:v>Прочие</c:v>
                </c:pt>
              </c:strCache>
            </c:strRef>
          </c:cat>
          <c:val>
            <c:numRef>
              <c:f>Лист1!$B$2:$B$9</c:f>
              <c:numCache>
                <c:formatCode>#,##0.0</c:formatCode>
                <c:ptCount val="8"/>
                <c:pt idx="0">
                  <c:v>430.8</c:v>
                </c:pt>
                <c:pt idx="1">
                  <c:v>684.5</c:v>
                </c:pt>
                <c:pt idx="2">
                  <c:v>434.6</c:v>
                </c:pt>
                <c:pt idx="3">
                  <c:v>2829.9</c:v>
                </c:pt>
                <c:pt idx="4">
                  <c:v>299</c:v>
                </c:pt>
                <c:pt idx="5">
                  <c:v>315.8</c:v>
                </c:pt>
                <c:pt idx="6">
                  <c:v>92.6</c:v>
                </c:pt>
                <c:pt idx="7">
                  <c:v>70.499999999999702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3.9869169532050136E-2"/>
          <c:y val="0.46011637181275183"/>
          <c:w val="0.94838946334381102"/>
          <c:h val="4.1906527929646997E-2"/>
        </c:manualLayout>
      </c:layout>
      <c:overlay val="0"/>
      <c:txPr>
        <a:bodyPr/>
        <a:lstStyle/>
        <a:p>
          <a:pPr>
            <a:defRPr sz="1100" baseline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2001362643494713"/>
          <c:y val="0.13724516720364405"/>
          <c:w val="0.8875550340398547"/>
          <c:h val="0.7512693255997057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2.1426874622846852E-4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370,3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917899035347142E-3"/>
                  <c:y val="2.4348291682560652E-3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199,7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4.4232775135068514E-3"/>
                  <c:y val="2.709283322076422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3.3060586497631788E-3"/>
                  <c:y val="3.0898183370720481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79,4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1631336346770543E-3"/>
                  <c:y val="1.978703337544488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Оценка 2023</c:v>
                </c:pt>
                <c:pt idx="1">
                  <c:v>Прогноз 2024</c:v>
                </c:pt>
                <c:pt idx="2">
                  <c:v>Прогноз 2025</c:v>
                </c:pt>
                <c:pt idx="3">
                  <c:v>Прогноз 2026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370.3</c:v>
                </c:pt>
                <c:pt idx="1">
                  <c:v>199.7</c:v>
                </c:pt>
                <c:pt idx="2">
                  <c:v>79.5</c:v>
                </c:pt>
                <c:pt idx="3">
                  <c:v>79.400000000000006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524021776"/>
        <c:axId val="524022168"/>
      </c:barChart>
      <c:catAx>
        <c:axId val="52402177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24022168"/>
        <c:crosses val="autoZero"/>
        <c:auto val="1"/>
        <c:lblAlgn val="ctr"/>
        <c:lblOffset val="100"/>
        <c:noMultiLvlLbl val="0"/>
      </c:catAx>
      <c:valAx>
        <c:axId val="524022168"/>
        <c:scaling>
          <c:orientation val="minMax"/>
        </c:scaling>
        <c:delete val="0"/>
        <c:axPos val="l"/>
        <c:majorGridlines>
          <c:spPr>
            <a:ln>
              <a:solidFill>
                <a:schemeClr val="bg1">
                  <a:lumMod val="85000"/>
                </a:schemeClr>
              </a:solidFill>
            </a:ln>
          </c:spPr>
        </c:majorGridlines>
        <c:numFmt formatCode="#,##0.0" sourceLinked="1"/>
        <c:majorTickMark val="out"/>
        <c:minorTickMark val="none"/>
        <c:tickLblPos val="nextTo"/>
        <c:spPr>
          <a:ln>
            <a:solidFill>
              <a:schemeClr val="accent1"/>
            </a:solidFill>
          </a:ln>
        </c:spPr>
        <c:txPr>
          <a:bodyPr/>
          <a:lstStyle/>
          <a:p>
            <a:pPr>
              <a:defRPr sz="14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524021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4">
  <dgm:title val=""/>
  <dgm:desc val=""/>
  <dgm:catLst>
    <dgm:cat type="accent3" pri="11400"/>
  </dgm:catLst>
  <dgm:styleLbl name="node0">
    <dgm:fillClrLst meth="cycle">
      <a:schemeClr val="accent3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3">
        <a:shade val="50000"/>
      </a:schemeClr>
      <a:schemeClr val="accent3">
        <a:tint val="55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3">
        <a:shade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3">
        <a:shade val="80000"/>
        <a:alpha val="50000"/>
      </a:schemeClr>
      <a:schemeClr val="accent3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3">
        <a:shade val="90000"/>
      </a:schemeClr>
      <a:schemeClr val="accent3">
        <a:tint val="50000"/>
      </a:schemeClr>
    </dgm:fillClrLst>
    <dgm:linClrLst meth="cycle"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3">
        <a:shade val="50000"/>
      </a:schemeClr>
      <a:schemeClr val="accent3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55000"/>
      </a:schemeClr>
    </dgm:fillClrLst>
    <dgm:linClrLst meth="repeat">
      <a:schemeClr val="accent3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55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CCDD597-E23C-4559-B53A-F99F0D81BE40}" type="doc">
      <dgm:prSet loTypeId="urn:microsoft.com/office/officeart/2005/8/layout/chevron2" loCatId="process" qsTypeId="urn:microsoft.com/office/officeart/2005/8/quickstyle/3d2" qsCatId="3D" csTypeId="urn:microsoft.com/office/officeart/2005/8/colors/accent3_4" csCatId="accent3" phldr="1"/>
      <dgm:spPr/>
      <dgm:t>
        <a:bodyPr/>
        <a:lstStyle/>
        <a:p>
          <a:endParaRPr lang="ru-RU"/>
        </a:p>
      </dgm:t>
    </dgm:pt>
    <dgm:pt modelId="{902F2231-2FD7-47BF-8F3C-592423605387}">
      <dgm:prSet phldrT="[Текст]"/>
      <dgm:spPr/>
      <dgm:t>
        <a:bodyPr/>
        <a:lstStyle/>
        <a:p>
          <a:pPr algn="just"/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7429616-25D4-40B4-BB9C-2240B67D22D5}" type="par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3017023E-BE22-4264-BD23-0E9C914C1533}" type="sibTrans" cxnId="{E66B3DBE-7927-48C8-8D3D-8BE1AB9DDB64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43E6675B-C2EC-465E-BE88-7BFECDCE4355}">
      <dgm:prSet phldrT="[Текст]" custT="1"/>
      <dgm:spPr/>
      <dgm:t>
        <a:bodyPr/>
        <a:lstStyle/>
        <a:p>
          <a:pPr algn="just"/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          и </a:t>
          </a:r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результативности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AD9F999F-F0F4-4499-81D3-5F5BCA6B20CC}" type="par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77A5323-95C6-41BA-9273-1DF09A929718}" type="sibTrans" cxnId="{E0EBAEFD-DD2C-441D-AB4F-A2D465203A46}">
      <dgm:prSet/>
      <dgm:spPr/>
      <dgm:t>
        <a:bodyPr/>
        <a:lstStyle/>
        <a:p>
          <a:pPr algn="just"/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ADAA84FE-B6E3-4205-BC02-FA774D4D1267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CE55851-57DB-4B46-AB07-78B0AD83207F}" type="par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C6D56F5-1EC9-4159-9662-17EF5B9967B8}" type="sibTrans" cxnId="{67F4E168-9614-4B01-B684-0F0BF5E43EF8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218A7CB4-A752-4445-88AD-2AC265534A1D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E7EE4873-6274-46DF-A100-FC3360D43757}" type="par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DBEB5F70-D0CE-4487-9B9A-D5AB0BB1406F}" type="sibTrans" cxnId="{258C6116-F24B-421F-9123-D9FEFD41CD79}">
      <dgm:prSet/>
      <dgm:spPr/>
      <dgm:t>
        <a:bodyPr/>
        <a:lstStyle/>
        <a:p>
          <a:endParaRPr lang="ru-RU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96FF4110-615C-45A7-82A7-B60DCA9EC8B3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F385F47-C8F6-4C99-8CCA-A667CC396179}" type="par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3FCFE54-3F88-4581-8360-F2066E5BD76C}" type="sibTrans" cxnId="{08301E17-FF17-447A-980F-E1D2CF2B14A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FC56A53-3947-4A27-B37E-03F3E7D343A7}">
      <dgm:prSet custT="1"/>
      <dgm:spPr/>
      <dgm:t>
        <a:bodyPr/>
        <a:lstStyle/>
        <a:p>
          <a:r>
            <a:rPr lang="ru-RU" sz="1500" b="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35F858D4-9CDB-4882-AAFD-CFD4492EAAF0}" type="par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F2B68E4-2FD4-4A36-B93F-8C9CC8E9C732}" type="sibTrans" cxnId="{58DF6054-17E0-4F43-AB00-685E58A431BE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E8D24CC-2D23-4D4E-ABBC-AF15C9743DBC}">
      <dgm:prSet/>
      <dgm:spPr/>
      <dgm:t>
        <a:bodyPr/>
        <a:lstStyle/>
        <a:p>
          <a:endParaRPr lang="ru-RU" dirty="0"/>
        </a:p>
      </dgm:t>
    </dgm:pt>
    <dgm:pt modelId="{91B6473A-E3C7-4F82-BC84-D5DB8D51165B}" type="parTrans" cxnId="{7FD6EBE3-12FA-49C5-A0F6-47E039FFA961}">
      <dgm:prSet/>
      <dgm:spPr/>
      <dgm:t>
        <a:bodyPr/>
        <a:lstStyle/>
        <a:p>
          <a:endParaRPr lang="ru-RU"/>
        </a:p>
      </dgm:t>
    </dgm:pt>
    <dgm:pt modelId="{B8868A1F-958D-4EDA-B2BD-C70DB56C99EF}" type="sibTrans" cxnId="{7FD6EBE3-12FA-49C5-A0F6-47E039FFA961}">
      <dgm:prSet/>
      <dgm:spPr/>
      <dgm:t>
        <a:bodyPr/>
        <a:lstStyle/>
        <a:p>
          <a:endParaRPr lang="ru-RU"/>
        </a:p>
      </dgm:t>
    </dgm:pt>
    <dgm:pt modelId="{F3900C61-6D15-48E8-A7C2-8F19FEC952FB}">
      <dgm:prSet/>
      <dgm:spPr/>
      <dgm:t>
        <a:bodyPr/>
        <a:lstStyle/>
        <a:p>
          <a:endParaRPr lang="ru-RU" dirty="0"/>
        </a:p>
      </dgm:t>
    </dgm:pt>
    <dgm:pt modelId="{DCD3C569-1893-4804-8F78-9DAF9C096684}" type="parTrans" cxnId="{E2F4C688-881A-4741-ABCB-D25AA8ACADD6}">
      <dgm:prSet/>
      <dgm:spPr/>
      <dgm:t>
        <a:bodyPr/>
        <a:lstStyle/>
        <a:p>
          <a:endParaRPr lang="ru-RU"/>
        </a:p>
      </dgm:t>
    </dgm:pt>
    <dgm:pt modelId="{B889B962-DF23-40A0-AFC1-A57DD555C20E}" type="sibTrans" cxnId="{E2F4C688-881A-4741-ABCB-D25AA8ACADD6}">
      <dgm:prSet/>
      <dgm:spPr/>
      <dgm:t>
        <a:bodyPr/>
        <a:lstStyle/>
        <a:p>
          <a:endParaRPr lang="ru-RU"/>
        </a:p>
      </dgm:t>
    </dgm:pt>
    <dgm:pt modelId="{71888E2C-26F1-402E-AEAF-D8DBAFDD796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</a:t>
          </a:r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политики. </a:t>
          </a:r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Сохранение высокой степени долговой устойчивости</a:t>
          </a:r>
          <a:endParaRPr lang="ru-RU" sz="1500" dirty="0"/>
        </a:p>
      </dgm:t>
    </dgm:pt>
    <dgm:pt modelId="{A97E64B2-5D71-4B77-8F03-0A6513A401EB}" type="parTrans" cxnId="{A72A751D-CBF3-44E7-A252-0B17B7384418}">
      <dgm:prSet/>
      <dgm:spPr/>
      <dgm:t>
        <a:bodyPr/>
        <a:lstStyle/>
        <a:p>
          <a:endParaRPr lang="ru-RU"/>
        </a:p>
      </dgm:t>
    </dgm:pt>
    <dgm:pt modelId="{6681047F-1E0B-474F-8FEF-B705185E7766}" type="sibTrans" cxnId="{A72A751D-CBF3-44E7-A252-0B17B7384418}">
      <dgm:prSet/>
      <dgm:spPr/>
      <dgm:t>
        <a:bodyPr/>
        <a:lstStyle/>
        <a:p>
          <a:endParaRPr lang="ru-RU"/>
        </a:p>
      </dgm:t>
    </dgm:pt>
    <dgm:pt modelId="{68F4EBDB-DEF0-40A0-A56B-1CD5B262386F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F3A7E7-5B67-4C09-9D6A-1E0918E4C2F6}" type="parTrans" cxnId="{7EE63579-A390-4CA3-BBEA-9B4F3287DD79}">
      <dgm:prSet/>
      <dgm:spPr/>
      <dgm:t>
        <a:bodyPr/>
        <a:lstStyle/>
        <a:p>
          <a:endParaRPr lang="ru-RU"/>
        </a:p>
      </dgm:t>
    </dgm:pt>
    <dgm:pt modelId="{D695BF80-E526-41B1-970B-2E3D42EEA027}" type="sibTrans" cxnId="{7EE63579-A390-4CA3-BBEA-9B4F3287DD79}">
      <dgm:prSet/>
      <dgm:spPr/>
      <dgm:t>
        <a:bodyPr/>
        <a:lstStyle/>
        <a:p>
          <a:endParaRPr lang="ru-RU"/>
        </a:p>
      </dgm:t>
    </dgm:pt>
    <dgm:pt modelId="{AA0FBA09-39C1-4BE6-9A8B-885114EA25FB}">
      <dgm:prSet/>
      <dgm:spPr/>
      <dgm:t>
        <a:bodyPr/>
        <a:lstStyle/>
        <a:p>
          <a:endParaRPr lang="ru-RU" dirty="0"/>
        </a:p>
      </dgm:t>
    </dgm:pt>
    <dgm:pt modelId="{4ACC9E83-BCBF-43C3-9485-37BAE6579DF0}" type="parTrans" cxnId="{D53B338C-1808-485F-A095-54D70D7A5DF6}">
      <dgm:prSet/>
      <dgm:spPr/>
      <dgm:t>
        <a:bodyPr/>
        <a:lstStyle/>
        <a:p>
          <a:endParaRPr lang="ru-RU"/>
        </a:p>
      </dgm:t>
    </dgm:pt>
    <dgm:pt modelId="{BF345F59-2A12-4D68-B3A2-9FAE47734117}" type="sibTrans" cxnId="{D53B338C-1808-485F-A095-54D70D7A5DF6}">
      <dgm:prSet/>
      <dgm:spPr/>
      <dgm:t>
        <a:bodyPr/>
        <a:lstStyle/>
        <a:p>
          <a:endParaRPr lang="ru-RU"/>
        </a:p>
      </dgm:t>
    </dgm:pt>
    <dgm:pt modelId="{3AFB0A72-A741-4218-BF47-B14369CAD78D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dirty="0">
            <a:latin typeface="Times New Roman" pitchFamily="18" charset="0"/>
            <a:cs typeface="Times New Roman" pitchFamily="18" charset="0"/>
          </a:endParaRPr>
        </a:p>
      </dgm:t>
    </dgm:pt>
    <dgm:pt modelId="{E565B754-9441-4910-A711-2EFAE16C1E4B}" type="sibTrans" cxnId="{A6B68044-6D64-463D-AF79-D562C971D1BB}">
      <dgm:prSet/>
      <dgm:spPr/>
      <dgm:t>
        <a:bodyPr/>
        <a:lstStyle/>
        <a:p>
          <a:endParaRPr lang="ru-RU"/>
        </a:p>
      </dgm:t>
    </dgm:pt>
    <dgm:pt modelId="{873EA156-1F9C-4A02-AD97-8BD7E38B7777}" type="parTrans" cxnId="{A6B68044-6D64-463D-AF79-D562C971D1BB}">
      <dgm:prSet/>
      <dgm:spPr/>
      <dgm:t>
        <a:bodyPr/>
        <a:lstStyle/>
        <a:p>
          <a:endParaRPr lang="ru-RU"/>
        </a:p>
      </dgm:t>
    </dgm:pt>
    <dgm:pt modelId="{A81C668B-22C5-42CF-9FF7-981023CDC6A3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F2099B4F-6873-47D2-9BA5-85AA75E3340A}" type="parTrans" cxnId="{ADAB1E1D-4BFF-4711-933C-D5BC1C93C227}">
      <dgm:prSet/>
      <dgm:spPr/>
      <dgm:t>
        <a:bodyPr/>
        <a:lstStyle/>
        <a:p>
          <a:endParaRPr lang="ru-RU"/>
        </a:p>
      </dgm:t>
    </dgm:pt>
    <dgm:pt modelId="{4B37F0FF-3009-4475-89D1-D84C71BA1274}" type="sibTrans" cxnId="{ADAB1E1D-4BFF-4711-933C-D5BC1C93C227}">
      <dgm:prSet/>
      <dgm:spPr/>
      <dgm:t>
        <a:bodyPr/>
        <a:lstStyle/>
        <a:p>
          <a:endParaRPr lang="ru-RU"/>
        </a:p>
      </dgm:t>
    </dgm:pt>
    <dgm:pt modelId="{E8E7BB8F-54B1-43CD-BE0E-86B251B5A5EC}">
      <dgm:prSet/>
      <dgm:spPr/>
      <dgm:t>
        <a:bodyPr/>
        <a:lstStyle/>
        <a:p>
          <a:endParaRPr lang="ru-RU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96A3A56-CEA0-4086-94A5-5D873F986A7E}" type="parTrans" cxnId="{C4F08CBA-3163-4DB6-9A24-BED570EC1346}">
      <dgm:prSet/>
      <dgm:spPr/>
      <dgm:t>
        <a:bodyPr/>
        <a:lstStyle/>
        <a:p>
          <a:endParaRPr lang="ru-RU"/>
        </a:p>
      </dgm:t>
    </dgm:pt>
    <dgm:pt modelId="{1AD2CF42-528A-48AC-A8CE-83CB2113C05D}" type="sibTrans" cxnId="{C4F08CBA-3163-4DB6-9A24-BED570EC1346}">
      <dgm:prSet/>
      <dgm:spPr/>
      <dgm:t>
        <a:bodyPr/>
        <a:lstStyle/>
        <a:p>
          <a:endParaRPr lang="ru-RU"/>
        </a:p>
      </dgm:t>
    </dgm:pt>
    <dgm:pt modelId="{CF9F9273-32F8-4D81-B18D-DE2EE2D9A50A}">
      <dgm:prSet phldrT="[Текст]"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dirty="0"/>
        </a:p>
      </dgm:t>
    </dgm:pt>
    <dgm:pt modelId="{4ABD6638-6F9F-424F-B1F0-DE7C871AAF41}" type="parTrans" cxnId="{80457441-F95C-4720-9CD6-EADC64DF1944}">
      <dgm:prSet/>
      <dgm:spPr/>
      <dgm:t>
        <a:bodyPr/>
        <a:lstStyle/>
        <a:p>
          <a:endParaRPr lang="ru-RU"/>
        </a:p>
      </dgm:t>
    </dgm:pt>
    <dgm:pt modelId="{36C20E76-8981-4059-8EE6-D3D8518F2412}" type="sibTrans" cxnId="{80457441-F95C-4720-9CD6-EADC64DF1944}">
      <dgm:prSet/>
      <dgm:spPr/>
      <dgm:t>
        <a:bodyPr/>
        <a:lstStyle/>
        <a:p>
          <a:endParaRPr lang="ru-RU"/>
        </a:p>
      </dgm:t>
    </dgm:pt>
    <dgm:pt modelId="{C027E776-9FA5-4CC5-BFFE-895C8E68E4BA}">
      <dgm:prSet custT="1"/>
      <dgm:spPr/>
      <dgm:t>
        <a:bodyPr/>
        <a:lstStyle/>
        <a:p>
          <a:r>
            <a:rPr lang="ru-RU" sz="15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dirty="0"/>
        </a:p>
      </dgm:t>
    </dgm:pt>
    <dgm:pt modelId="{C8EDC1FF-C288-4668-9C98-EAE7526C988A}" type="parTrans" cxnId="{688B9844-1DC9-4070-A703-F97376AA6245}">
      <dgm:prSet/>
      <dgm:spPr/>
      <dgm:t>
        <a:bodyPr/>
        <a:lstStyle/>
        <a:p>
          <a:endParaRPr lang="ru-RU"/>
        </a:p>
      </dgm:t>
    </dgm:pt>
    <dgm:pt modelId="{61D2B8DE-3CF5-4973-8432-7029559D85CD}" type="sibTrans" cxnId="{688B9844-1DC9-4070-A703-F97376AA6245}">
      <dgm:prSet/>
      <dgm:spPr/>
      <dgm:t>
        <a:bodyPr/>
        <a:lstStyle/>
        <a:p>
          <a:endParaRPr lang="ru-RU"/>
        </a:p>
      </dgm:t>
    </dgm:pt>
    <dgm:pt modelId="{2FF120AB-B76E-4D36-936F-8A2AA4B05E89}" type="pres">
      <dgm:prSet presAssocID="{BCCDD597-E23C-4559-B53A-F99F0D81BE4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FB7870A-506E-4B60-839B-AB0033AC8A9B}" type="pres">
      <dgm:prSet presAssocID="{AA0FBA09-39C1-4BE6-9A8B-885114EA25FB}" presName="composite" presStyleCnt="0"/>
      <dgm:spPr/>
    </dgm:pt>
    <dgm:pt modelId="{4374C2BD-CF89-42E1-B990-973049FD7299}" type="pres">
      <dgm:prSet presAssocID="{AA0FBA09-39C1-4BE6-9A8B-885114EA25FB}" presName="parentText" presStyleLbl="alignNode1" presStyleIdx="0" presStyleCnt="8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EDF0A-7FCF-4F94-A626-289E04329A25}" type="pres">
      <dgm:prSet presAssocID="{AA0FBA09-39C1-4BE6-9A8B-885114EA25FB}" presName="descendantText" presStyleLbl="align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FC6B63-ECFD-444A-B8CA-9E6CB7D3B995}" type="pres">
      <dgm:prSet presAssocID="{BF345F59-2A12-4D68-B3A2-9FAE47734117}" presName="sp" presStyleCnt="0"/>
      <dgm:spPr/>
    </dgm:pt>
    <dgm:pt modelId="{952B2257-FE38-4644-A5CD-B5C78093F421}" type="pres">
      <dgm:prSet presAssocID="{F3900C61-6D15-48E8-A7C2-8F19FEC952FB}" presName="composite" presStyleCnt="0"/>
      <dgm:spPr/>
      <dgm:t>
        <a:bodyPr/>
        <a:lstStyle/>
        <a:p>
          <a:endParaRPr lang="ru-RU"/>
        </a:p>
      </dgm:t>
    </dgm:pt>
    <dgm:pt modelId="{734328F6-3F33-4E19-86D4-8E31B472D63C}" type="pres">
      <dgm:prSet presAssocID="{F3900C61-6D15-48E8-A7C2-8F19FEC952FB}" presName="parentText" presStyleLbl="alignNode1" presStyleIdx="1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6E7494-29EA-45D8-8D38-D5FEA4933F2C}" type="pres">
      <dgm:prSet presAssocID="{F3900C61-6D15-48E8-A7C2-8F19FEC952FB}" presName="descendantText" presStyleLbl="alignAcc1" presStyleIdx="1" presStyleCnt="8" custScaleY="1447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20DD0-B543-4666-85ED-4C9B8B7BF292}" type="pres">
      <dgm:prSet presAssocID="{B889B962-DF23-40A0-AFC1-A57DD555C20E}" presName="sp" presStyleCnt="0"/>
      <dgm:spPr/>
      <dgm:t>
        <a:bodyPr/>
        <a:lstStyle/>
        <a:p>
          <a:endParaRPr lang="ru-RU"/>
        </a:p>
      </dgm:t>
    </dgm:pt>
    <dgm:pt modelId="{8926D646-C521-4C23-9C92-D3156C52C3AD}" type="pres">
      <dgm:prSet presAssocID="{3E8D24CC-2D23-4D4E-ABBC-AF15C9743DBC}" presName="composite" presStyleCnt="0"/>
      <dgm:spPr/>
      <dgm:t>
        <a:bodyPr/>
        <a:lstStyle/>
        <a:p>
          <a:endParaRPr lang="ru-RU"/>
        </a:p>
      </dgm:t>
    </dgm:pt>
    <dgm:pt modelId="{63E658C5-5BAF-468D-9790-E7345A01F0CE}" type="pres">
      <dgm:prSet presAssocID="{3E8D24CC-2D23-4D4E-ABBC-AF15C9743DBC}" presName="parentText" presStyleLbl="alignNode1" presStyleIdx="2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03C9DB-DC48-4A13-8568-7C3FCC6ED40F}" type="pres">
      <dgm:prSet presAssocID="{3E8D24CC-2D23-4D4E-ABBC-AF15C9743DBC}" presName="descendantText" presStyleLbl="alignAcc1" presStyleIdx="2" presStyleCnt="8" custLinFactNeighborX="481" custLinFactNeighborY="-55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81E995-84FD-482D-8E5A-D797AD17F66D}" type="pres">
      <dgm:prSet presAssocID="{B8868A1F-958D-4EDA-B2BD-C70DB56C99EF}" presName="sp" presStyleCnt="0"/>
      <dgm:spPr/>
      <dgm:t>
        <a:bodyPr/>
        <a:lstStyle/>
        <a:p>
          <a:endParaRPr lang="ru-RU"/>
        </a:p>
      </dgm:t>
    </dgm:pt>
    <dgm:pt modelId="{E63DE3B4-8A55-470C-9396-7126A80BD2D4}" type="pres">
      <dgm:prSet presAssocID="{902F2231-2FD7-47BF-8F3C-592423605387}" presName="composite" presStyleCnt="0"/>
      <dgm:spPr/>
      <dgm:t>
        <a:bodyPr/>
        <a:lstStyle/>
        <a:p>
          <a:endParaRPr lang="ru-RU"/>
        </a:p>
      </dgm:t>
    </dgm:pt>
    <dgm:pt modelId="{D48C05DF-A781-4524-9B24-FE9E6E3B78C5}" type="pres">
      <dgm:prSet presAssocID="{902F2231-2FD7-47BF-8F3C-592423605387}" presName="parentText" presStyleLbl="alignNode1" presStyleIdx="3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B4FEBD-D92A-42E3-BCD8-57D6E5ED813D}" type="pres">
      <dgm:prSet presAssocID="{902F2231-2FD7-47BF-8F3C-592423605387}" presName="descendantText" presStyleLbl="alignAcc1" presStyleIdx="3" presStyleCnt="8" custLinFactNeighborX="472" custLinFactNeighborY="23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7A2C6B-3F79-4E25-93A1-289DF7B5C4AA}" type="pres">
      <dgm:prSet presAssocID="{3017023E-BE22-4264-BD23-0E9C914C1533}" presName="sp" presStyleCnt="0"/>
      <dgm:spPr/>
      <dgm:t>
        <a:bodyPr/>
        <a:lstStyle/>
        <a:p>
          <a:endParaRPr lang="ru-RU"/>
        </a:p>
      </dgm:t>
    </dgm:pt>
    <dgm:pt modelId="{9D4F554B-EAAD-4FE2-AB7C-2B7F1C6A2A8A}" type="pres">
      <dgm:prSet presAssocID="{E8E7BB8F-54B1-43CD-BE0E-86B251B5A5EC}" presName="composite" presStyleCnt="0"/>
      <dgm:spPr/>
    </dgm:pt>
    <dgm:pt modelId="{CFACD03F-94FA-47A4-8714-6235410280C2}" type="pres">
      <dgm:prSet presAssocID="{E8E7BB8F-54B1-43CD-BE0E-86B251B5A5EC}" presName="parentText" presStyleLbl="alignNode1" presStyleIdx="4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6AC49C-1E55-4EC4-A47F-75F16DAE9193}" type="pres">
      <dgm:prSet presAssocID="{E8E7BB8F-54B1-43CD-BE0E-86B251B5A5EC}" presName="descendantText" presStyleLbl="alignAcc1" presStyleIdx="4" presStyleCnt="8" custLinFactNeighborX="493" custLinFactNeighborY="46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E67450-81F0-4258-AE7D-C389006C54B6}" type="pres">
      <dgm:prSet presAssocID="{1AD2CF42-528A-48AC-A8CE-83CB2113C05D}" presName="sp" presStyleCnt="0"/>
      <dgm:spPr/>
    </dgm:pt>
    <dgm:pt modelId="{5421DA5A-3970-4550-A10B-3B13D7236003}" type="pres">
      <dgm:prSet presAssocID="{A81C668B-22C5-42CF-9FF7-981023CDC6A3}" presName="composite" presStyleCnt="0"/>
      <dgm:spPr/>
    </dgm:pt>
    <dgm:pt modelId="{CBC2AFE8-4E82-4597-8A07-2FC74AF65068}" type="pres">
      <dgm:prSet presAssocID="{A81C668B-22C5-42CF-9FF7-981023CDC6A3}" presName="parentText" presStyleLbl="alignNode1" presStyleIdx="5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FAE3C5-40CC-4FFA-9267-A2B5A0D45042}" type="pres">
      <dgm:prSet presAssocID="{A81C668B-22C5-42CF-9FF7-981023CDC6A3}" presName="descendantText" presStyleLbl="align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880C90-91A6-4976-9823-07717779E2EC}" type="pres">
      <dgm:prSet presAssocID="{4B37F0FF-3009-4475-89D1-D84C71BA1274}" presName="sp" presStyleCnt="0"/>
      <dgm:spPr/>
    </dgm:pt>
    <dgm:pt modelId="{9E98751C-5FB9-4703-BBE2-1AED0F1118C7}" type="pres">
      <dgm:prSet presAssocID="{ADAA84FE-B6E3-4205-BC02-FA774D4D1267}" presName="composite" presStyleCnt="0"/>
      <dgm:spPr/>
      <dgm:t>
        <a:bodyPr/>
        <a:lstStyle/>
        <a:p>
          <a:endParaRPr lang="ru-RU"/>
        </a:p>
      </dgm:t>
    </dgm:pt>
    <dgm:pt modelId="{43FEAE83-A169-460C-B3C7-A9F2C28D1951}" type="pres">
      <dgm:prSet presAssocID="{ADAA84FE-B6E3-4205-BC02-FA774D4D1267}" presName="parentText" presStyleLbl="alignNode1" presStyleIdx="6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EFA6CB-7C0D-4521-8935-EDCF0FA8D597}" type="pres">
      <dgm:prSet presAssocID="{ADAA84FE-B6E3-4205-BC02-FA774D4D1267}" presName="descendantText" presStyleLbl="align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772283-BEB0-4CAC-9925-A88E9BA83587}" type="pres">
      <dgm:prSet presAssocID="{9C6D56F5-1EC9-4159-9662-17EF5B9967B8}" presName="sp" presStyleCnt="0"/>
      <dgm:spPr/>
      <dgm:t>
        <a:bodyPr/>
        <a:lstStyle/>
        <a:p>
          <a:endParaRPr lang="ru-RU"/>
        </a:p>
      </dgm:t>
    </dgm:pt>
    <dgm:pt modelId="{E3DA1BA0-0618-4EE0-87C5-7D153DD3CDCF}" type="pres">
      <dgm:prSet presAssocID="{218A7CB4-A752-4445-88AD-2AC265534A1D}" presName="composite" presStyleCnt="0"/>
      <dgm:spPr/>
      <dgm:t>
        <a:bodyPr/>
        <a:lstStyle/>
        <a:p>
          <a:endParaRPr lang="ru-RU"/>
        </a:p>
      </dgm:t>
    </dgm:pt>
    <dgm:pt modelId="{690D61F5-6015-4DB6-8B0D-2EEC445B95D5}" type="pres">
      <dgm:prSet presAssocID="{218A7CB4-A752-4445-88AD-2AC265534A1D}" presName="parentText" presStyleLbl="alignNode1" presStyleIdx="7" presStyleCnt="8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E528C4E-0884-45BB-A76B-113EB3F3D63A}" type="pres">
      <dgm:prSet presAssocID="{218A7CB4-A752-4445-88AD-2AC265534A1D}" presName="descendantText" presStyleLbl="align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66B3DBE-7927-48C8-8D3D-8BE1AB9DDB64}" srcId="{BCCDD597-E23C-4559-B53A-F99F0D81BE40}" destId="{902F2231-2FD7-47BF-8F3C-592423605387}" srcOrd="3" destOrd="0" parTransId="{27429616-25D4-40B4-BB9C-2240B67D22D5}" sibTransId="{3017023E-BE22-4264-BD23-0E9C914C1533}"/>
    <dgm:cxn modelId="{67127983-6D29-4EEA-8A12-834B352B6143}" type="presOf" srcId="{68F4EBDB-DEF0-40A0-A56B-1CD5B262386F}" destId="{5803C9DB-DC48-4A13-8568-7C3FCC6ED40F}" srcOrd="0" destOrd="0" presId="urn:microsoft.com/office/officeart/2005/8/layout/chevron2"/>
    <dgm:cxn modelId="{08301E17-FF17-447A-980F-E1D2CF2B14AA}" srcId="{ADAA84FE-B6E3-4205-BC02-FA774D4D1267}" destId="{96FF4110-615C-45A7-82A7-B60DCA9EC8B3}" srcOrd="0" destOrd="0" parTransId="{EF385F47-C8F6-4C99-8CCA-A667CC396179}" sibTransId="{53FCFE54-3F88-4581-8360-F2066E5BD76C}"/>
    <dgm:cxn modelId="{2B9A7AB5-476C-43F7-8112-3678375F38AA}" type="presOf" srcId="{43E6675B-C2EC-465E-BE88-7BFECDCE4355}" destId="{4EB4FEBD-D92A-42E3-BCD8-57D6E5ED813D}" srcOrd="0" destOrd="0" presId="urn:microsoft.com/office/officeart/2005/8/layout/chevron2"/>
    <dgm:cxn modelId="{0B7A06EB-E8FD-4E17-8AF7-92F38947B792}" type="presOf" srcId="{96FF4110-615C-45A7-82A7-B60DCA9EC8B3}" destId="{83EFA6CB-7C0D-4521-8935-EDCF0FA8D597}" srcOrd="0" destOrd="0" presId="urn:microsoft.com/office/officeart/2005/8/layout/chevron2"/>
    <dgm:cxn modelId="{ADAB1E1D-4BFF-4711-933C-D5BC1C93C227}" srcId="{BCCDD597-E23C-4559-B53A-F99F0D81BE40}" destId="{A81C668B-22C5-42CF-9FF7-981023CDC6A3}" srcOrd="5" destOrd="0" parTransId="{F2099B4F-6873-47D2-9BA5-85AA75E3340A}" sibTransId="{4B37F0FF-3009-4475-89D1-D84C71BA1274}"/>
    <dgm:cxn modelId="{F986ADA2-DB70-4960-A681-5D420B4BE573}" type="presOf" srcId="{3AFB0A72-A741-4218-BF47-B14369CAD78D}" destId="{FE0EDF0A-7FCF-4F94-A626-289E04329A25}" srcOrd="0" destOrd="0" presId="urn:microsoft.com/office/officeart/2005/8/layout/chevron2"/>
    <dgm:cxn modelId="{3C3D2979-EC48-4A94-9AA5-4B4AF69FCFB4}" type="presOf" srcId="{BCCDD597-E23C-4559-B53A-F99F0D81BE40}" destId="{2FF120AB-B76E-4D36-936F-8A2AA4B05E89}" srcOrd="0" destOrd="0" presId="urn:microsoft.com/office/officeart/2005/8/layout/chevron2"/>
    <dgm:cxn modelId="{6F55F524-00B6-4CE3-954B-77BD987D4522}" type="presOf" srcId="{C027E776-9FA5-4CC5-BFFE-895C8E68E4BA}" destId="{87FAE3C5-40CC-4FFA-9267-A2B5A0D45042}" srcOrd="0" destOrd="0" presId="urn:microsoft.com/office/officeart/2005/8/layout/chevron2"/>
    <dgm:cxn modelId="{67F4E168-9614-4B01-B684-0F0BF5E43EF8}" srcId="{BCCDD597-E23C-4559-B53A-F99F0D81BE40}" destId="{ADAA84FE-B6E3-4205-BC02-FA774D4D1267}" srcOrd="6" destOrd="0" parTransId="{DCE55851-57DB-4B46-AB07-78B0AD83207F}" sibTransId="{9C6D56F5-1EC9-4159-9662-17EF5B9967B8}"/>
    <dgm:cxn modelId="{258C6116-F24B-421F-9123-D9FEFD41CD79}" srcId="{BCCDD597-E23C-4559-B53A-F99F0D81BE40}" destId="{218A7CB4-A752-4445-88AD-2AC265534A1D}" srcOrd="7" destOrd="0" parTransId="{E7EE4873-6274-46DF-A100-FC3360D43757}" sibTransId="{DBEB5F70-D0CE-4487-9B9A-D5AB0BB1406F}"/>
    <dgm:cxn modelId="{7FD6EBE3-12FA-49C5-A0F6-47E039FFA961}" srcId="{BCCDD597-E23C-4559-B53A-F99F0D81BE40}" destId="{3E8D24CC-2D23-4D4E-ABBC-AF15C9743DBC}" srcOrd="2" destOrd="0" parTransId="{91B6473A-E3C7-4F82-BC84-D5DB8D51165B}" sibTransId="{B8868A1F-958D-4EDA-B2BD-C70DB56C99EF}"/>
    <dgm:cxn modelId="{D53B338C-1808-485F-A095-54D70D7A5DF6}" srcId="{BCCDD597-E23C-4559-B53A-F99F0D81BE40}" destId="{AA0FBA09-39C1-4BE6-9A8B-885114EA25FB}" srcOrd="0" destOrd="0" parTransId="{4ACC9E83-BCBF-43C3-9485-37BAE6579DF0}" sibTransId="{BF345F59-2A12-4D68-B3A2-9FAE47734117}"/>
    <dgm:cxn modelId="{EFA57A13-5408-4BAC-BCC0-CBD89764FA25}" type="presOf" srcId="{902F2231-2FD7-47BF-8F3C-592423605387}" destId="{D48C05DF-A781-4524-9B24-FE9E6E3B78C5}" srcOrd="0" destOrd="0" presId="urn:microsoft.com/office/officeart/2005/8/layout/chevron2"/>
    <dgm:cxn modelId="{7EE63579-A390-4CA3-BBEA-9B4F3287DD79}" srcId="{3E8D24CC-2D23-4D4E-ABBC-AF15C9743DBC}" destId="{68F4EBDB-DEF0-40A0-A56B-1CD5B262386F}" srcOrd="0" destOrd="0" parTransId="{3BF3A7E7-5B67-4C09-9D6A-1E0918E4C2F6}" sibTransId="{D695BF80-E526-41B1-970B-2E3D42EEA027}"/>
    <dgm:cxn modelId="{A72A751D-CBF3-44E7-A252-0B17B7384418}" srcId="{F3900C61-6D15-48E8-A7C2-8F19FEC952FB}" destId="{71888E2C-26F1-402E-AEAF-D8DBAFDD796D}" srcOrd="0" destOrd="0" parTransId="{A97E64B2-5D71-4B77-8F03-0A6513A401EB}" sibTransId="{6681047F-1E0B-474F-8FEF-B705185E7766}"/>
    <dgm:cxn modelId="{841A8E27-F952-45D7-A2A7-95321A03F861}" type="presOf" srcId="{218A7CB4-A752-4445-88AD-2AC265534A1D}" destId="{690D61F5-6015-4DB6-8B0D-2EEC445B95D5}" srcOrd="0" destOrd="0" presId="urn:microsoft.com/office/officeart/2005/8/layout/chevron2"/>
    <dgm:cxn modelId="{3F36F51C-FB29-47B7-AC0D-4DAF5910CD99}" type="presOf" srcId="{ADAA84FE-B6E3-4205-BC02-FA774D4D1267}" destId="{43FEAE83-A169-460C-B3C7-A9F2C28D1951}" srcOrd="0" destOrd="0" presId="urn:microsoft.com/office/officeart/2005/8/layout/chevron2"/>
    <dgm:cxn modelId="{C83F8A8B-59C8-490E-BBD6-37A761F197BE}" type="presOf" srcId="{71888E2C-26F1-402E-AEAF-D8DBAFDD796D}" destId="{276E7494-29EA-45D8-8D38-D5FEA4933F2C}" srcOrd="0" destOrd="0" presId="urn:microsoft.com/office/officeart/2005/8/layout/chevron2"/>
    <dgm:cxn modelId="{58DF6054-17E0-4F43-AB00-685E58A431BE}" srcId="{218A7CB4-A752-4445-88AD-2AC265534A1D}" destId="{FFC56A53-3947-4A27-B37E-03F3E7D343A7}" srcOrd="0" destOrd="0" parTransId="{35F858D4-9CDB-4882-AAFD-CFD4492EAAF0}" sibTransId="{3F2B68E4-2FD4-4A36-B93F-8C9CC8E9C732}"/>
    <dgm:cxn modelId="{8F1D9CDE-716F-4AA1-AB11-D1C75EFE46C7}" type="presOf" srcId="{E8E7BB8F-54B1-43CD-BE0E-86B251B5A5EC}" destId="{CFACD03F-94FA-47A4-8714-6235410280C2}" srcOrd="0" destOrd="0" presId="urn:microsoft.com/office/officeart/2005/8/layout/chevron2"/>
    <dgm:cxn modelId="{80457441-F95C-4720-9CD6-EADC64DF1944}" srcId="{E8E7BB8F-54B1-43CD-BE0E-86B251B5A5EC}" destId="{CF9F9273-32F8-4D81-B18D-DE2EE2D9A50A}" srcOrd="0" destOrd="0" parTransId="{4ABD6638-6F9F-424F-B1F0-DE7C871AAF41}" sibTransId="{36C20E76-8981-4059-8EE6-D3D8518F2412}"/>
    <dgm:cxn modelId="{C4F08CBA-3163-4DB6-9A24-BED570EC1346}" srcId="{BCCDD597-E23C-4559-B53A-F99F0D81BE40}" destId="{E8E7BB8F-54B1-43CD-BE0E-86B251B5A5EC}" srcOrd="4" destOrd="0" parTransId="{B96A3A56-CEA0-4086-94A5-5D873F986A7E}" sibTransId="{1AD2CF42-528A-48AC-A8CE-83CB2113C05D}"/>
    <dgm:cxn modelId="{2CD57968-4B1B-4D21-AEA0-55DABF23E1FB}" type="presOf" srcId="{3E8D24CC-2D23-4D4E-ABBC-AF15C9743DBC}" destId="{63E658C5-5BAF-468D-9790-E7345A01F0CE}" srcOrd="0" destOrd="0" presId="urn:microsoft.com/office/officeart/2005/8/layout/chevron2"/>
    <dgm:cxn modelId="{78EFB352-F2F9-4F0F-B6D9-E0A6FC50441E}" type="presOf" srcId="{F3900C61-6D15-48E8-A7C2-8F19FEC952FB}" destId="{734328F6-3F33-4E19-86D4-8E31B472D63C}" srcOrd="0" destOrd="0" presId="urn:microsoft.com/office/officeart/2005/8/layout/chevron2"/>
    <dgm:cxn modelId="{E2F4C688-881A-4741-ABCB-D25AA8ACADD6}" srcId="{BCCDD597-E23C-4559-B53A-F99F0D81BE40}" destId="{F3900C61-6D15-48E8-A7C2-8F19FEC952FB}" srcOrd="1" destOrd="0" parTransId="{DCD3C569-1893-4804-8F78-9DAF9C096684}" sibTransId="{B889B962-DF23-40A0-AFC1-A57DD555C20E}"/>
    <dgm:cxn modelId="{3D00D897-AB01-4117-A79F-43405494643E}" type="presOf" srcId="{AA0FBA09-39C1-4BE6-9A8B-885114EA25FB}" destId="{4374C2BD-CF89-42E1-B990-973049FD7299}" srcOrd="0" destOrd="0" presId="urn:microsoft.com/office/officeart/2005/8/layout/chevron2"/>
    <dgm:cxn modelId="{A6B68044-6D64-463D-AF79-D562C971D1BB}" srcId="{AA0FBA09-39C1-4BE6-9A8B-885114EA25FB}" destId="{3AFB0A72-A741-4218-BF47-B14369CAD78D}" srcOrd="0" destOrd="0" parTransId="{873EA156-1F9C-4A02-AD97-8BD7E38B7777}" sibTransId="{E565B754-9441-4910-A711-2EFAE16C1E4B}"/>
    <dgm:cxn modelId="{A7CCE7CB-5729-4786-A39A-28ACBA43110A}" type="presOf" srcId="{FFC56A53-3947-4A27-B37E-03F3E7D343A7}" destId="{CE528C4E-0884-45BB-A76B-113EB3F3D63A}" srcOrd="0" destOrd="0" presId="urn:microsoft.com/office/officeart/2005/8/layout/chevron2"/>
    <dgm:cxn modelId="{688B9844-1DC9-4070-A703-F97376AA6245}" srcId="{A81C668B-22C5-42CF-9FF7-981023CDC6A3}" destId="{C027E776-9FA5-4CC5-BFFE-895C8E68E4BA}" srcOrd="0" destOrd="0" parTransId="{C8EDC1FF-C288-4668-9C98-EAE7526C988A}" sibTransId="{61D2B8DE-3CF5-4973-8432-7029559D85CD}"/>
    <dgm:cxn modelId="{E0EBAEFD-DD2C-441D-AB4F-A2D465203A46}" srcId="{902F2231-2FD7-47BF-8F3C-592423605387}" destId="{43E6675B-C2EC-465E-BE88-7BFECDCE4355}" srcOrd="0" destOrd="0" parTransId="{AD9F999F-F0F4-4499-81D3-5F5BCA6B20CC}" sibTransId="{B77A5323-95C6-41BA-9273-1DF09A929718}"/>
    <dgm:cxn modelId="{D9E005DC-ED59-4E33-89CF-F76502B76E8E}" type="presOf" srcId="{CF9F9273-32F8-4D81-B18D-DE2EE2D9A50A}" destId="{E76AC49C-1E55-4EC4-A47F-75F16DAE9193}" srcOrd="0" destOrd="0" presId="urn:microsoft.com/office/officeart/2005/8/layout/chevron2"/>
    <dgm:cxn modelId="{7FF35DB5-5DC2-4226-B876-806C0BB6EA5F}" type="presOf" srcId="{A81C668B-22C5-42CF-9FF7-981023CDC6A3}" destId="{CBC2AFE8-4E82-4597-8A07-2FC74AF65068}" srcOrd="0" destOrd="0" presId="urn:microsoft.com/office/officeart/2005/8/layout/chevron2"/>
    <dgm:cxn modelId="{B1EF0748-C30A-4B15-B5BD-47E3F0BD5B4D}" type="presParOf" srcId="{2FF120AB-B76E-4D36-936F-8A2AA4B05E89}" destId="{DFB7870A-506E-4B60-839B-AB0033AC8A9B}" srcOrd="0" destOrd="0" presId="urn:microsoft.com/office/officeart/2005/8/layout/chevron2"/>
    <dgm:cxn modelId="{F3C7EDFF-1407-4B3F-9458-E39E497B3B99}" type="presParOf" srcId="{DFB7870A-506E-4B60-839B-AB0033AC8A9B}" destId="{4374C2BD-CF89-42E1-B990-973049FD7299}" srcOrd="0" destOrd="0" presId="urn:microsoft.com/office/officeart/2005/8/layout/chevron2"/>
    <dgm:cxn modelId="{92144C85-A5EA-4123-8131-5F3D6EA81AF3}" type="presParOf" srcId="{DFB7870A-506E-4B60-839B-AB0033AC8A9B}" destId="{FE0EDF0A-7FCF-4F94-A626-289E04329A25}" srcOrd="1" destOrd="0" presId="urn:microsoft.com/office/officeart/2005/8/layout/chevron2"/>
    <dgm:cxn modelId="{1BD29E62-9922-4DB2-8C1F-A9A607178C56}" type="presParOf" srcId="{2FF120AB-B76E-4D36-936F-8A2AA4B05E89}" destId="{B3FC6B63-ECFD-444A-B8CA-9E6CB7D3B995}" srcOrd="1" destOrd="0" presId="urn:microsoft.com/office/officeart/2005/8/layout/chevron2"/>
    <dgm:cxn modelId="{DBEE8B53-238C-4BD1-A0BF-562E1EC8DAD9}" type="presParOf" srcId="{2FF120AB-B76E-4D36-936F-8A2AA4B05E89}" destId="{952B2257-FE38-4644-A5CD-B5C78093F421}" srcOrd="2" destOrd="0" presId="urn:microsoft.com/office/officeart/2005/8/layout/chevron2"/>
    <dgm:cxn modelId="{6C17BDBA-18C0-42AC-B819-D0FAB85AD2CC}" type="presParOf" srcId="{952B2257-FE38-4644-A5CD-B5C78093F421}" destId="{734328F6-3F33-4E19-86D4-8E31B472D63C}" srcOrd="0" destOrd="0" presId="urn:microsoft.com/office/officeart/2005/8/layout/chevron2"/>
    <dgm:cxn modelId="{7950A3F7-0652-4ABB-B483-781E307FDF4A}" type="presParOf" srcId="{952B2257-FE38-4644-A5CD-B5C78093F421}" destId="{276E7494-29EA-45D8-8D38-D5FEA4933F2C}" srcOrd="1" destOrd="0" presId="urn:microsoft.com/office/officeart/2005/8/layout/chevron2"/>
    <dgm:cxn modelId="{5870282F-6276-43DE-A8F9-C3DEFA7D8741}" type="presParOf" srcId="{2FF120AB-B76E-4D36-936F-8A2AA4B05E89}" destId="{D5820DD0-B543-4666-85ED-4C9B8B7BF292}" srcOrd="3" destOrd="0" presId="urn:microsoft.com/office/officeart/2005/8/layout/chevron2"/>
    <dgm:cxn modelId="{FDAB1F9C-1FA1-4B6A-8906-52A4C24953A9}" type="presParOf" srcId="{2FF120AB-B76E-4D36-936F-8A2AA4B05E89}" destId="{8926D646-C521-4C23-9C92-D3156C52C3AD}" srcOrd="4" destOrd="0" presId="urn:microsoft.com/office/officeart/2005/8/layout/chevron2"/>
    <dgm:cxn modelId="{C9B50048-EC8C-49E4-8F13-54093BB18C5B}" type="presParOf" srcId="{8926D646-C521-4C23-9C92-D3156C52C3AD}" destId="{63E658C5-5BAF-468D-9790-E7345A01F0CE}" srcOrd="0" destOrd="0" presId="urn:microsoft.com/office/officeart/2005/8/layout/chevron2"/>
    <dgm:cxn modelId="{3FB9302B-15C4-4C0C-AC63-786FC5B2AF44}" type="presParOf" srcId="{8926D646-C521-4C23-9C92-D3156C52C3AD}" destId="{5803C9DB-DC48-4A13-8568-7C3FCC6ED40F}" srcOrd="1" destOrd="0" presId="urn:microsoft.com/office/officeart/2005/8/layout/chevron2"/>
    <dgm:cxn modelId="{B7D47A10-5707-47FF-93CE-85F01B58AA0D}" type="presParOf" srcId="{2FF120AB-B76E-4D36-936F-8A2AA4B05E89}" destId="{3A81E995-84FD-482D-8E5A-D797AD17F66D}" srcOrd="5" destOrd="0" presId="urn:microsoft.com/office/officeart/2005/8/layout/chevron2"/>
    <dgm:cxn modelId="{AED4CF30-3D3E-463E-919F-FA18AEBB6F66}" type="presParOf" srcId="{2FF120AB-B76E-4D36-936F-8A2AA4B05E89}" destId="{E63DE3B4-8A55-470C-9396-7126A80BD2D4}" srcOrd="6" destOrd="0" presId="urn:microsoft.com/office/officeart/2005/8/layout/chevron2"/>
    <dgm:cxn modelId="{76F4206F-2AD2-4643-A4D7-CD06F742C549}" type="presParOf" srcId="{E63DE3B4-8A55-470C-9396-7126A80BD2D4}" destId="{D48C05DF-A781-4524-9B24-FE9E6E3B78C5}" srcOrd="0" destOrd="0" presId="urn:microsoft.com/office/officeart/2005/8/layout/chevron2"/>
    <dgm:cxn modelId="{821F2A5B-DE44-44F4-96FF-C534011C7056}" type="presParOf" srcId="{E63DE3B4-8A55-470C-9396-7126A80BD2D4}" destId="{4EB4FEBD-D92A-42E3-BCD8-57D6E5ED813D}" srcOrd="1" destOrd="0" presId="urn:microsoft.com/office/officeart/2005/8/layout/chevron2"/>
    <dgm:cxn modelId="{963EA463-079F-4223-8331-4EEE8C47F704}" type="presParOf" srcId="{2FF120AB-B76E-4D36-936F-8A2AA4B05E89}" destId="{207A2C6B-3F79-4E25-93A1-289DF7B5C4AA}" srcOrd="7" destOrd="0" presId="urn:microsoft.com/office/officeart/2005/8/layout/chevron2"/>
    <dgm:cxn modelId="{06E84ED9-C5D2-4322-A468-179D96CBDD8E}" type="presParOf" srcId="{2FF120AB-B76E-4D36-936F-8A2AA4B05E89}" destId="{9D4F554B-EAAD-4FE2-AB7C-2B7F1C6A2A8A}" srcOrd="8" destOrd="0" presId="urn:microsoft.com/office/officeart/2005/8/layout/chevron2"/>
    <dgm:cxn modelId="{A1463EA4-A129-43F9-84EC-372646A25A62}" type="presParOf" srcId="{9D4F554B-EAAD-4FE2-AB7C-2B7F1C6A2A8A}" destId="{CFACD03F-94FA-47A4-8714-6235410280C2}" srcOrd="0" destOrd="0" presId="urn:microsoft.com/office/officeart/2005/8/layout/chevron2"/>
    <dgm:cxn modelId="{35BDADC4-1BE9-4BCB-9414-EC2D7D5E0F3B}" type="presParOf" srcId="{9D4F554B-EAAD-4FE2-AB7C-2B7F1C6A2A8A}" destId="{E76AC49C-1E55-4EC4-A47F-75F16DAE9193}" srcOrd="1" destOrd="0" presId="urn:microsoft.com/office/officeart/2005/8/layout/chevron2"/>
    <dgm:cxn modelId="{C3A701C4-38E9-47A9-BFA5-58F9B84685A0}" type="presParOf" srcId="{2FF120AB-B76E-4D36-936F-8A2AA4B05E89}" destId="{0BE67450-81F0-4258-AE7D-C389006C54B6}" srcOrd="9" destOrd="0" presId="urn:microsoft.com/office/officeart/2005/8/layout/chevron2"/>
    <dgm:cxn modelId="{286579D6-BC4B-4746-9105-C1AD2D8AA79B}" type="presParOf" srcId="{2FF120AB-B76E-4D36-936F-8A2AA4B05E89}" destId="{5421DA5A-3970-4550-A10B-3B13D7236003}" srcOrd="10" destOrd="0" presId="urn:microsoft.com/office/officeart/2005/8/layout/chevron2"/>
    <dgm:cxn modelId="{CAA9E11B-B395-4C3F-8D03-C4935C8C2EFA}" type="presParOf" srcId="{5421DA5A-3970-4550-A10B-3B13D7236003}" destId="{CBC2AFE8-4E82-4597-8A07-2FC74AF65068}" srcOrd="0" destOrd="0" presId="urn:microsoft.com/office/officeart/2005/8/layout/chevron2"/>
    <dgm:cxn modelId="{8C7BA489-4225-4FDE-BA57-D433E88C7517}" type="presParOf" srcId="{5421DA5A-3970-4550-A10B-3B13D7236003}" destId="{87FAE3C5-40CC-4FFA-9267-A2B5A0D45042}" srcOrd="1" destOrd="0" presId="urn:microsoft.com/office/officeart/2005/8/layout/chevron2"/>
    <dgm:cxn modelId="{08583667-693B-4512-AC3E-5A68908AF84C}" type="presParOf" srcId="{2FF120AB-B76E-4D36-936F-8A2AA4B05E89}" destId="{2E880C90-91A6-4976-9823-07717779E2EC}" srcOrd="11" destOrd="0" presId="urn:microsoft.com/office/officeart/2005/8/layout/chevron2"/>
    <dgm:cxn modelId="{369A3713-8C78-43F1-AE39-8125C49FC1AC}" type="presParOf" srcId="{2FF120AB-B76E-4D36-936F-8A2AA4B05E89}" destId="{9E98751C-5FB9-4703-BBE2-1AED0F1118C7}" srcOrd="12" destOrd="0" presId="urn:microsoft.com/office/officeart/2005/8/layout/chevron2"/>
    <dgm:cxn modelId="{AF19D084-2901-40C2-A7DA-8CB622C3F9F1}" type="presParOf" srcId="{9E98751C-5FB9-4703-BBE2-1AED0F1118C7}" destId="{43FEAE83-A169-460C-B3C7-A9F2C28D1951}" srcOrd="0" destOrd="0" presId="urn:microsoft.com/office/officeart/2005/8/layout/chevron2"/>
    <dgm:cxn modelId="{C89B90D7-BDDC-4410-9EFB-4A9617E225C0}" type="presParOf" srcId="{9E98751C-5FB9-4703-BBE2-1AED0F1118C7}" destId="{83EFA6CB-7C0D-4521-8935-EDCF0FA8D597}" srcOrd="1" destOrd="0" presId="urn:microsoft.com/office/officeart/2005/8/layout/chevron2"/>
    <dgm:cxn modelId="{80774998-273B-4F45-AD71-1FE8407D947D}" type="presParOf" srcId="{2FF120AB-B76E-4D36-936F-8A2AA4B05E89}" destId="{44772283-BEB0-4CAC-9925-A88E9BA83587}" srcOrd="13" destOrd="0" presId="urn:microsoft.com/office/officeart/2005/8/layout/chevron2"/>
    <dgm:cxn modelId="{FB9A30CB-4B19-41F8-943E-FF949682B938}" type="presParOf" srcId="{2FF120AB-B76E-4D36-936F-8A2AA4B05E89}" destId="{E3DA1BA0-0618-4EE0-87C5-7D153DD3CDCF}" srcOrd="14" destOrd="0" presId="urn:microsoft.com/office/officeart/2005/8/layout/chevron2"/>
    <dgm:cxn modelId="{1D7BF605-1FBD-4386-A237-6B74D692E0A0}" type="presParOf" srcId="{E3DA1BA0-0618-4EE0-87C5-7D153DD3CDCF}" destId="{690D61F5-6015-4DB6-8B0D-2EEC445B95D5}" srcOrd="0" destOrd="0" presId="urn:microsoft.com/office/officeart/2005/8/layout/chevron2"/>
    <dgm:cxn modelId="{1E1A6E82-36AC-414C-A493-071CF2098116}" type="presParOf" srcId="{E3DA1BA0-0618-4EE0-87C5-7D153DD3CDCF}" destId="{CE528C4E-0884-45BB-A76B-113EB3F3D63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3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5 031,9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3 979,0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algn="ctr"/>
          <a:r>
            <a:rPr lang="ru-RU" sz="1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4 036,2 млн руб.</a:t>
          </a:r>
          <a:endParaRPr lang="ru-RU" sz="2100" b="1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20045" custLinFactNeighborX="-6205" custLinFactNeighborY="1026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20045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20045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 custLinFactNeighborX="2222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gm:spPr>
      <dgm:t>
        <a:bodyPr/>
        <a:lstStyle/>
        <a:p>
          <a:endParaRPr lang="ru-RU"/>
        </a:p>
      </dgm:t>
    </dgm:pt>
  </dgm:ptLst>
  <dgm:cxnLst>
    <dgm:cxn modelId="{1EB806D1-18CA-433E-855F-D17EC304510A}" type="presOf" srcId="{406B9B4D-4C62-4018-89FB-351E4143C94C}" destId="{46FE5ACD-631D-457E-9309-25D2AC91A394}" srcOrd="0" destOrd="0" presId="urn:microsoft.com/office/officeart/2005/8/layout/list1"/>
    <dgm:cxn modelId="{4127979C-1D09-43F2-9A19-E572866B0A91}" type="presOf" srcId="{902919E2-9041-4FCC-8C6C-B8BDFEF64288}" destId="{EA9E1F06-D91C-4272-AF8B-FCCF6B68913C}" srcOrd="0" destOrd="0" presId="urn:microsoft.com/office/officeart/2005/8/layout/list1"/>
    <dgm:cxn modelId="{1F9514B0-2428-4EFA-8C20-8DBC493FA0DB}" type="presOf" srcId="{8FB4CB56-A754-4C40-B64D-43050DBC36A9}" destId="{AB759667-5516-44F4-8BD7-4FFF337F730D}" srcOrd="0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E65090E7-2FBC-46E5-AA00-98EFD2C3C917}" type="presOf" srcId="{406B9B4D-4C62-4018-89FB-351E4143C94C}" destId="{6F322D92-D950-4549-8EA5-21B04415940A}" srcOrd="1" destOrd="0" presId="urn:microsoft.com/office/officeart/2005/8/layout/list1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6186277B-5079-4993-ACF0-14B9B1788D08}" type="presOf" srcId="{41C5364A-0B2C-4E06-865A-F229BE14B76A}" destId="{40797F41-9D4A-473E-9F4F-2A87162DB7E7}" srcOrd="0" destOrd="0" presId="urn:microsoft.com/office/officeart/2005/8/layout/list1"/>
    <dgm:cxn modelId="{3D6D68CC-A339-43CD-BB9E-AD06179C9F64}" type="presOf" srcId="{41C5364A-0B2C-4E06-865A-F229BE14B76A}" destId="{5A18C8A9-09C8-46E0-81FA-1559FA222514}" srcOrd="1" destOrd="0" presId="urn:microsoft.com/office/officeart/2005/8/layout/list1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C1987E15-20C3-4ECD-8CEC-B189B881E687}" type="presOf" srcId="{8FB4CB56-A754-4C40-B64D-43050DBC36A9}" destId="{5C193C0D-F5CD-42DE-AC7E-942833DE32E2}" srcOrd="1" destOrd="0" presId="urn:microsoft.com/office/officeart/2005/8/layout/list1"/>
    <dgm:cxn modelId="{6BF9A5B2-098A-47C2-A7D1-AFF8AE879F0E}" type="presParOf" srcId="{EA9E1F06-D91C-4272-AF8B-FCCF6B68913C}" destId="{F4E4065B-D659-4871-A6F4-471C4275F7CC}" srcOrd="0" destOrd="0" presId="urn:microsoft.com/office/officeart/2005/8/layout/list1"/>
    <dgm:cxn modelId="{A666E489-97A0-42AF-9DAA-978B48F2C411}" type="presParOf" srcId="{F4E4065B-D659-4871-A6F4-471C4275F7CC}" destId="{AB759667-5516-44F4-8BD7-4FFF337F730D}" srcOrd="0" destOrd="0" presId="urn:microsoft.com/office/officeart/2005/8/layout/list1"/>
    <dgm:cxn modelId="{85950B60-AEBA-4296-8AE7-8C44521B16E9}" type="presParOf" srcId="{F4E4065B-D659-4871-A6F4-471C4275F7CC}" destId="{5C193C0D-F5CD-42DE-AC7E-942833DE32E2}" srcOrd="1" destOrd="0" presId="urn:microsoft.com/office/officeart/2005/8/layout/list1"/>
    <dgm:cxn modelId="{AF4883DB-917C-43FA-851E-D503C4460EC2}" type="presParOf" srcId="{EA9E1F06-D91C-4272-AF8B-FCCF6B68913C}" destId="{D240D1CB-A9EE-4A3A-A13B-5936EF719F22}" srcOrd="1" destOrd="0" presId="urn:microsoft.com/office/officeart/2005/8/layout/list1"/>
    <dgm:cxn modelId="{A77C45D0-B10D-43FB-B245-A248813B7CCF}" type="presParOf" srcId="{EA9E1F06-D91C-4272-AF8B-FCCF6B68913C}" destId="{6D1CF107-FD9C-4742-8901-A44AD9852208}" srcOrd="2" destOrd="0" presId="urn:microsoft.com/office/officeart/2005/8/layout/list1"/>
    <dgm:cxn modelId="{AE3C8B7E-D63B-46DF-8853-EF1888385C3F}" type="presParOf" srcId="{EA9E1F06-D91C-4272-AF8B-FCCF6B68913C}" destId="{0F0F8F7E-7A36-470D-A12C-04BA6B6CDEE3}" srcOrd="3" destOrd="0" presId="urn:microsoft.com/office/officeart/2005/8/layout/list1"/>
    <dgm:cxn modelId="{BC34ED04-D576-469B-A3D5-D67E775C2F2D}" type="presParOf" srcId="{EA9E1F06-D91C-4272-AF8B-FCCF6B68913C}" destId="{CC59C14C-F0C0-47DB-ACA6-7A4669DED851}" srcOrd="4" destOrd="0" presId="urn:microsoft.com/office/officeart/2005/8/layout/list1"/>
    <dgm:cxn modelId="{7D1AA9FD-B0DE-4F21-B80C-F58DEE4797AF}" type="presParOf" srcId="{CC59C14C-F0C0-47DB-ACA6-7A4669DED851}" destId="{40797F41-9D4A-473E-9F4F-2A87162DB7E7}" srcOrd="0" destOrd="0" presId="urn:microsoft.com/office/officeart/2005/8/layout/list1"/>
    <dgm:cxn modelId="{97BBF4CA-C7E4-4D62-9134-276F50F43639}" type="presParOf" srcId="{CC59C14C-F0C0-47DB-ACA6-7A4669DED851}" destId="{5A18C8A9-09C8-46E0-81FA-1559FA222514}" srcOrd="1" destOrd="0" presId="urn:microsoft.com/office/officeart/2005/8/layout/list1"/>
    <dgm:cxn modelId="{A4A92230-F289-4BCB-9F3A-755C1F9D0398}" type="presParOf" srcId="{EA9E1F06-D91C-4272-AF8B-FCCF6B68913C}" destId="{F7DB9BFB-88CC-4C2E-8A5F-13E3D4E4A935}" srcOrd="5" destOrd="0" presId="urn:microsoft.com/office/officeart/2005/8/layout/list1"/>
    <dgm:cxn modelId="{EDC8DE31-1CB1-4594-B00C-6488DE741DA7}" type="presParOf" srcId="{EA9E1F06-D91C-4272-AF8B-FCCF6B68913C}" destId="{F95CD0F3-7A97-4CAA-9520-7DFEBCE05186}" srcOrd="6" destOrd="0" presId="urn:microsoft.com/office/officeart/2005/8/layout/list1"/>
    <dgm:cxn modelId="{BFD9F1E0-A8BB-4F63-AA5A-CD369C928C4B}" type="presParOf" srcId="{EA9E1F06-D91C-4272-AF8B-FCCF6B68913C}" destId="{CD27A095-A32D-4C1E-A0B8-9AC14F6AAEF0}" srcOrd="7" destOrd="0" presId="urn:microsoft.com/office/officeart/2005/8/layout/list1"/>
    <dgm:cxn modelId="{75F5E0B0-CD2F-4FF0-AB1A-EDFED6955F1E}" type="presParOf" srcId="{EA9E1F06-D91C-4272-AF8B-FCCF6B68913C}" destId="{E4BB7837-FE5D-4021-A00C-3781EF576AAB}" srcOrd="8" destOrd="0" presId="urn:microsoft.com/office/officeart/2005/8/layout/list1"/>
    <dgm:cxn modelId="{7724C304-8027-4736-9E24-5402A7A5A687}" type="presParOf" srcId="{E4BB7837-FE5D-4021-A00C-3781EF576AAB}" destId="{46FE5ACD-631D-457E-9309-25D2AC91A394}" srcOrd="0" destOrd="0" presId="urn:microsoft.com/office/officeart/2005/8/layout/list1"/>
    <dgm:cxn modelId="{1527212A-712D-4583-AADF-A8A84207175F}" type="presParOf" srcId="{E4BB7837-FE5D-4021-A00C-3781EF576AAB}" destId="{6F322D92-D950-4549-8EA5-21B04415940A}" srcOrd="1" destOrd="0" presId="urn:microsoft.com/office/officeart/2005/8/layout/list1"/>
    <dgm:cxn modelId="{13F933A8-7D95-4F79-9524-A7B84376FC64}" type="presParOf" srcId="{EA9E1F06-D91C-4272-AF8B-FCCF6B68913C}" destId="{A5257644-9CE2-421E-B364-F487AE5A7C83}" srcOrd="9" destOrd="0" presId="urn:microsoft.com/office/officeart/2005/8/layout/list1"/>
    <dgm:cxn modelId="{B60A5044-E8C8-44E7-B922-F8319A118278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02919E2-9041-4FCC-8C6C-B8BDFEF64288}" type="doc">
      <dgm:prSet loTypeId="urn:microsoft.com/office/officeart/2005/8/layout/list1" loCatId="list" qsTypeId="urn:microsoft.com/office/officeart/2005/8/quickstyle/3d2" qsCatId="3D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8FB4CB56-A754-4C40-B64D-43050DBC36A9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>
            <a:spcAft>
              <a:spcPts val="882"/>
            </a:spcAft>
          </a:pPr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5 157,7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4305EB52-3E41-4191-8815-34B58A43718A}" type="parTrans" cxnId="{9DCA4C4A-26F5-45B7-A09A-F1481ECED3BE}">
      <dgm:prSet/>
      <dgm:spPr/>
      <dgm:t>
        <a:bodyPr/>
        <a:lstStyle/>
        <a:p>
          <a:endParaRPr lang="ru-RU"/>
        </a:p>
      </dgm:t>
    </dgm:pt>
    <dgm:pt modelId="{CC51DEB7-1CE6-497E-8824-AFF0CD956BF0}" type="sibTrans" cxnId="{9DCA4C4A-26F5-45B7-A09A-F1481ECED3BE}">
      <dgm:prSet/>
      <dgm:spPr/>
      <dgm:t>
        <a:bodyPr/>
        <a:lstStyle/>
        <a:p>
          <a:endParaRPr lang="ru-RU"/>
        </a:p>
      </dgm:t>
    </dgm:pt>
    <dgm:pt modelId="{41C5364A-0B2C-4E06-865A-F229BE14B76A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3 979,0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DD808C2D-012A-40B2-A491-C6B4DC2F579D}" type="parTrans" cxnId="{69C894B0-71F1-455B-8D1B-94D063E3E452}">
      <dgm:prSet/>
      <dgm:spPr/>
      <dgm:t>
        <a:bodyPr/>
        <a:lstStyle/>
        <a:p>
          <a:endParaRPr lang="ru-RU"/>
        </a:p>
      </dgm:t>
    </dgm:pt>
    <dgm:pt modelId="{8B67DAF2-FE5F-415B-900A-5DC86A6FC10F}" type="sibTrans" cxnId="{69C894B0-71F1-455B-8D1B-94D063E3E452}">
      <dgm:prSet/>
      <dgm:spPr/>
      <dgm:t>
        <a:bodyPr/>
        <a:lstStyle/>
        <a:p>
          <a:endParaRPr lang="ru-RU"/>
        </a:p>
      </dgm:t>
    </dgm:pt>
    <dgm:pt modelId="{406B9B4D-4C62-4018-89FB-351E4143C94C}">
      <dgm:prSet phldrT="[Текст]" custT="1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gm:spPr>
      <dgm:t>
        <a:bodyPr/>
        <a:lstStyle/>
        <a:p>
          <a:pPr algn="ctr"/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algn="ctr"/>
          <a:r>
            <a:rPr lang="ru-RU" sz="1800" b="1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4 036,2 </a:t>
          </a:r>
          <a:r>
            <a:rPr lang="ru-RU" sz="1800" b="1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gm:t>
    </dgm:pt>
    <dgm:pt modelId="{A79B3A2E-0D2D-45F9-81A4-1BCB5968F39C}" type="parTrans" cxnId="{2FB265E2-4933-4F13-BBCF-0BA5A3DF5536}">
      <dgm:prSet/>
      <dgm:spPr/>
      <dgm:t>
        <a:bodyPr/>
        <a:lstStyle/>
        <a:p>
          <a:endParaRPr lang="ru-RU"/>
        </a:p>
      </dgm:t>
    </dgm:pt>
    <dgm:pt modelId="{3924689A-A4E4-44DA-8B88-1C4F60F21B13}" type="sibTrans" cxnId="{2FB265E2-4933-4F13-BBCF-0BA5A3DF5536}">
      <dgm:prSet/>
      <dgm:spPr/>
      <dgm:t>
        <a:bodyPr/>
        <a:lstStyle/>
        <a:p>
          <a:endParaRPr lang="ru-RU"/>
        </a:p>
      </dgm:t>
    </dgm:pt>
    <dgm:pt modelId="{EA9E1F06-D91C-4272-AF8B-FCCF6B68913C}" type="pres">
      <dgm:prSet presAssocID="{902919E2-9041-4FCC-8C6C-B8BDFEF6428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4E4065B-D659-4871-A6F4-471C4275F7CC}" type="pres">
      <dgm:prSet presAssocID="{8FB4CB56-A754-4C40-B64D-43050DBC36A9}" presName="parentLin" presStyleCnt="0"/>
      <dgm:spPr/>
      <dgm:t>
        <a:bodyPr/>
        <a:lstStyle/>
        <a:p>
          <a:endParaRPr lang="ru-RU"/>
        </a:p>
      </dgm:t>
    </dgm:pt>
    <dgm:pt modelId="{AB759667-5516-44F4-8BD7-4FFF337F730D}" type="pres">
      <dgm:prSet presAssocID="{8FB4CB56-A754-4C40-B64D-43050DBC36A9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C193C0D-F5CD-42DE-AC7E-942833DE32E2}" type="pres">
      <dgm:prSet presAssocID="{8FB4CB56-A754-4C40-B64D-43050DBC36A9}" presName="parentText" presStyleLbl="node1" presStyleIdx="0" presStyleCnt="3" custScaleX="119834">
        <dgm:presLayoutVars>
          <dgm:chMax val="0"/>
          <dgm:bulletEnabled val="1"/>
        </dgm:presLayoutVars>
      </dgm:prSet>
      <dgm:spPr>
        <a:xfrm>
          <a:off x="162018" y="44055"/>
          <a:ext cx="2268252" cy="708480"/>
        </a:xfrm>
      </dgm:spPr>
      <dgm:t>
        <a:bodyPr/>
        <a:lstStyle/>
        <a:p>
          <a:endParaRPr lang="ru-RU"/>
        </a:p>
      </dgm:t>
    </dgm:pt>
    <dgm:pt modelId="{D240D1CB-A9EE-4A3A-A13B-5936EF719F22}" type="pres">
      <dgm:prSet presAssocID="{8FB4CB56-A754-4C40-B64D-43050DBC36A9}" presName="negativeSpace" presStyleCnt="0"/>
      <dgm:spPr/>
      <dgm:t>
        <a:bodyPr/>
        <a:lstStyle/>
        <a:p>
          <a:endParaRPr lang="ru-RU"/>
        </a:p>
      </dgm:t>
    </dgm:pt>
    <dgm:pt modelId="{6D1CF107-FD9C-4742-8901-A44AD9852208}" type="pres">
      <dgm:prSet presAssocID="{8FB4CB56-A754-4C40-B64D-43050DBC36A9}" presName="childText" presStyleLbl="conFgAcc1" presStyleIdx="0" presStyleCnt="3">
        <dgm:presLayoutVars>
          <dgm:bulletEnabled val="1"/>
        </dgm:presLayoutVars>
      </dgm:prSet>
      <dgm:spPr>
        <a:xfrm>
          <a:off x="0" y="39829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0F0F8F7E-7A36-470D-A12C-04BA6B6CDEE3}" type="pres">
      <dgm:prSet presAssocID="{CC51DEB7-1CE6-497E-8824-AFF0CD956BF0}" presName="spaceBetweenRectangles" presStyleCnt="0"/>
      <dgm:spPr/>
      <dgm:t>
        <a:bodyPr/>
        <a:lstStyle/>
        <a:p>
          <a:endParaRPr lang="ru-RU"/>
        </a:p>
      </dgm:t>
    </dgm:pt>
    <dgm:pt modelId="{CC59C14C-F0C0-47DB-ACA6-7A4669DED851}" type="pres">
      <dgm:prSet presAssocID="{41C5364A-0B2C-4E06-865A-F229BE14B76A}" presName="parentLin" presStyleCnt="0"/>
      <dgm:spPr/>
      <dgm:t>
        <a:bodyPr/>
        <a:lstStyle/>
        <a:p>
          <a:endParaRPr lang="ru-RU"/>
        </a:p>
      </dgm:t>
    </dgm:pt>
    <dgm:pt modelId="{40797F41-9D4A-473E-9F4F-2A87162DB7E7}" type="pres">
      <dgm:prSet presAssocID="{41C5364A-0B2C-4E06-865A-F229BE14B76A}" presName="parentLeftMargin" presStyleLbl="node1" presStyleIdx="0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5A18C8A9-09C8-46E0-81FA-1559FA222514}" type="pres">
      <dgm:prSet presAssocID="{41C5364A-0B2C-4E06-865A-F229BE14B76A}" presName="parentText" presStyleLbl="node1" presStyleIdx="1" presStyleCnt="3" custScaleX="116806">
        <dgm:presLayoutVars>
          <dgm:chMax val="0"/>
          <dgm:bulletEnabled val="1"/>
        </dgm:presLayoutVars>
      </dgm:prSet>
      <dgm:spPr>
        <a:xfrm>
          <a:off x="162018" y="1132695"/>
          <a:ext cx="2268252" cy="708480"/>
        </a:xfrm>
      </dgm:spPr>
      <dgm:t>
        <a:bodyPr/>
        <a:lstStyle/>
        <a:p>
          <a:endParaRPr lang="ru-RU"/>
        </a:p>
      </dgm:t>
    </dgm:pt>
    <dgm:pt modelId="{F7DB9BFB-88CC-4C2E-8A5F-13E3D4E4A935}" type="pres">
      <dgm:prSet presAssocID="{41C5364A-0B2C-4E06-865A-F229BE14B76A}" presName="negativeSpace" presStyleCnt="0"/>
      <dgm:spPr/>
      <dgm:t>
        <a:bodyPr/>
        <a:lstStyle/>
        <a:p>
          <a:endParaRPr lang="ru-RU"/>
        </a:p>
      </dgm:t>
    </dgm:pt>
    <dgm:pt modelId="{F95CD0F3-7A97-4CAA-9520-7DFEBCE05186}" type="pres">
      <dgm:prSet presAssocID="{41C5364A-0B2C-4E06-865A-F229BE14B76A}" presName="childText" presStyleLbl="conFgAcc1" presStyleIdx="1" presStyleCnt="3">
        <dgm:presLayoutVars>
          <dgm:bulletEnabled val="1"/>
        </dgm:presLayoutVars>
      </dgm:prSet>
      <dgm:spPr>
        <a:xfrm>
          <a:off x="0" y="148693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  <dgm:pt modelId="{CD27A095-A32D-4C1E-A0B8-9AC14F6AAEF0}" type="pres">
      <dgm:prSet presAssocID="{8B67DAF2-FE5F-415B-900A-5DC86A6FC10F}" presName="spaceBetweenRectangles" presStyleCnt="0"/>
      <dgm:spPr/>
      <dgm:t>
        <a:bodyPr/>
        <a:lstStyle/>
        <a:p>
          <a:endParaRPr lang="ru-RU"/>
        </a:p>
      </dgm:t>
    </dgm:pt>
    <dgm:pt modelId="{E4BB7837-FE5D-4021-A00C-3781EF576AAB}" type="pres">
      <dgm:prSet presAssocID="{406B9B4D-4C62-4018-89FB-351E4143C94C}" presName="parentLin" presStyleCnt="0"/>
      <dgm:spPr/>
      <dgm:t>
        <a:bodyPr/>
        <a:lstStyle/>
        <a:p>
          <a:endParaRPr lang="ru-RU"/>
        </a:p>
      </dgm:t>
    </dgm:pt>
    <dgm:pt modelId="{46FE5ACD-631D-457E-9309-25D2AC91A394}" type="pres">
      <dgm:prSet presAssocID="{406B9B4D-4C62-4018-89FB-351E4143C94C}" presName="parentLeftMargin" presStyleLbl="node1" presStyleIdx="1" presStyleCnt="3"/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6F322D92-D950-4549-8EA5-21B04415940A}" type="pres">
      <dgm:prSet presAssocID="{406B9B4D-4C62-4018-89FB-351E4143C94C}" presName="parentText" presStyleLbl="node1" presStyleIdx="2" presStyleCnt="3" custScaleX="119834">
        <dgm:presLayoutVars>
          <dgm:chMax val="0"/>
          <dgm:bulletEnabled val="1"/>
        </dgm:presLayoutVars>
      </dgm:prSet>
      <dgm:spPr>
        <a:xfrm>
          <a:off x="162018" y="2221335"/>
          <a:ext cx="2268252" cy="708480"/>
        </a:xfrm>
      </dgm:spPr>
      <dgm:t>
        <a:bodyPr/>
        <a:lstStyle/>
        <a:p>
          <a:endParaRPr lang="ru-RU"/>
        </a:p>
      </dgm:t>
    </dgm:pt>
    <dgm:pt modelId="{A5257644-9CE2-421E-B364-F487AE5A7C83}" type="pres">
      <dgm:prSet presAssocID="{406B9B4D-4C62-4018-89FB-351E4143C94C}" presName="negativeSpace" presStyleCnt="0"/>
      <dgm:spPr/>
      <dgm:t>
        <a:bodyPr/>
        <a:lstStyle/>
        <a:p>
          <a:endParaRPr lang="ru-RU"/>
        </a:p>
      </dgm:t>
    </dgm:pt>
    <dgm:pt modelId="{C6731FCE-44AE-43A1-ACD3-E488929DB3A8}" type="pres">
      <dgm:prSet presAssocID="{406B9B4D-4C62-4018-89FB-351E4143C94C}" presName="childText" presStyleLbl="conFgAcc1" presStyleIdx="2" presStyleCnt="3">
        <dgm:presLayoutVars>
          <dgm:bulletEnabled val="1"/>
        </dgm:presLayoutVars>
      </dgm:prSet>
      <dgm:spPr>
        <a:xfrm>
          <a:off x="0" y="2575575"/>
          <a:ext cx="3240360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gm:spPr>
      <dgm:t>
        <a:bodyPr/>
        <a:lstStyle/>
        <a:p>
          <a:endParaRPr lang="ru-RU"/>
        </a:p>
      </dgm:t>
    </dgm:pt>
  </dgm:ptLst>
  <dgm:cxnLst>
    <dgm:cxn modelId="{D1B16E75-F72F-4EE7-AEE4-299208782AC2}" type="presOf" srcId="{8FB4CB56-A754-4C40-B64D-43050DBC36A9}" destId="{AB759667-5516-44F4-8BD7-4FFF337F730D}" srcOrd="0" destOrd="0" presId="urn:microsoft.com/office/officeart/2005/8/layout/list1"/>
    <dgm:cxn modelId="{ED10B662-DFA4-4181-AD75-534099C7474F}" type="presOf" srcId="{41C5364A-0B2C-4E06-865A-F229BE14B76A}" destId="{40797F41-9D4A-473E-9F4F-2A87162DB7E7}" srcOrd="0" destOrd="0" presId="urn:microsoft.com/office/officeart/2005/8/layout/list1"/>
    <dgm:cxn modelId="{648F8EB2-EFA7-4F6F-8CE1-8B219A7738B2}" type="presOf" srcId="{8FB4CB56-A754-4C40-B64D-43050DBC36A9}" destId="{5C193C0D-F5CD-42DE-AC7E-942833DE32E2}" srcOrd="1" destOrd="0" presId="urn:microsoft.com/office/officeart/2005/8/layout/list1"/>
    <dgm:cxn modelId="{69C894B0-71F1-455B-8D1B-94D063E3E452}" srcId="{902919E2-9041-4FCC-8C6C-B8BDFEF64288}" destId="{41C5364A-0B2C-4E06-865A-F229BE14B76A}" srcOrd="1" destOrd="0" parTransId="{DD808C2D-012A-40B2-A491-C6B4DC2F579D}" sibTransId="{8B67DAF2-FE5F-415B-900A-5DC86A6FC10F}"/>
    <dgm:cxn modelId="{2FB265E2-4933-4F13-BBCF-0BA5A3DF5536}" srcId="{902919E2-9041-4FCC-8C6C-B8BDFEF64288}" destId="{406B9B4D-4C62-4018-89FB-351E4143C94C}" srcOrd="2" destOrd="0" parTransId="{A79B3A2E-0D2D-45F9-81A4-1BCB5968F39C}" sibTransId="{3924689A-A4E4-44DA-8B88-1C4F60F21B13}"/>
    <dgm:cxn modelId="{9DCA4C4A-26F5-45B7-A09A-F1481ECED3BE}" srcId="{902919E2-9041-4FCC-8C6C-B8BDFEF64288}" destId="{8FB4CB56-A754-4C40-B64D-43050DBC36A9}" srcOrd="0" destOrd="0" parTransId="{4305EB52-3E41-4191-8815-34B58A43718A}" sibTransId="{CC51DEB7-1CE6-497E-8824-AFF0CD956BF0}"/>
    <dgm:cxn modelId="{9C68BA22-A5BC-4E40-96FC-A104120ACB07}" type="presOf" srcId="{902919E2-9041-4FCC-8C6C-B8BDFEF64288}" destId="{EA9E1F06-D91C-4272-AF8B-FCCF6B68913C}" srcOrd="0" destOrd="0" presId="urn:microsoft.com/office/officeart/2005/8/layout/list1"/>
    <dgm:cxn modelId="{F78B8CBC-DFA6-4845-B0FE-09473A55B0EA}" type="presOf" srcId="{406B9B4D-4C62-4018-89FB-351E4143C94C}" destId="{6F322D92-D950-4549-8EA5-21B04415940A}" srcOrd="1" destOrd="0" presId="urn:microsoft.com/office/officeart/2005/8/layout/list1"/>
    <dgm:cxn modelId="{C5808AD7-5453-41B9-936C-ACE757DF4678}" type="presOf" srcId="{406B9B4D-4C62-4018-89FB-351E4143C94C}" destId="{46FE5ACD-631D-457E-9309-25D2AC91A394}" srcOrd="0" destOrd="0" presId="urn:microsoft.com/office/officeart/2005/8/layout/list1"/>
    <dgm:cxn modelId="{647DA4C0-D717-4DC8-AB9E-E289CA8A834C}" type="presOf" srcId="{41C5364A-0B2C-4E06-865A-F229BE14B76A}" destId="{5A18C8A9-09C8-46E0-81FA-1559FA222514}" srcOrd="1" destOrd="0" presId="urn:microsoft.com/office/officeart/2005/8/layout/list1"/>
    <dgm:cxn modelId="{E3FA672D-0166-422A-8007-8AE483EAEA17}" type="presParOf" srcId="{EA9E1F06-D91C-4272-AF8B-FCCF6B68913C}" destId="{F4E4065B-D659-4871-A6F4-471C4275F7CC}" srcOrd="0" destOrd="0" presId="urn:microsoft.com/office/officeart/2005/8/layout/list1"/>
    <dgm:cxn modelId="{8BE0FCD1-8A7B-4126-8469-A68C757BA2CE}" type="presParOf" srcId="{F4E4065B-D659-4871-A6F4-471C4275F7CC}" destId="{AB759667-5516-44F4-8BD7-4FFF337F730D}" srcOrd="0" destOrd="0" presId="urn:microsoft.com/office/officeart/2005/8/layout/list1"/>
    <dgm:cxn modelId="{FCA3E93D-D3D2-49C6-97E2-0480675877DB}" type="presParOf" srcId="{F4E4065B-D659-4871-A6F4-471C4275F7CC}" destId="{5C193C0D-F5CD-42DE-AC7E-942833DE32E2}" srcOrd="1" destOrd="0" presId="urn:microsoft.com/office/officeart/2005/8/layout/list1"/>
    <dgm:cxn modelId="{49B0D53C-B1C2-45B5-91E4-B65F435BC5B5}" type="presParOf" srcId="{EA9E1F06-D91C-4272-AF8B-FCCF6B68913C}" destId="{D240D1CB-A9EE-4A3A-A13B-5936EF719F22}" srcOrd="1" destOrd="0" presId="urn:microsoft.com/office/officeart/2005/8/layout/list1"/>
    <dgm:cxn modelId="{4B31AA6D-2AC3-445D-8ECC-6C236CF0C1F7}" type="presParOf" srcId="{EA9E1F06-D91C-4272-AF8B-FCCF6B68913C}" destId="{6D1CF107-FD9C-4742-8901-A44AD9852208}" srcOrd="2" destOrd="0" presId="urn:microsoft.com/office/officeart/2005/8/layout/list1"/>
    <dgm:cxn modelId="{81AA26C5-EB84-447E-A96C-AD416B4EBBCF}" type="presParOf" srcId="{EA9E1F06-D91C-4272-AF8B-FCCF6B68913C}" destId="{0F0F8F7E-7A36-470D-A12C-04BA6B6CDEE3}" srcOrd="3" destOrd="0" presId="urn:microsoft.com/office/officeart/2005/8/layout/list1"/>
    <dgm:cxn modelId="{564E0700-B4D6-43B4-95C0-6B345383C04F}" type="presParOf" srcId="{EA9E1F06-D91C-4272-AF8B-FCCF6B68913C}" destId="{CC59C14C-F0C0-47DB-ACA6-7A4669DED851}" srcOrd="4" destOrd="0" presId="urn:microsoft.com/office/officeart/2005/8/layout/list1"/>
    <dgm:cxn modelId="{C1D3E028-22E1-48E9-A653-1CA493541FDD}" type="presParOf" srcId="{CC59C14C-F0C0-47DB-ACA6-7A4669DED851}" destId="{40797F41-9D4A-473E-9F4F-2A87162DB7E7}" srcOrd="0" destOrd="0" presId="urn:microsoft.com/office/officeart/2005/8/layout/list1"/>
    <dgm:cxn modelId="{F1EBBDA6-A098-4C5E-8C52-120DF16D3C74}" type="presParOf" srcId="{CC59C14C-F0C0-47DB-ACA6-7A4669DED851}" destId="{5A18C8A9-09C8-46E0-81FA-1559FA222514}" srcOrd="1" destOrd="0" presId="urn:microsoft.com/office/officeart/2005/8/layout/list1"/>
    <dgm:cxn modelId="{C2F9B390-BE68-402A-ABE1-F400FC9345E7}" type="presParOf" srcId="{EA9E1F06-D91C-4272-AF8B-FCCF6B68913C}" destId="{F7DB9BFB-88CC-4C2E-8A5F-13E3D4E4A935}" srcOrd="5" destOrd="0" presId="urn:microsoft.com/office/officeart/2005/8/layout/list1"/>
    <dgm:cxn modelId="{A7CFADAD-FCBB-48D2-ACD5-6BF9147B501B}" type="presParOf" srcId="{EA9E1F06-D91C-4272-AF8B-FCCF6B68913C}" destId="{F95CD0F3-7A97-4CAA-9520-7DFEBCE05186}" srcOrd="6" destOrd="0" presId="urn:microsoft.com/office/officeart/2005/8/layout/list1"/>
    <dgm:cxn modelId="{771EB92A-DE21-4B04-A154-4E05BB6B0D53}" type="presParOf" srcId="{EA9E1F06-D91C-4272-AF8B-FCCF6B68913C}" destId="{CD27A095-A32D-4C1E-A0B8-9AC14F6AAEF0}" srcOrd="7" destOrd="0" presId="urn:microsoft.com/office/officeart/2005/8/layout/list1"/>
    <dgm:cxn modelId="{9816BCD3-89D9-4CB9-8331-1A5DA0074736}" type="presParOf" srcId="{EA9E1F06-D91C-4272-AF8B-FCCF6B68913C}" destId="{E4BB7837-FE5D-4021-A00C-3781EF576AAB}" srcOrd="8" destOrd="0" presId="urn:microsoft.com/office/officeart/2005/8/layout/list1"/>
    <dgm:cxn modelId="{0B1C0884-A226-4E4E-84D3-0BBF44C84023}" type="presParOf" srcId="{E4BB7837-FE5D-4021-A00C-3781EF576AAB}" destId="{46FE5ACD-631D-457E-9309-25D2AC91A394}" srcOrd="0" destOrd="0" presId="urn:microsoft.com/office/officeart/2005/8/layout/list1"/>
    <dgm:cxn modelId="{4BA8C28C-AD69-4489-8BE7-0E06FD45E3FC}" type="presParOf" srcId="{E4BB7837-FE5D-4021-A00C-3781EF576AAB}" destId="{6F322D92-D950-4549-8EA5-21B04415940A}" srcOrd="1" destOrd="0" presId="urn:microsoft.com/office/officeart/2005/8/layout/list1"/>
    <dgm:cxn modelId="{45CADC37-29A7-4E3C-BB2A-9B5663231BED}" type="presParOf" srcId="{EA9E1F06-D91C-4272-AF8B-FCCF6B68913C}" destId="{A5257644-9CE2-421E-B364-F487AE5A7C83}" srcOrd="9" destOrd="0" presId="urn:microsoft.com/office/officeart/2005/8/layout/list1"/>
    <dgm:cxn modelId="{27666E86-91B7-4B4C-B8AF-9EB0FD5808D9}" type="presParOf" srcId="{EA9E1F06-D91C-4272-AF8B-FCCF6B68913C}" destId="{C6731FCE-44AE-43A1-ACD3-E488929DB3A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74C2BD-CF89-42E1-B990-973049FD7299}">
      <dsp:nvSpPr>
        <dsp:cNvPr id="0" name=""/>
        <dsp:cNvSpPr/>
      </dsp:nvSpPr>
      <dsp:spPr>
        <a:xfrm rot="5400000">
          <a:off x="-122017" y="130823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293512"/>
        <a:ext cx="569414" cy="244035"/>
      </dsp:txXfrm>
    </dsp:sp>
    <dsp:sp modelId="{FE0EDF0A-7FCF-4F94-A626-289E04329A25}">
      <dsp:nvSpPr>
        <dsp:cNvPr id="0" name=""/>
        <dsp:cNvSpPr/>
      </dsp:nvSpPr>
      <dsp:spPr>
        <a:xfrm rot="5400000">
          <a:off x="4233943" y="-3655722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Реализация задач, поставленных в майских 2012 г., 2018 г. Указах Президента Российской Федерации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9415" y="34617"/>
        <a:ext cx="7831989" cy="477120"/>
      </dsp:txXfrm>
    </dsp:sp>
    <dsp:sp modelId="{734328F6-3F33-4E19-86D4-8E31B472D63C}">
      <dsp:nvSpPr>
        <dsp:cNvPr id="0" name=""/>
        <dsp:cNvSpPr/>
      </dsp:nvSpPr>
      <dsp:spPr>
        <a:xfrm rot="5400000">
          <a:off x="-122017" y="991762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3812"/>
                <a:satOff val="-5869"/>
                <a:lumOff val="1143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3812"/>
                <a:satOff val="-5869"/>
                <a:lumOff val="1143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3812"/>
                <a:satOff val="-5869"/>
                <a:lumOff val="114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1154451"/>
        <a:ext cx="569414" cy="244035"/>
      </dsp:txXfrm>
    </dsp:sp>
    <dsp:sp modelId="{276E7494-29EA-45D8-8D38-D5FEA4933F2C}">
      <dsp:nvSpPr>
        <dsp:cNvPr id="0" name=""/>
        <dsp:cNvSpPr/>
      </dsp:nvSpPr>
      <dsp:spPr>
        <a:xfrm rot="5400000">
          <a:off x="4115571" y="-2794784"/>
          <a:ext cx="765486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3812"/>
              <a:satOff val="-5869"/>
              <a:lumOff val="114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Обеспечение сбалансированности бюджета ЗАТО Северск.  Проведение оптимальной долговой </a:t>
          </a: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политики. </a:t>
          </a: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Сохранение высокой степени долговой устойчивости</a:t>
          </a:r>
          <a:endParaRPr lang="ru-RU" sz="1500" kern="1200" dirty="0"/>
        </a:p>
      </dsp:txBody>
      <dsp:txXfrm rot="-5400000">
        <a:off x="569414" y="788741"/>
        <a:ext cx="7820432" cy="690750"/>
      </dsp:txXfrm>
    </dsp:sp>
    <dsp:sp modelId="{63E658C5-5BAF-468D-9790-E7345A01F0CE}">
      <dsp:nvSpPr>
        <dsp:cNvPr id="0" name=""/>
        <dsp:cNvSpPr/>
      </dsp:nvSpPr>
      <dsp:spPr>
        <a:xfrm rot="5400000">
          <a:off x="-122017" y="1734328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7624"/>
                <a:satOff val="-11737"/>
                <a:lumOff val="22871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7624"/>
                <a:satOff val="-11737"/>
                <a:lumOff val="22871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7624"/>
                <a:satOff val="-11737"/>
                <a:lumOff val="228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/>
        </a:p>
      </dsp:txBody>
      <dsp:txXfrm rot="-5400000">
        <a:off x="1" y="1897017"/>
        <a:ext cx="569414" cy="244035"/>
      </dsp:txXfrm>
    </dsp:sp>
    <dsp:sp modelId="{5803C9DB-DC48-4A13-8568-7C3FCC6ED40F}">
      <dsp:nvSpPr>
        <dsp:cNvPr id="0" name=""/>
        <dsp:cNvSpPr/>
      </dsp:nvSpPr>
      <dsp:spPr>
        <a:xfrm rot="5400000">
          <a:off x="4233943" y="-2081806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7624"/>
              <a:satOff val="-11737"/>
              <a:lumOff val="228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Мобилизация доходов бюджета, улучшение качества администрирования доходов, сокращение задолженности по налоговым и неналоговым доходам</a:t>
          </a:r>
          <a:endParaRPr lang="ru-RU" sz="15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569415" y="1608533"/>
        <a:ext cx="7831989" cy="477120"/>
      </dsp:txXfrm>
    </dsp:sp>
    <dsp:sp modelId="{D48C05DF-A781-4524-9B24-FE9E6E3B78C5}">
      <dsp:nvSpPr>
        <dsp:cNvPr id="0" name=""/>
        <dsp:cNvSpPr/>
      </dsp:nvSpPr>
      <dsp:spPr>
        <a:xfrm rot="5400000">
          <a:off x="-122017" y="2476894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1435"/>
                <a:satOff val="-17606"/>
                <a:lumOff val="3430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1435"/>
                <a:satOff val="-17606"/>
                <a:lumOff val="3430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1435"/>
                <a:satOff val="-17606"/>
                <a:lumOff val="343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16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" y="2639583"/>
        <a:ext cx="569414" cy="244035"/>
      </dsp:txXfrm>
    </dsp:sp>
    <dsp:sp modelId="{4EB4FEBD-D92A-42E3-BCD8-57D6E5ED813D}">
      <dsp:nvSpPr>
        <dsp:cNvPr id="0" name=""/>
        <dsp:cNvSpPr/>
      </dsp:nvSpPr>
      <dsp:spPr>
        <a:xfrm rot="5400000">
          <a:off x="4233943" y="-1297385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1435"/>
              <a:satOff val="-17606"/>
              <a:lumOff val="343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just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Повышение эффективности бюджетных расходов, соблюдение принципа экономности           и </a:t>
          </a: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результативности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9415" y="2392954"/>
        <a:ext cx="7831989" cy="477120"/>
      </dsp:txXfrm>
    </dsp:sp>
    <dsp:sp modelId="{CFACD03F-94FA-47A4-8714-6235410280C2}">
      <dsp:nvSpPr>
        <dsp:cNvPr id="0" name=""/>
        <dsp:cNvSpPr/>
      </dsp:nvSpPr>
      <dsp:spPr>
        <a:xfrm rot="5400000">
          <a:off x="-122017" y="3219460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5247"/>
                <a:satOff val="-23474"/>
                <a:lumOff val="45742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5247"/>
                <a:satOff val="-23474"/>
                <a:lumOff val="45742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5247"/>
                <a:satOff val="-23474"/>
                <a:lumOff val="45742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382149"/>
        <a:ext cx="569414" cy="244035"/>
      </dsp:txXfrm>
    </dsp:sp>
    <dsp:sp modelId="{E76AC49C-1E55-4EC4-A47F-75F16DAE9193}">
      <dsp:nvSpPr>
        <dsp:cNvPr id="0" name=""/>
        <dsp:cNvSpPr/>
      </dsp:nvSpPr>
      <dsp:spPr>
        <a:xfrm rot="5400000">
          <a:off x="4233943" y="-542435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5247"/>
              <a:satOff val="-23474"/>
              <a:lumOff val="4574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Оказание муниципальной поддержки по улучшению инвестиционного климата и условий ведения бизнеса, развитие экономики на территории ЗАТО Северск</a:t>
          </a:r>
          <a:endParaRPr lang="ru-RU" sz="1500" kern="1200" dirty="0"/>
        </a:p>
      </dsp:txBody>
      <dsp:txXfrm rot="-5400000">
        <a:off x="569415" y="3147904"/>
        <a:ext cx="7831989" cy="477120"/>
      </dsp:txXfrm>
    </dsp:sp>
    <dsp:sp modelId="{CBC2AFE8-4E82-4597-8A07-2FC74AF65068}">
      <dsp:nvSpPr>
        <dsp:cNvPr id="0" name=""/>
        <dsp:cNvSpPr/>
      </dsp:nvSpPr>
      <dsp:spPr>
        <a:xfrm rot="5400000">
          <a:off x="-122017" y="3962027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11435"/>
                <a:satOff val="-17606"/>
                <a:lumOff val="34306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11435"/>
                <a:satOff val="-17606"/>
                <a:lumOff val="34306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11435"/>
                <a:satOff val="-17606"/>
                <a:lumOff val="3430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124716"/>
        <a:ext cx="569414" cy="244035"/>
      </dsp:txXfrm>
    </dsp:sp>
    <dsp:sp modelId="{87FAE3C5-40CC-4FFA-9267-A2B5A0D45042}">
      <dsp:nvSpPr>
        <dsp:cNvPr id="0" name=""/>
        <dsp:cNvSpPr/>
      </dsp:nvSpPr>
      <dsp:spPr>
        <a:xfrm rot="5400000">
          <a:off x="4233943" y="175480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11435"/>
              <a:satOff val="-17606"/>
              <a:lumOff val="3430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>
              <a:latin typeface="Times New Roman" pitchFamily="18" charset="0"/>
              <a:cs typeface="Times New Roman" pitchFamily="18" charset="0"/>
            </a:rPr>
            <a:t>Сохранение социальной направленности бюджета ЗАТО Северск. Финансовое обеспечение всех принятых расходных обязательств</a:t>
          </a:r>
          <a:endParaRPr lang="ru-RU" sz="1500" kern="1200" dirty="0"/>
        </a:p>
      </dsp:txBody>
      <dsp:txXfrm rot="-5400000">
        <a:off x="569415" y="3865820"/>
        <a:ext cx="7831989" cy="477120"/>
      </dsp:txXfrm>
    </dsp:sp>
    <dsp:sp modelId="{43FEAE83-A169-460C-B3C7-A9F2C28D1951}">
      <dsp:nvSpPr>
        <dsp:cNvPr id="0" name=""/>
        <dsp:cNvSpPr/>
      </dsp:nvSpPr>
      <dsp:spPr>
        <a:xfrm rot="5400000">
          <a:off x="-122017" y="4704593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7624"/>
                <a:satOff val="-11737"/>
                <a:lumOff val="22871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7624"/>
                <a:satOff val="-11737"/>
                <a:lumOff val="22871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7624"/>
                <a:satOff val="-11737"/>
                <a:lumOff val="22871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867282"/>
        <a:ext cx="569414" cy="244035"/>
      </dsp:txXfrm>
    </dsp:sp>
    <dsp:sp modelId="{83EFA6CB-7C0D-4521-8935-EDCF0FA8D597}">
      <dsp:nvSpPr>
        <dsp:cNvPr id="0" name=""/>
        <dsp:cNvSpPr/>
      </dsp:nvSpPr>
      <dsp:spPr>
        <a:xfrm rot="5400000">
          <a:off x="4233943" y="918046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7624"/>
              <a:satOff val="-11737"/>
              <a:lumOff val="22871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0" kern="1200" dirty="0" smtClean="0">
              <a:latin typeface="Times New Roman" pitchFamily="18" charset="0"/>
              <a:cs typeface="Times New Roman" pitchFamily="18" charset="0"/>
            </a:rPr>
            <a:t>Совершенствование программно-целевых методов управления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9415" y="4608386"/>
        <a:ext cx="7831989" cy="477120"/>
      </dsp:txXfrm>
    </dsp:sp>
    <dsp:sp modelId="{690D61F5-6015-4DB6-8B0D-2EEC445B95D5}">
      <dsp:nvSpPr>
        <dsp:cNvPr id="0" name=""/>
        <dsp:cNvSpPr/>
      </dsp:nvSpPr>
      <dsp:spPr>
        <a:xfrm rot="5400000">
          <a:off x="-122017" y="5447159"/>
          <a:ext cx="813449" cy="569414"/>
        </a:xfrm>
        <a:prstGeom prst="chevron">
          <a:avLst/>
        </a:prstGeom>
        <a:gradFill rotWithShape="0">
          <a:gsLst>
            <a:gs pos="0">
              <a:schemeClr val="accent3">
                <a:shade val="50000"/>
                <a:hueOff val="3812"/>
                <a:satOff val="-5869"/>
                <a:lumOff val="11435"/>
                <a:alphaOff val="0"/>
                <a:shade val="51000"/>
                <a:satMod val="130000"/>
              </a:schemeClr>
            </a:gs>
            <a:gs pos="80000">
              <a:schemeClr val="accent3">
                <a:shade val="50000"/>
                <a:hueOff val="3812"/>
                <a:satOff val="-5869"/>
                <a:lumOff val="11435"/>
                <a:alphaOff val="0"/>
                <a:shade val="93000"/>
                <a:satMod val="130000"/>
              </a:schemeClr>
            </a:gs>
            <a:gs pos="100000">
              <a:schemeClr val="accent3">
                <a:shade val="50000"/>
                <a:hueOff val="3812"/>
                <a:satOff val="-5869"/>
                <a:lumOff val="11435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>
            <a:solidFill>
              <a:schemeClr val="bg1">
                <a:lumMod val="10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5609848"/>
        <a:ext cx="569414" cy="244035"/>
      </dsp:txXfrm>
    </dsp:sp>
    <dsp:sp modelId="{CE528C4E-0884-45BB-A76B-113EB3F3D63A}">
      <dsp:nvSpPr>
        <dsp:cNvPr id="0" name=""/>
        <dsp:cNvSpPr/>
      </dsp:nvSpPr>
      <dsp:spPr>
        <a:xfrm rot="5400000">
          <a:off x="4233943" y="1660612"/>
          <a:ext cx="528742" cy="785780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shade val="50000"/>
              <a:hueOff val="3812"/>
              <a:satOff val="-5869"/>
              <a:lumOff val="1143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extrusionH="190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9525" rIns="9525" bIns="9525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b="0" kern="1200" dirty="0" smtClean="0">
              <a:latin typeface="Times New Roman" pitchFamily="18" charset="0"/>
              <a:cs typeface="Times New Roman" pitchFamily="18" charset="0"/>
            </a:rPr>
            <a:t>Обеспечение прозрачности и открытости бюджета и бюджетного процесса для населения</a:t>
          </a:r>
          <a:endParaRPr lang="ru-RU" sz="15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569415" y="5350952"/>
        <a:ext cx="7831989" cy="47712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14377" y="51324"/>
          <a:ext cx="2049425" cy="7084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5 031,9 млн 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48962" y="85909"/>
        <a:ext cx="1980255" cy="639310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943" y="1132695"/>
          <a:ext cx="2049425" cy="7084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3 979,0 млн 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56528" y="1167280"/>
        <a:ext cx="1980255" cy="639310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38878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943" y="2221335"/>
          <a:ext cx="2049425" cy="708480"/>
        </a:xfrm>
        <a:prstGeom prst="roundRect">
          <a:avLst/>
        </a:prstGeom>
        <a:solidFill>
          <a:schemeClr val="accent4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64529" tIns="0" rIns="64529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ДОХОДЫ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4 036,2 млн руб.</a:t>
          </a:r>
          <a:endParaRPr lang="ru-RU" sz="2100" b="1" kern="1200" dirty="0">
            <a:solidFill>
              <a:schemeClr val="bg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/>
            <a:ea typeface="+mn-ea"/>
            <a:cs typeface="+mn-cs"/>
          </a:endParaRPr>
        </a:p>
      </dsp:txBody>
      <dsp:txXfrm>
        <a:off x="156528" y="2255920"/>
        <a:ext cx="1980255" cy="6393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1CF107-FD9C-4742-8901-A44AD9852208}">
      <dsp:nvSpPr>
        <dsp:cNvPr id="0" name=""/>
        <dsp:cNvSpPr/>
      </dsp:nvSpPr>
      <dsp:spPr>
        <a:xfrm>
          <a:off x="0" y="39829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0"/>
              <a:lumOff val="0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C193C0D-F5CD-42DE-AC7E-942833DE32E2}">
      <dsp:nvSpPr>
        <dsp:cNvPr id="0" name=""/>
        <dsp:cNvSpPr/>
      </dsp:nvSpPr>
      <dsp:spPr>
        <a:xfrm>
          <a:off x="121444" y="44055"/>
          <a:ext cx="2037446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ts val="882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5 157,7 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56029" y="78640"/>
        <a:ext cx="1968276" cy="639310"/>
      </dsp:txXfrm>
    </dsp:sp>
    <dsp:sp modelId="{F95CD0F3-7A97-4CAA-9520-7DFEBCE05186}">
      <dsp:nvSpPr>
        <dsp:cNvPr id="0" name=""/>
        <dsp:cNvSpPr/>
      </dsp:nvSpPr>
      <dsp:spPr>
        <a:xfrm>
          <a:off x="0" y="148693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A18C8A9-09C8-46E0-81FA-1559FA222514}">
      <dsp:nvSpPr>
        <dsp:cNvPr id="0" name=""/>
        <dsp:cNvSpPr/>
      </dsp:nvSpPr>
      <dsp:spPr>
        <a:xfrm>
          <a:off x="121444" y="1132695"/>
          <a:ext cx="1985964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3 979,0 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56029" y="1167280"/>
        <a:ext cx="1916794" cy="639310"/>
      </dsp:txXfrm>
    </dsp:sp>
    <dsp:sp modelId="{C6731FCE-44AE-43A1-ACD3-E488929DB3A8}">
      <dsp:nvSpPr>
        <dsp:cNvPr id="0" name=""/>
        <dsp:cNvSpPr/>
      </dsp:nvSpPr>
      <dsp:spPr>
        <a:xfrm>
          <a:off x="0" y="2575575"/>
          <a:ext cx="2428892" cy="604800"/>
        </a:xfrm>
        <a:prstGeom prst="rect">
          <a:avLst/>
        </a:prstGeom>
        <a:solidFill>
          <a:sysClr val="window" lastClr="FFFFFF">
            <a:alpha val="90000"/>
            <a:hueOff val="0"/>
            <a:satOff val="0"/>
            <a:lumOff val="0"/>
            <a:alphaOff val="0"/>
          </a:sysClr>
        </a:solidFill>
        <a:ln w="15875" cap="flat" cmpd="sng" algn="ctr">
          <a:solidFill>
            <a:srgbClr val="AD0101">
              <a:shade val="50000"/>
              <a:hueOff val="0"/>
              <a:satOff val="-45381"/>
              <a:lumOff val="34947"/>
              <a:alphaOff val="0"/>
            </a:srgbClr>
          </a:solidFill>
          <a:prstDash val="solid"/>
        </a:ln>
        <a:effectLst>
          <a:outerShdw blurRad="38100" dist="381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ysClr val="window" lastClr="FFFFFF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F322D92-D950-4549-8EA5-21B04415940A}">
      <dsp:nvSpPr>
        <dsp:cNvPr id="0" name=""/>
        <dsp:cNvSpPr/>
      </dsp:nvSpPr>
      <dsp:spPr>
        <a:xfrm>
          <a:off x="121444" y="2221335"/>
          <a:ext cx="2037446" cy="708480"/>
        </a:xfrm>
        <a:prstGeom prst="roundRect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7800000"/>
          </a:lightRig>
        </a:scene3d>
        <a:sp3d>
          <a:bevelT w="139700" h="139700"/>
        </a:sp3d>
      </dsp:spPr>
      <dsp:style>
        <a:lnRef idx="0">
          <a:schemeClr val="accent1"/>
        </a:lnRef>
        <a:fillRef idx="3">
          <a:schemeClr val="accent1"/>
        </a:fillRef>
        <a:effectRef idx="3">
          <a:schemeClr val="accent1"/>
        </a:effectRef>
        <a:fontRef idx="minor">
          <a:schemeClr val="lt1"/>
        </a:fontRef>
      </dsp:style>
      <dsp:txBody>
        <a:bodyPr spcFirstLastPara="0" vert="horz" wrap="square" lIns="64264" tIns="0" rIns="64264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РАСХОДЫ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+mn-ea"/>
              <a:cs typeface="+mn-cs"/>
            </a:rPr>
            <a:t>4 036,2 </a:t>
          </a:r>
          <a:r>
            <a:rPr lang="ru-RU" sz="1800" b="1" kern="1200" dirty="0" smtClean="0">
              <a:solidFill>
                <a:sysClr val="window" lastClr="FFFFFF"/>
              </a:solidFill>
              <a:latin typeface="Times New Roman"/>
              <a:ea typeface="+mn-ea"/>
              <a:cs typeface="+mn-cs"/>
            </a:rPr>
            <a:t>млн руб.</a:t>
          </a:r>
          <a:endParaRPr lang="ru-RU" sz="2100" b="1" kern="1200" dirty="0">
            <a:solidFill>
              <a:sysClr val="window" lastClr="FFFFFF"/>
            </a:solidFill>
            <a:latin typeface="Times New Roman"/>
            <a:ea typeface="+mn-ea"/>
            <a:cs typeface="+mn-cs"/>
          </a:endParaRPr>
        </a:p>
      </dsp:txBody>
      <dsp:txXfrm>
        <a:off x="156029" y="2255920"/>
        <a:ext cx="1968276" cy="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8" y="7"/>
            <a:ext cx="2919413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8050791-5293-45D1-AF50-A71F9992BD19}" type="datetimeFigureOut">
              <a:rPr lang="ru-RU"/>
              <a:pPr>
                <a:defRPr/>
              </a:pPr>
              <a:t>23.11.2023</a:t>
            </a:fld>
            <a:endParaRPr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8" y="9371016"/>
            <a:ext cx="2919413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B017903-E6B4-42D7-A4FA-395F1503AF84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536365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8" y="7"/>
            <a:ext cx="2919413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14765" y="7"/>
            <a:ext cx="2919412" cy="493713"/>
          </a:xfrm>
          <a:prstGeom prst="rect">
            <a:avLst/>
          </a:prstGeom>
        </p:spPr>
        <p:txBody>
          <a:bodyPr vert="horz" lIns="90916" tIns="45460" rIns="90916" bIns="45460" rtlCol="0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3E3A4A1C-8784-4781-B642-3EDDB05FEB3E}" type="datetimeFigureOut">
              <a:rPr lang="ru-RU"/>
              <a:pPr>
                <a:defRPr/>
              </a:pPr>
              <a:t>23.11.2023</a:t>
            </a:fld>
            <a:endParaRPr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900113" y="739775"/>
            <a:ext cx="4935537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16" tIns="45460" rIns="90916" bIns="45460" rtlCol="0" anchor="ctr"/>
          <a:lstStyle>
            <a:extLst/>
          </a:lstStyle>
          <a:p>
            <a:pPr lvl="0"/>
            <a:endParaRPr lang="ru-RU" noProof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73105" y="4686302"/>
            <a:ext cx="5389565" cy="4440238"/>
          </a:xfrm>
          <a:prstGeom prst="rect">
            <a:avLst/>
          </a:prstGeom>
        </p:spPr>
        <p:txBody>
          <a:bodyPr vert="horz" lIns="90916" tIns="45460" rIns="90916" bIns="45460" rtlCol="0">
            <a:normAutofit/>
          </a:bodyPr>
          <a:lstStyle>
            <a:extLst/>
          </a:lstStyle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8" y="9371016"/>
            <a:ext cx="2919413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l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14765" y="9371016"/>
            <a:ext cx="2919412" cy="493712"/>
          </a:xfrm>
          <a:prstGeom prst="rect">
            <a:avLst/>
          </a:prstGeom>
        </p:spPr>
        <p:txBody>
          <a:bodyPr vert="horz" lIns="90916" tIns="45460" rIns="90916" bIns="45460" rtlCol="0" anchor="b"/>
          <a:lstStyle>
            <a:lvl1pPr algn="r" fontAlgn="auto" latinLnBrk="0">
              <a:spcBef>
                <a:spcPts val="0"/>
              </a:spcBef>
              <a:spcAft>
                <a:spcPts val="0"/>
              </a:spcAft>
              <a:defRPr lang="ru-RU"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C670B2-A586-4A5D-A6B8-BF1B57498795}" type="slidenum">
              <a:rPr/>
              <a:pPr>
                <a:defRPr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2800934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lang="ru-RU"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ru-RU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164272-1FD6-46EB-8227-0CE694041B91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88352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03" name="Rectangle 3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2404" name="Rectangle 4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EF3A46A-283D-46A2-B18C-0B8CDD3B6427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315442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25094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752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07524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B77A29-686A-4759-AAD9-A51F0C5C3666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0357341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3487C9B-5763-45B5-8B05-F86144EEFC01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smtClean="0"/>
          </a:p>
        </p:txBody>
      </p:sp>
    </p:spTree>
    <p:extLst>
      <p:ext uri="{BB962C8B-B14F-4D97-AF65-F5344CB8AC3E}">
        <p14:creationId xmlns:p14="http://schemas.microsoft.com/office/powerpoint/2010/main" val="12028580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ложка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9"/>
          <p:cNvSpPr/>
          <p:nvPr userDrawn="1"/>
        </p:nvSpPr>
        <p:spPr>
          <a:xfrm>
            <a:off x="7162800" y="136525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6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ru-RU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ru-RU"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10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AC6042C-CC02-4732-B297-4F9293FC2CCD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8" name="Rectangle 1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AE8D616-9282-403E-8E00-FEB1D93A7AF3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13"/>
          <p:cNvSpPr>
            <a:spLocks noGrp="1"/>
          </p:cNvSpPr>
          <p:nvPr>
            <p:ph type="ftr" sz="quarter" idx="18"/>
          </p:nvPr>
        </p:nvSpPr>
        <p:spPr>
          <a:xfrm rot="16200000">
            <a:off x="7296151" y="3698875"/>
            <a:ext cx="29337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/>
          </p:nvPr>
        </p:nvSpPr>
        <p:spPr>
          <a:xfrm>
            <a:off x="533400" y="5943600"/>
            <a:ext cx="7467600" cy="7620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2400" i="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7101150-8E68-414E-BA1E-902D962B1253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1EC38FA-C90D-4F2C-9C6B-184538A3506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ниж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5105400" y="228600"/>
            <a:ext cx="3200400" cy="3810000"/>
          </a:xfrm>
        </p:spPr>
        <p:txBody>
          <a:bodyPr tIns="91440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459C73-5841-4F11-AB53-163C44C292DD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315A29-35FE-4220-9126-4201280A3FC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6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Альбомная (на весь экран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rtlCol="0">
            <a:normAutofit/>
          </a:bodyPr>
          <a:lstStyle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7DDD612-3A91-4EEA-A015-AE30C461A5A6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4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DE89B0C5-1600-4145-8FA3-F2BEFBCABD8D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5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аздел альбо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4"/>
          <p:cNvSpPr/>
          <p:nvPr userDrawn="1"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22"/>
          <p:cNvSpPr/>
          <p:nvPr userDrawn="1"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Rectangle 23"/>
          <p:cNvSpPr/>
          <p:nvPr userDrawn="1"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Rectangle 16"/>
          <p:cNvSpPr/>
          <p:nvPr/>
        </p:nvSpPr>
        <p:spPr>
          <a:xfrm rot="10800000" flipV="1">
            <a:off x="434975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Rectangle 21"/>
          <p:cNvSpPr/>
          <p:nvPr userDrawn="1"/>
        </p:nvSpPr>
        <p:spPr>
          <a:xfrm>
            <a:off x="434975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anchor="ctr"/>
          <a:lstStyle>
            <a:lvl1pPr marL="0" indent="0" algn="l" eaLnBrk="1" latinLnBrk="0" hangingPunct="1">
              <a:buFontTx/>
              <a:buNone/>
              <a:defRPr kumimoji="0" lang="ru-RU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EF42FE3-18D1-4EBF-8913-DF87C689552F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15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C4F0B13-3C2E-469C-9AB0-C7673061AA72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6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/>
          </p:nvPr>
        </p:nvSpPr>
        <p:spPr>
          <a:xfrm>
            <a:off x="6858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/>
          </p:nvPr>
        </p:nvSpPr>
        <p:spPr>
          <a:xfrm>
            <a:off x="4343400" y="5257800"/>
            <a:ext cx="3429000" cy="1219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BF097E5-8FD3-449A-B60A-2EEFD63D60BC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EA25DCD7-F37C-42E4-83D7-F8F38D4936C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/>
          </p:nvPr>
        </p:nvSpPr>
        <p:spPr>
          <a:xfrm>
            <a:off x="152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/>
          </p:nvPr>
        </p:nvSpPr>
        <p:spPr>
          <a:xfrm>
            <a:off x="4343400" y="4267200"/>
            <a:ext cx="4038600" cy="10668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CD9FFB-6529-4C17-8A13-A8F873FD8915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16ACD7D4-5C8B-41F1-A109-B34412ED865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смешан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4724400" y="3124200"/>
            <a:ext cx="3694177" cy="2983987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A6565E7-6F93-41E0-9A89-2A7DF4E3D2E9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1B73614-C879-40FA-A668-611620CD852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9"/>
          <p:cNvSpPr/>
          <p:nvPr/>
        </p:nvSpPr>
        <p:spPr>
          <a:xfrm>
            <a:off x="889000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30480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/>
          </p:nvPr>
        </p:nvSpPr>
        <p:spPr>
          <a:xfrm>
            <a:off x="5867400" y="4343400"/>
            <a:ext cx="2590800" cy="1676400"/>
          </a:xfrm>
        </p:spPr>
        <p:txBody>
          <a:bodyPr>
            <a:noAutofit/>
          </a:bodyPr>
          <a:lstStyle>
            <a:lvl1pPr marL="0" marR="0" indent="0" algn="l" eaLnBrk="1" latinLnBrk="0" hangingPunct="1">
              <a:buFontTx/>
              <a:buNone/>
              <a:defRPr kumimoji="0" lang="ru-RU" sz="20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58E21D-9E69-4C91-84C7-C89A1E7BEA46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E1611B0-91AE-4530-A981-55F6291E3871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альбом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228600" y="228600"/>
            <a:ext cx="3947160" cy="296037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5668EAC-63B5-4363-9673-B8B524C2A095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2FD0A07-EEE8-4AE1-B4E2-AA5251381D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сверху, смешанна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DB73297-8E53-4E46-BC95-D45F9FBAE9E3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32FDA1F3-FB87-4B75-9B7D-374A211AA588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52400" y="228600"/>
            <a:ext cx="1676400" cy="2743200"/>
          </a:xfrm>
        </p:spPr>
        <p:txBody>
          <a:bodyPr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/>
          </p:nvPr>
        </p:nvSpPr>
        <p:spPr>
          <a:xfrm>
            <a:off x="6629400" y="228600"/>
            <a:ext cx="1676400" cy="1905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/>
          </p:nvPr>
        </p:nvSpPr>
        <p:spPr>
          <a:xfrm>
            <a:off x="152400" y="4724400"/>
            <a:ext cx="1676400" cy="1905000"/>
          </a:xfrm>
        </p:spPr>
        <p:txBody>
          <a:bodyPr anchor="b"/>
          <a:lstStyle>
            <a:lvl1pPr marL="0" marR="0" indent="0" algn="r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/>
          </p:nvPr>
        </p:nvSpPr>
        <p:spPr>
          <a:xfrm>
            <a:off x="6629400" y="4724400"/>
            <a:ext cx="1676400" cy="1905000"/>
          </a:xfrm>
        </p:spPr>
        <p:txBody>
          <a:bodyPr anchor="b"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AEC1736-6A39-4C6C-A759-608259C6A6FD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2BD72A-5BBC-44AB-87EC-C0FC3713F3CA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альбомная с подпися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/>
          </p:nvPr>
        </p:nvSpPr>
        <p:spPr>
          <a:xfrm>
            <a:off x="5334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/>
          </p:nvPr>
        </p:nvSpPr>
        <p:spPr>
          <a:xfrm>
            <a:off x="5334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/>
          </p:nvPr>
        </p:nvSpPr>
        <p:spPr>
          <a:xfrm>
            <a:off x="4267200" y="63246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/>
          </p:nvPr>
        </p:nvSpPr>
        <p:spPr>
          <a:xfrm>
            <a:off x="4267200" y="304800"/>
            <a:ext cx="3657600" cy="3048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16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D4CBCA-F8FB-4DB2-AA26-0A2A2AD7F7AA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07FA67B5-3E32-41FE-9644-A85CA90FDF4C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, книжная с большой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/>
          </p:nvPr>
        </p:nvSpPr>
        <p:spPr>
          <a:xfrm>
            <a:off x="228600" y="3352800"/>
            <a:ext cx="8153400" cy="3048000"/>
          </a:xfrm>
        </p:spPr>
        <p:txBody>
          <a:bodyPr/>
          <a:lstStyle>
            <a:lvl1pPr marL="0" marR="0" indent="0" algn="l" eaLnBrk="1" latinLnBrk="0" hangingPunct="1">
              <a:buFontTx/>
              <a:buNone/>
              <a:defRPr kumimoji="0" lang="ru-RU" sz="2800" baseline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F93656-D378-41AE-8DC7-B94EC9A6473F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00BC08-C5B8-4862-86D2-5449553C3EA7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сверху: 1 книжная и 3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641315-12DD-44F8-8AA0-55A797A1F1D3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81D0295-1F6C-4720-A5CA-B1D45BD5172E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альбомных и 2 книж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C5279E0-A2A0-4D89-ADF5-1545C40CFF2A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024EA1E-D51B-4ED8-9DB3-9B031457FD54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сверху: 3 книжных и 2 альбомны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ru-RU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7F4F775-66FB-4209-BFF1-7C1135B0DCCA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B12F6609-48B2-4450-A807-35CC0924A5D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9A22867-27AC-4751-BEE7-BFB7A11CBAB8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3E37804-B9A3-4151-B413-A4924B17625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сверху, квадратна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ru-RU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/>
          <a:lstStyle>
            <a:lvl1pPr marL="0" marR="0" indent="0" algn="l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F47D9B0-A496-4EBB-8F32-551CEB38A758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4A0A8477-F759-41F2-82B7-617A697621A9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rtlCol="0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ru-RU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/>
          <a:lstStyle>
            <a:lvl1pPr marL="0" marR="0" indent="0" algn="r" eaLnBrk="1" latinLnBrk="0" hangingPunct="1">
              <a:buFontTx/>
              <a:buNone/>
              <a:defRPr kumimoji="0" lang="ru-RU" sz="2000" i="0"/>
            </a:lvl1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3347659-2E19-4E07-A4C4-4FB4EEF80EBC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5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05EB5D-B281-4223-A271-DF2602C9599F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8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261F8-EE37-43B3-868B-7FC1585AE4BC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9D048F-B18A-49A7-8D17-1FFA3C53609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95AAF9-7529-4099-BE37-9FD68DAEFE11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AFF82-D208-40AF-B0B6-2CDA5A29068F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/>
          <a:lstStyle>
            <a:lvl1pPr algn="l">
              <a:defRPr sz="46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DDDF86-139C-4C00-963A-A459A948DEEB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3979B-6C68-4A46-9F92-EA0B8254772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744" y="3269456"/>
            <a:ext cx="6858000" cy="319088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Rectangle 7"/>
          <p:cNvSpPr/>
          <p:nvPr/>
        </p:nvSpPr>
        <p:spPr>
          <a:xfrm rot="16200000">
            <a:off x="5628482" y="3342481"/>
            <a:ext cx="6858000" cy="173037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867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7848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2867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848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1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F3C4402E-6EDE-4888-BB85-5AC9E158216F}" type="datetimeFigureOut">
              <a:rPr lang="ru-RU" smtClean="0"/>
              <a:pPr>
                <a:defRPr/>
              </a:pPr>
              <a:t>23.11.2023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1" y="3832225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ru-RU" sz="1200">
                <a:solidFill>
                  <a:schemeClr val="bg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A150A98D-581D-493D-BEAB-E93A3C2010F6}" type="slidenum">
              <a:rPr/>
              <a:pPr>
                <a:defRPr/>
              </a:pPr>
              <a:t>‹#›</a:t>
            </a:fld>
            <a:endParaRPr/>
          </a:p>
        </p:txBody>
      </p:sp>
      <p:sp>
        <p:nvSpPr>
          <p:cNvPr id="7" name="Rectangle 6"/>
          <p:cNvSpPr/>
          <p:nvPr/>
        </p:nvSpPr>
        <p:spPr>
          <a:xfrm>
            <a:off x="8896350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39" r:id="rId2"/>
    <p:sldLayoutId id="2147483740" r:id="rId3"/>
    <p:sldLayoutId id="2147483741" r:id="rId4"/>
    <p:sldLayoutId id="2147483742" r:id="rId5"/>
    <p:sldLayoutId id="2147483743" r:id="rId6"/>
    <p:sldLayoutId id="2147483744" r:id="rId7"/>
    <p:sldLayoutId id="2147483745" r:id="rId8"/>
    <p:sldLayoutId id="2147483746" r:id="rId9"/>
    <p:sldLayoutId id="2147483747" r:id="rId10"/>
    <p:sldLayoutId id="2147483748" r:id="rId11"/>
    <p:sldLayoutId id="2147483749" r:id="rId12"/>
    <p:sldLayoutId id="2147483750" r:id="rId13"/>
    <p:sldLayoutId id="2147483751" r:id="rId14"/>
    <p:sldLayoutId id="2147483752" r:id="rId15"/>
    <p:sldLayoutId id="2147483753" r:id="rId16"/>
    <p:sldLayoutId id="2147483754" r:id="rId17"/>
    <p:sldLayoutId id="2147483755" r:id="rId18"/>
    <p:sldLayoutId id="2147483756" r:id="rId19"/>
    <p:sldLayoutId id="2147483757" r:id="rId20"/>
    <p:sldLayoutId id="2147483735" r:id="rId21"/>
    <p:sldLayoutId id="2147483736" r:id="rId22"/>
    <p:sldLayoutId id="2147483737" r:id="rId23"/>
  </p:sldLayoutIdLst>
  <p:transition>
    <p:circle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ru-RU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alibri" pitchFamily="34" charset="0"/>
        </a:defRPr>
      </a:lvl9pPr>
      <a:extLst/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lang="ru-RU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lang="ru-RU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ru-RU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ru-RU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3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3.emf"/><Relationship Id="rId4" Type="http://schemas.openxmlformats.org/officeDocument/2006/relationships/oleObject" Target="../embeddings/_____Microsoft_Excel_97-20031.xls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1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6.emf"/><Relationship Id="rId4" Type="http://schemas.openxmlformats.org/officeDocument/2006/relationships/oleObject" Target="../embeddings/_____Microsoft_Excel_97-20032.xls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1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chart" Target="../charts/char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3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>
            <a:extLst>
              <a:ext uri="{FF2B5EF4-FFF2-40B4-BE49-F238E27FC236}"/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8259" y="2116778"/>
            <a:ext cx="2200810" cy="27072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6" name="Picture 2" descr="https://i2.wp.com/zato-govorim.ru/wp-content/uploads/DSC_6219.jpg?fit=1200%2C696&amp;ssl=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844" y="90452"/>
            <a:ext cx="3239206" cy="1878740"/>
          </a:xfrm>
          <a:prstGeom prst="rect">
            <a:avLst/>
          </a:prstGeom>
          <a:noFill/>
          <a:effectLst>
            <a:softEdge rad="112522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088" name="Picture 8" descr="https://www.culture.ru/storage/images/a67ebc299b77c40a21bdfba0dcbbcf10/b33d565ff6deac381f3d6bc5be89bb8b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843" y="1882934"/>
            <a:ext cx="5578189" cy="2999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4291" y="2081109"/>
            <a:ext cx="1855081" cy="2778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Picture 8" descr="ÐÐ¾Ð¼Ð¼ÑÐ½Ð¸ÑÑÐ¸ÑÐµÑÐºÐ¸Ð¹ Ð¿ÑÐ¾ÑÐ¿ÐµÐºÑ (Ð¡ÐµÐ²ÐµÑÑÐº) â Ð¢Ð¾Ð²Ð¸ÐºÐ¸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858" y="-98241"/>
            <a:ext cx="3201083" cy="212233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8" descr="Zvonok_11kl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04165" y="4882652"/>
            <a:ext cx="2884077" cy="1981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4098" name="Picture 18" descr="https://atomculture.ru/wp-content/uploads/2020/06/zSFOsAK84aY-1260x84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4025"/>
            <a:ext cx="3064392" cy="20429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gerb.gif"/>
          <p:cNvPicPr>
            <a:picLocks noChangeAspect="1"/>
          </p:cNvPicPr>
          <p:nvPr/>
        </p:nvPicPr>
        <p:blipFill>
          <a:blip r:embed="rId10" cstate="print">
            <a:lum bright="-16000" contrast="-4000"/>
          </a:blip>
          <a:stretch>
            <a:fillRect/>
          </a:stretch>
        </p:blipFill>
        <p:spPr>
          <a:xfrm>
            <a:off x="111799" y="-15111"/>
            <a:ext cx="727249" cy="89253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12" name="Прямоугольник 11"/>
          <p:cNvSpPr/>
          <p:nvPr/>
        </p:nvSpPr>
        <p:spPr>
          <a:xfrm>
            <a:off x="1595759" y="2778462"/>
            <a:ext cx="591435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БЮДЖЕТ ДЛЯ ГРАЖДАН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по проекту решения Думы 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ЗАТО Северск </a:t>
            </a:r>
          </a:p>
          <a:p>
            <a:pPr marL="0" indent="0" algn="ctr">
              <a:buNone/>
            </a:pP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 бюджете на </a:t>
            </a:r>
            <a:r>
              <a:rPr lang="ru-RU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2024-2026 </a:t>
            </a:r>
            <a:r>
              <a:rPr lang="ru-RU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</a:p>
        </p:txBody>
      </p:sp>
      <p:sp>
        <p:nvSpPr>
          <p:cNvPr id="2" name="AutoShape 2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AutoShape 2" descr="https://catherineasquithgallery.com/uploads/posts/2021-03/1614846249_80-p-fon-flag-rossii-98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4" descr="https://s14.stc.yc.kpcdn.net/share/i/12/11027132/wr-960.webp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AutoShape 10" descr="http://lider-seversk.ru/wp-content/uploads/2020/02/%E2%82%AC%C2%A7%C2%AE%D0%8E%D0%B0-%C2%A6%D2%90%C2%AD%D0%81%D2%90-119-1024x683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7" name="Рисунок 16" descr="_VD99726.JPG"/>
          <p:cNvPicPr>
            <a:picLocks noChangeAspect="1"/>
          </p:cNvPicPr>
          <p:nvPr/>
        </p:nvPicPr>
        <p:blipFill>
          <a:blip r:embed="rId11" cstate="print"/>
          <a:srcRect l="12195" r="7317" b="19512"/>
          <a:stretch>
            <a:fillRect/>
          </a:stretch>
        </p:blipFill>
        <p:spPr>
          <a:xfrm>
            <a:off x="3087819" y="-53590"/>
            <a:ext cx="2778105" cy="203404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  <a:softEdge rad="112522"/>
          </a:effec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62609" y="1845960"/>
            <a:ext cx="993734" cy="981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651" y="4872222"/>
            <a:ext cx="2937284" cy="19606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9858054"/>
      </p:ext>
    </p:extLst>
  </p:cSld>
  <p:clrMapOvr>
    <a:masterClrMapping/>
  </p:clrMapOvr>
  <p:transition spd="med" advTm="3000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571472" y="142852"/>
            <a:ext cx="7929618" cy="42862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642938" y="688975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Составление проекта бюджета ЗАТО Северск на очередной финансовый год и плановый период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МАЙ </a:t>
            </a:r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42937" y="1410638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Бюджетной комиссии Администрации ЗАТО Северск по проекту бюджета ЗАТО Северск (согласование распределения объемов по средствам местного бюджета): </a:t>
            </a: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 ОКТЯБРЬ - НОЯБРЬ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86357" y="2297325"/>
            <a:ext cx="778668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Формирование проекта бюджета ЗАТО Северск и направление его в Думу ЗАТО Северск: 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НОЯБРЬ 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42937" y="3843571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Работа совместной комиссии Думы ЗАТО Северск и Администрации ЗАТО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по рассмотрению проекта бюджета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5 ДЕКАБРЯ – 8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11560" y="4869160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Совет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Думы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ЗАТО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Северск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принятию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решения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по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проекту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err="1">
                <a:latin typeface="Times New Roman" pitchFamily="18" charset="0"/>
                <a:cs typeface="Times New Roman" pitchFamily="18" charset="0"/>
              </a:rPr>
              <a:t>бюджета</a:t>
            </a: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12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11560" y="5661248"/>
            <a:ext cx="7786687" cy="7381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Утверждение бюджета ЗАТО Северск на очередной финансовый год и плановый период на сессии Думы ЗАТО Северск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21 ДЕКАБРЯ</a:t>
            </a:r>
            <a:endParaRPr lang="ru-RU" sz="1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Rectangle 3"/>
          <p:cNvSpPr txBox="1">
            <a:spLocks/>
          </p:cNvSpPr>
          <p:nvPr/>
        </p:nvSpPr>
        <p:spPr>
          <a:xfrm>
            <a:off x="571500" y="142875"/>
            <a:ext cx="7929563" cy="428625"/>
          </a:xfrm>
          <a:prstGeom prst="rect">
            <a:avLst/>
          </a:prstGeom>
        </p:spPr>
        <p:txBody>
          <a:bodyPr tIns="91440" bIns="91440" anchor="ctr">
            <a:normAutofit fontScale="70000" lnSpcReduction="20000"/>
          </a:bodyPr>
          <a:lstStyle>
            <a:extLst/>
          </a:lstStyle>
          <a:p>
            <a:pPr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Этапы составления, рассмотрения и утверждения проекта бюджета в </a:t>
            </a:r>
            <a:r>
              <a:rPr lang="ru-RU" sz="2400" b="1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2400" b="1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году</a:t>
            </a:r>
          </a:p>
        </p:txBody>
      </p:sp>
      <p:sp>
        <p:nvSpPr>
          <p:cNvPr id="30" name="Блок-схема: узел 29"/>
          <p:cNvSpPr/>
          <p:nvPr/>
        </p:nvSpPr>
        <p:spPr>
          <a:xfrm>
            <a:off x="142844" y="7143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2" name="Блок-схема: узел 31"/>
          <p:cNvSpPr/>
          <p:nvPr/>
        </p:nvSpPr>
        <p:spPr>
          <a:xfrm>
            <a:off x="107502" y="3975217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3" name="Блок-схема: узел 32"/>
          <p:cNvSpPr/>
          <p:nvPr/>
        </p:nvSpPr>
        <p:spPr>
          <a:xfrm>
            <a:off x="107504" y="3123672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4" name="Блок-схема: узел 33"/>
          <p:cNvSpPr/>
          <p:nvPr/>
        </p:nvSpPr>
        <p:spPr>
          <a:xfrm>
            <a:off x="142844" y="2317538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5" name="Блок-схема: узел 34"/>
          <p:cNvSpPr/>
          <p:nvPr/>
        </p:nvSpPr>
        <p:spPr>
          <a:xfrm>
            <a:off x="114298" y="1473719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22" name="TextBox 35"/>
          <p:cNvSpPr txBox="1">
            <a:spLocks noChangeArrowheads="1"/>
          </p:cNvSpPr>
          <p:nvPr/>
        </p:nvSpPr>
        <p:spPr bwMode="auto">
          <a:xfrm>
            <a:off x="265113" y="714375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59423" name="TextBox 36"/>
          <p:cNvSpPr txBox="1">
            <a:spLocks noChangeArrowheads="1"/>
          </p:cNvSpPr>
          <p:nvPr/>
        </p:nvSpPr>
        <p:spPr bwMode="auto">
          <a:xfrm>
            <a:off x="257174" y="1473719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59425" name="TextBox 38"/>
          <p:cNvSpPr txBox="1">
            <a:spLocks noChangeArrowheads="1"/>
          </p:cNvSpPr>
          <p:nvPr/>
        </p:nvSpPr>
        <p:spPr bwMode="auto">
          <a:xfrm>
            <a:off x="250379" y="3984230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5</a:t>
            </a:r>
          </a:p>
        </p:txBody>
      </p:sp>
      <p:sp>
        <p:nvSpPr>
          <p:cNvPr id="59426" name="TextBox 39"/>
          <p:cNvSpPr txBox="1">
            <a:spLocks noChangeArrowheads="1"/>
          </p:cNvSpPr>
          <p:nvPr/>
        </p:nvSpPr>
        <p:spPr bwMode="auto">
          <a:xfrm>
            <a:off x="285720" y="234157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</a:t>
            </a:r>
          </a:p>
        </p:txBody>
      </p:sp>
      <p:sp>
        <p:nvSpPr>
          <p:cNvPr id="59427" name="TextBox 40"/>
          <p:cNvSpPr txBox="1">
            <a:spLocks noChangeArrowheads="1"/>
          </p:cNvSpPr>
          <p:nvPr/>
        </p:nvSpPr>
        <p:spPr bwMode="auto">
          <a:xfrm>
            <a:off x="250379" y="3116068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4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99131" y="3079436"/>
            <a:ext cx="7786687" cy="5238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Публичные слушания по проекту бюджета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4 ДЕКАБРЯ</a:t>
            </a:r>
            <a:endParaRPr lang="ru-RU" sz="1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Блок-схема: узел 44"/>
          <p:cNvSpPr/>
          <p:nvPr/>
        </p:nvSpPr>
        <p:spPr>
          <a:xfrm>
            <a:off x="100261" y="48719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4" name="TextBox 45"/>
          <p:cNvSpPr txBox="1">
            <a:spLocks noChangeArrowheads="1"/>
          </p:cNvSpPr>
          <p:nvPr/>
        </p:nvSpPr>
        <p:spPr bwMode="auto">
          <a:xfrm>
            <a:off x="252337" y="4901326"/>
            <a:ext cx="142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6</a:t>
            </a:r>
          </a:p>
        </p:txBody>
      </p:sp>
      <p:sp>
        <p:nvSpPr>
          <p:cNvPr id="47" name="Блок-схема: узел 46"/>
          <p:cNvSpPr/>
          <p:nvPr/>
        </p:nvSpPr>
        <p:spPr>
          <a:xfrm>
            <a:off x="107504" y="5733256"/>
            <a:ext cx="428628" cy="428628"/>
          </a:xfrm>
          <a:prstGeom prst="flowChartConnector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59438" name="TextBox 47"/>
          <p:cNvSpPr txBox="1">
            <a:spLocks noChangeArrowheads="1"/>
          </p:cNvSpPr>
          <p:nvPr/>
        </p:nvSpPr>
        <p:spPr bwMode="auto">
          <a:xfrm>
            <a:off x="251520" y="5733256"/>
            <a:ext cx="1428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7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16"/>
          <p:cNvSpPr>
            <a:spLocks noChangeArrowheads="1"/>
          </p:cNvSpPr>
          <p:nvPr/>
        </p:nvSpPr>
        <p:spPr bwMode="auto">
          <a:xfrm>
            <a:off x="0" y="-24"/>
            <a:ext cx="8572528" cy="785794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МЕРОПРИЯТИЯ В ОБЛАСТИ БЮДЖЕТНОЙ И НАЛОГОВОЙ  ПОЛИТИКИ ЗАТО СЕВЕРСК В </a:t>
            </a:r>
            <a:r>
              <a:rPr lang="ru-RU" sz="2000" b="1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2024-2026 </a:t>
            </a:r>
            <a:r>
              <a:rPr lang="ru-RU" sz="20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ГОДЫ</a:t>
            </a:r>
            <a:endParaRPr lang="ru-RU" sz="20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902004472"/>
              </p:ext>
            </p:extLst>
          </p:nvPr>
        </p:nvGraphicFramePr>
        <p:xfrm>
          <a:off x="107504" y="692696"/>
          <a:ext cx="8427215" cy="61473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/>
          <a:srcRect t="1" b="29685"/>
          <a:stretch/>
        </p:blipFill>
        <p:spPr>
          <a:xfrm>
            <a:off x="971600" y="4381270"/>
            <a:ext cx="6768752" cy="2405758"/>
          </a:xfrm>
          <a:prstGeom prst="rect">
            <a:avLst/>
          </a:prstGeom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214290"/>
            <a:ext cx="8572528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ОСНОВНЫЕ ПАРАМЕТРЫ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БЮДЖЕТА ЗАТО СЕВЕРСК НА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 </a:t>
            </a:r>
            <a:b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ПЛАНОВЫЙ ПЕРИОД </a:t>
            </a:r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2025-2026 </a:t>
            </a: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5214495"/>
              </p:ext>
            </p:extLst>
          </p:nvPr>
        </p:nvGraphicFramePr>
        <p:xfrm>
          <a:off x="857224" y="1433458"/>
          <a:ext cx="2438878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6" name="Объект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37594673"/>
              </p:ext>
            </p:extLst>
          </p:nvPr>
        </p:nvGraphicFramePr>
        <p:xfrm>
          <a:off x="3857620" y="1428736"/>
          <a:ext cx="2428892" cy="32244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7" name="Равно 6"/>
          <p:cNvSpPr/>
          <p:nvPr/>
        </p:nvSpPr>
        <p:spPr>
          <a:xfrm>
            <a:off x="6357950" y="1689774"/>
            <a:ext cx="430408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8" name="Равно 7"/>
          <p:cNvSpPr/>
          <p:nvPr/>
        </p:nvSpPr>
        <p:spPr>
          <a:xfrm>
            <a:off x="3357554" y="278568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9" name="Равно 8"/>
          <p:cNvSpPr/>
          <p:nvPr/>
        </p:nvSpPr>
        <p:spPr>
          <a:xfrm>
            <a:off x="3357554" y="3865801"/>
            <a:ext cx="430409" cy="504056"/>
          </a:xfrm>
          <a:prstGeom prst="mathEqual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rgbClr val="730E00"/>
            </a:contourClr>
          </a:sp3d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kern="0">
              <a:solidFill>
                <a:sysClr val="windowText" lastClr="000000"/>
              </a:solidFill>
              <a:latin typeface="Times New Roman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-29407" y="2654187"/>
            <a:ext cx="8001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2025 </a:t>
            </a: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-32" y="3761476"/>
            <a:ext cx="877163" cy="830997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2026 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3429000" y="1903413"/>
            <a:ext cx="285750" cy="1428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">
            <a:solidFill>
              <a:srgbClr val="76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929455" y="1499268"/>
            <a:ext cx="1571636" cy="708479"/>
          </a:xfrm>
          <a:prstGeom prst="roundRect">
            <a:avLst/>
          </a:prstGeom>
          <a:solidFill>
            <a:schemeClr val="accent2">
              <a:lumMod val="5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</p:sp>
      <p:sp>
        <p:nvSpPr>
          <p:cNvPr id="19" name="Скругленный прямоугольник 4"/>
          <p:cNvSpPr/>
          <p:nvPr/>
        </p:nvSpPr>
        <p:spPr>
          <a:xfrm>
            <a:off x="6876256" y="1533853"/>
            <a:ext cx="1696271" cy="639309"/>
          </a:xfrm>
          <a:prstGeom prst="rect">
            <a:avLst/>
          </a:prstGeom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lIns="64529" tIns="0" rIns="64529" bIns="0" spcCol="1270" anchor="ctr"/>
          <a:lstStyle/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ДЕФИЦИТ</a:t>
            </a:r>
          </a:p>
          <a:p>
            <a:pPr algn="ctr" defTabSz="800100" fontAlgn="auto">
              <a:lnSpc>
                <a:spcPct val="90000"/>
              </a:lnSpc>
              <a:spcAft>
                <a:spcPts val="882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125,8 млн руб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</a:rPr>
              <a:t>.</a:t>
            </a:r>
            <a:endParaRPr lang="ru-RU" sz="21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-29408" y="1682248"/>
            <a:ext cx="800187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sz="2400" b="1" kern="0" dirty="0" smtClean="0">
                <a:ln w="11430">
                  <a:solidFill>
                    <a:sysClr val="windowText" lastClr="000000"/>
                  </a:solidFill>
                </a:ln>
                <a:gradFill>
                  <a:gsLst>
                    <a:gs pos="0">
                      <a:srgbClr val="730E00">
                        <a:tint val="90000"/>
                        <a:satMod val="120000"/>
                      </a:srgbClr>
                    </a:gs>
                    <a:gs pos="25000">
                      <a:srgbClr val="730E00">
                        <a:tint val="93000"/>
                        <a:satMod val="120000"/>
                      </a:srgbClr>
                    </a:gs>
                    <a:gs pos="50000">
                      <a:srgbClr val="730E00">
                        <a:shade val="89000"/>
                        <a:satMod val="110000"/>
                      </a:srgbClr>
                    </a:gs>
                    <a:gs pos="75000">
                      <a:srgbClr val="730E00">
                        <a:tint val="93000"/>
                        <a:satMod val="120000"/>
                      </a:srgbClr>
                    </a:gs>
                    <a:gs pos="100000">
                      <a:srgbClr val="730E00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2400" b="1" kern="0" dirty="0">
              <a:ln w="11430">
                <a:solidFill>
                  <a:sysClr val="windowText" lastClr="000000"/>
                </a:solidFill>
              </a:ln>
              <a:gradFill>
                <a:gsLst>
                  <a:gs pos="0">
                    <a:srgbClr val="730E00">
                      <a:tint val="90000"/>
                      <a:satMod val="120000"/>
                    </a:srgbClr>
                  </a:gs>
                  <a:gs pos="25000">
                    <a:srgbClr val="730E00">
                      <a:tint val="93000"/>
                      <a:satMod val="120000"/>
                    </a:srgbClr>
                  </a:gs>
                  <a:gs pos="50000">
                    <a:srgbClr val="730E00">
                      <a:shade val="89000"/>
                      <a:satMod val="110000"/>
                    </a:srgbClr>
                  </a:gs>
                  <a:gs pos="75000">
                    <a:srgbClr val="730E00">
                      <a:tint val="93000"/>
                      <a:satMod val="120000"/>
                    </a:srgbClr>
                  </a:gs>
                  <a:gs pos="100000">
                    <a:srgbClr val="730E00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Прямоугольник 11"/>
          <p:cNvSpPr>
            <a:spLocks noChangeArrowheads="1"/>
          </p:cNvSpPr>
          <p:nvPr/>
        </p:nvSpPr>
        <p:spPr bwMode="auto">
          <a:xfrm>
            <a:off x="251520" y="5032186"/>
            <a:ext cx="8464996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0000"/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Покрытие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дефицита бюджета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обеспечивается за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счет соответствующих источников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.   Согласно бюджетному законодательству в ЗАТО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еверск утверждены следующие источники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покрытия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дефицита: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Кредиты кредитных организаций;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Бюджетные кредиты (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предоставление из бюджета Томской области);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Остатки средств, сформированные на едином счете бюджета на начало финансового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года;</a:t>
            </a:r>
          </a:p>
          <a:p>
            <a:pPr>
              <a:buFont typeface="Wingdings" pitchFamily="2" charset="2"/>
              <a:buChar char="ü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Средства от продажи акций, находящихся в собственности городских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округов.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1438" y="0"/>
            <a:ext cx="835818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ИСТОЧНИКИ ФИНАНСИРОВАНИЯ ДЕФИЦИТА БЮДЖЕТА ЗАТО </a:t>
            </a:r>
            <a:r>
              <a:rPr lang="ru-RU" sz="3200" b="1" dirty="0" err="1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Северск</a:t>
            </a:r>
            <a:endParaRPr lang="ru-RU" sz="3200" b="1" dirty="0">
              <a:solidFill>
                <a:schemeClr val="bg1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7016848"/>
              </p:ext>
            </p:extLst>
          </p:nvPr>
        </p:nvGraphicFramePr>
        <p:xfrm>
          <a:off x="142844" y="1285860"/>
          <a:ext cx="8358248" cy="37031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86082"/>
                <a:gridCol w="1214446"/>
                <a:gridCol w="1143007"/>
                <a:gridCol w="1071571"/>
                <a:gridCol w="1071570"/>
                <a:gridCol w="1071572"/>
              </a:tblGrid>
              <a:tr h="40127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Исполнено за 2022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2025</a:t>
                      </a:r>
                      <a:r>
                        <a:rPr lang="ru-RU" sz="1400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2026 год</a:t>
                      </a:r>
                      <a:endParaRPr lang="ru-RU" sz="140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Профицит (+)/дефицит (-)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-129,4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-125,8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Источники финансирования дефицита бюджета, в том числе: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-8,0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129,4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125,8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Привлечение кредитов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170,0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146,4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185,9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229,3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228,4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Погашение кредитов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-154,5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-68,5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-60,1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-229,3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-228,4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/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Остатки на едином счете   бюджета, сформированные на начало года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-26,0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01270">
                <a:tc>
                  <a:txBody>
                    <a:bodyPr/>
                    <a:lstStyle/>
                    <a:p>
                      <a:pPr algn="l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    Средства от продажи акций, находящихся в собственности городских округов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i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2,5</a:t>
                      </a:r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4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7000875" y="1000125"/>
            <a:ext cx="15716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(</a:t>
            </a: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 руб</a:t>
            </a: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.)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89536" y="5159585"/>
            <a:ext cx="464472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4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!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Прямоугольник 5"/>
          <p:cNvSpPr>
            <a:spLocks noChangeArrowheads="1"/>
          </p:cNvSpPr>
          <p:nvPr/>
        </p:nvSpPr>
        <p:spPr bwMode="auto">
          <a:xfrm>
            <a:off x="285748" y="416349"/>
            <a:ext cx="828678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Для того чтобы при наличии дефицита все расходные обязательства  бюджета ЗАТО Северск исполнялись в полном 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объеме, 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в качестве источников финансирования дефицита бюджета привлекаются </a:t>
            </a:r>
          </a:p>
          <a:p>
            <a:pPr algn="ctr"/>
            <a:r>
              <a:rPr lang="ru-RU" sz="1600" b="1" dirty="0" smtClean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КОММЕРЧЕСКИЕ </a:t>
            </a: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ИЛИ БЮДЖЕТНЫЕ КРЕДИТЫ.</a:t>
            </a: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кругленный прямоугольник 16"/>
          <p:cNvSpPr>
            <a:spLocks noChangeArrowheads="1"/>
          </p:cNvSpPr>
          <p:nvPr/>
        </p:nvSpPr>
        <p:spPr bwMode="auto">
          <a:xfrm>
            <a:off x="0" y="1"/>
            <a:ext cx="8572528" cy="714355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СВЕДЕНИЯ О МУНИЦИПАЛЬНОМ ДОЛГЕ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7" name="Прямоугольник 7"/>
          <p:cNvSpPr>
            <a:spLocks noChangeArrowheads="1"/>
          </p:cNvSpPr>
          <p:nvPr/>
        </p:nvSpPr>
        <p:spPr bwMode="auto">
          <a:xfrm>
            <a:off x="5726945" y="6030554"/>
            <a:ext cx="2845583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ru-RU" sz="125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* Обязательство муниципального образования в соответствии               с постановлением Администрации Томской области от 12.03.2015 № 88а</a:t>
            </a:r>
            <a:endParaRPr lang="ru-RU" sz="125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395536" y="2097941"/>
            <a:ext cx="714380" cy="285752"/>
          </a:xfrm>
          <a:prstGeom prst="ellipse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1" name="Прямоугольник 10"/>
          <p:cNvSpPr>
            <a:spLocks noChangeArrowheads="1"/>
          </p:cNvSpPr>
          <p:nvPr/>
        </p:nvSpPr>
        <p:spPr bwMode="auto">
          <a:xfrm>
            <a:off x="860828" y="2007641"/>
            <a:ext cx="3429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Коммерческий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79512" y="3789040"/>
            <a:ext cx="1368152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Млн руб</a:t>
            </a:r>
            <a:r>
              <a:rPr lang="ru-RU" sz="1400" dirty="0">
                <a:solidFill>
                  <a:schemeClr val="tx2">
                    <a:lumMod val="10000"/>
                  </a:schemeClr>
                </a:solidFill>
                <a:latin typeface="Times New Roman" pitchFamily="18" charset="0"/>
                <a:ea typeface="Batang" panose="02030600000101010101" pitchFamily="18" charset="-127"/>
                <a:cs typeface="Times New Roman" pitchFamily="18" charset="0"/>
              </a:rPr>
              <a:t>.</a:t>
            </a:r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577253"/>
              </p:ext>
            </p:extLst>
          </p:nvPr>
        </p:nvGraphicFramePr>
        <p:xfrm>
          <a:off x="5850793" y="1653422"/>
          <a:ext cx="2753943" cy="438912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080120"/>
                <a:gridCol w="881735"/>
                <a:gridCol w="792088"/>
              </a:tblGrid>
              <a:tr h="754463"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lang="ru-RU" sz="1000" b="0" dirty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Процент-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ная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ставка по 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коммерчес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-кому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Процент-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ная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ставка по бюджетно-</a:t>
                      </a:r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му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кредиту</a:t>
                      </a: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1721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2021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8,74%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7,5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417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2022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год</a:t>
                      </a:r>
                      <a:endParaRPr lang="ru-RU" sz="1200" dirty="0" smtClean="0">
                        <a:solidFill>
                          <a:schemeClr val="bg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0,1% и 7,5%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417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 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2023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Ключевая ставка ЦБ РФ +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1 %*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404176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2024 год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Ключевая ставка ЦБ РФ +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1 %*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  <a:tr h="779921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</a:t>
                      </a:r>
                    </a:p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2025-2026 годы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Ключевая ставка ЦБ РФ +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1 % *</a:t>
                      </a:r>
                      <a:endParaRPr lang="ru-RU" sz="12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cell3D prstMaterial="dkEdge">
                      <a:bevel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16" name="Овал 15"/>
          <p:cNvSpPr/>
          <p:nvPr/>
        </p:nvSpPr>
        <p:spPr>
          <a:xfrm>
            <a:off x="395536" y="1767039"/>
            <a:ext cx="714380" cy="285752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87" name="Прямоугольник 16"/>
          <p:cNvSpPr>
            <a:spLocks noChangeArrowheads="1"/>
          </p:cNvSpPr>
          <p:nvPr/>
        </p:nvSpPr>
        <p:spPr bwMode="auto">
          <a:xfrm>
            <a:off x="752726" y="1700679"/>
            <a:ext cx="3429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191919"/>
                </a:solidFill>
                <a:latin typeface="Times New Roman" pitchFamily="18" charset="0"/>
                <a:cs typeface="Times New Roman" pitchFamily="18" charset="0"/>
              </a:rPr>
              <a:t>Бюджетный  кредит</a:t>
            </a:r>
            <a:endParaRPr lang="ru-RU" dirty="0">
              <a:solidFill>
                <a:srgbClr val="19191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4" name="Диаграмма 13"/>
          <p:cNvGraphicFramePr/>
          <p:nvPr>
            <p:extLst>
              <p:ext uri="{D42A27DB-BD31-4B8C-83A1-F6EECF244321}">
                <p14:modId xmlns:p14="http://schemas.microsoft.com/office/powerpoint/2010/main" val="4101410934"/>
              </p:ext>
            </p:extLst>
          </p:nvPr>
        </p:nvGraphicFramePr>
        <p:xfrm>
          <a:off x="-108520" y="1196752"/>
          <a:ext cx="5976664" cy="59540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Прямоугольник 7"/>
          <p:cNvSpPr>
            <a:spLocks noChangeArrowheads="1"/>
          </p:cNvSpPr>
          <p:nvPr/>
        </p:nvSpPr>
        <p:spPr bwMode="auto">
          <a:xfrm>
            <a:off x="1835696" y="1391763"/>
            <a:ext cx="55721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В связи с этим возникает </a:t>
            </a:r>
            <a:r>
              <a:rPr lang="ru-RU" sz="1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МУНИЦИПАЛЬНЫЙ ДОЛГ.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224584" y="1811458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502,4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8024" y="2654851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376,6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220730" y="3211761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298,7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680272" y="3317068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283,2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139814" y="3583957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249,6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27784" y="4012428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188,4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89709" y="4174010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165,0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547664" y="4406668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128,9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05619" y="4703717"/>
            <a:ext cx="54204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91,1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63574" y="4703717"/>
            <a:ext cx="54204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90,6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-56571" y="4965892"/>
            <a:ext cx="542045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50,2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3942353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Box 12"/>
          <p:cNvSpPr txBox="1">
            <a:spLocks noChangeArrowheads="1"/>
          </p:cNvSpPr>
          <p:nvPr/>
        </p:nvSpPr>
        <p:spPr bwMode="auto">
          <a:xfrm>
            <a:off x="635617" y="6088496"/>
            <a:ext cx="783755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После доведения объемов целевых средств областного бюджета данный показатель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оценочно возрастет </a:t>
            </a:r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 уровня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2023 </a:t>
            </a:r>
            <a:r>
              <a:rPr lang="ru-RU" sz="1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года 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(56 </a:t>
            </a:r>
            <a:r>
              <a:rPr lang="ru-RU" sz="1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тыс.рублей</a:t>
            </a:r>
            <a:r>
              <a:rPr lang="ru-RU" sz="1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/чел.)</a:t>
            </a:r>
            <a:endParaRPr lang="ru-RU" sz="14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0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2577" y="4112981"/>
            <a:ext cx="2286000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Скругленный прямоугольник 16"/>
          <p:cNvSpPr>
            <a:spLocks noChangeArrowheads="1"/>
          </p:cNvSpPr>
          <p:nvPr/>
        </p:nvSpPr>
        <p:spPr bwMode="auto">
          <a:xfrm>
            <a:off x="0" y="0"/>
            <a:ext cx="8893652" cy="1090597"/>
          </a:xfrm>
          <a:prstGeom prst="roundRect">
            <a:avLst>
              <a:gd name="adj" fmla="val 0"/>
            </a:avLst>
          </a:prstGeom>
          <a:noFill/>
          <a:ln w="15875" algn="ctr">
            <a:noFill/>
            <a:round/>
            <a:headEnd/>
            <a:tailEnd/>
          </a:ln>
        </p:spPr>
        <p:txBody>
          <a:bodyPr anchor="ctr"/>
          <a:lstStyle/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ДИНАМИКА ДОХОДОВ В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2022-2023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ГОДАХ </a:t>
            </a:r>
          </a:p>
          <a:p>
            <a:pPr algn="ctr" fontAlgn="auto">
              <a:lnSpc>
                <a:spcPts val="26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НА ПЕРИОД </a:t>
            </a:r>
            <a:r>
              <a:rPr lang="ru-RU" sz="28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2024-2026 </a:t>
            </a:r>
            <a:r>
              <a:rPr lang="ru-RU" sz="28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ГОДОВ</a:t>
            </a:r>
            <a:endParaRPr lang="ru-RU" sz="2800" b="1" cap="all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613157" y="4361061"/>
            <a:ext cx="845103" cy="30777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400" kern="0" dirty="0" smtClean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лн руб</a:t>
            </a:r>
            <a:r>
              <a:rPr lang="ru-RU" sz="1400" kern="0" dirty="0">
                <a:solidFill>
                  <a:sysClr val="windowText" lastClr="00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103" name="TextBox 18"/>
          <p:cNvSpPr txBox="1">
            <a:spLocks noChangeArrowheads="1"/>
          </p:cNvSpPr>
          <p:nvPr/>
        </p:nvSpPr>
        <p:spPr bwMode="auto">
          <a:xfrm>
            <a:off x="109490" y="1151864"/>
            <a:ext cx="1785938" cy="492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 smtClean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Налоговые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поступления в бюджет от уплаты налогов и сборов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Неналоговые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13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доходы от использования муниципального имущества,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платежи при пользовании природными ресурсами, штрафы,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др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.;</a:t>
            </a:r>
          </a:p>
          <a:p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r>
              <a:rPr lang="ru-RU" sz="1300" dirty="0">
                <a:solidFill>
                  <a:srgbClr val="76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Безвозмездные поступления: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дотации, субсидии, </a:t>
            </a:r>
          </a:p>
          <a:p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субвенции, </a:t>
            </a:r>
            <a:r>
              <a:rPr lang="ru-RU" sz="1300" dirty="0">
                <a:latin typeface="Times New Roman" pitchFamily="18" charset="0"/>
                <a:cs typeface="Times New Roman" pitchFamily="18" charset="0"/>
              </a:rPr>
              <a:t>иные межбюджетные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трансферты, прочие безвозмездные поступления.</a:t>
            </a:r>
            <a:endParaRPr lang="ru-RU" sz="1300" dirty="0">
              <a:latin typeface="Times New Roman" pitchFamily="18" charset="0"/>
              <a:cs typeface="Times New Roman" pitchFamily="18" charset="0"/>
            </a:endParaRPr>
          </a:p>
          <a:p>
            <a:pPr>
              <a:buFontTx/>
              <a:buChar char="-"/>
            </a:pPr>
            <a:endParaRPr lang="ru-RU" sz="1400" dirty="0">
              <a:solidFill>
                <a:srgbClr val="76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4" name="TextBox 37"/>
          <p:cNvSpPr txBox="1">
            <a:spLocks noChangeArrowheads="1"/>
          </p:cNvSpPr>
          <p:nvPr/>
        </p:nvSpPr>
        <p:spPr bwMode="auto">
          <a:xfrm>
            <a:off x="6046858" y="4668838"/>
            <a:ext cx="2357437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в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2024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году составит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45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тыс.рублей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098" name="Диаграмма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2654523"/>
              </p:ext>
            </p:extLst>
          </p:nvPr>
        </p:nvGraphicFramePr>
        <p:xfrm>
          <a:off x="1591049" y="843563"/>
          <a:ext cx="7351713" cy="357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27" name="Лист" r:id="rId4" imgW="7686633" imgH="3571830" progId="Excel.Sheet.8">
                  <p:embed/>
                </p:oleObj>
              </mc:Choice>
              <mc:Fallback>
                <p:oleObj name="Лист" r:id="rId4" imgW="7686633" imgH="3571830" progId="Excel.Sheet.8">
                  <p:embed/>
                  <p:pic>
                    <p:nvPicPr>
                      <p:cNvPr id="0" name="Picture 218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91049" y="843563"/>
                        <a:ext cx="7351713" cy="3573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5-конечная звезда 11"/>
          <p:cNvSpPr/>
          <p:nvPr/>
        </p:nvSpPr>
        <p:spPr>
          <a:xfrm>
            <a:off x="349865" y="6093296"/>
            <a:ext cx="285752" cy="285752"/>
          </a:xfrm>
          <a:prstGeom prst="star5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723180" y="1459929"/>
            <a:ext cx="755033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5 325,1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60858" y="1090597"/>
            <a:ext cx="793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3616660" y="1074146"/>
            <a:ext cx="7874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373,5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554396" y="1541218"/>
            <a:ext cx="827649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5 031,9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580112" y="1945815"/>
            <a:ext cx="7920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3 979,0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300192" y="1945815"/>
            <a:ext cx="7920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4 036,2</a:t>
            </a:r>
            <a:endParaRPr lang="ru-RU" sz="15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Рисунок 9" descr="1f51bef118816e78a2817150d2c9e73e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7520" y="4181837"/>
            <a:ext cx="2433948" cy="19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Box 37"/>
          <p:cNvSpPr txBox="1">
            <a:spLocks noChangeArrowheads="1"/>
          </p:cNvSpPr>
          <p:nvPr/>
        </p:nvSpPr>
        <p:spPr bwMode="auto">
          <a:xfrm>
            <a:off x="2575993" y="4664060"/>
            <a:ext cx="232986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Объем доходов на одного жителя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перв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план 2023 года </a:t>
            </a:r>
          </a:p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42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тыс.рублей</a:t>
            </a: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973938085"/>
              </p:ext>
            </p:extLst>
          </p:nvPr>
        </p:nvGraphicFramePr>
        <p:xfrm>
          <a:off x="16064" y="116632"/>
          <a:ext cx="8568952" cy="48245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49752" y="0"/>
            <a:ext cx="8572528" cy="548680"/>
          </a:xfr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по функциональной классификации</a:t>
            </a:r>
            <a:endParaRPr lang="ru-RU" sz="28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2771" name="Picture 3" descr="D:\Мои документы\Холоша\СЕВЕРСК ФОТО\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476672"/>
            <a:ext cx="2664296" cy="1773414"/>
          </a:xfrm>
          <a:prstGeom prst="rect">
            <a:avLst/>
          </a:prstGeom>
          <a:noFill/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2597537"/>
              </p:ext>
            </p:extLst>
          </p:nvPr>
        </p:nvGraphicFramePr>
        <p:xfrm>
          <a:off x="179512" y="2636912"/>
          <a:ext cx="8280921" cy="3897799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2139170"/>
                <a:gridCol w="1017655"/>
                <a:gridCol w="1110169"/>
                <a:gridCol w="1110169"/>
                <a:gridCol w="875181"/>
                <a:gridCol w="983514"/>
                <a:gridCol w="1045063"/>
              </a:tblGrid>
              <a:tr h="259702">
                <a:tc rowSpan="2">
                  <a:txBody>
                    <a:bodyPr/>
                    <a:lstStyle/>
                    <a:p>
                      <a:pPr algn="ctr"/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Раздел</a:t>
                      </a:r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Факт 2022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Перв.план</a:t>
                      </a: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Оценка 2023</a:t>
                      </a:r>
                      <a:endParaRPr lang="ru-RU" sz="1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dirty="0" smtClean="0">
                          <a:latin typeface="Times New Roman" pitchFamily="18" charset="0"/>
                          <a:cs typeface="Times New Roman" pitchFamily="18" charset="0"/>
                        </a:rPr>
                        <a:t>Прогноз 2026</a:t>
                      </a:r>
                      <a:endParaRPr lang="ru-RU" sz="1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75933">
                <a:tc vMerge="1">
                  <a:txBody>
                    <a:bodyPr/>
                    <a:lstStyle/>
                    <a:p>
                      <a:pPr algn="ctr"/>
                      <a:endParaRPr lang="ru-RU" sz="11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 pitchFamily="18" charset="0"/>
                          <a:cs typeface="Times New Roman" pitchFamily="18" charset="0"/>
                        </a:rPr>
                        <a:t>млн.руб.</a:t>
                      </a:r>
                      <a:endParaRPr lang="ru-RU" sz="1100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1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Общегосударственные вопросы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349,5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378,6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430,5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430,8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393,1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450,9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Национальная оборона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>
                          <a:latin typeface="Times New Roman"/>
                        </a:rPr>
                        <a:t>0,0</a:t>
                      </a:r>
                    </a:p>
                  </a:txBody>
                  <a:tcPr marL="9525" marR="9525" marT="9525" marB="0" anchor="b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Правоохранительная </a:t>
                      </a:r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деятельность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35,5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36,2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21,6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Национальная экономика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627,3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631,5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920,6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684,5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423,9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429,2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Жилищно-коммунальное хозяйство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414,1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422,1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610,3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434,6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210,1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195,0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Охрана окружающей среды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0,2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Образование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3 051,0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2 663,7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3 418,4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2 829,9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2 384,8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2 372,9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Культура и кинематография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445,3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286,9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567,2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299,0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212,2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207,3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Социальная политика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136,6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97,1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116,7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92,6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65,6</a:t>
                      </a:r>
                    </a:p>
                  </a:txBody>
                  <a:tcPr marL="9525" marR="9525" marT="9525" marB="0" anchor="ctr"/>
                </a:tc>
              </a:tr>
              <a:tr h="2097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effectLst/>
                          <a:latin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246,1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277,8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344,1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315,8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206,8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201,2</a:t>
                      </a:r>
                    </a:p>
                  </a:txBody>
                  <a:tcPr marL="9525" marR="9525" marT="9525" marB="0" anchor="ctr"/>
                </a:tc>
              </a:tr>
              <a:tr h="39766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>
                          <a:effectLst/>
                          <a:latin typeface="Times New Roman" panose="02020603050405020304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19,2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23,8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17,5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37,8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60,3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>
                          <a:latin typeface="Times New Roman"/>
                        </a:rPr>
                        <a:t>92,3</a:t>
                      </a:r>
                    </a:p>
                  </a:txBody>
                  <a:tcPr marL="9525" marR="9525" marT="9525" marB="0" anchor="ctr"/>
                </a:tc>
              </a:tr>
              <a:tr h="19616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>
                          <a:effectLst/>
                          <a:latin typeface="Times New Roman" panose="02020603050405020304" pitchFamily="18" charset="0"/>
                        </a:rPr>
                        <a:t>ИТОГО РАСХОДОВ</a:t>
                      </a: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Times New Roman"/>
                        </a:rPr>
                        <a:t>5 317,1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Times New Roman"/>
                        </a:rPr>
                        <a:t>4 817,4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Times New Roman"/>
                        </a:rPr>
                        <a:t>6 461,7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Times New Roman"/>
                        </a:rPr>
                        <a:t>5 157,7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>
                          <a:latin typeface="Times New Roman"/>
                        </a:rPr>
                        <a:t>3 979,0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>
                          <a:latin typeface="Times New Roman"/>
                        </a:rPr>
                        <a:t>4 036,2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9514968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Выноска-облако 18"/>
          <p:cNvSpPr/>
          <p:nvPr/>
        </p:nvSpPr>
        <p:spPr>
          <a:xfrm>
            <a:off x="5750369" y="4255973"/>
            <a:ext cx="2574495" cy="1467482"/>
          </a:xfrm>
          <a:prstGeom prst="cloudCallout">
            <a:avLst>
              <a:gd name="adj1" fmla="val -75790"/>
              <a:gd name="adj2" fmla="val -42375"/>
            </a:avLst>
          </a:prstGeom>
          <a:solidFill>
            <a:schemeClr val="accent3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10242" name="Диаграмма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211736"/>
              </p:ext>
            </p:extLst>
          </p:nvPr>
        </p:nvGraphicFramePr>
        <p:xfrm>
          <a:off x="317500" y="1473200"/>
          <a:ext cx="8605838" cy="180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3" name="Worksheet" r:id="rId4" imgW="7458100" imgH="1533600" progId="Excel.Sheet.8">
                  <p:embed/>
                </p:oleObj>
              </mc:Choice>
              <mc:Fallback>
                <p:oleObj name="Worksheet" r:id="rId4" imgW="7458100" imgH="1533600" progId="Excel.Sheet.8">
                  <p:embed/>
                  <p:pic>
                    <p:nvPicPr>
                      <p:cNvPr id="0" name="Picture 231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7500" y="1473200"/>
                        <a:ext cx="8605838" cy="180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572528" cy="476672"/>
          </a:xfrm>
          <a:noFill/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2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Приоритетные направления расходов</a:t>
            </a:r>
            <a:endParaRPr sz="3200" b="1" dirty="0">
              <a:solidFill>
                <a:schemeClr val="bg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771800" y="1543061"/>
            <a:ext cx="3643312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Объем расходов на 1 жителя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04204" y="1654830"/>
            <a:ext cx="928688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тыс.руб.</a:t>
            </a: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78643" y="3937055"/>
            <a:ext cx="4769421" cy="788089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социальную сферу </a:t>
            </a:r>
          </a:p>
          <a:p>
            <a:pPr algn="ctr" fontAlgn="auto">
              <a:spcAft>
                <a:spcPts val="0"/>
              </a:spcAft>
              <a:defRPr/>
            </a:pP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3 537,4 </a:t>
            </a:r>
            <a:r>
              <a:rPr lang="ru-RU" sz="1600" b="1" dirty="0" err="1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млн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руб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68,6% </a:t>
            </a:r>
            <a:r>
              <a:rPr lang="ru-RU" sz="1600" b="1" dirty="0">
                <a:solidFill>
                  <a:schemeClr val="bg1">
                    <a:lumMod val="10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 общего объема расходов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68676" y="4797152"/>
            <a:ext cx="5383444" cy="9361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Общий объем расходов на капитальное строительство, капитальный ремонт и приобретение оборудования составляет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179,2 млн руб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 или </a:t>
            </a:r>
            <a:r>
              <a:rPr lang="ru-RU" sz="16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3,5 % </a:t>
            </a:r>
            <a:r>
              <a:rPr lang="ru-RU" sz="16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от общего объема расходов</a:t>
            </a:r>
          </a:p>
        </p:txBody>
      </p:sp>
      <p:sp>
        <p:nvSpPr>
          <p:cNvPr id="10257" name="Прямоугольник 6"/>
          <p:cNvSpPr>
            <a:spLocks noChangeArrowheads="1"/>
          </p:cNvSpPr>
          <p:nvPr/>
        </p:nvSpPr>
        <p:spPr bwMode="auto">
          <a:xfrm>
            <a:off x="607233" y="430761"/>
            <a:ext cx="7358062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Обеспечение деятельности муниципальных учреждений в сфере образования, культуры, спорта, жилищно-коммунального хозяйства;</a:t>
            </a:r>
          </a:p>
          <a:p>
            <a:pPr>
              <a:buFont typeface="Wingdings" pitchFamily="2" charset="2"/>
              <a:buChar char="v"/>
            </a:pPr>
            <a:r>
              <a:rPr lang="ru-RU" sz="1600" b="1" dirty="0">
                <a:solidFill>
                  <a:srgbClr val="CC0000"/>
                </a:solidFill>
                <a:latin typeface="Times New Roman" pitchFamily="18" charset="0"/>
                <a:cs typeface="Times New Roman" pitchFamily="18" charset="0"/>
              </a:rPr>
              <a:t> Бюджетные инвестиции в объекты капитального строительства и капитальные ремонты, в том числе улично-дорожной сети.</a:t>
            </a:r>
            <a:endParaRPr lang="ru-RU" sz="1600" dirty="0">
              <a:solidFill>
                <a:srgbClr val="CC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8" name="Прямоугольник 10"/>
          <p:cNvSpPr>
            <a:spLocks noChangeArrowheads="1"/>
          </p:cNvSpPr>
          <p:nvPr/>
        </p:nvSpPr>
        <p:spPr bwMode="auto">
          <a:xfrm>
            <a:off x="5647011" y="4500592"/>
            <a:ext cx="2786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том числе предоставление субсидий муниципальным учреждениям социальной сферы 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3 301,6 млн.руб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-20683" y="5781378"/>
            <a:ext cx="8715436" cy="78483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>
            <a:spAutoFit/>
          </a:bodyPr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  <a:defRPr/>
            </a:pP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Бюджет ЗАТО Северск на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2024– 2026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годы сформирован по программно-целевому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принципу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базе 18 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муниципальных программ и Комплексной программы развития систем коммунальной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инфраструктуры</a:t>
            </a:r>
            <a:r>
              <a:rPr lang="ru-RU" sz="15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охватывающих все сферы социально-экономического жизни </a:t>
            </a:r>
            <a:r>
              <a:rPr lang="ru-RU" sz="1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муниципалитета</a:t>
            </a:r>
            <a:endParaRPr lang="ru-RU" sz="15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07233" y="2964947"/>
            <a:ext cx="7728869" cy="9361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 fontAlgn="auto"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5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Объем </a:t>
            </a:r>
            <a:r>
              <a:rPr lang="ru-RU" sz="1500" b="1" dirty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расходов </a:t>
            </a:r>
            <a:r>
              <a:rPr lang="ru-RU" sz="15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на одного жителя в первоначальном плане 2023 года  - 43 </a:t>
            </a:r>
            <a:r>
              <a:rPr lang="ru-RU" sz="15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тыс.руб</a:t>
            </a:r>
            <a:r>
              <a:rPr lang="ru-RU" sz="15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.</a:t>
            </a:r>
            <a:endParaRPr lang="ru-RU" sz="1500" b="1" dirty="0">
              <a:solidFill>
                <a:srgbClr val="C00000"/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Рисунок 46" descr="20598484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6462" y="4941168"/>
            <a:ext cx="2407946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0659" name="Прямоугольник 49"/>
          <p:cNvSpPr>
            <a:spLocks noChangeArrowheads="1"/>
          </p:cNvSpPr>
          <p:nvPr/>
        </p:nvSpPr>
        <p:spPr bwMode="auto">
          <a:xfrm>
            <a:off x="2470596" y="5322929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Формирование современной городской среды</a:t>
            </a:r>
          </a:p>
        </p:txBody>
      </p:sp>
      <p:sp>
        <p:nvSpPr>
          <p:cNvPr id="70660" name="Прямоугольник 26"/>
          <p:cNvSpPr>
            <a:spLocks noChangeArrowheads="1"/>
          </p:cNvSpPr>
          <p:nvPr/>
        </p:nvSpPr>
        <p:spPr bwMode="auto">
          <a:xfrm>
            <a:off x="2455138" y="4741525"/>
            <a:ext cx="2214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жизнедеятельности внегородских территорий</a:t>
            </a:r>
          </a:p>
        </p:txBody>
      </p:sp>
      <p:sp>
        <p:nvSpPr>
          <p:cNvPr id="70661" name="Прямоугольник 23"/>
          <p:cNvSpPr>
            <a:spLocks noChangeArrowheads="1"/>
          </p:cNvSpPr>
          <p:nvPr/>
        </p:nvSpPr>
        <p:spPr bwMode="auto">
          <a:xfrm>
            <a:off x="2428875" y="5730538"/>
            <a:ext cx="22860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Комплексное развитие систем коммунальной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инфраструктуры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62" name="Прямоугольник 44"/>
          <p:cNvSpPr>
            <a:spLocks noChangeArrowheads="1"/>
          </p:cNvSpPr>
          <p:nvPr/>
        </p:nvSpPr>
        <p:spPr bwMode="auto">
          <a:xfrm>
            <a:off x="5868144" y="5085184"/>
            <a:ext cx="2232248" cy="1246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Общий объем финансирования программ </a:t>
            </a:r>
          </a:p>
          <a:p>
            <a:pPr algn="ctr"/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составляет  </a:t>
            </a:r>
          </a:p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4 832,9 млн руб</a:t>
            </a:r>
            <a:r>
              <a:rPr lang="ru-RU" sz="15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0663" name="TextBox 17"/>
          <p:cNvSpPr txBox="1">
            <a:spLocks noChangeArrowheads="1"/>
          </p:cNvSpPr>
          <p:nvPr/>
        </p:nvSpPr>
        <p:spPr bwMode="auto">
          <a:xfrm>
            <a:off x="0" y="0"/>
            <a:ext cx="8572500" cy="67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900" b="1">
                <a:latin typeface="Times New Roman" pitchFamily="18" charset="0"/>
                <a:cs typeface="Times New Roman" pitchFamily="18" charset="0"/>
              </a:rPr>
              <a:t>Группировка муниципальных программ по их направленности на решение задач социально-экономического развития ЗАТО Северск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14282" y="1509466"/>
            <a:ext cx="2071702" cy="817245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социальных </a:t>
            </a:r>
            <a:r>
              <a:rPr lang="ru-RU" sz="1400" b="1" dirty="0" err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инфрастуктур</a:t>
            </a:r>
            <a:endParaRPr lang="ru-RU" sz="14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357422" y="1509467"/>
            <a:ext cx="2286016" cy="791706"/>
          </a:xfrm>
          <a:prstGeom prst="roundRect">
            <a:avLst/>
          </a:prstGeom>
          <a:solidFill>
            <a:srgbClr val="76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5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Модернизация городской среды и инженерных инфраструктур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714876" y="1509467"/>
            <a:ext cx="2071702" cy="919401"/>
          </a:xfrm>
          <a:prstGeom prst="round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Совершенствование действующей системы муниципального управления</a:t>
            </a: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6858016" y="1509466"/>
            <a:ext cx="1643074" cy="57888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Диверсификация экономики</a:t>
            </a:r>
          </a:p>
        </p:txBody>
      </p:sp>
      <p:sp>
        <p:nvSpPr>
          <p:cNvPr id="70676" name="Прямоугольник 12"/>
          <p:cNvSpPr>
            <a:spLocks noChangeArrowheads="1"/>
          </p:cNvSpPr>
          <p:nvPr/>
        </p:nvSpPr>
        <p:spPr bwMode="auto">
          <a:xfrm>
            <a:off x="2428875" y="6342063"/>
            <a:ext cx="228600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Обеспечение безопасности населения</a:t>
            </a:r>
          </a:p>
        </p:txBody>
      </p:sp>
      <p:sp>
        <p:nvSpPr>
          <p:cNvPr id="70677" name="Прямоугольник 13"/>
          <p:cNvSpPr>
            <a:spLocks noChangeArrowheads="1"/>
          </p:cNvSpPr>
          <p:nvPr/>
        </p:nvSpPr>
        <p:spPr bwMode="auto">
          <a:xfrm>
            <a:off x="6929438" y="2857500"/>
            <a:ext cx="164306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>
                <a:latin typeface="Times New Roman" pitchFamily="18" charset="0"/>
                <a:cs typeface="Times New Roman" pitchFamily="18" charset="0"/>
              </a:rPr>
              <a:t>Развитие предпринимательства</a:t>
            </a:r>
          </a:p>
        </p:txBody>
      </p:sp>
      <p:sp>
        <p:nvSpPr>
          <p:cNvPr id="70678" name="Прямоугольник 14"/>
          <p:cNvSpPr>
            <a:spLocks noChangeArrowheads="1"/>
          </p:cNvSpPr>
          <p:nvPr/>
        </p:nvSpPr>
        <p:spPr bwMode="auto">
          <a:xfrm>
            <a:off x="2428875" y="6156325"/>
            <a:ext cx="2286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Охрана окружающей среды</a:t>
            </a:r>
          </a:p>
        </p:txBody>
      </p:sp>
      <p:sp>
        <p:nvSpPr>
          <p:cNvPr id="70679" name="Прямоугольник 15"/>
          <p:cNvSpPr>
            <a:spLocks noChangeArrowheads="1"/>
          </p:cNvSpPr>
          <p:nvPr/>
        </p:nvSpPr>
        <p:spPr bwMode="auto">
          <a:xfrm>
            <a:off x="4786313" y="2857500"/>
            <a:ext cx="200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муниципальными финансами </a:t>
            </a:r>
          </a:p>
        </p:txBody>
      </p:sp>
      <p:sp>
        <p:nvSpPr>
          <p:cNvPr id="70680" name="Прямоугольник 16"/>
          <p:cNvSpPr>
            <a:spLocks noChangeArrowheads="1"/>
          </p:cNvSpPr>
          <p:nvPr/>
        </p:nvSpPr>
        <p:spPr bwMode="auto">
          <a:xfrm>
            <a:off x="4786313" y="3500438"/>
            <a:ext cx="20716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Эффективное управление муниципальным имуществом</a:t>
            </a:r>
          </a:p>
        </p:txBody>
      </p:sp>
      <p:sp>
        <p:nvSpPr>
          <p:cNvPr id="70681" name="Прямоугольник 17"/>
          <p:cNvSpPr>
            <a:spLocks noChangeArrowheads="1"/>
          </p:cNvSpPr>
          <p:nvPr/>
        </p:nvSpPr>
        <p:spPr bwMode="auto">
          <a:xfrm>
            <a:off x="2418807" y="2615535"/>
            <a:ext cx="22145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Улучшение качественного состояния объектов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благоустройства </a:t>
            </a: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озеленения города Северска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2" name="Прямоугольник 18"/>
          <p:cNvSpPr>
            <a:spLocks noChangeArrowheads="1"/>
          </p:cNvSpPr>
          <p:nvPr/>
        </p:nvSpPr>
        <p:spPr bwMode="auto">
          <a:xfrm>
            <a:off x="142875" y="3538538"/>
            <a:ext cx="21431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физической культуры и спорта</a:t>
            </a:r>
          </a:p>
        </p:txBody>
      </p:sp>
      <p:sp>
        <p:nvSpPr>
          <p:cNvPr id="70683" name="Прямоугольник 19"/>
          <p:cNvSpPr>
            <a:spLocks noChangeArrowheads="1"/>
          </p:cNvSpPr>
          <p:nvPr/>
        </p:nvSpPr>
        <p:spPr bwMode="auto">
          <a:xfrm>
            <a:off x="142875" y="4010025"/>
            <a:ext cx="17811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Молодежная политика</a:t>
            </a:r>
          </a:p>
        </p:txBody>
      </p:sp>
      <p:sp>
        <p:nvSpPr>
          <p:cNvPr id="70684" name="Прямоугольник 20"/>
          <p:cNvSpPr>
            <a:spLocks noChangeArrowheads="1"/>
          </p:cNvSpPr>
          <p:nvPr/>
        </p:nvSpPr>
        <p:spPr bwMode="auto">
          <a:xfrm>
            <a:off x="142875" y="4273550"/>
            <a:ext cx="2071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культуры и туризма</a:t>
            </a:r>
          </a:p>
        </p:txBody>
      </p:sp>
      <p:sp>
        <p:nvSpPr>
          <p:cNvPr id="70685" name="Прямоугольник 21"/>
          <p:cNvSpPr>
            <a:spLocks noChangeArrowheads="1"/>
          </p:cNvSpPr>
          <p:nvPr/>
        </p:nvSpPr>
        <p:spPr bwMode="auto">
          <a:xfrm>
            <a:off x="142875" y="2786063"/>
            <a:ext cx="1741488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Развитие образования</a:t>
            </a:r>
          </a:p>
        </p:txBody>
      </p:sp>
      <p:sp>
        <p:nvSpPr>
          <p:cNvPr id="70686" name="Прямоугольник 22"/>
          <p:cNvSpPr>
            <a:spLocks noChangeArrowheads="1"/>
          </p:cNvSpPr>
          <p:nvPr/>
        </p:nvSpPr>
        <p:spPr bwMode="auto">
          <a:xfrm>
            <a:off x="152399" y="3071813"/>
            <a:ext cx="240347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благоприят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-</a:t>
            </a:r>
          </a:p>
          <a:p>
            <a:r>
              <a:rPr lang="ru-RU" sz="1200" dirty="0" err="1" smtClean="0">
                <a:latin typeface="Times New Roman" pitchFamily="18" charset="0"/>
                <a:cs typeface="Times New Roman" pitchFamily="18" charset="0"/>
              </a:rPr>
              <a:t>ного</a:t>
            </a: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 социального климата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7" name="Прямоугольник 24"/>
          <p:cNvSpPr>
            <a:spLocks noChangeArrowheads="1"/>
          </p:cNvSpPr>
          <p:nvPr/>
        </p:nvSpPr>
        <p:spPr bwMode="auto">
          <a:xfrm>
            <a:off x="2455137" y="3815291"/>
            <a:ext cx="22145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Повышение </a:t>
            </a:r>
            <a:r>
              <a:rPr lang="ru-RU" sz="1200" dirty="0" err="1">
                <a:latin typeface="Times New Roman" pitchFamily="18" charset="0"/>
                <a:cs typeface="Times New Roman" pitchFamily="18" charset="0"/>
              </a:rPr>
              <a:t>энергоэффективности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0688" name="Прямоугольник 25"/>
          <p:cNvSpPr>
            <a:spLocks noChangeArrowheads="1"/>
          </p:cNvSpPr>
          <p:nvPr/>
        </p:nvSpPr>
        <p:spPr bwMode="auto">
          <a:xfrm>
            <a:off x="2455138" y="4205723"/>
            <a:ext cx="20716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Обеспечения доступным и комфортным жильем граждан ЗАТО Северск</a:t>
            </a:r>
          </a:p>
        </p:txBody>
      </p:sp>
      <p:sp>
        <p:nvSpPr>
          <p:cNvPr id="28" name="Скругленный прямоугольник 27"/>
          <p:cNvSpPr/>
          <p:nvPr/>
        </p:nvSpPr>
        <p:spPr>
          <a:xfrm>
            <a:off x="63682" y="2574243"/>
            <a:ext cx="2143125" cy="3090639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2338528" y="2564992"/>
            <a:ext cx="2286000" cy="4237446"/>
          </a:xfrm>
          <a:prstGeom prst="roundRect">
            <a:avLst/>
          </a:prstGeom>
          <a:noFill/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4714874" y="2714625"/>
            <a:ext cx="2089373" cy="2082527"/>
          </a:xfrm>
          <a:prstGeom prst="roundRect">
            <a:avLst/>
          </a:prstGeom>
          <a:noFill/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6929438" y="2714625"/>
            <a:ext cx="1571625" cy="785813"/>
          </a:xfrm>
          <a:prstGeom prst="roundRect">
            <a:avLst/>
          </a:prstGeom>
          <a:noFill/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214313" y="307181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242888" y="428625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274596" y="3542287"/>
            <a:ext cx="1682792" cy="38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>
            <a:off x="214313" y="4000500"/>
            <a:ext cx="17145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Прямая соединительная линия 36"/>
          <p:cNvCxnSpPr/>
          <p:nvPr/>
        </p:nvCxnSpPr>
        <p:spPr>
          <a:xfrm>
            <a:off x="2544976" y="3382162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8" name="Прямая соединительная линия 37"/>
          <p:cNvCxnSpPr/>
          <p:nvPr/>
        </p:nvCxnSpPr>
        <p:spPr>
          <a:xfrm>
            <a:off x="2517775" y="6381750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/>
          <p:nvPr/>
        </p:nvCxnSpPr>
        <p:spPr>
          <a:xfrm>
            <a:off x="2578894" y="4264567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2571750" y="4788095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2525713" y="5337851"/>
            <a:ext cx="1714500" cy="1588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2525713" y="6202363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4929188" y="3500438"/>
            <a:ext cx="1714500" cy="158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44" name="Скругленный прямоугольник 43"/>
          <p:cNvSpPr/>
          <p:nvPr/>
        </p:nvSpPr>
        <p:spPr>
          <a:xfrm>
            <a:off x="42863" y="1071563"/>
            <a:ext cx="8501062" cy="1428750"/>
          </a:xfrm>
          <a:prstGeom prst="round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0705" name="TextBox 17"/>
          <p:cNvSpPr txBox="1">
            <a:spLocks noChangeArrowheads="1"/>
          </p:cNvSpPr>
          <p:nvPr/>
        </p:nvSpPr>
        <p:spPr bwMode="auto">
          <a:xfrm>
            <a:off x="142875" y="1071563"/>
            <a:ext cx="8572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b="1">
                <a:latin typeface="Times New Roman" pitchFamily="18" charset="0"/>
                <a:cs typeface="Times New Roman" pitchFamily="18" charset="0"/>
              </a:rPr>
              <a:t>Задачи социально-экономического развития ЗАТО Северск</a:t>
            </a:r>
          </a:p>
        </p:txBody>
      </p:sp>
      <p:sp>
        <p:nvSpPr>
          <p:cNvPr id="48" name="Прямоугольник 47"/>
          <p:cNvSpPr/>
          <p:nvPr/>
        </p:nvSpPr>
        <p:spPr>
          <a:xfrm>
            <a:off x="144984" y="4663465"/>
            <a:ext cx="19288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sz="1200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Профилактика алкоголизма, наркомании, токсикомании и </a:t>
            </a:r>
            <a:r>
              <a:rPr lang="ru-RU" sz="1200" dirty="0" smtClean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ВИЧ-инфекции среди подростков и молодежи </a:t>
            </a:r>
            <a:endParaRPr lang="ru-RU" sz="1200" dirty="0">
              <a:solidFill>
                <a:schemeClr val="bg1">
                  <a:lumMod val="1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0825" y="4729163"/>
            <a:ext cx="1714500" cy="158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2571750" y="5746750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4860032" y="4149081"/>
            <a:ext cx="1728192" cy="46166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Цифровое развитие ЗАТО Северск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2" name="Прямая соединительная линия 51"/>
          <p:cNvCxnSpPr/>
          <p:nvPr/>
        </p:nvCxnSpPr>
        <p:spPr>
          <a:xfrm>
            <a:off x="4932040" y="4149080"/>
            <a:ext cx="1728192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0" name="Прямоугольник 24"/>
          <p:cNvSpPr>
            <a:spLocks noChangeArrowheads="1"/>
          </p:cNvSpPr>
          <p:nvPr/>
        </p:nvSpPr>
        <p:spPr bwMode="auto">
          <a:xfrm>
            <a:off x="2445683" y="3376758"/>
            <a:ext cx="221456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200" dirty="0" smtClean="0">
                <a:latin typeface="Times New Roman" pitchFamily="18" charset="0"/>
                <a:cs typeface="Times New Roman" pitchFamily="18" charset="0"/>
              </a:rPr>
              <a:t>Дорожная деятельность и транспортное обслуживание</a:t>
            </a:r>
            <a:endParaRPr lang="ru-RU" sz="1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53" name="Прямая соединительная линия 52"/>
          <p:cNvCxnSpPr/>
          <p:nvPr/>
        </p:nvCxnSpPr>
        <p:spPr>
          <a:xfrm>
            <a:off x="2527212" y="3826894"/>
            <a:ext cx="1714500" cy="1587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Ð¡ÐµÐ²ÐµÑÑÐºÐ¸Ð¹ ÑÐµÐ°ÑÑ Ð´Ð»Ñ Ð´ÐµÑÐµÐ¹ Ð¸ ÑÐ½Ð¾ÑÐµÑÑÐ²Ð° - Ð¢ÐµÐ°ÑÑÑ - ÐÐ¤ÐÐ¨Ð Ð¢Ð¾Ð¼ÑÐºÐ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8" y="858940"/>
            <a:ext cx="2666724" cy="1945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4624"/>
            <a:ext cx="8435280" cy="994122"/>
          </a:xfrm>
        </p:spPr>
        <p:txBody>
          <a:bodyPr>
            <a:normAutofit fontScale="90000"/>
          </a:bodyPr>
          <a:lstStyle/>
          <a:p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600" b="1" dirty="0" smtClean="0">
                <a:latin typeface="Times New Roman" pitchFamily="18" charset="0"/>
                <a:cs typeface="Times New Roman" pitchFamily="18" charset="0"/>
              </a:rPr>
              <a:t>НА МОДЕРНИЗАЦИЮ СОЦИАЛЬНЫХ ИНФРАСТРУКТУР</a:t>
            </a:r>
            <a:endParaRPr lang="ru-RU" sz="26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325577"/>
              </p:ext>
            </p:extLst>
          </p:nvPr>
        </p:nvGraphicFramePr>
        <p:xfrm>
          <a:off x="112996" y="2572949"/>
          <a:ext cx="8640958" cy="39423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66916"/>
                <a:gridCol w="947023"/>
                <a:gridCol w="851804"/>
                <a:gridCol w="780820"/>
                <a:gridCol w="780820"/>
                <a:gridCol w="780820"/>
                <a:gridCol w="832755"/>
              </a:tblGrid>
              <a:tr h="432355">
                <a:tc row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2023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2023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2026</a:t>
                      </a:r>
                    </a:p>
                  </a:txBody>
                  <a:tcPr/>
                </a:tc>
              </a:tr>
              <a:tr h="134104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</a:t>
                      </a:r>
                      <a:r>
                        <a:rPr lang="ru-RU" sz="800" b="1" baseline="0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1.Развитие образования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2 622,0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2 287,0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2 912,2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2 416,8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2 098,7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2 087,3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2.Развитие физической культуры и спорта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400,1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394,5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463,0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428,4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306,6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300,1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3.Развитие культуры и туризма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588,9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411,0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804,7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431,5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293,4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289,2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4.Формирование благоприятного социального климата в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92,9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91,5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95,7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90,2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65,6</a:t>
                      </a:r>
                    </a:p>
                  </a:txBody>
                  <a:tcPr marL="9525" marR="9525" marT="9525" marB="0" anchor="ctr"/>
                </a:tc>
              </a:tr>
              <a:tr h="29649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5.Молодежная политика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117,3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111,7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132,3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145,3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94,4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94,8</a:t>
                      </a:r>
                    </a:p>
                  </a:txBody>
                  <a:tcPr marL="9525" marR="9525" marT="9525" marB="0" anchor="ctr"/>
                </a:tc>
              </a:tr>
              <a:tr h="55698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6.Профилактика алкоголизма, наркомании</a:t>
                      </a:r>
                      <a:r>
                        <a:rPr lang="ru-RU" sz="14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 ВИЧ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1,9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1,6</a:t>
                      </a:r>
                    </a:p>
                  </a:txBody>
                  <a:tcPr marL="9525" marR="9525" marT="9525" marB="0" anchor="ctr"/>
                </a:tc>
              </a:tr>
              <a:tr h="66710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МОДЕРНИЗАЦИЮ СОЦИАЛЬНЫХ ИНФРАСТРУКТУР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3 821,6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3 296,1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4 408,3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3 514,1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2 860,3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2 838,6</a:t>
                      </a:r>
                    </a:p>
                  </a:txBody>
                  <a:tcPr marL="9525" marR="9525" marT="9525" marB="0" anchor="ctr"/>
                </a:tc>
              </a:tr>
              <a:tr h="3068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71,9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68,4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0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68,2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>
                          <a:latin typeface="Times New Roman" pitchFamily="18" charset="0"/>
                          <a:cs typeface="Times New Roman" pitchFamily="18" charset="0"/>
                        </a:rPr>
                        <a:t>68,1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71,9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400" b="1" i="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pic>
        <p:nvPicPr>
          <p:cNvPr id="5" name="Рисунок 8" descr="Zvonok_11kl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98961" y="935072"/>
            <a:ext cx="2284413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 descr="ÐÐ¾ÑÑÐ¾Ð¿ÑÐ¸Ð¼ÐµÑÐ°ÑÐµÐ»ÑÐ½Ð¾ÑÑÐ¸ Ð¡ÐµÐ²ÐµÑÑÐºÐ°: ÑÐ¿Ð¸ÑÐ¾Ðº, ÑÐ¾ÑÐ¾ Ð¸ Ð¾Ð¿Ð¸ÑÐ°Ð½Ð¸Ðµ | ÐÑÐµ  Ð´Ð¾ÑÑÐ¾Ð¿ÑÐ¸Ð¼ÐµÑÐ°ÑÐµÐ»ÑÐ½Ð¾ÑÑÐ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843062"/>
            <a:ext cx="2538437" cy="1696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2699919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6118" y="382735"/>
            <a:ext cx="4104456" cy="1143000"/>
          </a:xfrm>
        </p:spPr>
        <p:txBody>
          <a:bodyPr>
            <a:normAutofit fontScale="90000"/>
          </a:bodyPr>
          <a:lstStyle/>
          <a:p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МУНИЦИПАЛЬНЫЕ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ПРОГРАММЫ,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НАПРАВЛЕННЫЕ НА МОДЕРНИЗАЦИЮ 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ГОРОДСКОЙ СРЕДЫ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 ИНЖЕНЕРНЫХ </a:t>
            </a:r>
            <a:br>
              <a:rPr lang="ru-RU" sz="18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ИНФРАСТРУКТУР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213463"/>
              </p:ext>
            </p:extLst>
          </p:nvPr>
        </p:nvGraphicFramePr>
        <p:xfrm>
          <a:off x="0" y="2060848"/>
          <a:ext cx="8892480" cy="46244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3010"/>
                <a:gridCol w="709908"/>
                <a:gridCol w="767615"/>
                <a:gridCol w="788243"/>
                <a:gridCol w="776711"/>
                <a:gridCol w="776711"/>
                <a:gridCol w="810282"/>
              </a:tblGrid>
              <a:tr h="504055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2023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2023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2026</a:t>
                      </a:r>
                    </a:p>
                  </a:txBody>
                  <a:tcPr/>
                </a:tc>
              </a:tr>
              <a:tr h="232602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124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Улучшение качественного состояния объектов благоустройства и озеленения города Северска 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195,8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196,2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201,7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190,1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125,9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4823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1" kern="120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Дорожная деятельность и транспортное обслуживание на территории ЗАТО Северск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517,5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535,9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798,6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361,3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367,1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787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Обеспечения доступным и комфортным жильем граждан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21,7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2154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Обеспечение безопасности населения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63,5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67,9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7661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Повышение </a:t>
                      </a:r>
                      <a:r>
                        <a:rPr lang="ru-RU" sz="12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энергоэффективности</a:t>
                      </a:r>
                      <a:endParaRPr lang="ru-RU" sz="12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134,6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105,1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98,2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336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Улучшение жизнедеятельности внегородских территорий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65,9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78,4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1508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Охрана окружающей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815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Формирование современной городской среды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69,4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41,0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3,3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640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Комплексное развитие систем коммунальной</a:t>
                      </a:r>
                      <a:r>
                        <a:rPr lang="ru-RU" sz="12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инфраструктуры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54,4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21,2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158,3</a:t>
                      </a:r>
                      <a:endParaRPr lang="ru-RU" sz="1400" b="0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20,9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4,5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4,8</a:t>
                      </a:r>
                      <a:endParaRPr lang="ru-RU" sz="1400" b="1" dirty="0">
                        <a:solidFill>
                          <a:schemeClr val="tx2">
                            <a:lumMod val="5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6980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1 013,5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1 051,9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1 502,4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1 072,5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629,3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618,4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27331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1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1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19,1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21,8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23,3</a:t>
                      </a:r>
                      <a:endParaRPr lang="ru-RU" sz="14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20,8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15,8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15,3</a:t>
                      </a:r>
                      <a:endParaRPr lang="ru-RU" sz="1400" b="1" i="0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144" y="8092"/>
            <a:ext cx="2786686" cy="1892286"/>
          </a:xfrm>
          <a:prstGeom prst="rect">
            <a:avLst/>
          </a:prstGeom>
        </p:spPr>
      </p:pic>
      <p:pic>
        <p:nvPicPr>
          <p:cNvPr id="11266" name="Picture 2" descr="https://img-fotki.yandex.ru/get/4000/159463784.3b/0_12a711_52b932bc_XL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657852" cy="19369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84584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435280" cy="1224136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МУНИЦИПАЛЬНЫЕ ПРОГРАММЫ, НАПРАВЛЕННЫЕ 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НА  СОВЕРШЕНСТВОВАНИЕ ДЕЙСТВУЮЩЕЙ СИСТЕМЫ МУНИЦИПАЛЬНОГО УПРАВЛЕНИЯ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4561626"/>
              </p:ext>
            </p:extLst>
          </p:nvPr>
        </p:nvGraphicFramePr>
        <p:xfrm>
          <a:off x="107504" y="3429000"/>
          <a:ext cx="8784976" cy="31683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0138"/>
                <a:gridCol w="733404"/>
                <a:gridCol w="884855"/>
                <a:gridCol w="785203"/>
                <a:gridCol w="773714"/>
                <a:gridCol w="773714"/>
                <a:gridCol w="733948"/>
              </a:tblGrid>
              <a:tr h="505871"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r>
                        <a:rPr lang="ru-RU" sz="1400" baseline="0" dirty="0" smtClean="0">
                          <a:solidFill>
                            <a:schemeClr val="tx2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lang="ru-RU" sz="1400" dirty="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 2023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2023</a:t>
                      </a:r>
                      <a:endParaRPr lang="ru-RU" sz="115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2026</a:t>
                      </a:r>
                    </a:p>
                  </a:txBody>
                  <a:tcPr/>
                </a:tc>
              </a:tr>
              <a:tr h="244213">
                <a:tc v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000" b="1" dirty="0" smtClean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ru-RU" sz="800" b="1" dirty="0" smtClean="0">
                          <a:solidFill>
                            <a:srgbClr val="003366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млн руб.</a:t>
                      </a:r>
                      <a:endParaRPr lang="ru-RU" sz="8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sz="1000" b="1" dirty="0">
                        <a:solidFill>
                          <a:srgbClr val="003366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930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1.Эффективное управление муниципальным имуществом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80,1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108,5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147,9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90,8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89,4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2.Эффективное управление </a:t>
                      </a:r>
                      <a:r>
                        <a:rPr lang="ru-RU" sz="1400" b="1" dirty="0" err="1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мун.финансами</a:t>
                      </a: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48,5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57,4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51,6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76,5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99,2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131,3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4887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3.Цифровое развитие ЗАТО Северск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4,7</a:t>
                      </a:r>
                      <a:endParaRPr lang="ru-RU" sz="1400" b="0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17,9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13,7</a:t>
                      </a:r>
                      <a:endParaRPr lang="ru-RU" sz="1400" b="1" dirty="0"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2,2</a:t>
                      </a:r>
                      <a:endParaRPr lang="ru-RU" sz="1400" b="1" baseline="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7849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ВСЕГО РАСХОДЫ ПО ПРОГРАММАМ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 </a:t>
                      </a: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СОВЕРШЕНСТВОВАНИЕ ДЕЙСТВУЮЩЕЙ СИСТЕМЫ МУНИЦИПАЛЬНОГО УПРАВЛЕНИЯ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134,2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174,7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177,9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238,1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192,2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222,9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  <a:tr h="3424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1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УДЕЛЬНЫЙ</a:t>
                      </a:r>
                      <a:r>
                        <a:rPr lang="ru-RU" sz="1300" b="1" baseline="0" dirty="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ВЕС В ОБЩИХ РАСХОДАХ</a:t>
                      </a:r>
                      <a:endParaRPr lang="ru-RU" sz="1300" b="1" dirty="0" smtClean="0">
                        <a:solidFill>
                          <a:schemeClr val="accent1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3,6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2,8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4,9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baseline="0" dirty="0" smtClean="0">
                          <a:solidFill>
                            <a:schemeClr val="tx1"/>
                          </a:solidFill>
                          <a:effectLst/>
                          <a:latin typeface="Times New Roman"/>
                        </a:rPr>
                        <a:t>5,6</a:t>
                      </a:r>
                      <a:endParaRPr lang="ru-RU" sz="1400" b="1" i="0" u="none" strike="noStrike" baseline="0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ctr"/>
                </a:tc>
              </a:tr>
            </a:tbl>
          </a:graphicData>
        </a:graphic>
      </p:graphicFrame>
      <p:pic>
        <p:nvPicPr>
          <p:cNvPr id="11266" name="Picture 2" descr="https://versiya.info/uploads/posts/2017-10/1507543311_1453657056_newsvideopic_gorsovet-utverdil-byudget-2015-odessa-zarabotaet42912_730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65458"/>
            <a:ext cx="3251537" cy="2160240"/>
          </a:xfrm>
          <a:prstGeom prst="rect">
            <a:avLst/>
          </a:prstGeom>
          <a:noFill/>
        </p:spPr>
      </p:pic>
      <p:pic>
        <p:nvPicPr>
          <p:cNvPr id="8194" name="Picture 2" descr="ÐÐ°ÑÑÐ¸Ð½ÐºÐ¸ Ð¿Ð¾ Ð·Ð°Ð¿ÑÐ¾ÑÑ ÑÐ¿ÑÐ°Ð²Ð»ÐµÐ½Ð¸Ðµ Ð¸Ð¼ÑÑÐµÑÑÐ²ÐµÐ½Ð½ÑÑ Ð¾ÑÐ½Ð¾ÑÐµÐ½Ð¸Ð¹ ÑÐµÐ²ÐµÑÑÐ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1165458"/>
            <a:ext cx="2973102" cy="22322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1066275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0"/>
            <a:ext cx="8572500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>
                    <a:lumMod val="1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МП «Развитие предпринимательства в ЗАТО Северск»</a:t>
            </a:r>
          </a:p>
        </p:txBody>
      </p:sp>
      <p:sp>
        <p:nvSpPr>
          <p:cNvPr id="88067" name="TextBox 7"/>
          <p:cNvSpPr txBox="1">
            <a:spLocks noChangeArrowheads="1"/>
          </p:cNvSpPr>
          <p:nvPr/>
        </p:nvSpPr>
        <p:spPr bwMode="auto">
          <a:xfrm>
            <a:off x="7524328" y="2780928"/>
            <a:ext cx="1008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1400" b="1" dirty="0">
                <a:latin typeface="Times New Roman" pitchFamily="18" charset="0"/>
                <a:cs typeface="Times New Roman" pitchFamily="18" charset="0"/>
              </a:rPr>
              <a:t>(млн.руб.)</a:t>
            </a: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719535"/>
              </p:ext>
            </p:extLst>
          </p:nvPr>
        </p:nvGraphicFramePr>
        <p:xfrm>
          <a:off x="179512" y="3127083"/>
          <a:ext cx="8225241" cy="3121138"/>
        </p:xfrm>
        <a:graphic>
          <a:graphicData uri="http://schemas.openxmlformats.org/drawingml/2006/table">
            <a:tbl>
              <a:tblPr firstRow="1" bandRow="1">
                <a:tableStyleId>{E8B1032C-EA38-4F05-BA0D-38AFFFC7BED3}</a:tableStyleId>
              </a:tblPr>
              <a:tblGrid>
                <a:gridCol w="4510615"/>
                <a:gridCol w="707548"/>
                <a:gridCol w="1061322"/>
                <a:gridCol w="972878"/>
                <a:gridCol w="972878"/>
              </a:tblGrid>
              <a:tr h="549439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Направление расходов</a:t>
                      </a:r>
                      <a:endParaRPr lang="ru-RU" sz="1200" i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Факт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2022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Перв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план</a:t>
                      </a:r>
                      <a:r>
                        <a:rPr lang="ru-RU" sz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 </a:t>
                      </a:r>
                    </a:p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2023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Прогноз 2024</a:t>
                      </a:r>
                      <a:endParaRPr lang="ru-RU" sz="12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69679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1 «</a:t>
                      </a:r>
                      <a:r>
                        <a:rPr lang="ru-RU" sz="1200" b="0" kern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Развитие эффективной инфраструктуры поддержки предпринимательства в ЗАТО Северск» </a:t>
                      </a: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27891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</a:t>
                      </a:r>
                      <a:r>
                        <a:rPr lang="ru-RU" sz="12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2 «Финансовая, имущественная, информационная  и консультационная поддержка субъектов малого и среднего предпринимательства, развитие молодежного предпринимательства»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2">
                        <a:lumMod val="40000"/>
                        <a:lumOff val="6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17,1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10,8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</a:tcPr>
                </a:tc>
              </a:tr>
              <a:tr h="58072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None/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ПП 3 «Создание общественной (социальной) среды, благоприятной для развития бизнеса»</a:t>
                      </a:r>
                      <a:endParaRPr lang="ru-RU" sz="1200" b="1" i="0" dirty="0" smtClean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0,4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400" b="0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66293">
                <a:tc>
                  <a:txBody>
                    <a:bodyPr/>
                    <a:lstStyle/>
                    <a:p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муниципальной программе</a:t>
                      </a:r>
                      <a:endParaRPr lang="ru-RU" sz="12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26,3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7,7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19,2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i="0" dirty="0" smtClean="0">
                          <a:solidFill>
                            <a:schemeClr val="bg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8,1</a:t>
                      </a:r>
                      <a:endParaRPr lang="ru-RU" sz="1400" b="1" i="0" dirty="0">
                        <a:solidFill>
                          <a:schemeClr val="bg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cell3D prstMaterial="dkEdge">
                      <a:bevel/>
                      <a:lightRig rig="flood" dir="t"/>
                    </a:cell3D>
                    <a:solidFill>
                      <a:schemeClr val="accent6">
                        <a:lumMod val="50000"/>
                        <a:alpha val="2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7108" name="AutoShape 4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0" name="AutoShape 6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2" name="AutoShape 8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4" name="AutoShape 10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6" name="AutoShape 12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18" name="AutoShape 14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7120" name="AutoShape 16" descr="https://yandex-images.clstorage.net/9zK93EE83/ec20ddjmqC/g9OcF0m7CyDWKnGx8kq00o4J_x2i2azIXCJXzVF12elwzurzcbAMo4mumQGi7LxSiS0z1Zt2j82HQU7L5oIol8GUlggE60lzlXlg8IMStcWRRf1Lp9nkgFZzEdZTdJmgbJ7mmSDwHO_b9s1qouu1TaYHEMvsTKSu-jcz4KeHcJKW2IhKE4UiYecOSLi4Rajo8hjcNIrygYp2AWGJQGrdoUn89s10ry3j9czLZMew0Si-AQTOy1mejNAnH8C_lEuFgez_XRa4MiXODlaosEi92e8b3x-xxriAZx1ioFh73LdMxvbhZJIa6_3A7VLSvc8XrgkA3ORKn4jRMhDHr4NqpqDn52oHij8l9xFNjZRwgNnQFPo5iOScglUlRJVTaMCQUMzl_1i-GfTezfhy-JbNMoMiFubYQ6CUyzgMwI6Lc7GpzeJKIJQyJM0oe5GddaTt8hPkN4nIpJVBDm6VfWTAimzh7Ml6uSbq68jgVt-48C6dFjX_6GmTlvQKI_6qjFOhhdnVYBKOEw30AXWklnOVw_g76DuM95CUZyFytl56_ZNd09TId44dyNffy0D3oN8MgxIAxtl-iY3GNg3Xj4J5pqLj62kgiggM9TtLjKphstnvKtgGjt6St2AAcqlhZvmyc_HowmC7AtnI0u1-yrPgObQKPOj_dJu5wCc4wJWNUqKl9-d2MKkeNPodVpW1RYbP7in1Hbz5o4h-DlmmQXbUg2j96uZAuA7G29jpQNK0_S2UKyvu6H-dktwaCsGSqESin8_DdSGxDSLWEXOLj2CS2OYm-zi1-p2_QD5yrW9E-4dC2ubtWrM4ytDwz3jlv-kvly8L7ddboKjlEjbIqI9tpb3swHUhlTgPxwxWt55ItePjPM8kid-2jUsvU4VaQdygZPHKwGyVFerY3-lG_YPwNrQ_GezgWb-ZwjoA4qmDSpO56eFJHq8wLO4ea662b73k1AjNJa7KvoxEFUuKcH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986" name="Picture 2" descr="https://frmsp.ru/wp-content/uploads/2019/12/new_year20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76672"/>
            <a:ext cx="5184576" cy="2304256"/>
          </a:xfrm>
          <a:prstGeom prst="rect">
            <a:avLst/>
          </a:prstGeom>
          <a:noFill/>
        </p:spPr>
      </p:pic>
      <p:pic>
        <p:nvPicPr>
          <p:cNvPr id="47106" name="Picture 2" descr="http://www.pitert.ru/sites/default/files/UoBxSmD3FUWg7rUfD2y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76672"/>
            <a:ext cx="3040665" cy="2304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17320027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s://avatars.mds.yandex.net/get-zen_doc/1925657/pub_5d0f315c42c5c800b003fa19_5d0f46fc2e1e1b00af6cb1fb/scale_12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484784"/>
            <a:ext cx="2951565" cy="2088232"/>
          </a:xfrm>
          <a:prstGeom prst="rect">
            <a:avLst/>
          </a:prstGeom>
          <a:noFill/>
        </p:spPr>
      </p:pic>
      <p:pic>
        <p:nvPicPr>
          <p:cNvPr id="8" name="Рисунок 6" descr="20598484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87463" y="3645024"/>
            <a:ext cx="3956537" cy="3212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99392"/>
            <a:ext cx="8229600" cy="980728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УЧАСТИЕ ЗАТО СЕВЕРСК В РЕАЛИЗАЦИИ </a:t>
            </a:r>
            <a:br>
              <a:rPr lang="ru-RU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РЕГИОНАЛЬНЫХ ПРОЕКТОВ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817388"/>
            <a:ext cx="8445624" cy="811412"/>
          </a:xfrm>
        </p:spPr>
        <p:txBody>
          <a:bodyPr>
            <a:normAutofit/>
          </a:bodyPr>
          <a:lstStyle/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2023 году ЗАТО Северск принимает участие в 7 региональных проектах.</a:t>
            </a:r>
          </a:p>
          <a:p>
            <a:pPr indent="0" algn="ctr">
              <a:spcBef>
                <a:spcPts val="0"/>
              </a:spcBef>
              <a:buNone/>
            </a:pPr>
            <a:r>
              <a:rPr lang="ru-RU" sz="1800" b="1" dirty="0" smtClean="0">
                <a:solidFill>
                  <a:schemeClr val="tx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На 2024-2026 г. запланировано участие в 4 региональных проектах</a:t>
            </a:r>
          </a:p>
          <a:p>
            <a:endParaRPr lang="ru-RU" dirty="0"/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1540871285"/>
              </p:ext>
            </p:extLst>
          </p:nvPr>
        </p:nvGraphicFramePr>
        <p:xfrm>
          <a:off x="683568" y="4149080"/>
          <a:ext cx="439248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83568" y="3573016"/>
            <a:ext cx="45720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500" b="1" dirty="0" smtClean="0">
                <a:latin typeface="Times New Roman" pitchFamily="18" charset="0"/>
                <a:cs typeface="Times New Roman" pitchFamily="18" charset="0"/>
              </a:rPr>
              <a:t>Расходы на реализацию региональных проектов, млн.руб. </a:t>
            </a:r>
            <a:endParaRPr lang="ru-RU" sz="1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5" name="Picture 7" descr="C:\Users\kirillova\Desktop\Безымянный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4128" y="1494045"/>
            <a:ext cx="2883916" cy="2063712"/>
          </a:xfrm>
          <a:prstGeom prst="rect">
            <a:avLst/>
          </a:prstGeom>
          <a:noFill/>
        </p:spPr>
      </p:pic>
      <p:sp>
        <p:nvSpPr>
          <p:cNvPr id="13" name="TextBox 17"/>
          <p:cNvSpPr txBox="1">
            <a:spLocks noChangeArrowheads="1"/>
          </p:cNvSpPr>
          <p:nvPr/>
        </p:nvSpPr>
        <p:spPr bwMode="auto">
          <a:xfrm>
            <a:off x="5724128" y="4005064"/>
            <a:ext cx="2736304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1300" b="1" dirty="0" smtClean="0">
              <a:solidFill>
                <a:srgbClr val="FF0000"/>
              </a:solidFill>
              <a:latin typeface="Times New Roman"/>
            </a:endParaRPr>
          </a:p>
        </p:txBody>
      </p:sp>
      <p:sp>
        <p:nvSpPr>
          <p:cNvPr id="14" name="TextBox 17"/>
          <p:cNvSpPr txBox="1">
            <a:spLocks noChangeArrowheads="1"/>
          </p:cNvSpPr>
          <p:nvPr/>
        </p:nvSpPr>
        <p:spPr bwMode="auto">
          <a:xfrm>
            <a:off x="5652120" y="4149080"/>
            <a:ext cx="3096344" cy="16927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1300" b="1" dirty="0" smtClean="0">
                <a:latin typeface="Times New Roman" pitchFamily="18" charset="0"/>
                <a:cs typeface="Times New Roman" pitchFamily="18" charset="0"/>
              </a:rPr>
              <a:t>На 2024 год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запланировано участие в 4 региональных проектах: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«Региональная и местная дорожная сеть»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180,00 млн руб</a:t>
            </a:r>
            <a:r>
              <a:rPr lang="ru-RU" sz="1300" dirty="0" smtClean="0">
                <a:solidFill>
                  <a:srgbClr val="FF0000"/>
                </a:solidFill>
                <a:latin typeface="Times New Roman"/>
              </a:rPr>
              <a:t>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«Формирование комфортной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городской среды»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3,3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«Спорт – норма жизни»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14,2 млн руб.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b="1" dirty="0" smtClean="0">
                <a:latin typeface="Times New Roman"/>
              </a:rPr>
              <a:t>«Культурная среда» 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2,2 </a:t>
            </a:r>
            <a:r>
              <a:rPr lang="ru-RU" sz="1300" b="1" dirty="0" err="1" smtClean="0">
                <a:solidFill>
                  <a:srgbClr val="FF0000"/>
                </a:solidFill>
                <a:latin typeface="Times New Roman"/>
              </a:rPr>
              <a:t>млн</a:t>
            </a:r>
            <a:r>
              <a:rPr lang="ru-RU" sz="1300" b="1" dirty="0" smtClean="0">
                <a:solidFill>
                  <a:srgbClr val="FF0000"/>
                </a:solidFill>
                <a:latin typeface="Times New Roman"/>
              </a:rPr>
              <a:t> руб.</a:t>
            </a:r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1484784"/>
            <a:ext cx="3347864" cy="2072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011199576"/>
      </p:ext>
    </p:extLst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8102976"/>
              </p:ext>
            </p:extLst>
          </p:nvPr>
        </p:nvGraphicFramePr>
        <p:xfrm>
          <a:off x="323528" y="344791"/>
          <a:ext cx="5544616" cy="6180553"/>
        </p:xfrm>
        <a:graphic>
          <a:graphicData uri="http://schemas.openxmlformats.org/drawingml/2006/table">
            <a:tbl>
              <a:tblPr>
                <a:tableStyleId>{284E427A-3D55-4303-BF80-6455036E1DE7}</a:tableStyleId>
              </a:tblPr>
              <a:tblGrid>
                <a:gridCol w="4896544"/>
                <a:gridCol w="648072"/>
              </a:tblGrid>
              <a:tr h="454573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Наименование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000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План </a:t>
                      </a:r>
                      <a:endParaRPr lang="ru-RU" sz="100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00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на 2024 год</a:t>
                      </a:r>
                    </a:p>
                    <a:p>
                      <a:pPr algn="ctr" fontAlgn="ctr"/>
                      <a:r>
                        <a:rPr lang="ru-RU" sz="10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(млн руб.)</a:t>
                      </a:r>
                      <a:endParaRPr lang="ru-RU" sz="10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u="none" strike="noStrike" dirty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</a:t>
                      </a: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строительства, </a:t>
                      </a:r>
                    </a:p>
                    <a:p>
                      <a:pPr algn="l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109,5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сетей газоснабжения от ГРС к участкам территории опережающего социально-экономического развития "Северск" 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49,2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9940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муниципального общественного кладбища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43,2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системы видеонаблюдения</a:t>
                      </a:r>
                      <a:r>
                        <a:rPr lang="ru-RU" sz="12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 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территории  ЗАТО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200" b="0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Строительство пожарных резервуаров  в пос.Самусь  и пос. Орловка</a:t>
                      </a: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16,6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ВСЕГО по объектам капитального ремонта, </a:t>
                      </a:r>
                    </a:p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  <a:endParaRPr lang="ru-RU" sz="1200" b="1" i="0" u="none" strike="noStrike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1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33,3</a:t>
                      </a:r>
                      <a:endParaRPr lang="ru-RU" sz="1200" b="1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60764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подтрибунного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помещения стадиона «Янтарь»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кровли здания МБУДО ДЮСШ гимнастики им.Р.Кузнецова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8,0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02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сетей теплоснабжения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smtClean="0">
                          <a:latin typeface="Times New Roman" pitchFamily="18" charset="0"/>
                          <a:cs typeface="Times New Roman" pitchFamily="18" charset="0"/>
                        </a:rPr>
                        <a:t>7,6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021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муниципального жилищного фонда в ЗАТО Северск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4,9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355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здания МБОУ «СОШ № 90»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3,5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здания МБОУ «СОШ №  89»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0,8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422360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 ремонт благоустройства прилегающей территории к МБОУ «Северская школа-интернат»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9772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МБУДО «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Самусьская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ДШИ»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1,4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здания МБУ «Музей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г.Северска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1,2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 системы отопления,</a:t>
                      </a:r>
                      <a:r>
                        <a:rPr lang="ru-RU" sz="12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холодного и горячего водоснабжения здания Администрации ЗАТО </a:t>
                      </a:r>
                      <a:r>
                        <a:rPr lang="ru-RU" sz="1200" b="0" i="0" u="none" strike="noStrike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Северск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364440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</a:t>
                      </a:r>
                      <a:r>
                        <a:rPr lang="ru-RU" sz="12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ремонт  объектов водоснабжения в рамках Региональной программы Томской области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68656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котла</a:t>
                      </a:r>
                      <a:r>
                        <a:rPr lang="ru-RU" sz="12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центральной котельной</a:t>
                      </a:r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 в пос.Самусь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3,0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  фонтана на Театральной</a:t>
                      </a:r>
                      <a:r>
                        <a:rPr lang="ru-RU" sz="1200" b="0" i="0" u="none" strike="noStrike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площади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ru-RU" sz="1200" b="0" i="0" u="none" strike="noStrike" dirty="0" smtClean="0"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  <a:endParaRPr lang="ru-RU" sz="1200" b="0" i="0" u="none" strike="noStrike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3968" marR="3968" marT="3968" marB="0" anchor="ctr">
                    <a:cell3D prstMaterial="dkEdge">
                      <a:bevel prst="coolSlant"/>
                      <a:lightRig rig="flood" dir="t"/>
                    </a:cell3D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0"/>
            <a:ext cx="8572500" cy="3381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b="1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ОБЪЕКТЫ КАПИТАЛЬНОГО СТРОИТЕЛЬСТВА И КАПИТАЛЬНОГО РЕМОНТА</a:t>
            </a:r>
            <a:endParaRPr lang="ru-RU" sz="1600" b="1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58" name="Picture 2" descr="https://appreal.org/wp-content/uploads/2019/11/5-1-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40152" y="2564904"/>
            <a:ext cx="2592289" cy="1944216"/>
          </a:xfrm>
          <a:prstGeom prst="rect">
            <a:avLst/>
          </a:prstGeom>
          <a:noFill/>
        </p:spPr>
      </p:pic>
      <p:pic>
        <p:nvPicPr>
          <p:cNvPr id="7" name="Picture 2" descr="https://avatars.mds.yandex.net/get-altay/1879929/2a0000016e0858a4ffd9fe7b167a9bd88d07/XX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4653136"/>
            <a:ext cx="2592288" cy="1872208"/>
          </a:xfrm>
          <a:prstGeom prst="rect">
            <a:avLst/>
          </a:prstGeom>
          <a:noFill/>
        </p:spPr>
      </p:pic>
      <p:pic>
        <p:nvPicPr>
          <p:cNvPr id="8" name="Picture 2" descr="https://cdn.culture.ru/images/008e532f-00a5-5e06-849a-56b74fa9140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404664"/>
            <a:ext cx="2592288" cy="2016224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www.riatomsk.ru/Upload/sub-13/68302_4.jpg"/>
          <p:cNvPicPr>
            <a:picLocks noGrp="1" noChangeAspect="1" noChangeArrowheads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79" r="12879"/>
          <a:stretch>
            <a:fillRect/>
          </a:stretch>
        </p:blipFill>
        <p:spPr bwMode="auto">
          <a:xfrm>
            <a:off x="0" y="0"/>
            <a:ext cx="9144000" cy="688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4210" name="Rectangle 1"/>
          <p:cNvSpPr>
            <a:spLocks noGrp="1"/>
          </p:cNvSpPr>
          <p:nvPr>
            <p:ph type="body" sz="quarter" idx="10"/>
          </p:nvPr>
        </p:nvSpPr>
        <p:spPr>
          <a:xfrm>
            <a:off x="0" y="5467350"/>
            <a:ext cx="9144000" cy="1390650"/>
          </a:xfrm>
        </p:spPr>
        <p:txBody>
          <a:bodyPr/>
          <a:lstStyle/>
          <a:p>
            <a:pPr algn="ctr"/>
            <a:r>
              <a:rPr b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sz="38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овременный фотоальбом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538</TotalTime>
  <Words>1859</Words>
  <Application>Microsoft Office PowerPoint</Application>
  <PresentationFormat>Экран (4:3)</PresentationFormat>
  <Paragraphs>602</Paragraphs>
  <Slides>17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Batang</vt:lpstr>
      <vt:lpstr>Arial</vt:lpstr>
      <vt:lpstr>Calibri</vt:lpstr>
      <vt:lpstr>Times New Roman</vt:lpstr>
      <vt:lpstr>Wingdings</vt:lpstr>
      <vt:lpstr>Современный фотоальбом</vt:lpstr>
      <vt:lpstr>Лист</vt:lpstr>
      <vt:lpstr>Worksheet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Расходы по функциональной классификации</vt:lpstr>
      <vt:lpstr>Приоритетные направления расходов</vt:lpstr>
      <vt:lpstr>Презентация PowerPoint</vt:lpstr>
      <vt:lpstr>МУНИЦИПАЛЬНЫЕ ПРОГРАММЫ, НАПРАВЛЕННЫЕ   НА МОДЕРНИЗАЦИЮ СОЦИАЛЬНЫХ ИНФРАСТРУКТУР</vt:lpstr>
      <vt:lpstr>МУНИЦИПАЛЬНЫЕ  ПРОГРАММЫ,  НАПРАВЛЕННЫЕ НА МОДЕРНИЗАЦИЮ   ГОРОДСКОЙ СРЕДЫ  И ИНЖЕНЕРНЫХ  ИНФРАСТРУКТУР</vt:lpstr>
      <vt:lpstr>МУНИЦИПАЛЬНЫЕ ПРОГРАММЫ, НАПРАВЛЕННЫЕ    НА  СОВЕРШЕНСТВОВАНИЕ ДЕЙСТВУЮЩЕЙ СИСТЕМЫ МУНИЦИПАЛЬНОГО УПРАВЛЕНИЯ</vt:lpstr>
      <vt:lpstr>Презентация PowerPoint</vt:lpstr>
      <vt:lpstr>УЧАСТИЕ ЗАТО СЕВЕРСК В РЕАЛИЗАЦИИ  РЕГИОНАЛЬНЫХ ПРОЕКТОВ 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Кириллова О.Н.</cp:lastModifiedBy>
  <cp:revision>89</cp:revision>
  <cp:lastPrinted>2023-11-23T08:57:12Z</cp:lastPrinted>
  <dcterms:created xsi:type="dcterms:W3CDTF">2016-11-14T07:17:02Z</dcterms:created>
  <dcterms:modified xsi:type="dcterms:W3CDTF">2023-11-23T09:06:01Z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1049</vt:i4>
  </property>
  <property fmtid="{D5CDD505-2E9C-101B-9397-08002B2CF9AE}" pid="3" name="_Version">
    <vt:lpwstr>12.0.4518</vt:lpwstr>
  </property>
</Properties>
</file>